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304" r:id="rId4"/>
    <p:sldId id="295" r:id="rId5"/>
    <p:sldId id="305" r:id="rId6"/>
    <p:sldId id="297" r:id="rId7"/>
    <p:sldId id="308" r:id="rId8"/>
    <p:sldId id="306" r:id="rId9"/>
    <p:sldId id="299" r:id="rId10"/>
    <p:sldId id="300" r:id="rId11"/>
    <p:sldId id="301" r:id="rId12"/>
    <p:sldId id="302" r:id="rId13"/>
    <p:sldId id="320" r:id="rId14"/>
    <p:sldId id="321" r:id="rId15"/>
    <p:sldId id="322" r:id="rId16"/>
    <p:sldId id="323" r:id="rId17"/>
    <p:sldId id="324" r:id="rId18"/>
    <p:sldId id="325" r:id="rId19"/>
    <p:sldId id="307" r:id="rId20"/>
    <p:sldId id="310" r:id="rId21"/>
    <p:sldId id="311" r:id="rId22"/>
    <p:sldId id="312" r:id="rId23"/>
    <p:sldId id="313" r:id="rId24"/>
    <p:sldId id="314" r:id="rId25"/>
    <p:sldId id="326" r:id="rId26"/>
    <p:sldId id="327" r:id="rId27"/>
    <p:sldId id="309" r:id="rId28"/>
    <p:sldId id="315" r:id="rId29"/>
    <p:sldId id="316" r:id="rId30"/>
    <p:sldId id="317" r:id="rId31"/>
    <p:sldId id="318" r:id="rId32"/>
    <p:sldId id="31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A71CE-2DC8-4523-8A94-2FFD1B494ACF}" v="9668" dt="2023-11-02T15:14:0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5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573236" y="2650525"/>
            <a:ext cx="11115543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800" err="1">
                <a:solidFill>
                  <a:srgbClr val="655D5B"/>
                </a:solidFill>
              </a:rPr>
              <a:t>시계열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err="1">
                <a:solidFill>
                  <a:srgbClr val="655D5B"/>
                </a:solidFill>
              </a:rPr>
              <a:t>분석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err="1">
                <a:solidFill>
                  <a:srgbClr val="655D5B"/>
                </a:solidFill>
              </a:rPr>
              <a:t>기반</a:t>
            </a:r>
            <a:endParaRPr lang="ko-KR" altLang="en-US" sz="4800"/>
          </a:p>
          <a:p>
            <a:pPr algn="ctr"/>
            <a:r>
              <a:rPr lang="en-US" altLang="ko-KR" sz="4800" dirty="0" err="1">
                <a:solidFill>
                  <a:srgbClr val="655D5B"/>
                </a:solidFill>
              </a:rPr>
              <a:t>고장시기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예측</a:t>
            </a:r>
            <a:r>
              <a:rPr lang="en-US" altLang="ko-KR" sz="4800" dirty="0">
                <a:solidFill>
                  <a:srgbClr val="655D5B"/>
                </a:solidFill>
              </a:rPr>
              <a:t> 및 </a:t>
            </a:r>
            <a:r>
              <a:rPr lang="en-US" altLang="ko-KR" sz="4800" dirty="0" err="1">
                <a:solidFill>
                  <a:srgbClr val="655D5B"/>
                </a:solidFill>
              </a:rPr>
              <a:t>공정별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이상탐지</a:t>
            </a:r>
            <a:r>
              <a:rPr lang="en-US" altLang="ko-KR" sz="4800" dirty="0">
                <a:solidFill>
                  <a:srgbClr val="655D5B"/>
                </a:solidFill>
              </a:rPr>
              <a:t> </a:t>
            </a:r>
            <a:r>
              <a:rPr lang="en-US" altLang="ko-KR" sz="4800" dirty="0" err="1">
                <a:solidFill>
                  <a:srgbClr val="655D5B"/>
                </a:solidFill>
              </a:rPr>
              <a:t>모델</a:t>
            </a:r>
            <a:endParaRPr lang="en-US" altLang="ko-KR" sz="48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10062413" y="5985145"/>
            <a:ext cx="199445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lvl="1" algn="r"/>
            <a:r>
              <a:rPr lang="ko-KR" altLang="en-US" sz="1600" err="1">
                <a:solidFill>
                  <a:srgbClr val="554F4D"/>
                </a:solidFill>
              </a:rPr>
              <a:t>Hustar</a:t>
            </a:r>
            <a:endParaRPr lang="ko-KR" altLang="en-US" sz="1600">
              <a:solidFill>
                <a:srgbClr val="554F4D"/>
              </a:solidFill>
            </a:endParaRPr>
          </a:p>
          <a:p>
            <a:pPr lvl="1" algn="r"/>
            <a:r>
              <a:rPr lang="ko-KR" altLang="en-US" sz="1600" dirty="0">
                <a:solidFill>
                  <a:srgbClr val="554F4D"/>
                </a:solidFill>
              </a:rPr>
              <a:t>이병화, 김재희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2484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ARIMA(</a:t>
            </a:r>
            <a:r>
              <a:rPr lang="ko-KR" altLang="en-US" sz="3600" dirty="0" err="1">
                <a:solidFill>
                  <a:srgbClr val="554F4D"/>
                </a:solidFill>
              </a:rPr>
              <a:t>p</a:t>
            </a:r>
            <a:r>
              <a:rPr lang="ko-KR" altLang="en-US" sz="3600" dirty="0">
                <a:solidFill>
                  <a:srgbClr val="554F4D"/>
                </a:solidFill>
              </a:rPr>
              <a:t>, </a:t>
            </a:r>
            <a:r>
              <a:rPr lang="ko-KR" altLang="en-US" sz="3600" dirty="0" err="1">
                <a:solidFill>
                  <a:srgbClr val="554F4D"/>
                </a:solidFill>
              </a:rPr>
              <a:t>d</a:t>
            </a:r>
            <a:r>
              <a:rPr lang="ko-KR" altLang="en-US" sz="3600" dirty="0">
                <a:solidFill>
                  <a:srgbClr val="554F4D"/>
                </a:solidFill>
              </a:rPr>
              <a:t>, </a:t>
            </a:r>
            <a:r>
              <a:rPr lang="ko-KR" altLang="en-US" sz="3600" dirty="0" err="1">
                <a:solidFill>
                  <a:srgbClr val="554F4D"/>
                </a:solidFill>
              </a:rPr>
              <a:t>q</a:t>
            </a:r>
            <a:r>
              <a:rPr lang="ko-KR" altLang="en-US" sz="3600" dirty="0">
                <a:solidFill>
                  <a:srgbClr val="554F4D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E308EC6-F4AB-45B8-A942-F25E30099B30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AF058D-3410-4FD4-BBA9-8455463DAD00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50CFFB-9403-4114-8908-3094C2C487A6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B56A1-7EEE-445D-8B0D-84C7FE2E222B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CED8EF2-4835-49DE-89AB-3A66CA346A8B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52166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A2B3F1-EE13-4D84-8849-F85444E0442E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5821274" y="1939260"/>
            <a:ext cx="537328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d</a:t>
            </a:r>
            <a:endParaRPr lang="en-US" altLang="ko-KR" sz="44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AAAAC-DB4B-46DE-B4F6-83ACA4575C97}"/>
              </a:ext>
            </a:extLst>
          </p:cNvPr>
          <p:cNvSpPr txBox="1"/>
          <p:nvPr/>
        </p:nvSpPr>
        <p:spPr>
          <a:xfrm>
            <a:off x="4170266" y="5104740"/>
            <a:ext cx="53893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AFE3B-F576-4BCD-800F-B9617B04B405}"/>
              </a:ext>
            </a:extLst>
          </p:cNvPr>
          <p:cNvSpPr txBox="1"/>
          <p:nvPr/>
        </p:nvSpPr>
        <p:spPr>
          <a:xfrm>
            <a:off x="7582095" y="5106436"/>
            <a:ext cx="54534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q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D365FE-2113-4944-8F27-5E9B538C17B4}"/>
              </a:ext>
            </a:extLst>
          </p:cNvPr>
          <p:cNvGrpSpPr/>
          <p:nvPr/>
        </p:nvGrpSpPr>
        <p:grpSpPr>
          <a:xfrm>
            <a:off x="354677" y="4518014"/>
            <a:ext cx="2978617" cy="1727448"/>
            <a:chOff x="160823" y="4235821"/>
            <a:chExt cx="2978617" cy="17274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38BEC-60C9-48F5-9FB1-8D1BE8432A05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 err="1"/>
                <a:t>AR은</a:t>
              </a:r>
              <a:r>
                <a:rPr lang="ko-KR" altLang="en-US" sz="1400" dirty="0"/>
                <a:t> 현재 값이 이전 값들의 선형 조합으로 설명될 수 있다는 것을 기반으로 한다.</a:t>
              </a:r>
              <a:endParaRPr lang="en-US" altLang="ko-KR" sz="1400" dirty="0"/>
            </a:p>
            <a:p>
              <a:pPr algn="just"/>
              <a:r>
                <a:rPr lang="ko-KR" altLang="en-US" sz="1400" dirty="0"/>
                <a:t>AR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차수(</a:t>
              </a:r>
              <a:r>
                <a:rPr lang="ko-KR" altLang="en-US" sz="1400" dirty="0" err="1"/>
                <a:t>p</a:t>
              </a:r>
              <a:r>
                <a:rPr lang="ko-KR" altLang="en-US" sz="1400" dirty="0"/>
                <a:t>)는 몇 개의 이전 예측 오차를 사용할지를 나타낸다.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D7457-CC9D-49E6-B554-4AB2038262D7}"/>
                </a:ext>
              </a:extLst>
            </p:cNvPr>
            <p:cNvSpPr txBox="1"/>
            <p:nvPr/>
          </p:nvSpPr>
          <p:spPr>
            <a:xfrm>
              <a:off x="160823" y="4235821"/>
              <a:ext cx="218835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AR(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Autoregressive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D2F1B6-AD9B-452B-B936-7CBCA061CE44}"/>
              </a:ext>
            </a:extLst>
          </p:cNvPr>
          <p:cNvGrpSpPr/>
          <p:nvPr/>
        </p:nvGrpSpPr>
        <p:grpSpPr>
          <a:xfrm>
            <a:off x="8704373" y="4484204"/>
            <a:ext cx="3115257" cy="1727448"/>
            <a:chOff x="24183" y="4235821"/>
            <a:chExt cx="3115257" cy="17274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D37AC-531B-4AC5-B347-0CF6B5AFC2D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 err="1"/>
                <a:t>MA는</a:t>
              </a:r>
              <a:r>
                <a:rPr lang="ko-KR" altLang="en-US" sz="1400" dirty="0"/>
                <a:t> 현재 값이 이전 예측 오차들의 선형 조합으로 설명될 수 있다는 것을 기반으로 한다.</a:t>
              </a:r>
              <a:endParaRPr lang="en-US" altLang="ko-KR" sz="1400" dirty="0"/>
            </a:p>
            <a:p>
              <a:pPr algn="just"/>
              <a:r>
                <a:rPr lang="ko-KR" altLang="en-US" sz="1400" dirty="0" err="1"/>
                <a:t>MA차수</a:t>
              </a:r>
              <a:r>
                <a:rPr lang="ko-KR" altLang="en-US" sz="1400" dirty="0"/>
                <a:t>(</a:t>
              </a:r>
              <a:r>
                <a:rPr lang="ko-KR" altLang="en-US" sz="1400" dirty="0" err="1"/>
                <a:t>q</a:t>
              </a:r>
              <a:r>
                <a:rPr lang="ko-KR" altLang="en-US" sz="1400" dirty="0"/>
                <a:t>)</a:t>
              </a:r>
              <a:r>
                <a:rPr lang="ko-KR" altLang="en-US" sz="1400" dirty="0" err="1"/>
                <a:t>는는</a:t>
              </a:r>
              <a:r>
                <a:rPr lang="ko-KR" altLang="en-US" sz="1400" dirty="0"/>
                <a:t> 몇 개의 이전 예측 오차를 사용할지를 나타낸다.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F5BFE-7F61-4E80-9309-F82CFC709416}"/>
                </a:ext>
              </a:extLst>
            </p:cNvPr>
            <p:cNvSpPr txBox="1"/>
            <p:nvPr/>
          </p:nvSpPr>
          <p:spPr>
            <a:xfrm>
              <a:off x="24183" y="4235821"/>
              <a:ext cx="2461636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MA(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Moving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Average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39ED6D-1AE9-47B6-AA29-45189C9DAAB2}"/>
              </a:ext>
            </a:extLst>
          </p:cNvPr>
          <p:cNvGrpSpPr/>
          <p:nvPr/>
        </p:nvGrpSpPr>
        <p:grpSpPr>
          <a:xfrm>
            <a:off x="7245656" y="1329032"/>
            <a:ext cx="2866246" cy="1942892"/>
            <a:chOff x="273194" y="4235821"/>
            <a:chExt cx="286624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0FDDA-79AC-410E-BDE0-80897BE8AEE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dirty="0"/>
                <a:t>차분은 시계열 데이터의 불규칙성, 계절성, 추세 등을 제거하기 위한 것이다.</a:t>
              </a:r>
              <a:endParaRPr lang="en-US" altLang="ko-KR" sz="1400" dirty="0"/>
            </a:p>
            <a:p>
              <a:pPr algn="just"/>
              <a:r>
                <a:rPr lang="ko-KR" altLang="en-US" sz="1400" dirty="0"/>
                <a:t>이를 통해 정상성을 갖는 시계열 데이터로 변환된다. </a:t>
              </a:r>
              <a:r>
                <a:rPr lang="ko-KR" altLang="en-US" sz="1400" dirty="0" err="1"/>
                <a:t>I</a:t>
              </a:r>
              <a:r>
                <a:rPr lang="ko-KR" altLang="en-US" sz="1400" dirty="0"/>
                <a:t>(</a:t>
              </a:r>
              <a:r>
                <a:rPr lang="ko-KR" altLang="en-US" sz="1400" dirty="0" err="1"/>
                <a:t>d</a:t>
              </a:r>
              <a:r>
                <a:rPr lang="ko-KR" altLang="en-US" sz="1400" dirty="0"/>
                <a:t>)는 몇 번의 차분을 수행할지를 나타낸다.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191369-2A00-4733-96CB-D49A344A6EBD}"/>
                </a:ext>
              </a:extLst>
            </p:cNvPr>
            <p:cNvSpPr txBox="1"/>
            <p:nvPr/>
          </p:nvSpPr>
          <p:spPr>
            <a:xfrm>
              <a:off x="273194" y="4235821"/>
              <a:ext cx="1963614" cy="40011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차분(</a:t>
              </a:r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Intergrated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F0CA2A-5060-41F4-8DB2-764E2559698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946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</a:t>
            </a:r>
            <a:r>
              <a:rPr lang="en-US" altLang="ko-KR" sz="3600" dirty="0">
                <a:solidFill>
                  <a:srgbClr val="554F4D"/>
                </a:solidFill>
              </a:rPr>
              <a:t>Why </a:t>
            </a:r>
            <a:r>
              <a:rPr lang="ko-KR" altLang="en-US" sz="3600" dirty="0">
                <a:solidFill>
                  <a:srgbClr val="554F4D"/>
                </a:solidFill>
              </a:rPr>
              <a:t>ARIM</a:t>
            </a:r>
            <a:r>
              <a:rPr lang="en-US" altLang="ko-KR" sz="3600" dirty="0">
                <a:solidFill>
                  <a:srgbClr val="554F4D"/>
                </a:solidFill>
              </a:rPr>
              <a:t>A?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67567" y="1535019"/>
            <a:ext cx="3121629" cy="4972387"/>
            <a:chOff x="867567" y="1535019"/>
            <a:chExt cx="3121629" cy="4972387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902644" y="5087447"/>
              <a:ext cx="877163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단순성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17887" y="5553299"/>
              <a:ext cx="30713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비교적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간단한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구조로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복잡한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모델보다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이해하고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구현하기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쉬우며</a:t>
              </a:r>
              <a:r>
                <a:rPr lang="en-US" altLang="ko-KR" sz="1400" dirty="0"/>
                <a:t>,</a:t>
              </a:r>
            </a:p>
            <a:p>
              <a:pPr algn="just"/>
              <a:r>
                <a:rPr lang="en-US" altLang="ko-KR" sz="1400" dirty="0" err="1"/>
                <a:t>초기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모델링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단계에서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빠르게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분석할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3105173" cy="5340980"/>
            <a:chOff x="4622228" y="1535019"/>
            <a:chExt cx="3105173" cy="5340980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657305" y="5087447"/>
              <a:ext cx="877163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유연성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56092" y="5491004"/>
              <a:ext cx="3071309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다양한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패턴에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대응할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en-US" altLang="ko-KR" sz="1400" dirty="0" err="1"/>
                <a:t>이전의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분석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경험을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필요로하지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않고</a:t>
              </a:r>
              <a:r>
                <a:rPr lang="en-US" altLang="ko-KR" sz="1400" dirty="0"/>
                <a:t>,</a:t>
              </a:r>
            </a:p>
            <a:p>
              <a:pPr algn="just"/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경향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계절성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불규칙성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등을</a:t>
              </a:r>
              <a:r>
                <a:rPr lang="en-US" altLang="ko-KR" sz="1400" dirty="0"/>
                <a:t> 잘 </a:t>
              </a:r>
              <a:r>
                <a:rPr lang="en-US" altLang="ko-KR" sz="1400" dirty="0" err="1"/>
                <a:t>다룰</a:t>
              </a:r>
              <a:r>
                <a:rPr lang="en-US" altLang="ko-KR" sz="1400" dirty="0"/>
                <a:t> 수 </a:t>
              </a:r>
              <a:r>
                <a:rPr lang="en-US" altLang="ko-KR" sz="1400" dirty="0" err="1"/>
                <a:t>있다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691850" y="1535019"/>
            <a:ext cx="2947543" cy="5187831"/>
            <a:chOff x="8376889" y="1535019"/>
            <a:chExt cx="2947543" cy="5187831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867680" y="5097343"/>
              <a:ext cx="1963999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과거 데이터 활용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427209" y="5553299"/>
              <a:ext cx="284690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과거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시계열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데이터를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기반으로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미래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값을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예측한다</a:t>
              </a:r>
              <a:r>
                <a:rPr lang="en-US" altLang="ko-KR" sz="1400" dirty="0"/>
                <a:t>.</a:t>
              </a:r>
            </a:p>
            <a:p>
              <a:pPr algn="just"/>
              <a:r>
                <a:rPr lang="en-US" altLang="ko-KR" sz="1400" dirty="0" err="1"/>
                <a:t>데이터의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정보를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최대한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활용하며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데이터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기반의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패턴</a:t>
              </a:r>
              <a:r>
                <a:rPr lang="en-US" altLang="ko-KR" sz="1400" dirty="0"/>
                <a:t> 및 </a:t>
              </a:r>
              <a:r>
                <a:rPr lang="en-US" altLang="ko-KR" sz="1400" dirty="0" err="1"/>
                <a:t>동향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파악에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도움을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준다</a:t>
              </a:r>
              <a:r>
                <a:rPr lang="en-US" altLang="ko-KR" sz="1400" dirty="0"/>
                <a:t>.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B1D4B1EE-9538-2A10-807F-B5DC2C70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68" y="1539833"/>
            <a:ext cx="2947060" cy="2996540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DA87FC43-FC31-9EC8-AA5D-5C405F62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8" y="2389909"/>
            <a:ext cx="2949039" cy="147452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F0BA2EE-9664-B467-66D2-B9892129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9" y="2298370"/>
            <a:ext cx="2949039" cy="14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837833" y="2685173"/>
            <a:ext cx="587756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 err="1">
                <a:solidFill>
                  <a:srgbClr val="554F4D"/>
                </a:solidFill>
                <a:latin typeface="+mn-ea"/>
              </a:rPr>
              <a:t>What's</a:t>
            </a:r>
            <a:r>
              <a:rPr lang="ko-KR" altLang="en-US" sz="3200" dirty="0">
                <a:solidFill>
                  <a:srgbClr val="554F4D"/>
                </a:solidFill>
                <a:latin typeface="+mn-ea"/>
              </a:rPr>
              <a:t> USAD?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811411" y="3606092"/>
            <a:ext cx="5270520" cy="16180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err="1">
                <a:solidFill>
                  <a:srgbClr val="655D5B"/>
                </a:solidFill>
              </a:rPr>
              <a:t>UnSupervied</a:t>
            </a:r>
            <a:r>
              <a:rPr lang="ko-KR" altLang="en-US" sz="1400" dirty="0">
                <a:solidFill>
                  <a:srgbClr val="655D5B"/>
                </a:solidFill>
              </a:rPr>
              <a:t> </a:t>
            </a:r>
            <a:r>
              <a:rPr lang="ko-KR" altLang="en-US" sz="1400" dirty="0" err="1">
                <a:solidFill>
                  <a:srgbClr val="655D5B"/>
                </a:solidFill>
              </a:rPr>
              <a:t>Anomaly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Detection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on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Multivariate</a:t>
            </a:r>
            <a:r>
              <a:rPr lang="ko-KR" altLang="en-US" sz="1400" dirty="0">
                <a:solidFill>
                  <a:srgbClr val="655D5B"/>
                </a:solidFill>
              </a:rPr>
              <a:t> Time </a:t>
            </a:r>
            <a:r>
              <a:rPr lang="ko-KR" altLang="en-US" sz="1400" dirty="0" err="1">
                <a:solidFill>
                  <a:srgbClr val="655D5B"/>
                </a:solidFill>
              </a:rPr>
              <a:t>Series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AE 알고리즘과  </a:t>
            </a:r>
            <a:r>
              <a:rPr lang="ko-KR" altLang="en-US" sz="1400" dirty="0" err="1">
                <a:solidFill>
                  <a:srgbClr val="655D5B"/>
                </a:solidFill>
              </a:rPr>
              <a:t>GAN기반의</a:t>
            </a:r>
            <a:r>
              <a:rPr lang="ko-KR" altLang="en-US" sz="1400" dirty="0">
                <a:solidFill>
                  <a:srgbClr val="655D5B"/>
                </a:solidFill>
              </a:rPr>
              <a:t> 알고리즘을 융합하여 서로의 장단점을 보완한</a:t>
            </a:r>
            <a:r>
              <a:rPr lang="en-US" altLang="ko-KR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>
                <a:solidFill>
                  <a:srgbClr val="655D5B"/>
                </a:solidFill>
              </a:rPr>
              <a:t>알고리즘이다.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 err="1">
                <a:solidFill>
                  <a:srgbClr val="655D5B"/>
                </a:solidFill>
              </a:rPr>
              <a:t>GAN모델로</a:t>
            </a:r>
            <a:r>
              <a:rPr lang="ko-KR" altLang="en-US" sz="1400" dirty="0">
                <a:solidFill>
                  <a:srgbClr val="655D5B"/>
                </a:solidFill>
              </a:rPr>
              <a:t> 비정상 데이터를 발생시켜 </a:t>
            </a:r>
            <a:r>
              <a:rPr lang="ko-KR" altLang="en-US" sz="1400" dirty="0" err="1">
                <a:solidFill>
                  <a:srgbClr val="655D5B"/>
                </a:solidFill>
              </a:rPr>
              <a:t>AE모델은</a:t>
            </a:r>
            <a:r>
              <a:rPr lang="ko-KR" altLang="en-US" sz="1400" dirty="0">
                <a:solidFill>
                  <a:srgbClr val="655D5B"/>
                </a:solidFill>
              </a:rPr>
              <a:t> 점점 정교한 비정상 데이터를 구분 할 수 </a:t>
            </a:r>
            <a:r>
              <a:rPr lang="ko-KR" altLang="en-US" sz="1400" dirty="0" err="1">
                <a:solidFill>
                  <a:srgbClr val="655D5B"/>
                </a:solidFill>
              </a:rPr>
              <a:t>있게되고</a:t>
            </a:r>
            <a:r>
              <a:rPr lang="ko-KR" altLang="en-US" sz="1400" dirty="0">
                <a:solidFill>
                  <a:srgbClr val="655D5B"/>
                </a:solidFill>
              </a:rPr>
              <a:t> 정확도 높은 </a:t>
            </a:r>
            <a:r>
              <a:rPr lang="ko-KR" altLang="en-US" sz="1400" dirty="0" err="1">
                <a:solidFill>
                  <a:srgbClr val="655D5B"/>
                </a:solidFill>
              </a:rPr>
              <a:t>Anomaly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Detection을</a:t>
            </a:r>
            <a:r>
              <a:rPr lang="ko-KR" altLang="en-US" sz="1400" dirty="0">
                <a:solidFill>
                  <a:srgbClr val="655D5B"/>
                </a:solidFill>
              </a:rPr>
              <a:t> 수행할 수 있다.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1601D51-50D0-2330-4EA7-64627B74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2" y="2530538"/>
            <a:ext cx="4858988" cy="28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108272" y="2136410"/>
            <a:ext cx="6671065" cy="3010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Encoding </a:t>
            </a:r>
            <a:r>
              <a:rPr lang="ko-KR" altLang="en-US" sz="2000" dirty="0">
                <a:solidFill>
                  <a:srgbClr val="655D5B"/>
                </a:solidFill>
              </a:rPr>
              <a:t>과 </a:t>
            </a:r>
            <a:r>
              <a:rPr lang="en-US" altLang="ko-KR" sz="2000" dirty="0">
                <a:solidFill>
                  <a:srgbClr val="655D5B"/>
                </a:solidFill>
              </a:rPr>
              <a:t>Decoding</a:t>
            </a:r>
            <a:r>
              <a:rPr lang="ko-KR" altLang="en-US" sz="2000" dirty="0" err="1">
                <a:solidFill>
                  <a:srgbClr val="655D5B"/>
                </a:solidFill>
              </a:rPr>
              <a:t>으로</a:t>
            </a:r>
            <a:r>
              <a:rPr lang="ko-KR" altLang="en-US" sz="2000" dirty="0">
                <a:solidFill>
                  <a:srgbClr val="655D5B"/>
                </a:solidFill>
              </a:rPr>
              <a:t> 데이터의 압축과 복원을 수행함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압축과 복원 과정을 통하여 정상데이터를 복원할 수 있도록 학습함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이렇게 학습된 모델은 정상데이터일 경우 정상적으로 복원할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비정상 데이터일 경우 올바르게 복원되지 않아 </a:t>
            </a:r>
            <a:r>
              <a:rPr lang="en-US" altLang="ko-KR" sz="2000" dirty="0">
                <a:solidFill>
                  <a:srgbClr val="655D5B"/>
                </a:solidFill>
              </a:rPr>
              <a:t>Reconstruction Error</a:t>
            </a:r>
            <a:r>
              <a:rPr lang="ko-KR" altLang="en-US" sz="2000" dirty="0">
                <a:solidFill>
                  <a:srgbClr val="655D5B"/>
                </a:solidFill>
              </a:rPr>
              <a:t>가 커짐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3E30-B7C0-2FF5-E3F3-B13A571A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7" y="2201266"/>
            <a:ext cx="4496695" cy="2795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40F91-F2C6-0841-3CEF-11C1AA55915C}"/>
              </a:ext>
            </a:extLst>
          </p:cNvPr>
          <p:cNvSpPr txBox="1"/>
          <p:nvPr/>
        </p:nvSpPr>
        <p:spPr>
          <a:xfrm flipH="1">
            <a:off x="622300" y="1338320"/>
            <a:ext cx="4284032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Auto Encoder?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80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111298" y="2589030"/>
            <a:ext cx="6671065" cy="1533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Unsupervised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Learning </a:t>
            </a:r>
            <a:r>
              <a:rPr lang="ko-KR" altLang="en-US" sz="2000" dirty="0">
                <a:solidFill>
                  <a:srgbClr val="655D5B"/>
                </a:solidFill>
              </a:rPr>
              <a:t>방식으로 라벨링이 되어있지 않은 데이터로 학습가능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Curse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of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Dimensionality</a:t>
            </a:r>
            <a:r>
              <a:rPr lang="ko-KR" altLang="en-US" sz="2000" dirty="0">
                <a:solidFill>
                  <a:srgbClr val="655D5B"/>
                </a:solidFill>
              </a:rPr>
              <a:t> 문제를 예방 가능함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Manifold learning</a:t>
            </a:r>
            <a:r>
              <a:rPr lang="ko-KR" altLang="en-US" sz="2000" dirty="0" err="1">
                <a:solidFill>
                  <a:srgbClr val="655D5B"/>
                </a:solidFill>
              </a:rPr>
              <a:t>으로</a:t>
            </a:r>
            <a:r>
              <a:rPr lang="ko-KR" altLang="en-US" sz="2000" dirty="0">
                <a:solidFill>
                  <a:srgbClr val="655D5B"/>
                </a:solidFill>
              </a:rPr>
              <a:t> 중요한 </a:t>
            </a:r>
            <a:r>
              <a:rPr lang="en-US" altLang="ko-KR" sz="2000" dirty="0">
                <a:solidFill>
                  <a:srgbClr val="655D5B"/>
                </a:solidFill>
              </a:rPr>
              <a:t>Feature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찾을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3E30-B7C0-2FF5-E3F3-B13A571A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7" y="2589030"/>
            <a:ext cx="4496695" cy="2795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298" y="1338320"/>
            <a:ext cx="5619475" cy="107721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</a:p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Advantage &amp; Disadvantage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BFB7A-CC46-DEC7-A356-A748065500FE}"/>
              </a:ext>
            </a:extLst>
          </p:cNvPr>
          <p:cNvSpPr txBox="1"/>
          <p:nvPr/>
        </p:nvSpPr>
        <p:spPr>
          <a:xfrm>
            <a:off x="5111298" y="4590356"/>
            <a:ext cx="6285572" cy="7945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정상 데이터와 비슷한 배열의 이상 데이터 판별에 어려움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2648D-0826-6E40-2BD9-31050A90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63" y="4392955"/>
            <a:ext cx="386905" cy="394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6F2A-D132-271A-138B-D425D02BD1C3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Auto Encoder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F1CBBE-23F9-C41A-D86B-53407BE0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63" y="2399278"/>
            <a:ext cx="468504" cy="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6095999" y="2118413"/>
            <a:ext cx="5592417" cy="41185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Generative Adversarial Networks</a:t>
            </a:r>
            <a:r>
              <a:rPr lang="ko-KR" altLang="en-US" sz="2000" dirty="0">
                <a:solidFill>
                  <a:srgbClr val="655D5B"/>
                </a:solidFill>
              </a:rPr>
              <a:t> 의 약자로 적대적 생성 모델이다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 와 </a:t>
            </a:r>
            <a:r>
              <a:rPr lang="en-US" altLang="ko-KR" sz="2000" dirty="0">
                <a:solidFill>
                  <a:srgbClr val="655D5B"/>
                </a:solidFill>
              </a:rPr>
              <a:t>Discriminator</a:t>
            </a:r>
            <a:r>
              <a:rPr lang="ko-KR" altLang="en-US" sz="2000" dirty="0">
                <a:solidFill>
                  <a:srgbClr val="655D5B"/>
                </a:solidFill>
              </a:rPr>
              <a:t>로 구성되어 있다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생성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Discriminator 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 Data 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구분한다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Generator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Data</a:t>
            </a:r>
            <a:r>
              <a:rPr lang="ko-KR" altLang="en-US" sz="2000" dirty="0">
                <a:solidFill>
                  <a:srgbClr val="655D5B"/>
                </a:solidFill>
              </a:rPr>
              <a:t>와 같은 정교한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생성하는 방향으로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Discriminator</a:t>
            </a:r>
            <a:r>
              <a:rPr lang="ko-KR" altLang="en-US" sz="2000" dirty="0">
                <a:solidFill>
                  <a:srgbClr val="655D5B"/>
                </a:solidFill>
              </a:rPr>
              <a:t>는 </a:t>
            </a:r>
            <a:r>
              <a:rPr lang="en-US" altLang="ko-KR" sz="2000" dirty="0">
                <a:solidFill>
                  <a:srgbClr val="655D5B"/>
                </a:solidFill>
              </a:rPr>
              <a:t>Real Data</a:t>
            </a:r>
            <a:r>
              <a:rPr lang="ko-KR" altLang="en-US" sz="2000" dirty="0">
                <a:solidFill>
                  <a:srgbClr val="655D5B"/>
                </a:solidFill>
              </a:rPr>
              <a:t>와 정교한 </a:t>
            </a:r>
            <a:r>
              <a:rPr lang="en-US" altLang="ko-KR" sz="2000" dirty="0">
                <a:solidFill>
                  <a:srgbClr val="655D5B"/>
                </a:solidFill>
              </a:rPr>
              <a:t>Fake Data</a:t>
            </a:r>
            <a:r>
              <a:rPr lang="ko-KR" altLang="en-US" sz="2000" dirty="0" err="1">
                <a:solidFill>
                  <a:srgbClr val="655D5B"/>
                </a:solidFill>
              </a:rPr>
              <a:t>를</a:t>
            </a:r>
            <a:r>
              <a:rPr lang="ko-KR" altLang="en-US" sz="2000" dirty="0">
                <a:solidFill>
                  <a:srgbClr val="655D5B"/>
                </a:solidFill>
              </a:rPr>
              <a:t> 구분하도록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655D5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300" y="1338320"/>
            <a:ext cx="4284032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GANs?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62A71-4BB9-30C7-ECB9-E625834049B1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ED3FC-F4C1-BA77-FBC2-D716A254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118413"/>
            <a:ext cx="4973868" cy="34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6407150" y="2785730"/>
            <a:ext cx="5519807" cy="1533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Unsupervised</a:t>
            </a:r>
            <a:r>
              <a:rPr lang="ko-KR" altLang="en-US" sz="2000" dirty="0">
                <a:solidFill>
                  <a:srgbClr val="655D5B"/>
                </a:solidFill>
              </a:rPr>
              <a:t> </a:t>
            </a:r>
            <a:r>
              <a:rPr lang="en-US" altLang="ko-KR" sz="2000" dirty="0">
                <a:solidFill>
                  <a:srgbClr val="655D5B"/>
                </a:solidFill>
              </a:rPr>
              <a:t>Learning</a:t>
            </a:r>
            <a:r>
              <a:rPr lang="ko-KR" altLang="en-US" sz="2000" dirty="0">
                <a:solidFill>
                  <a:srgbClr val="655D5B"/>
                </a:solidFill>
              </a:rPr>
              <a:t> 방식으로 데이터를 학습하기 위한 라벨링이 필요 없음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분류 모델의 효율적인 학습데이터가 적어도</a:t>
            </a:r>
            <a:r>
              <a:rPr lang="en-US" altLang="ko-KR" sz="2000" dirty="0">
                <a:solidFill>
                  <a:srgbClr val="655D5B"/>
                </a:solidFill>
              </a:rPr>
              <a:t>,</a:t>
            </a:r>
            <a:r>
              <a:rPr lang="ko-KR" altLang="en-US" sz="2000" dirty="0">
                <a:solidFill>
                  <a:srgbClr val="655D5B"/>
                </a:solidFill>
              </a:rPr>
              <a:t> 생성 모델을 활용하여 보충할 수 있음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B53CC-0C37-DA9B-CD86-39A2737D7734}"/>
              </a:ext>
            </a:extLst>
          </p:cNvPr>
          <p:cNvSpPr txBox="1"/>
          <p:nvPr/>
        </p:nvSpPr>
        <p:spPr>
          <a:xfrm flipH="1">
            <a:off x="622298" y="1338320"/>
            <a:ext cx="5619475" cy="107721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</a:p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Advantage &amp; Disadvantage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2648D-0826-6E40-2BD9-31050A90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37" y="4466305"/>
            <a:ext cx="386905" cy="3948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6F2A-D132-271A-138B-D425D02BD1C3}"/>
              </a:ext>
            </a:extLst>
          </p:cNvPr>
          <p:cNvSpPr txBox="1"/>
          <p:nvPr/>
        </p:nvSpPr>
        <p:spPr>
          <a:xfrm flipH="1">
            <a:off x="3063759" y="359190"/>
            <a:ext cx="282249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GANs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F1CBBE-23F9-C41A-D86B-53407BE0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37" y="2472628"/>
            <a:ext cx="468504" cy="46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A2091-998A-435A-CA0D-BAC2F1F1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6" y="2662380"/>
            <a:ext cx="4973868" cy="3401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CA5D4-BF55-35E8-9669-3D1F9C852318}"/>
              </a:ext>
            </a:extLst>
          </p:cNvPr>
          <p:cNvSpPr txBox="1"/>
          <p:nvPr/>
        </p:nvSpPr>
        <p:spPr>
          <a:xfrm>
            <a:off x="6556538" y="4619142"/>
            <a:ext cx="3677754" cy="425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학습이 불안정하다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60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26489" y="4856532"/>
            <a:ext cx="10496274" cy="11639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Auto Encoder </a:t>
            </a:r>
            <a:r>
              <a:rPr lang="ko-KR" altLang="en-US" sz="2000" dirty="0">
                <a:solidFill>
                  <a:srgbClr val="655D5B"/>
                </a:solidFill>
              </a:rPr>
              <a:t>모델과 </a:t>
            </a:r>
            <a:r>
              <a:rPr lang="en-US" altLang="ko-KR" sz="2000" dirty="0">
                <a:solidFill>
                  <a:srgbClr val="655D5B"/>
                </a:solidFill>
              </a:rPr>
              <a:t>GANs</a:t>
            </a:r>
            <a:r>
              <a:rPr lang="ko-KR" altLang="en-US" sz="2000" dirty="0">
                <a:solidFill>
                  <a:srgbClr val="655D5B"/>
                </a:solidFill>
              </a:rPr>
              <a:t> 모델의 융합으로 단점을 보완한 모델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Adversarial Train </a:t>
            </a:r>
            <a:r>
              <a:rPr lang="ko-KR" altLang="en-US" sz="2000" dirty="0">
                <a:solidFill>
                  <a:srgbClr val="655D5B"/>
                </a:solidFill>
              </a:rPr>
              <a:t>과정으로 </a:t>
            </a:r>
            <a:r>
              <a:rPr lang="en-US" altLang="ko-KR" sz="2000" dirty="0">
                <a:solidFill>
                  <a:srgbClr val="655D5B"/>
                </a:solidFill>
              </a:rPr>
              <a:t>Generator AE1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Discriminator AE2</a:t>
            </a:r>
            <a:r>
              <a:rPr lang="ko-KR" altLang="en-US" sz="2000" dirty="0">
                <a:solidFill>
                  <a:srgbClr val="655D5B"/>
                </a:solidFill>
              </a:rPr>
              <a:t> 모델 학습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이 과정으로 정상 데이터 배열의 이상 데이터 탐지 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667E6-9F9E-7D5C-681F-05C87A9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9" y="1652366"/>
            <a:ext cx="11066117" cy="2890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2E4C0-5FA8-EB3C-1EE2-4FDF0B56F4C3}"/>
              </a:ext>
            </a:extLst>
          </p:cNvPr>
          <p:cNvSpPr txBox="1"/>
          <p:nvPr/>
        </p:nvSpPr>
        <p:spPr>
          <a:xfrm flipH="1">
            <a:off x="622300" y="1338320"/>
            <a:ext cx="2902778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What’s USAD?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34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25234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3-2 USAD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5655683" y="2253325"/>
            <a:ext cx="5753499" cy="19025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두개의</a:t>
            </a:r>
            <a:r>
              <a:rPr lang="en-US" altLang="ko-KR" sz="2000" dirty="0">
                <a:solidFill>
                  <a:srgbClr val="655D5B"/>
                </a:solidFill>
              </a:rPr>
              <a:t> AE </a:t>
            </a:r>
            <a:r>
              <a:rPr lang="ko-KR" altLang="en-US" sz="2000" dirty="0">
                <a:solidFill>
                  <a:srgbClr val="655D5B"/>
                </a:solidFill>
              </a:rPr>
              <a:t>모델을 거쳐 나온 데이터를 비교하여 </a:t>
            </a:r>
            <a:r>
              <a:rPr lang="en-US" altLang="ko-KR" sz="2000" dirty="0">
                <a:solidFill>
                  <a:srgbClr val="655D5B"/>
                </a:solidFill>
              </a:rPr>
              <a:t>Anomaly Score </a:t>
            </a:r>
            <a:r>
              <a:rPr lang="ko-KR" altLang="en-US" sz="2000" dirty="0">
                <a:solidFill>
                  <a:srgbClr val="655D5B"/>
                </a:solidFill>
              </a:rPr>
              <a:t>측정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55D5B"/>
                </a:solidFill>
              </a:rPr>
              <a:t>Alpha </a:t>
            </a:r>
            <a:r>
              <a:rPr lang="ko-KR" altLang="en-US" sz="2000" dirty="0">
                <a:solidFill>
                  <a:srgbClr val="655D5B"/>
                </a:solidFill>
              </a:rPr>
              <a:t>와 </a:t>
            </a:r>
            <a:r>
              <a:rPr lang="en-US" altLang="ko-KR" sz="2000" dirty="0">
                <a:solidFill>
                  <a:srgbClr val="655D5B"/>
                </a:solidFill>
              </a:rPr>
              <a:t>Beta</a:t>
            </a:r>
            <a:r>
              <a:rPr lang="ko-KR" altLang="en-US" sz="2000" dirty="0">
                <a:solidFill>
                  <a:srgbClr val="655D5B"/>
                </a:solidFill>
              </a:rPr>
              <a:t> 값의 세팅으로 </a:t>
            </a:r>
            <a:r>
              <a:rPr lang="en-US" altLang="ko-KR" sz="2000" dirty="0">
                <a:solidFill>
                  <a:srgbClr val="655D5B"/>
                </a:solidFill>
              </a:rPr>
              <a:t>Anomaly Data</a:t>
            </a:r>
            <a:r>
              <a:rPr lang="ko-KR" altLang="en-US" sz="2000" dirty="0">
                <a:solidFill>
                  <a:srgbClr val="655D5B"/>
                </a:solidFill>
              </a:rPr>
              <a:t>에 대한 민감도 설정가능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55D5B"/>
                </a:solidFill>
              </a:rPr>
              <a:t>기존 </a:t>
            </a:r>
            <a:r>
              <a:rPr lang="en-US" altLang="ko-KR" sz="2000" dirty="0">
                <a:solidFill>
                  <a:srgbClr val="655D5B"/>
                </a:solidFill>
              </a:rPr>
              <a:t>AE</a:t>
            </a:r>
            <a:r>
              <a:rPr lang="ko-KR" altLang="en-US" sz="2000" dirty="0">
                <a:solidFill>
                  <a:srgbClr val="655D5B"/>
                </a:solidFill>
              </a:rPr>
              <a:t> 보다 우수한 판별성능</a:t>
            </a:r>
            <a:r>
              <a:rPr lang="en-US" altLang="ko-KR" sz="2000" dirty="0">
                <a:solidFill>
                  <a:srgbClr val="655D5B"/>
                </a:solidFill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667E6-9F9E-7D5C-681F-05C87A950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76" b="-6523"/>
          <a:stretch/>
        </p:blipFill>
        <p:spPr>
          <a:xfrm>
            <a:off x="782818" y="1832609"/>
            <a:ext cx="4561881" cy="3078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2E4C0-5FA8-EB3C-1EE2-4FDF0B56F4C3}"/>
              </a:ext>
            </a:extLst>
          </p:cNvPr>
          <p:cNvSpPr txBox="1"/>
          <p:nvPr/>
        </p:nvSpPr>
        <p:spPr>
          <a:xfrm flipH="1">
            <a:off x="622300" y="1338320"/>
            <a:ext cx="2902778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554F4D"/>
                </a:solidFill>
                <a:latin typeface="+mn-ea"/>
              </a:rPr>
              <a:t>Why USAD?</a:t>
            </a:r>
            <a:endParaRPr lang="ko-KR" altLang="en-US" sz="3200" dirty="0">
              <a:solidFill>
                <a:srgbClr val="554F4D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CEFBE-1DE3-DF16-8034-30BC0D88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53050"/>
            <a:ext cx="6578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975083" y="2924606"/>
            <a:ext cx="6261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4. 분석 모델 적용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6615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14159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83927" y="1482163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문제 정의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240725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2473478"/>
            <a:ext cx="2916076" cy="5859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해결 방안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339857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83927" y="3464793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rgbClr val="554F4D"/>
                </a:solidFill>
              </a:rPr>
              <a:t>분석 모델 소개</a:t>
            </a:r>
            <a:endParaRPr lang="ko-KR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61543" y="527726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EB9F9B-C2F3-A55A-8624-AAC5356A251D}"/>
              </a:ext>
            </a:extLst>
          </p:cNvPr>
          <p:cNvSpPr txBox="1"/>
          <p:nvPr/>
        </p:nvSpPr>
        <p:spPr>
          <a:xfrm>
            <a:off x="1338491" y="4391179"/>
            <a:ext cx="51692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097B2-06E2-4AF9-CB82-EB709FD6C581}"/>
              </a:ext>
            </a:extLst>
          </p:cNvPr>
          <p:cNvSpPr txBox="1"/>
          <p:nvPr/>
        </p:nvSpPr>
        <p:spPr>
          <a:xfrm>
            <a:off x="1338489" y="5383783"/>
            <a:ext cx="46679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63B5B-4F68-358B-49FB-70B8237A581A}"/>
              </a:ext>
            </a:extLst>
          </p:cNvPr>
          <p:cNvSpPr txBox="1"/>
          <p:nvPr/>
        </p:nvSpPr>
        <p:spPr>
          <a:xfrm>
            <a:off x="2183927" y="4457398"/>
            <a:ext cx="29354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분석 모델 적용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87057-F917-A972-4231-65F81CA88944}"/>
              </a:ext>
            </a:extLst>
          </p:cNvPr>
          <p:cNvSpPr txBox="1"/>
          <p:nvPr/>
        </p:nvSpPr>
        <p:spPr>
          <a:xfrm>
            <a:off x="2183926" y="5450002"/>
            <a:ext cx="334578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</a:rPr>
              <a:t>기대효과 및 확장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91833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ARIMA 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892AB57-BFC2-4C8F-8FA5-D1466506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75217"/>
              </p:ext>
            </p:extLst>
          </p:nvPr>
        </p:nvGraphicFramePr>
        <p:xfrm>
          <a:off x="880244" y="1593836"/>
          <a:ext cx="10867996" cy="4704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6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평가</a:t>
                      </a: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2100" b="1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지표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MSE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MAE</a:t>
                      </a:r>
                      <a:endParaRPr lang="ko-KR" dirty="0"/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RMSE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의미</a:t>
                      </a:r>
                      <a:endParaRPr lang="en-US" altLang="ko-KR" sz="1900" baseline="0" dirty="0" err="1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오차의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제곱을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모두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더한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후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평균균을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절대값을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모두두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더한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후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평균을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 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MSE의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제곱곱근으로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오차의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표준편차를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altLang="ko-KR" sz="1900" baseline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나타내는</a:t>
                      </a: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 값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식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결과</a:t>
                      </a:r>
                      <a:endParaRPr lang="ko-KR" altLang="en-US" sz="1900" dirty="0" err="1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1.9672484874046297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0.9913108344012007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</a:rPr>
                        <a:t>1.4025863564874106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987316E0-BE64-438A-8A75-5AF05DFB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4193597"/>
            <a:ext cx="2271157" cy="628157"/>
          </a:xfrm>
          <a:prstGeom prst="rect">
            <a:avLst/>
          </a:prstGeom>
        </p:spPr>
      </p:pic>
      <p:pic>
        <p:nvPicPr>
          <p:cNvPr id="5" name="그림 4" descr="폰트, 텍스트, 화이트, 그래픽이(가) 표시된 사진&#10;&#10;자동 생성된 설명">
            <a:extLst>
              <a:ext uri="{FF2B5EF4-FFF2-40B4-BE49-F238E27FC236}">
                <a16:creationId xmlns:a16="http://schemas.microsoft.com/office/drawing/2014/main" id="{008318F1-D523-AF1A-A5F6-71A438FF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505" y="3975758"/>
            <a:ext cx="2542186" cy="945078"/>
          </a:xfrm>
          <a:prstGeom prst="rect">
            <a:avLst/>
          </a:prstGeom>
        </p:spPr>
      </p:pic>
      <p:pic>
        <p:nvPicPr>
          <p:cNvPr id="11" name="그림 10" descr="폰트, 화이트, 도표, 디자인이(가) 표시된 사진&#10;&#10;자동 생성된 설명">
            <a:extLst>
              <a:ext uri="{FF2B5EF4-FFF2-40B4-BE49-F238E27FC236}">
                <a16:creationId xmlns:a16="http://schemas.microsoft.com/office/drawing/2014/main" id="{D240A4C4-C4A9-E5DB-FB35-F5898B06E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56" y="4159765"/>
            <a:ext cx="2471307" cy="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2B8AA945-312A-892A-6903-2881CAA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1453918"/>
            <a:ext cx="11410206" cy="365328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98261" y="4497924"/>
              <a:ext cx="2622276" cy="73960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파란색이 </a:t>
              </a:r>
              <a:r>
                <a:rPr lang="ko-KR" altLang="en-US" sz="3600" spc="-150" dirty="0">
                  <a:solidFill>
                    <a:srgbClr val="00B0F0"/>
                  </a:solidFill>
                </a:rPr>
                <a:t>실제데이터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 이고, 빨간색이 </a:t>
              </a:r>
              <a:r>
                <a:rPr lang="ko-KR" altLang="en-US" sz="3600" spc="-150" dirty="0">
                  <a:solidFill>
                    <a:srgbClr val="C00000"/>
                  </a:solidFill>
                </a:rPr>
                <a:t>예측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한 결과</a:t>
              </a:r>
            </a:p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-&gt;</a:t>
              </a:r>
              <a:r>
                <a:rPr lang="ko-KR" altLang="en-US" sz="3600" spc="-150" dirty="0">
                  <a:solidFill>
                    <a:srgbClr val="655D5B"/>
                  </a:solidFill>
                </a:rPr>
                <a:t>자기회귀를 통해 이상치 평균을 예상할 수 있다.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95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그래프, 라인, 친필이(가) 표시된 사진&#10;&#10;자동 생성된 설명">
            <a:extLst>
              <a:ext uri="{FF2B5EF4-FFF2-40B4-BE49-F238E27FC236}">
                <a16:creationId xmlns:a16="http://schemas.microsoft.com/office/drawing/2014/main" id="{B5DD26FD-2B9C-0F3B-DC7C-42A7FBA7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146679"/>
            <a:ext cx="7491352" cy="426776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98261" y="4497924"/>
              <a:ext cx="2613871" cy="73960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이상치의 평균이 높으면 불량률 발생 확률이 높다.</a:t>
              </a:r>
            </a:p>
            <a:p>
              <a:r>
                <a:rPr lang="ko-KR" altLang="en-US" sz="3600" spc="-150" dirty="0">
                  <a:solidFill>
                    <a:srgbClr val="554F4D"/>
                  </a:solidFill>
                </a:rPr>
                <a:t>-&gt;모델로 </a:t>
              </a:r>
              <a:r>
                <a:rPr lang="ko-KR" altLang="en-US" sz="3600" spc="-150" dirty="0" err="1">
                  <a:solidFill>
                    <a:srgbClr val="554F4D"/>
                  </a:solidFill>
                </a:rPr>
                <a:t>이상치평균을</a:t>
              </a:r>
              <a:r>
                <a:rPr lang="ko-KR" altLang="en-US" sz="3600" spc="-150" dirty="0">
                  <a:solidFill>
                    <a:srgbClr val="554F4D"/>
                  </a:solidFill>
                </a:rPr>
                <a:t> 확인하여 예지보전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15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3799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4-2. ARIMA 모델 시사점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65CEDA-143D-526A-4BC7-D821E77CF447}"/>
              </a:ext>
            </a:extLst>
          </p:cNvPr>
          <p:cNvGrpSpPr/>
          <p:nvPr/>
        </p:nvGrpSpPr>
        <p:grpSpPr>
          <a:xfrm>
            <a:off x="913676" y="5132232"/>
            <a:ext cx="10541857" cy="1418021"/>
            <a:chOff x="913676" y="4429393"/>
            <a:chExt cx="2763520" cy="8737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56B18-D791-96DA-22F0-CBDBBECC9B55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A3ACD4-F8D0-4484-B895-E561CC8F73D0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7396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향후 이상치의 평균을 예측하게 되면, 증가하게 되는 것을 알 수 있다. </a:t>
              </a:r>
              <a:endParaRPr lang="ko-KR" dirty="0">
                <a:solidFill>
                  <a:srgbClr val="000000"/>
                </a:solidFill>
              </a:endParaRPr>
            </a:p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이후에도 계속해서 실제의 데이터를 수집하여 사용한다면, 더 확실하게 </a:t>
              </a:r>
              <a:endParaRPr lang="ko-KR" dirty="0">
                <a:solidFill>
                  <a:srgbClr val="000000"/>
                </a:solidFill>
              </a:endParaRPr>
            </a:p>
            <a:p>
              <a:r>
                <a:rPr lang="ko-KR" altLang="en-US" sz="2400" spc="-150" dirty="0">
                  <a:solidFill>
                    <a:srgbClr val="554F4D"/>
                  </a:solidFill>
                </a:rPr>
                <a:t>이상치의 평균을 예측할 수 있을 것이다.</a:t>
              </a:r>
              <a:endParaRPr lang="ko-KR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" name="그림 2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07491C3D-6993-39DD-AF40-245C8503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" y="1188632"/>
            <a:ext cx="11895115" cy="38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4">
            <a:extLst>
              <a:ext uri="{FF2B5EF4-FFF2-40B4-BE49-F238E27FC236}">
                <a16:creationId xmlns:a16="http://schemas.microsoft.com/office/drawing/2014/main" id="{4A193189-2139-B8E8-FF18-95C595D1B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74462"/>
              </p:ext>
            </p:extLst>
          </p:nvPr>
        </p:nvGraphicFramePr>
        <p:xfrm>
          <a:off x="811411" y="1664802"/>
          <a:ext cx="10867995" cy="3528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3599">
                  <a:extLst>
                    <a:ext uri="{9D8B030D-6E8A-4147-A177-3AD203B41FA5}">
                      <a16:colId xmlns:a16="http://schemas.microsoft.com/office/drawing/2014/main" val="2888550298"/>
                    </a:ext>
                  </a:extLst>
                </a:gridCol>
              </a:tblGrid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공정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건조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세정</a:t>
                      </a:r>
                      <a:endParaRPr lang="ko-KR" dirty="0"/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소입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1" dirty="0" err="1">
                          <a:solidFill>
                            <a:srgbClr val="554F4D"/>
                          </a:solidFill>
                          <a:latin typeface="+mn-ea"/>
                          <a:ea typeface="+mn-ea"/>
                          <a:cs typeface="Arial"/>
                        </a:rPr>
                        <a:t>솔트</a:t>
                      </a:r>
                      <a:endParaRPr lang="en-US" altLang="ko-KR" sz="2100" b="1" dirty="0">
                        <a:solidFill>
                          <a:srgbClr val="554F4D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9E2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F1-Score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0.6643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0.6654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0.6660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9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0.6660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AUC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95.75%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99.99%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93.32%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</a:rPr>
                        <a:t>90.85%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913676" y="5714999"/>
            <a:ext cx="10556964" cy="835254"/>
            <a:chOff x="913676" y="4429393"/>
            <a:chExt cx="2763520" cy="873736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6761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 </a:t>
              </a:r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F1-Score : 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정밀도와 재현율의 조화 평균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.</a:t>
              </a:r>
              <a:endParaRPr lang="en-KR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  <a:p>
              <a:r>
                <a:rPr lang="en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 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Area Under Curve(AUC)</a:t>
              </a:r>
              <a:r>
                <a:rPr lang="en-US" sz="1800" b="0" i="0" spc="0" dirty="0">
                  <a:solidFill>
                    <a:srgbClr val="000000"/>
                  </a:solidFill>
                  <a:effectLst/>
                  <a:latin typeface="휴먼명조"/>
                </a:rPr>
                <a:t>: </a:t>
              </a:r>
              <a:r>
                <a:rPr lang="ko-KR" altLang="en-US" dirty="0">
                  <a:solidFill>
                    <a:srgbClr val="000000"/>
                  </a:solidFill>
                  <a:latin typeface="휴먼명조"/>
                </a:rPr>
                <a:t>모델의 정확도 판단지표</a:t>
              </a:r>
              <a:r>
                <a:rPr lang="en-US" altLang="ko-KR" dirty="0">
                  <a:solidFill>
                    <a:srgbClr val="000000"/>
                  </a:solidFill>
                  <a:latin typeface="휴먼명조"/>
                </a:rPr>
                <a:t>.</a:t>
              </a:r>
              <a:endParaRPr lang="ko-KR" altLang="en-US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83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7082650" y="2637360"/>
            <a:ext cx="4500880" cy="1001181"/>
            <a:chOff x="913676" y="4429394"/>
            <a:chExt cx="2763520" cy="881310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4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8127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ROC Curve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Anomaly Score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의 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Threshold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 측정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.</a:t>
              </a:r>
              <a:endParaRPr lang="en-US" altLang="ko-KR" dirty="0">
                <a:solidFill>
                  <a:srgbClr val="000000"/>
                </a:solidFill>
                <a:latin typeface="함초롬바탕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Threshold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에 대한 정확도 측정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A484CF-C7B5-AD94-9AF4-2119E5B42F7C}"/>
              </a:ext>
            </a:extLst>
          </p:cNvPr>
          <p:cNvSpPr txBox="1"/>
          <p:nvPr/>
        </p:nvSpPr>
        <p:spPr>
          <a:xfrm>
            <a:off x="932663" y="1254628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Drying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2929F-D489-BBE4-FF92-C44B6B639A9C}"/>
              </a:ext>
            </a:extLst>
          </p:cNvPr>
          <p:cNvSpPr txBox="1"/>
          <p:nvPr/>
        </p:nvSpPr>
        <p:spPr>
          <a:xfrm>
            <a:off x="3968792" y="1254628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Cleaning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5D9A9-2B4D-CFC2-433E-14B2490628FD}"/>
              </a:ext>
            </a:extLst>
          </p:cNvPr>
          <p:cNvSpPr txBox="1"/>
          <p:nvPr/>
        </p:nvSpPr>
        <p:spPr>
          <a:xfrm>
            <a:off x="932663" y="3860461"/>
            <a:ext cx="13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Quenching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A557A-7285-DE78-DE04-9F220305F9B7}"/>
              </a:ext>
            </a:extLst>
          </p:cNvPr>
          <p:cNvSpPr txBox="1"/>
          <p:nvPr/>
        </p:nvSpPr>
        <p:spPr>
          <a:xfrm>
            <a:off x="3968792" y="3860461"/>
            <a:ext cx="10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Salt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27C180-CDC2-7918-8C08-9747FDEC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7" y="1623960"/>
            <a:ext cx="2930230" cy="22365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1D86D-30D8-3DE5-12A5-184CDF22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93" y="1623960"/>
            <a:ext cx="2944642" cy="2247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622212-6C78-D238-C396-3F809149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8" y="4229793"/>
            <a:ext cx="2943009" cy="22462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56F569-699B-3474-081F-0A553A684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792" y="4243216"/>
            <a:ext cx="2943009" cy="2246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7494-619F-8CEA-65FB-A239033911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29" r="14085"/>
          <a:stretch/>
        </p:blipFill>
        <p:spPr>
          <a:xfrm>
            <a:off x="7161944" y="5154759"/>
            <a:ext cx="4421586" cy="11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52380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4-1. USAD 모델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4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적용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F89BFC-DF28-4929-87FF-B6092AFAAEA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7">
            <a:extLst>
              <a:ext uri="{FF2B5EF4-FFF2-40B4-BE49-F238E27FC236}">
                <a16:creationId xmlns:a16="http://schemas.microsoft.com/office/drawing/2014/main" id="{98A351DD-797C-C06A-DC0F-838C7BE72C32}"/>
              </a:ext>
            </a:extLst>
          </p:cNvPr>
          <p:cNvGrpSpPr/>
          <p:nvPr/>
        </p:nvGrpSpPr>
        <p:grpSpPr>
          <a:xfrm>
            <a:off x="6847840" y="1658408"/>
            <a:ext cx="4500880" cy="1572469"/>
            <a:chOff x="913676" y="4429393"/>
            <a:chExt cx="2763520" cy="873736"/>
          </a:xfrm>
        </p:grpSpPr>
        <p:sp>
          <p:nvSpPr>
            <p:cNvPr id="5" name="직사각형 15">
              <a:extLst>
                <a:ext uri="{FF2B5EF4-FFF2-40B4-BE49-F238E27FC236}">
                  <a16:creationId xmlns:a16="http://schemas.microsoft.com/office/drawing/2014/main" id="{064A354B-ABF0-DF81-C2C9-058C7A590CE4}"/>
                </a:ext>
              </a:extLst>
            </p:cNvPr>
            <p:cNvSpPr/>
            <p:nvPr/>
          </p:nvSpPr>
          <p:spPr>
            <a:xfrm>
              <a:off x="913676" y="4429393"/>
              <a:ext cx="2763520" cy="873736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65B6E-7D86-634A-0960-193D45E931AF}"/>
                </a:ext>
              </a:extLst>
            </p:cNvPr>
            <p:cNvSpPr txBox="1"/>
            <p:nvPr/>
          </p:nvSpPr>
          <p:spPr>
            <a:xfrm>
              <a:off x="946376" y="4497924"/>
              <a:ext cx="2714833" cy="5895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각 공정에 대한 </a:t>
              </a: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Confusion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Alpha </a:t>
              </a:r>
              <a:r>
                <a:rPr lang="ko-KR" altLang="en-US" sz="1800" b="0" i="0" spc="0" dirty="0">
                  <a:solidFill>
                    <a:srgbClr val="000000"/>
                  </a:solidFill>
                  <a:effectLst/>
                  <a:latin typeface="함초롬바탕"/>
                </a:rPr>
                <a:t>와 </a:t>
              </a:r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Beta </a:t>
              </a:r>
              <a:r>
                <a:rPr lang="ko-KR" altLang="en-US" dirty="0">
                  <a:solidFill>
                    <a:srgbClr val="000000"/>
                  </a:solidFill>
                  <a:latin typeface="함초롬바탕"/>
                </a:rPr>
                <a:t>값의 조절</a:t>
              </a:r>
              <a:endParaRPr lang="en-US" altLang="ko-KR" dirty="0">
                <a:solidFill>
                  <a:srgbClr val="000000"/>
                </a:solidFill>
                <a:latin typeface="함초롬바탕"/>
              </a:endParaRPr>
            </a:p>
            <a:p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-&gt;</a:t>
              </a:r>
              <a:r>
                <a:rPr lang="ko-KR" altLang="en-US" dirty="0">
                  <a:solidFill>
                    <a:srgbClr val="000000"/>
                  </a:solidFill>
                  <a:latin typeface="함초롬바탕"/>
                </a:rPr>
                <a:t> 더 높은 정밀도가 예상됨</a:t>
              </a:r>
              <a:r>
                <a:rPr lang="en-US" altLang="ko-KR" dirty="0">
                  <a:solidFill>
                    <a:srgbClr val="000000"/>
                  </a:solidFill>
                  <a:latin typeface="함초롬바탕"/>
                </a:rPr>
                <a:t>.</a:t>
              </a:r>
              <a:endParaRPr lang="ko-KR" altLang="en-US" sz="1800" b="0" i="0" spc="0" dirty="0">
                <a:solidFill>
                  <a:srgbClr val="000000"/>
                </a:solidFill>
                <a:effectLst/>
                <a:latin typeface="함초롬바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8CD87E-826D-A5E8-1ECD-8B599C365552}"/>
              </a:ext>
            </a:extLst>
          </p:cNvPr>
          <p:cNvSpPr txBox="1"/>
          <p:nvPr/>
        </p:nvSpPr>
        <p:spPr>
          <a:xfrm>
            <a:off x="1038275" y="1254628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Drying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7678F-4EE2-38BA-2E2A-D4CEA00481FA}"/>
              </a:ext>
            </a:extLst>
          </p:cNvPr>
          <p:cNvSpPr txBox="1"/>
          <p:nvPr/>
        </p:nvSpPr>
        <p:spPr>
          <a:xfrm>
            <a:off x="3909019" y="1254628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E571-1B34-5CAC-D7EB-7D5111046342}"/>
              </a:ext>
            </a:extLst>
          </p:cNvPr>
          <p:cNvSpPr txBox="1"/>
          <p:nvPr/>
        </p:nvSpPr>
        <p:spPr>
          <a:xfrm>
            <a:off x="1038275" y="3640693"/>
            <a:ext cx="128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Quenching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9C832-8E1E-CF0B-6A2D-81D14715EC70}"/>
              </a:ext>
            </a:extLst>
          </p:cNvPr>
          <p:cNvSpPr txBox="1"/>
          <p:nvPr/>
        </p:nvSpPr>
        <p:spPr>
          <a:xfrm>
            <a:off x="3909019" y="3579595"/>
            <a:ext cx="10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Salt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7237A-D5A4-040C-C2CE-9761C98D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95057"/>
            <a:ext cx="2670691" cy="2045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F7D610-17CC-17B6-C356-A38C6A99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66" y="1623960"/>
            <a:ext cx="2670691" cy="2045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9D4BB-B38E-B3DF-994E-274712F0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" y="4038928"/>
            <a:ext cx="2670691" cy="2045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DA966F-78EA-87D3-CBF4-E9DB4A049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848" y="4038927"/>
            <a:ext cx="2732335" cy="2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4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590365" y="2924606"/>
            <a:ext cx="7031092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5. 기대효과 및 확장</a:t>
            </a:r>
          </a:p>
        </p:txBody>
      </p:sp>
    </p:spTree>
    <p:extLst>
      <p:ext uri="{BB962C8B-B14F-4D97-AF65-F5344CB8AC3E}">
        <p14:creationId xmlns:p14="http://schemas.microsoft.com/office/powerpoint/2010/main" val="348836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99312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5-1. 기대효과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867567" y="1535019"/>
            <a:ext cx="2947543" cy="4541500"/>
            <a:chOff x="867567" y="1535019"/>
            <a:chExt cx="2947543" cy="4541500"/>
          </a:xfrm>
        </p:grpSpPr>
        <p:sp>
          <p:nvSpPr>
            <p:cNvPr id="9" name="正方形/長方形 13">
              <a:extLst>
                <a:ext uri="{FF2B5EF4-FFF2-40B4-BE49-F238E27FC236}">
                  <a16:creationId xmlns:a16="http://schemas.microsoft.com/office/drawing/2014/main" id="{890ED7BB-AB56-4723-98C2-F4996063B52F}"/>
                </a:ext>
              </a:extLst>
            </p:cNvPr>
            <p:cNvSpPr/>
            <p:nvPr/>
          </p:nvSpPr>
          <p:spPr>
            <a:xfrm>
              <a:off x="867567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625553" y="5057759"/>
              <a:ext cx="142058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불안감 해소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917887" y="5553299"/>
              <a:ext cx="2846903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설비의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고장시기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예측으로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갑작스러운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고장에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대한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불안감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해소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4779709" y="1535019"/>
            <a:ext cx="2947543" cy="4756944"/>
            <a:chOff x="4622228" y="1535019"/>
            <a:chExt cx="2947543" cy="4756944"/>
          </a:xfrm>
        </p:grpSpPr>
        <p:sp>
          <p:nvSpPr>
            <p:cNvPr id="21" name="正方形/長方形 13">
              <a:extLst>
                <a:ext uri="{FF2B5EF4-FFF2-40B4-BE49-F238E27FC236}">
                  <a16:creationId xmlns:a16="http://schemas.microsoft.com/office/drawing/2014/main" id="{516733AB-DFE2-469B-8EFC-7C8555D10D73}"/>
                </a:ext>
              </a:extLst>
            </p:cNvPr>
            <p:cNvSpPr/>
            <p:nvPr/>
          </p:nvSpPr>
          <p:spPr>
            <a:xfrm>
              <a:off x="4622228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390110" y="5077551"/>
              <a:ext cx="1420582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생산성 향상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4672548" y="5553299"/>
              <a:ext cx="2846903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고장시점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인지로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생산스케쥴의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유동적인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조절로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기대되는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생산성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향상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8691850" y="1535019"/>
            <a:ext cx="2947543" cy="4756944"/>
            <a:chOff x="8376889" y="1535019"/>
            <a:chExt cx="2947543" cy="4756944"/>
          </a:xfrm>
        </p:grpSpPr>
        <p:sp>
          <p:nvSpPr>
            <p:cNvPr id="26" name="正方形/長方形 13">
              <a:extLst>
                <a:ext uri="{FF2B5EF4-FFF2-40B4-BE49-F238E27FC236}">
                  <a16:creationId xmlns:a16="http://schemas.microsoft.com/office/drawing/2014/main" id="{90CF0B19-5523-4CBD-9146-213D1ABE9DA7}"/>
                </a:ext>
              </a:extLst>
            </p:cNvPr>
            <p:cNvSpPr/>
            <p:nvPr/>
          </p:nvSpPr>
          <p:spPr>
            <a:xfrm>
              <a:off x="8376889" y="1535019"/>
              <a:ext cx="2947543" cy="3048000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8640069" y="5087447"/>
              <a:ext cx="242566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dirty="0">
                  <a:latin typeface="+mn-ea"/>
                </a:rPr>
                <a:t>예지보전 및 비용감소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427209" y="5553299"/>
              <a:ext cx="2846903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en-US" altLang="ko-KR" sz="1400" dirty="0" err="1"/>
                <a:t>공정의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이상탐지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모델로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예의주시해야하는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설비를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알려줌으로써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예지보전</a:t>
              </a:r>
              <a:r>
                <a:rPr lang="en-US" altLang="ko-KR" sz="1400" dirty="0"/>
                <a:t> 및 </a:t>
              </a:r>
              <a:r>
                <a:rPr lang="en-US" altLang="ko-KR" sz="1400" dirty="0" err="1"/>
                <a:t>비용감소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889E7-9204-92CE-7D4C-AC91707F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4" y="1534514"/>
            <a:ext cx="2239737" cy="3026972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752F7AD-1A20-EB02-DED8-AD628A78A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07" y="1589313"/>
            <a:ext cx="2947061" cy="2927269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CDC49072-AC3A-DCA1-0B35-9D8B4866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69" y="1589315"/>
            <a:ext cx="2947060" cy="29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898194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5-2. 확장: 제조업 공정의 공통적인 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4B2C0-21A9-42A2-A2C1-3A47479C62A9}"/>
              </a:ext>
            </a:extLst>
          </p:cNvPr>
          <p:cNvSpPr/>
          <p:nvPr/>
        </p:nvSpPr>
        <p:spPr>
          <a:xfrm>
            <a:off x="1688785" y="204794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AD101-08CE-49A3-900D-1C3A952C1C47}"/>
              </a:ext>
            </a:extLst>
          </p:cNvPr>
          <p:cNvSpPr/>
          <p:nvPr/>
        </p:nvSpPr>
        <p:spPr>
          <a:xfrm>
            <a:off x="3098485" y="204794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2C4E7-5C20-4AE4-9EFB-CFFB081D978F}"/>
              </a:ext>
            </a:extLst>
          </p:cNvPr>
          <p:cNvSpPr txBox="1"/>
          <p:nvPr/>
        </p:nvSpPr>
        <p:spPr>
          <a:xfrm>
            <a:off x="3355579" y="2232381"/>
            <a:ext cx="562205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공정의  중단으로 인한 손실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8B97FC-9898-4CE5-A006-8BEAAAC0A41A}"/>
              </a:ext>
            </a:extLst>
          </p:cNvPr>
          <p:cNvSpPr/>
          <p:nvPr/>
        </p:nvSpPr>
        <p:spPr>
          <a:xfrm>
            <a:off x="1688785" y="3367447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7BC4E2-DC6F-4283-A77C-4B91F21E3C43}"/>
              </a:ext>
            </a:extLst>
          </p:cNvPr>
          <p:cNvSpPr/>
          <p:nvPr/>
        </p:nvSpPr>
        <p:spPr>
          <a:xfrm>
            <a:off x="3098485" y="3367447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DB4B2-D792-4A1F-9178-E3FEB971EF48}"/>
              </a:ext>
            </a:extLst>
          </p:cNvPr>
          <p:cNvSpPr txBox="1"/>
          <p:nvPr/>
        </p:nvSpPr>
        <p:spPr>
          <a:xfrm>
            <a:off x="2034779" y="3522427"/>
            <a:ext cx="476412" cy="707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3D82F-B3CF-4DA1-B337-7EF40F6E2967}"/>
              </a:ext>
            </a:extLst>
          </p:cNvPr>
          <p:cNvSpPr txBox="1"/>
          <p:nvPr/>
        </p:nvSpPr>
        <p:spPr>
          <a:xfrm>
            <a:off x="3355579" y="3551884"/>
            <a:ext cx="50369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예기치 못한 설비의 고장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34BCB-DD33-496F-81DE-67F58DFC375D}"/>
              </a:ext>
            </a:extLst>
          </p:cNvPr>
          <p:cNvSpPr/>
          <p:nvPr/>
        </p:nvSpPr>
        <p:spPr>
          <a:xfrm>
            <a:off x="1688785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3BFB74-8A39-40FF-BA12-348821D8EF09}"/>
              </a:ext>
            </a:extLst>
          </p:cNvPr>
          <p:cNvSpPr/>
          <p:nvPr/>
        </p:nvSpPr>
        <p:spPr>
          <a:xfrm>
            <a:off x="3098485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293D34-11C2-48DE-86EE-D7ACA032BACE}"/>
              </a:ext>
            </a:extLst>
          </p:cNvPr>
          <p:cNvSpPr txBox="1"/>
          <p:nvPr/>
        </p:nvSpPr>
        <p:spPr>
          <a:xfrm>
            <a:off x="2047603" y="484192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55D5B"/>
                </a:solidFill>
              </a:rPr>
              <a:t>3</a:t>
            </a:r>
            <a:endParaRPr lang="ko-KR" altLang="en-US" sz="4000" b="1" dirty="0">
              <a:solidFill>
                <a:srgbClr val="655D5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2494D8-82D7-438A-89A0-7D72E72F1D74}"/>
              </a:ext>
            </a:extLst>
          </p:cNvPr>
          <p:cNvSpPr txBox="1"/>
          <p:nvPr/>
        </p:nvSpPr>
        <p:spPr>
          <a:xfrm>
            <a:off x="3355579" y="4871386"/>
            <a:ext cx="40094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b="1" spc="-150" dirty="0">
                <a:solidFill>
                  <a:srgbClr val="554F4D"/>
                </a:solidFill>
                <a:latin typeface="+mj-ea"/>
                <a:ea typeface="+mj-ea"/>
              </a:rPr>
              <a:t>제조 제품의 불량률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7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646734" y="2924606"/>
            <a:ext cx="491833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371600" indent="-1371600" algn="ctr">
              <a:buAutoNum type="arabicPeriod"/>
            </a:pPr>
            <a:r>
              <a:rPr lang="ko-KR" altLang="en-US" sz="6000" b="1" dirty="0">
                <a:solidFill>
                  <a:srgbClr val="554F4D"/>
                </a:solidFill>
              </a:rPr>
              <a:t>문제 정의</a:t>
            </a:r>
            <a:endParaRPr lang="ko-KR" sz="6000" dirty="0"/>
          </a:p>
        </p:txBody>
      </p:sp>
    </p:spTree>
    <p:extLst>
      <p:ext uri="{BB962C8B-B14F-4D97-AF65-F5344CB8AC3E}">
        <p14:creationId xmlns:p14="http://schemas.microsoft.com/office/powerpoint/2010/main" val="15345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4350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5-2. 확장: 타 제조현장으로의 확장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699504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5 </a:t>
            </a:r>
            <a:r>
              <a:rPr lang="en-US" altLang="ko-KR" sz="1100" dirty="0" err="1">
                <a:solidFill>
                  <a:srgbClr val="554F4D"/>
                </a:solidFill>
              </a:rPr>
              <a:t>기대효과</a:t>
            </a:r>
            <a:r>
              <a:rPr lang="en-US" altLang="ko-KR" sz="1100" dirty="0">
                <a:solidFill>
                  <a:srgbClr val="554F4D"/>
                </a:solidFill>
              </a:rPr>
              <a:t> 및 </a:t>
            </a:r>
            <a:r>
              <a:rPr lang="en-US" altLang="ko-KR" sz="1100" dirty="0" err="1">
                <a:solidFill>
                  <a:srgbClr val="554F4D"/>
                </a:solidFill>
              </a:rPr>
              <a:t>확장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398240"/>
            <a:ext cx="934158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Calibri"/>
              <a:buChar char="-"/>
            </a:pPr>
            <a:r>
              <a:rPr lang="en-US" altLang="ko-KR" dirty="0" err="1"/>
              <a:t>공정</a:t>
            </a:r>
            <a:r>
              <a:rPr lang="en-US" altLang="ko-KR" dirty="0"/>
              <a:t> </a:t>
            </a:r>
            <a:r>
              <a:rPr lang="en-US" altLang="ko-KR" dirty="0" err="1"/>
              <a:t>운영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수집하여</a:t>
            </a:r>
            <a:r>
              <a:rPr lang="en-US" altLang="ko-KR" dirty="0"/>
              <a:t> </a:t>
            </a:r>
            <a:r>
              <a:rPr lang="en-US" altLang="ko-KR" dirty="0" err="1"/>
              <a:t>전산화하여</a:t>
            </a:r>
            <a:r>
              <a:rPr lang="en-US" altLang="ko-KR" dirty="0"/>
              <a:t> </a:t>
            </a:r>
            <a:r>
              <a:rPr lang="en-US" altLang="ko-KR" dirty="0" err="1"/>
              <a:t>관리하고</a:t>
            </a:r>
            <a:r>
              <a:rPr lang="en-US" altLang="ko-KR" dirty="0"/>
              <a:t> </a:t>
            </a:r>
            <a:r>
              <a:rPr lang="en-US" altLang="ko-KR" dirty="0" err="1"/>
              <a:t>있다면</a:t>
            </a:r>
            <a:r>
              <a:rPr lang="en-US" altLang="ko-KR" dirty="0"/>
              <a:t> 본 </a:t>
            </a:r>
            <a:r>
              <a:rPr lang="en-US" altLang="ko-KR" dirty="0" err="1"/>
              <a:t>분석은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r>
              <a:rPr lang="en-US" altLang="ko-KR" dirty="0"/>
              <a:t> </a:t>
            </a:r>
            <a:r>
              <a:rPr lang="en-US" altLang="ko-KR" dirty="0" err="1"/>
              <a:t>가능하다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Calibri"/>
              <a:buChar char="-"/>
            </a:pPr>
            <a:r>
              <a:rPr lang="en-US" altLang="ko-KR" dirty="0" err="1"/>
              <a:t>열처리</a:t>
            </a:r>
            <a:r>
              <a:rPr lang="en-US" altLang="ko-KR" dirty="0"/>
              <a:t> </a:t>
            </a:r>
            <a:r>
              <a:rPr lang="en-US" altLang="ko-KR" dirty="0" err="1"/>
              <a:t>공정</a:t>
            </a:r>
            <a:r>
              <a:rPr lang="en-US" altLang="ko-KR" dirty="0"/>
              <a:t> </a:t>
            </a:r>
            <a:r>
              <a:rPr lang="en-US" altLang="ko-KR" dirty="0" err="1"/>
              <a:t>외에도</a:t>
            </a:r>
            <a:r>
              <a:rPr lang="en-US" altLang="ko-KR" dirty="0"/>
              <a:t> </a:t>
            </a:r>
            <a:r>
              <a:rPr lang="en-US" altLang="ko-KR" dirty="0" err="1"/>
              <a:t>시계열로</a:t>
            </a:r>
            <a:r>
              <a:rPr lang="en-US" altLang="ko-KR" dirty="0"/>
              <a:t> </a:t>
            </a:r>
            <a:r>
              <a:rPr lang="en-US" altLang="ko-KR" dirty="0" err="1"/>
              <a:t>데이터</a:t>
            </a:r>
            <a:r>
              <a:rPr lang="en-US" altLang="ko-KR" dirty="0"/>
              <a:t> </a:t>
            </a:r>
            <a:r>
              <a:rPr lang="en-US" altLang="ko-KR" dirty="0" err="1"/>
              <a:t>수집이</a:t>
            </a:r>
            <a:r>
              <a:rPr lang="en-US" altLang="ko-KR" dirty="0"/>
              <a:t> </a:t>
            </a:r>
            <a:r>
              <a:rPr lang="en-US" altLang="ko-KR" dirty="0" err="1"/>
              <a:t>이루어지는</a:t>
            </a:r>
            <a:r>
              <a:rPr lang="en-US" altLang="ko-KR" dirty="0"/>
              <a:t> </a:t>
            </a:r>
            <a:r>
              <a:rPr lang="en-US" altLang="ko-KR" dirty="0" err="1"/>
              <a:t>경우</a:t>
            </a:r>
            <a:r>
              <a:rPr lang="en-US" altLang="ko-KR" dirty="0"/>
              <a:t> </a:t>
            </a:r>
            <a:r>
              <a:rPr lang="en-US" altLang="ko-KR" dirty="0" err="1"/>
              <a:t>적용할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pPr marL="285750" indent="-285750" algn="just">
              <a:buFont typeface="Calibri"/>
              <a:buChar char="-"/>
            </a:pPr>
            <a:r>
              <a:rPr lang="en-US" altLang="ko-KR" dirty="0"/>
              <a:t>본 </a:t>
            </a:r>
            <a:r>
              <a:rPr lang="en-US" altLang="ko-KR" dirty="0" err="1"/>
              <a:t>분석에서는</a:t>
            </a:r>
            <a:r>
              <a:rPr lang="en-US" altLang="ko-KR" dirty="0"/>
              <a:t> </a:t>
            </a:r>
            <a:r>
              <a:rPr lang="en-US" altLang="ko-KR" dirty="0" err="1"/>
              <a:t>설비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바탕으로</a:t>
            </a:r>
            <a:r>
              <a:rPr lang="en-US" altLang="ko-KR" dirty="0"/>
              <a:t> </a:t>
            </a:r>
            <a:r>
              <a:rPr lang="en-US" altLang="ko-KR" dirty="0" err="1"/>
              <a:t>이상치를</a:t>
            </a:r>
            <a:r>
              <a:rPr lang="en-US" altLang="ko-KR" dirty="0"/>
              <a:t> </a:t>
            </a:r>
            <a:r>
              <a:rPr lang="en-US" altLang="ko-KR" dirty="0" err="1"/>
              <a:t>찾아</a:t>
            </a:r>
            <a:r>
              <a:rPr lang="en-US" altLang="ko-KR" dirty="0"/>
              <a:t>, </a:t>
            </a:r>
            <a:r>
              <a:rPr lang="en-US" altLang="ko-KR" dirty="0" err="1"/>
              <a:t>고장시기의</a:t>
            </a:r>
            <a:r>
              <a:rPr lang="en-US" altLang="ko-KR" dirty="0"/>
              <a:t> </a:t>
            </a:r>
            <a:r>
              <a:rPr lang="en-US" altLang="ko-KR" dirty="0" err="1"/>
              <a:t>예측과</a:t>
            </a:r>
            <a:r>
              <a:rPr lang="en-US" altLang="ko-KR" dirty="0"/>
              <a:t> </a:t>
            </a:r>
            <a:r>
              <a:rPr lang="en-US" altLang="ko-KR" dirty="0" err="1"/>
              <a:t>이상탐질지를</a:t>
            </a:r>
            <a:r>
              <a:rPr lang="en-US" altLang="ko-KR" dirty="0"/>
              <a:t> </a:t>
            </a:r>
            <a:r>
              <a:rPr lang="en-US" altLang="ko-KR" dirty="0" err="1"/>
              <a:t>하는는</a:t>
            </a:r>
            <a:r>
              <a:rPr lang="en-US" altLang="ko-KR" dirty="0"/>
              <a:t> </a:t>
            </a:r>
            <a:r>
              <a:rPr lang="en-US" altLang="ko-KR" dirty="0" err="1"/>
              <a:t>모델을</a:t>
            </a:r>
            <a:r>
              <a:rPr lang="en-US" altLang="ko-KR" dirty="0"/>
              <a:t> </a:t>
            </a:r>
            <a:r>
              <a:rPr lang="en-US" altLang="ko-KR" dirty="0" err="1"/>
              <a:t>구축하였다</a:t>
            </a:r>
            <a:r>
              <a:rPr lang="en-US" altLang="ko-KR" dirty="0"/>
              <a:t>. </a:t>
            </a:r>
            <a:r>
              <a:rPr lang="en-US" altLang="ko-KR" dirty="0" err="1"/>
              <a:t>계속해서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수집하여</a:t>
            </a:r>
            <a:r>
              <a:rPr lang="en-US" altLang="ko-KR" dirty="0"/>
              <a:t> </a:t>
            </a:r>
            <a:r>
              <a:rPr lang="en-US" altLang="ko-KR" dirty="0" err="1"/>
              <a:t>적용한다면</a:t>
            </a:r>
            <a:r>
              <a:rPr lang="en-US" altLang="ko-KR" dirty="0"/>
              <a:t>, 더 </a:t>
            </a:r>
            <a:r>
              <a:rPr lang="en-US" altLang="ko-KR" dirty="0" err="1"/>
              <a:t>좋은</a:t>
            </a:r>
            <a:r>
              <a:rPr lang="en-US" altLang="ko-KR" dirty="0"/>
              <a:t> </a:t>
            </a:r>
            <a:r>
              <a:rPr lang="en-US" altLang="ko-KR" dirty="0" err="1"/>
              <a:t>모델로</a:t>
            </a:r>
            <a:r>
              <a:rPr lang="en-US" altLang="ko-KR" dirty="0"/>
              <a:t> </a:t>
            </a:r>
            <a:r>
              <a:rPr lang="en-US" altLang="ko-KR" dirty="0" err="1"/>
              <a:t>개선할</a:t>
            </a:r>
            <a:r>
              <a:rPr lang="en-US" altLang="ko-KR" dirty="0"/>
              <a:t> 수 </a:t>
            </a:r>
            <a:r>
              <a:rPr lang="en-US" altLang="ko-KR" dirty="0" err="1"/>
              <a:t>있을</a:t>
            </a:r>
            <a:r>
              <a:rPr lang="en-US" altLang="ko-KR" dirty="0"/>
              <a:t> </a:t>
            </a:r>
            <a:r>
              <a:rPr lang="en-US" altLang="ko-KR" dirty="0" err="1"/>
              <a:t>것으로</a:t>
            </a:r>
            <a:r>
              <a:rPr lang="en-US" altLang="ko-KR" dirty="0"/>
              <a:t> </a:t>
            </a:r>
            <a:r>
              <a:rPr lang="en-US" altLang="ko-KR" dirty="0" err="1"/>
              <a:t>기대된다</a:t>
            </a:r>
            <a:r>
              <a:rPr lang="en-US" altLang="ko-KR" dirty="0"/>
              <a:t>.</a:t>
            </a:r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3가지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공통적인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문제점을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해결하기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위해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타 </a:t>
            </a:r>
            <a:r>
              <a:rPr lang="en-US" altLang="ko-KR" sz="240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제조현장에도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endParaRPr lang="en-US" altLang="ko-KR" sz="24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본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분석을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현장에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맞게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적용한다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  <a:endParaRPr lang="en-US" altLang="ko-KR" sz="240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776917" y="1582597"/>
            <a:ext cx="165141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해결 방안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4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6A484-B419-4506-B363-6F22B526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9EB73BE-358B-4E3B-BE7A-65EE320C2B34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BFE7-5816-47F2-AE71-1585D683E225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20567-C60E-47AF-ADE4-9B7224CA755C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BB276-9634-44B9-B5E6-F5DF5F666DE2}"/>
              </a:ext>
            </a:extLst>
          </p:cNvPr>
          <p:cNvSpPr txBox="1"/>
          <p:nvPr/>
        </p:nvSpPr>
        <p:spPr>
          <a:xfrm>
            <a:off x="4718862" y="2647515"/>
            <a:ext cx="2754280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9600" i="1" err="1">
                <a:solidFill>
                  <a:srgbClr val="554F4D"/>
                </a:solidFill>
              </a:rPr>
              <a:t>QnA</a:t>
            </a:r>
            <a:endParaRPr lang="en-US" altLang="ko-KR" sz="9600" i="1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4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4090E18-C874-40D2-A953-CC4531BE9648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222718-842E-4663-BE03-5E49CBE910C1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98BC90-2400-4F69-A3E5-E342CC448F55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0D4464-54C9-4380-A014-CCCD210C4FD3}"/>
              </a:ext>
            </a:extLst>
          </p:cNvPr>
          <p:cNvSpPr txBox="1"/>
          <p:nvPr/>
        </p:nvSpPr>
        <p:spPr>
          <a:xfrm>
            <a:off x="3192282" y="2706891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3471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550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1-1. 이슈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17692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1 </a:t>
            </a:r>
            <a:r>
              <a:rPr lang="en-US" altLang="ko-KR" sz="1100" dirty="0" err="1">
                <a:solidFill>
                  <a:srgbClr val="554F4D"/>
                </a:solidFill>
              </a:rPr>
              <a:t>문제정의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289239-E9AE-4312-B09A-EE840DA65F6A}"/>
              </a:ext>
            </a:extLst>
          </p:cNvPr>
          <p:cNvGrpSpPr/>
          <p:nvPr/>
        </p:nvGrpSpPr>
        <p:grpSpPr>
          <a:xfrm>
            <a:off x="1212112" y="1530143"/>
            <a:ext cx="10675088" cy="2343181"/>
            <a:chOff x="1212112" y="1388840"/>
            <a:chExt cx="10675088" cy="234318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1AC472-C377-437A-9763-0ACAF31BA6ED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71E889-22D2-4A1E-BB55-C560B0DF5731}"/>
                </a:ext>
              </a:extLst>
            </p:cNvPr>
            <p:cNvSpPr/>
            <p:nvPr/>
          </p:nvSpPr>
          <p:spPr>
            <a:xfrm>
              <a:off x="1477926" y="1388840"/>
              <a:ext cx="2307265" cy="6280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D26B4D-6023-4F16-B0DB-82507A24BFF1}"/>
              </a:ext>
            </a:extLst>
          </p:cNvPr>
          <p:cNvSpPr txBox="1"/>
          <p:nvPr/>
        </p:nvSpPr>
        <p:spPr>
          <a:xfrm>
            <a:off x="1878862" y="4543505"/>
            <a:ext cx="934158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err="1"/>
              <a:t>열처리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설비는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빈도수가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낮지만</a:t>
            </a:r>
            <a:r>
              <a:rPr lang="en-US" altLang="ko-KR" sz="2800" dirty="0"/>
              <a:t> </a:t>
            </a:r>
            <a:endParaRPr lang="ko-KR" altLang="en-US" sz="2800" dirty="0"/>
          </a:p>
          <a:p>
            <a:pPr algn="ctr"/>
            <a:r>
              <a:rPr lang="en-US" altLang="ko-KR" sz="2800" dirty="0" err="1"/>
              <a:t>고장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발생</a:t>
            </a:r>
            <a:r>
              <a:rPr lang="en-US" altLang="ko-KR" sz="2800" dirty="0"/>
              <a:t> 시 </a:t>
            </a:r>
            <a:r>
              <a:rPr lang="en-US" altLang="ko-KR" sz="2800" dirty="0" err="1"/>
              <a:t>손실이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높은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설비이기</a:t>
            </a:r>
            <a:r>
              <a:rPr lang="en-US" altLang="ko-KR" sz="2800" dirty="0"/>
              <a:t> </a:t>
            </a:r>
            <a:r>
              <a:rPr lang="en-US" altLang="ko-KR" sz="2800" dirty="0" err="1"/>
              <a:t>때문에</a:t>
            </a:r>
            <a:r>
              <a:rPr lang="en-US" altLang="ko-KR" sz="2800" dirty="0"/>
              <a:t> </a:t>
            </a:r>
            <a:endParaRPr lang="ko-KR" altLang="en-US" sz="2800" dirty="0"/>
          </a:p>
          <a:p>
            <a:pPr algn="ctr"/>
            <a:r>
              <a:rPr lang="en-US" altLang="ko-KR" sz="2800" dirty="0" err="1"/>
              <a:t>특히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중소기업에서의</a:t>
            </a:r>
            <a:r>
              <a:rPr lang="en-US" altLang="ko-KR" sz="2800" dirty="0"/>
              <a:t> </a:t>
            </a:r>
            <a:r>
              <a:rPr lang="en-US" altLang="ko-KR" sz="2800" dirty="0" err="1"/>
              <a:t>예지보전은</a:t>
            </a:r>
            <a:r>
              <a:rPr lang="en-US" altLang="ko-KR" sz="2800" dirty="0"/>
              <a:t> </a:t>
            </a:r>
            <a:r>
              <a:rPr lang="en-US" altLang="ko-KR" sz="2800" dirty="0" err="1"/>
              <a:t>중요하다</a:t>
            </a:r>
            <a:r>
              <a:rPr lang="en-US" altLang="ko-KR" sz="2800" dirty="0"/>
              <a:t>.</a:t>
            </a:r>
            <a:endParaRPr lang="en-US" sz="2800" dirty="0"/>
          </a:p>
        </p:txBody>
      </p:sp>
      <p:sp>
        <p:nvSpPr>
          <p:cNvPr id="27" name="양쪽 대괄호 26">
            <a:extLst>
              <a:ext uri="{FF2B5EF4-FFF2-40B4-BE49-F238E27FC236}">
                <a16:creationId xmlns:a16="http://schemas.microsoft.com/office/drawing/2014/main" id="{C0D6C18D-CC8A-44C4-906B-AC6907CC270A}"/>
              </a:ext>
            </a:extLst>
          </p:cNvPr>
          <p:cNvSpPr/>
          <p:nvPr/>
        </p:nvSpPr>
        <p:spPr>
          <a:xfrm>
            <a:off x="1212112" y="4102100"/>
            <a:ext cx="10675088" cy="227330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2F008-8BEE-453D-B276-2B60B5EEA3CB}"/>
              </a:ext>
            </a:extLst>
          </p:cNvPr>
          <p:cNvSpPr txBox="1"/>
          <p:nvPr/>
        </p:nvSpPr>
        <p:spPr>
          <a:xfrm>
            <a:off x="1425206" y="2308438"/>
            <a:ext cx="9341587" cy="1378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열처리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내부는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약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800℃로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내부의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상태를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확인하기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어렵다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  <a:endParaRPr lang="en-US" altLang="ko-KR" sz="2400" dirty="0">
              <a:solidFill>
                <a:srgbClr val="655D5B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200℃이하로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내려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갔을때에만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소모품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교체를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할 수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있다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온도를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낮추기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위해서는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하루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이상의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가동을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4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멈춰야한다</a:t>
            </a:r>
            <a:r>
              <a:rPr lang="en-US" altLang="ko-KR" sz="24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371F16-AD65-4FE2-A4EE-F3C559E83C25}"/>
              </a:ext>
            </a:extLst>
          </p:cNvPr>
          <p:cNvSpPr txBox="1"/>
          <p:nvPr/>
        </p:nvSpPr>
        <p:spPr>
          <a:xfrm>
            <a:off x="1776916" y="1582597"/>
            <a:ext cx="165141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문제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12AE9-AC8C-4147-8461-CF106E3E0028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3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879974" y="2924606"/>
            <a:ext cx="4451860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2. 해결 방안</a:t>
            </a:r>
          </a:p>
        </p:txBody>
      </p:sp>
    </p:spTree>
    <p:extLst>
      <p:ext uri="{BB962C8B-B14F-4D97-AF65-F5344CB8AC3E}">
        <p14:creationId xmlns:p14="http://schemas.microsoft.com/office/powerpoint/2010/main" val="262684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1550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2-1. 해결 방안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22661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2 </a:t>
            </a:r>
            <a:r>
              <a:rPr lang="en-US" altLang="ko-KR" sz="1100" dirty="0" err="1">
                <a:solidFill>
                  <a:srgbClr val="554F4D"/>
                </a:solidFill>
              </a:rPr>
              <a:t>해결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방안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pic>
        <p:nvPicPr>
          <p:cNvPr id="4" name="그래픽 3" descr="배지 체크 표시1">
            <a:extLst>
              <a:ext uri="{FF2B5EF4-FFF2-40B4-BE49-F238E27FC236}">
                <a16:creationId xmlns:a16="http://schemas.microsoft.com/office/drawing/2014/main" id="{0CB374E3-98FB-4E1F-8974-FA039956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1916260"/>
            <a:ext cx="914400" cy="914400"/>
          </a:xfrm>
          <a:prstGeom prst="rect">
            <a:avLst/>
          </a:prstGeom>
        </p:spPr>
      </p:pic>
      <p:pic>
        <p:nvPicPr>
          <p:cNvPr id="25" name="그래픽 24" descr="배지 체크 표시1">
            <a:extLst>
              <a:ext uri="{FF2B5EF4-FFF2-40B4-BE49-F238E27FC236}">
                <a16:creationId xmlns:a16="http://schemas.microsoft.com/office/drawing/2014/main" id="{CA992483-C964-4113-9BFF-7029AFCB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3429000"/>
            <a:ext cx="914400" cy="914400"/>
          </a:xfrm>
          <a:prstGeom prst="rect">
            <a:avLst/>
          </a:prstGeom>
        </p:spPr>
      </p:pic>
      <p:pic>
        <p:nvPicPr>
          <p:cNvPr id="26" name="그래픽 25" descr="배지 체크 표시1">
            <a:extLst>
              <a:ext uri="{FF2B5EF4-FFF2-40B4-BE49-F238E27FC236}">
                <a16:creationId xmlns:a16="http://schemas.microsoft.com/office/drawing/2014/main" id="{B078BB3F-B0DE-447E-8504-FC526134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494174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B404B-6AB8-4E0A-B312-5319C38C963B}"/>
              </a:ext>
            </a:extLst>
          </p:cNvPr>
          <p:cNvSpPr txBox="1"/>
          <p:nvPr/>
        </p:nvSpPr>
        <p:spPr>
          <a:xfrm>
            <a:off x="2268486" y="2059360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시계열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분석을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이용하여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설비의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고장시기를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예측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C5379-0130-4AB0-9E24-EF4B4BB1A3C9}"/>
              </a:ext>
            </a:extLst>
          </p:cNvPr>
          <p:cNvSpPr txBox="1"/>
          <p:nvPr/>
        </p:nvSpPr>
        <p:spPr>
          <a:xfrm>
            <a:off x="2268486" y="3639477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각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공정별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이상을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탐지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2268486" y="5109149"/>
            <a:ext cx="9341587" cy="579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예지보전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및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원인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 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설비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파악에</a:t>
            </a:r>
            <a:r>
              <a:rPr lang="en-US" altLang="ko-KR" sz="28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 </a:t>
            </a:r>
            <a:r>
              <a:rPr lang="en-US" altLang="ko-KR" sz="2800" dirty="0" err="1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/>
              </a:rPr>
              <a:t>기여</a:t>
            </a:r>
            <a:endParaRPr lang="en-US" altLang="ko-KR" sz="2800" dirty="0" err="1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1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7836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2-2. 데이터 흐름도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226618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2 </a:t>
            </a:r>
            <a:r>
              <a:rPr lang="en-US" altLang="ko-KR" sz="1100" dirty="0" err="1">
                <a:solidFill>
                  <a:srgbClr val="554F4D"/>
                </a:solidFill>
              </a:rPr>
              <a:t>해결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방안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1DB04D8-08BC-4CDB-9C4F-B578C50DC180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F8BD354B-8974-49E9-6791-255F9AD2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1193470"/>
            <a:ext cx="7287489" cy="5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975081" y="2924606"/>
            <a:ext cx="626165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54F4D"/>
                </a:solidFill>
              </a:rPr>
              <a:t>3. 분석 모델 소개</a:t>
            </a:r>
          </a:p>
        </p:txBody>
      </p:sp>
    </p:spTree>
    <p:extLst>
      <p:ext uri="{BB962C8B-B14F-4D97-AF65-F5344CB8AC3E}">
        <p14:creationId xmlns:p14="http://schemas.microsoft.com/office/powerpoint/2010/main" val="70249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4849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dirty="0">
                <a:solidFill>
                  <a:srgbClr val="554F4D"/>
                </a:solidFill>
              </a:rPr>
              <a:t>3-1 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15584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rgbClr val="554F4D"/>
                </a:solidFill>
              </a:rPr>
              <a:t>Part 3 </a:t>
            </a:r>
            <a:r>
              <a:rPr lang="en-US" altLang="ko-KR" sz="1100" dirty="0" err="1">
                <a:solidFill>
                  <a:srgbClr val="554F4D"/>
                </a:solidFill>
              </a:rPr>
              <a:t>분석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모델</a:t>
            </a:r>
            <a:r>
              <a:rPr lang="en-US" altLang="ko-KR" sz="1100" dirty="0">
                <a:solidFill>
                  <a:srgbClr val="554F4D"/>
                </a:solidFill>
              </a:rPr>
              <a:t> </a:t>
            </a:r>
            <a:r>
              <a:rPr lang="en-US" altLang="ko-KR" sz="1100" dirty="0" err="1">
                <a:solidFill>
                  <a:srgbClr val="554F4D"/>
                </a:solidFill>
              </a:rPr>
              <a:t>소개</a:t>
            </a:r>
            <a:endParaRPr lang="ko-KR" altLang="en-US" sz="1100" dirty="0" err="1">
              <a:solidFill>
                <a:srgbClr val="554F4D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14890C-7846-413A-ADD7-999A005FB7F4}"/>
              </a:ext>
            </a:extLst>
          </p:cNvPr>
          <p:cNvSpPr txBox="1"/>
          <p:nvPr/>
        </p:nvSpPr>
        <p:spPr>
          <a:xfrm flipH="1">
            <a:off x="837833" y="2685173"/>
            <a:ext cx="5877561" cy="584775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 err="1">
                <a:solidFill>
                  <a:srgbClr val="554F4D"/>
                </a:solidFill>
                <a:latin typeface="+mn-ea"/>
              </a:rPr>
              <a:t>What's</a:t>
            </a:r>
            <a:r>
              <a:rPr lang="ko-KR" altLang="en-US" sz="3200" dirty="0">
                <a:solidFill>
                  <a:srgbClr val="554F4D"/>
                </a:solidFill>
                <a:latin typeface="+mn-ea"/>
              </a:rPr>
              <a:t> ARIMA?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51CCD-48B8-4F13-86F8-BFC8F98043CE}"/>
              </a:ext>
            </a:extLst>
          </p:cNvPr>
          <p:cNvSpPr txBox="1"/>
          <p:nvPr/>
        </p:nvSpPr>
        <p:spPr>
          <a:xfrm>
            <a:off x="811411" y="3606092"/>
            <a:ext cx="5270520" cy="11010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ARIMA(</a:t>
            </a:r>
            <a:r>
              <a:rPr lang="ko-KR" altLang="en-US" sz="1400" dirty="0" err="1">
                <a:solidFill>
                  <a:srgbClr val="655D5B"/>
                </a:solidFill>
              </a:rPr>
              <a:t>Autoregressive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Integrated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Moving</a:t>
            </a:r>
            <a:r>
              <a:rPr lang="ko-KR" altLang="en-US" sz="1400" dirty="0">
                <a:solidFill>
                  <a:srgbClr val="655D5B"/>
                </a:solidFill>
              </a:rPr>
              <a:t> </a:t>
            </a:r>
            <a:r>
              <a:rPr lang="ko-KR" altLang="en-US" sz="1400" dirty="0" err="1">
                <a:solidFill>
                  <a:srgbClr val="655D5B"/>
                </a:solidFill>
              </a:rPr>
              <a:t>Average</a:t>
            </a:r>
            <a:r>
              <a:rPr lang="ko-KR" altLang="en-US" sz="1400" dirty="0">
                <a:solidFill>
                  <a:srgbClr val="655D5B"/>
                </a:solidFill>
              </a:rPr>
              <a:t>)모델은 시계열 데이터 분석과 예측을 위한 통계적 방법 중 하나이다.</a:t>
            </a:r>
            <a:endParaRPr lang="en-US" altLang="ko-KR" sz="1400" dirty="0">
              <a:solidFill>
                <a:srgbClr val="655D5B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rgbClr val="655D5B"/>
                </a:solidFill>
              </a:rPr>
              <a:t>시계열 데이터터의 패턴과 경향을 이해하고 미래 값을 예측하는데 사용된다.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7BBB6D-2F4F-492C-9634-0C931CE0DB37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9F8C15D7-974F-919B-8028-677C67A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96" y="1601622"/>
            <a:ext cx="4231202" cy="40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1131</Words>
  <Application>Microsoft Macintosh PowerPoint</Application>
  <PresentationFormat>Widescreen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이롭게 바탕체 Medium</vt:lpstr>
      <vt:lpstr>함초롬바탕</vt:lpstr>
      <vt:lpstr>휴먼명조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이병화</cp:lastModifiedBy>
  <cp:revision>844</cp:revision>
  <dcterms:created xsi:type="dcterms:W3CDTF">2020-05-03T01:37:17Z</dcterms:created>
  <dcterms:modified xsi:type="dcterms:W3CDTF">2023-11-03T02:49:39Z</dcterms:modified>
</cp:coreProperties>
</file>