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7" roundtripDataSignature="AMtx7mhdNbbxXLmFqitP33g8F7FbDmF2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21062A-8EF1-423E-930F-A101E7E5B0D5}">
  <a:tblStyle styleId="{E221062A-8EF1-423E-930F-A101E7E5B0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38D6AC6-0CE1-42A1-ABA0-B2EE7DBFBDC8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customschemas.google.com/relationships/presentationmetadata" Target="meta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.NET Framework이란 플랫폼이 있다는 정도만 소개. 뒤에서 자세히 다룸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프로그램의 발전방향 =&gt; 재사용 가능한 쪽으로, 간결한 쪽으로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C언어는 구조적 프로그램이라는 구조로서 함수를 사용하여 재사용의 범위를 넓힘. 그러나 객체지향 언어는 실세계에 존재하는 개념을 모델링해서 그 자체를 재사용하기 때문에 재 사용의 범위가 확대됨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객체 지향 언어는 클래스에서 시작해서 클래스로 끝남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database/technologies/dotnet-odacdeploy-downloads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ADO.NET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1781299" y="6501740"/>
            <a:ext cx="1989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 -&gt; 찾아보기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02" y="653907"/>
            <a:ext cx="11582995" cy="555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54" y="749162"/>
            <a:ext cx="11519492" cy="5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54" y="714235"/>
            <a:ext cx="11494091" cy="542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개발도구와 샘플 스키마 설치</a:t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2129560" y="1649838"/>
            <a:ext cx="45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Developer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3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2172072" y="2253352"/>
            <a:ext cx="3779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오라클에서 제공하는 무료 개발도구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3"/>
          <p:cNvSpPr/>
          <p:nvPr/>
        </p:nvSpPr>
        <p:spPr>
          <a:xfrm rot="5400000">
            <a:off x="1978159" y="233976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2172072" y="3132257"/>
            <a:ext cx="34198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http://www.oracle.com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3"/>
          <p:cNvSpPr/>
          <p:nvPr/>
        </p:nvSpPr>
        <p:spPr>
          <a:xfrm rot="5400000">
            <a:off x="1978159" y="3218668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5389664" y="143093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12.jpg"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968" y="1628800"/>
            <a:ext cx="4673600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개발도구와 샘플 스키마 설치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스키마 설치</a:t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2189885" y="2171185"/>
            <a:ext cx="5724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드라이브에 ‘backup’ 폴더 생성 후 붙여넣기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4"/>
          <p:cNvSpPr/>
          <p:nvPr/>
        </p:nvSpPr>
        <p:spPr>
          <a:xfrm rot="5400000">
            <a:off x="1995972" y="2257596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5389664" y="143093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2188869" y="3035281"/>
            <a:ext cx="7868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expall.dmp 파일 임포트(ora_user/비밀번호)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4"/>
          <p:cNvSpPr/>
          <p:nvPr/>
        </p:nvSpPr>
        <p:spPr>
          <a:xfrm rot="5400000">
            <a:off x="1994956" y="3121692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2189885" y="2624719"/>
            <a:ext cx="5724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 창을 열어 C:\backup 폴더로 이동</a:t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1995972" y="2711130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2259683" y="3395321"/>
            <a:ext cx="8174610" cy="95410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 ora_user/ 비밀번호 file=expall.dmp log=empall.log ignore=y grants=y rows=y indexes=y full=y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2188869" y="4240833"/>
            <a:ext cx="80294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expcust.dmp 파일 임포트(ora_user/비밀번호)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4"/>
          <p:cNvSpPr/>
          <p:nvPr/>
        </p:nvSpPr>
        <p:spPr>
          <a:xfrm rot="5400000">
            <a:off x="1994956" y="4327244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2259683" y="4600873"/>
            <a:ext cx="8174610" cy="95410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 ora_user/비밀번호 file=expcust.dmp log=empall.log ignore=y grants=y rows=y indexes=y full=y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개발도구와 샘플 스키마 설치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스키마 설치 확인</a:t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2172072" y="2253352"/>
            <a:ext cx="66602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Plus나 SQL Developer에 접속 해 다음 명령어 실행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5"/>
          <p:cNvSpPr/>
          <p:nvPr/>
        </p:nvSpPr>
        <p:spPr>
          <a:xfrm rot="5400000">
            <a:off x="1978159" y="233976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5389664" y="143093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2195590" y="2591906"/>
            <a:ext cx="8174610" cy="5232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table_name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FROM user_tables;</a:t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2182795" y="3356993"/>
            <a:ext cx="8174610" cy="224676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TABLE_NAME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CUSTOMERS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SALES2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SALES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PRODUCTS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CHANNELS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COUNTRIES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JOB_HISTORY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개발도구와 샘플 스키마 설치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5389664" y="143093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1733955" y="1424916"/>
            <a:ext cx="8640959" cy="48013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employees : 사원테이블 (사원번호, 사원명, 부서번호 등)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departments : 부서테이블 (부서번호, 부서명 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jobs : job 테이블 (job번호, 명칭 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job_history : job_history 테이블 (job번호, 사원번호, 부서번호 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countries : 국가 테이블 (국가번호, 국가코드, 국가명 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customers : 고객 테이블 (고객번호, 고객명, 국가번호 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channels : 판매채널 테이블(채널번호, 채널명 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products : 제품 테이블 (제품번호, 제품명 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sales : 판매 테이블( 제품번호, 고객번호, 채널번호, 사원번호 등)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SQL과 PL/SQL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2243064" y="225335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구조화된 질의 언어(Structured Query Language)의 약자</a:t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 rot="5400000">
            <a:off x="2049151" y="233976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2243064" y="273040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상에서 데이터를 읽고, 쓰고 삭제하는 등 데이터 관리를 위한 프로그램 언어</a:t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 rot="5400000">
            <a:off x="2049151" y="281681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2243064" y="323446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프로그램 언어와 달리 집합적 언어의 특징을 가짐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 rot="5400000">
            <a:off x="2049151" y="332087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2243064" y="378904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DDL과 DML로 구분됨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 rot="5400000">
            <a:off x="2049151" y="387545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2243064" y="431458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 입장에서 사용하는 언어는 대부분 DML임</a:t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 rot="5400000">
            <a:off x="2049151" y="440099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SQL과 PL/SQL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DDL ( Data Definition Language)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8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2243064" y="225335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객체를 생성, 삭제, 변경하는 언어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 rot="5400000">
            <a:off x="2049151" y="233976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243064" y="273040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테이블이나 인덱스, 뷰 등 데이터베이스 객체를 생성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8"/>
          <p:cNvSpPr/>
          <p:nvPr/>
        </p:nvSpPr>
        <p:spPr>
          <a:xfrm rot="5400000">
            <a:off x="2049151" y="281681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243064" y="323446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생성된 데이터베이스 객체를 영구히 삭제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 rot="5400000">
            <a:off x="2049151" y="332087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2243064" y="378904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기 생성된 데이터베이스 객체를 수정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 rot="5400000">
            <a:off x="2049151" y="387545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2243064" y="431458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TRUNCATE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테이블이나 클러스터의 데이터를 통째로 삭제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 rot="5400000">
            <a:off x="2049151" y="440099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SQL과 PL/SQL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DML ( Data Manipulation Language)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9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2243064" y="225335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객체를 조작하는 언어</a:t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 rot="5400000">
            <a:off x="2049151" y="233976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2243064" y="273040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테이블이나 뷰에 있는 데이터를 조회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9"/>
          <p:cNvSpPr/>
          <p:nvPr/>
        </p:nvSpPr>
        <p:spPr>
          <a:xfrm rot="5400000">
            <a:off x="2049151" y="281681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2243064" y="323446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데이터를 신규로 생성</a:t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 rot="5400000">
            <a:off x="2049151" y="332087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2243064" y="378904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기 생성된 데이터를 수정</a:t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 rot="5400000">
            <a:off x="2049151" y="387545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243064" y="431458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데이터 삭제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 rot="5400000">
            <a:off x="2049151" y="440099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243064" y="481863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변경된 데이터를 최종 적용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 rot="5400000">
            <a:off x="2049151" y="490504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244080" y="532269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ROLLBACK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변경된 데이터를 적용하지 않고 이전 상태로 되돌림.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9"/>
          <p:cNvSpPr/>
          <p:nvPr/>
        </p:nvSpPr>
        <p:spPr>
          <a:xfrm rot="5400000">
            <a:off x="2050167" y="540910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data provider</a:t>
            </a:r>
            <a:endParaRPr sz="3600"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SQL과 PL/SQL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0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2243064" y="225335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SQL과는 달리 절차적 특징을 가진 언어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 rot="5400000">
            <a:off x="2049151" y="233976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2243064" y="273040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프로그래밍 언어처럼 변수 선언과 할당, 함수 작성이 가능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0"/>
          <p:cNvSpPr/>
          <p:nvPr/>
        </p:nvSpPr>
        <p:spPr>
          <a:xfrm rot="5400000">
            <a:off x="2049151" y="281681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2243064" y="323446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코드 내에서 SQL을 사용 가능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>
            <a:off x="2049151" y="332087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2243064" y="378904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앞으로 이 책에서 다룰 내용의 상당 부분이 PL/SQL에 해당됨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>
            <a:off x="2049151" y="387545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2172072" y="220486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로우(행)과 컬럼(열)으로 구성된 2차원 형태의 객체</a:t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 rot="5400000">
            <a:off x="1978159" y="229127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2171056" y="270892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실행 대상인 객체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rot="5400000">
            <a:off x="1977143" y="279533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2171056" y="323446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생성구문</a:t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5400000">
            <a:off x="1977143" y="332087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207568" y="3666510"/>
            <a:ext cx="846043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컬럼1    컬럼1_데이터타입  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[NULL, NOT NULL],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컬럼2    컬럼2_데이터타입  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[NULL, NOT NULL],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[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TABLESPACE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테이블스페이스명];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172072" y="172229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담고 있는 객체</a:t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 rot="5400000">
            <a:off x="1977144" y="185922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>
            <a:off x="1631504" y="620688"/>
            <a:ext cx="8640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2172072" y="170080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생성 규칙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 rot="5400000">
            <a:off x="1978159" y="178721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135559" y="2047905"/>
            <a:ext cx="8460432" cy="15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테이블명, 컬럼명의 최대 크기는 30 Byte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테이블명, 컬럼명으로 예약어 사용 불가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테이블명, 컬럼명으로 문자, 숫자, '_','$','#＇문자 사용가능, 첫 글자는 문자만.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한 테이블에 만들 수 있는 컬럼은 최대 255개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타입</a:t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2243064" y="206084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데이터 타입</a:t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 rot="5400000">
            <a:off x="2049151" y="214725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2243064" y="443711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CHAR 형보다는 VARCHAR2 형을 사용하는 것이 좋다</a:t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 rot="5400000">
            <a:off x="2049151" y="452352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3271839" y="33475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75" name="Google Shape;375;p23"/>
          <p:cNvGraphicFramePr/>
          <p:nvPr/>
        </p:nvGraphicFramePr>
        <p:xfrm>
          <a:off x="2207568" y="2467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{E221062A-8EF1-423E-930F-A101E7E5B0D5}</a:tableStyleId>
              </a:tblPr>
              <a:tblGrid>
                <a:gridCol w="2658500"/>
                <a:gridCol w="5101575"/>
              </a:tblGrid>
              <a:tr h="24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 (크기[ BYTE | CHAR ] 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고정길이 문자, 최대 2000byte, 디폴트 값은 1, byte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VARCARCHAR2 (크기[ BYTE | CHAR ] 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가변길이 문자, 최대 4000byte, 디폴트 값은 1, byte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NCHAR (크기)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9083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고정길이 유니코드 문자(다국어 입력가능), 최대 2000byte, 디폴트 값은 1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NVARCARCHAR2 (크기 )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가변길이 유니코드 문자(다국어 입력가능), 최대 4000byte, 디폴트 값은 1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LONG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2기가바이트 크기의 가변길이 문자형, 잘 사용하지 않음 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23"/>
          <p:cNvSpPr/>
          <p:nvPr/>
        </p:nvSpPr>
        <p:spPr>
          <a:xfrm>
            <a:off x="2243064" y="489064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 데이터타입의 길이는 영문자 1 BYTE,  한글 2 BYTE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3"/>
          <p:cNvSpPr/>
          <p:nvPr/>
        </p:nvSpPr>
        <p:spPr>
          <a:xfrm rot="5400000">
            <a:off x="2049151" y="497705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2243064" y="537321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영문자, 한글 외의 다국어문자가 입력될 경우에는 NVARCHAR2 사용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 rot="5400000">
            <a:off x="2049151" y="545962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타입</a:t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2243064" y="206084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데이터 타입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 rot="5400000">
            <a:off x="2049151" y="214725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2243064" y="443711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P는 소수점 기준 유효숫자 자릿수, S는 소수점 기준 자릿수</a:t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 rot="5400000">
            <a:off x="2049151" y="452352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3271839" y="33475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2243064" y="489064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S가 양수이면 소수점 이하, 음수이면 소수점 이상 유효숫자 자릿수 의미</a:t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 rot="5400000">
            <a:off x="2049151" y="497705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5" name="Google Shape;395;p24"/>
          <p:cNvGraphicFramePr/>
          <p:nvPr/>
        </p:nvGraphicFramePr>
        <p:xfrm>
          <a:off x="2241688" y="2569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{E221062A-8EF1-423E-930F-A101E7E5B0D5}</a:tableStyleId>
              </a:tblPr>
              <a:tblGrid>
                <a:gridCol w="1418700"/>
                <a:gridCol w="5892000"/>
              </a:tblGrid>
              <a:tr h="34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 [(p, [,s])]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가변숫자, p(1~38, 디폴트 값은 38)와 s(-84~127, 디폴트 값은 0)는 10진수 기준, 최대 22byte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FLOAT[(p)]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NUMBER의 하위타입, p는 1~128, 디폴트 값은 128, 2진수 기준, 최대 22byte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BINARY_FLOAT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9083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32비트 부동소수점 수, 최대 4byte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BINARY_DOUBLE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64비트 부동소수점 수, 최대 8byte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24"/>
          <p:cNvSpPr/>
          <p:nvPr/>
        </p:nvSpPr>
        <p:spPr>
          <a:xfrm>
            <a:off x="2243064" y="539470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대부분의 숫자는 NUMBER 형을 사용할 것, 디폴트 자릿수는 38 (크기는 28 byte)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4"/>
          <p:cNvSpPr/>
          <p:nvPr/>
        </p:nvSpPr>
        <p:spPr>
          <a:xfrm rot="5400000">
            <a:off x="2049151" y="548111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타입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2243064" y="206084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데이터 타입</a:t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 rot="5400000">
            <a:off x="2049151" y="214725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25"/>
          <p:cNvSpPr/>
          <p:nvPr/>
        </p:nvSpPr>
        <p:spPr>
          <a:xfrm>
            <a:off x="2243064" y="443711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기본적인 날짜 타입은 DATE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25"/>
          <p:cNvSpPr/>
          <p:nvPr/>
        </p:nvSpPr>
        <p:spPr>
          <a:xfrm rot="5400000">
            <a:off x="2049151" y="452352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3271839" y="33475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2243064" y="4890647"/>
            <a:ext cx="8460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외에도 INTERVAL_DAY TO SECOND, TIMESTAMP WITH TIME ZONE,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TIMESTAMP WITH LOCAL TIME ZONE 타입이 있음</a:t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 rot="5400000">
            <a:off x="2049151" y="497705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5" name="Google Shape;415;p25"/>
          <p:cNvGraphicFramePr/>
          <p:nvPr/>
        </p:nvGraphicFramePr>
        <p:xfrm>
          <a:off x="2243064" y="2561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{E221062A-8EF1-423E-930F-A101E7E5B0D5}</a:tableStyleId>
              </a:tblPr>
              <a:tblGrid>
                <a:gridCol w="1823500"/>
                <a:gridCol w="4981775"/>
              </a:tblGrid>
              <a:tr h="31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 4712년 1월 1일부터 9999년 12월 31일, 연,월,일,시,분,초까지 입력 가능하다.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TIMESTAMP [(fractional_seconds_precision)]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연도, 월, 일, 시, 분, 초는 물론 밀리초까지 입력 가능하다. 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fractional_seconds_precision은 0~9까지 입력할 수 있고 디폴트 값은 6이다. 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6" name="Google Shape;416;p25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타입</a:t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2243064" y="206084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LOB 타입</a:t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 rot="5400000">
            <a:off x="2049151" y="214725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2243064" y="4550931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Large Object의 약자로 대용량 데이터를 저장할 수 있는 타입</a:t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 rot="5400000">
            <a:off x="2049151" y="4637342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3271839" y="33475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2243064" y="5004465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문자형 대용량 데이터는 CLOB나 NCLOB, 그래픽, 이미지, 동영상 등은 BLOB, BFILE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6"/>
          <p:cNvSpPr/>
          <p:nvPr/>
        </p:nvSpPr>
        <p:spPr>
          <a:xfrm rot="5400000">
            <a:off x="2049151" y="5090876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2" name="Google Shape;432;p26"/>
          <p:cNvGraphicFramePr/>
          <p:nvPr/>
        </p:nvGraphicFramePr>
        <p:xfrm>
          <a:off x="2147100" y="2410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{E221062A-8EF1-423E-930F-A101E7E5B0D5}</a:tableStyleId>
              </a:tblPr>
              <a:tblGrid>
                <a:gridCol w="1091075"/>
                <a:gridCol w="6386225"/>
              </a:tblGrid>
              <a:tr h="28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타입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CLOB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문자형 대용량 객체. 고정길이와 가변길이 문자 집합 지원, 최대크기는 (4기가byte-1) *(데이터베이스 블록 사이즈)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NCLOB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유니코드(다국어지원)를 포함한 문자형 대용량 객체. 최대크기는 (4기가byte-1) *(데이터베이스 블록 사이즈)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BLOB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9083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이진형대용량객체. 최대크기는</a:t>
                      </a: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(4기가byte-1) *(데이터베이스 블록 사이즈)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BFILE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대용량 이진 파일에 대한 로케이터(위치, 이름)저장. 최대크기는 4기가 바이트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26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7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2243064" y="206084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NULL은 데이터가 없음을 의미, 컬럼 속성에 명시, 디폴트는 NULL 허용</a:t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5400000">
            <a:off x="2049151" y="214725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243064" y="342900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 NULL : NOT NULL로 명시된 컬럼은 반드시 값을 입력</a:t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5400000">
            <a:off x="2049151" y="351541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271839" y="33475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243064" y="381052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UNIQUE : 한 테이블 내에서 반드시 유일한 값이 입력되어야 한다</a:t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 rot="5400000">
            <a:off x="2049151" y="389693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35561" y="2571002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제약조건</a:t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rot="5400000">
            <a:off x="1898534" y="2664013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2243064" y="301843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컬럼에 대한 속성 형태로 정의하지만 오라클 객체 중 하나로 데이터 무결성 보장</a:t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5400000">
            <a:off x="2049151" y="310484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2243064" y="4221089"/>
            <a:ext cx="846043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기본키(Primary Key) : NOT NULL + UNIQUE, 보통 키라 하면 기본키를 의미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테이블당 1개의 기본키만 가질 수 있으며, 여러 개의 컬럼으로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기본키 구성이 가능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&lt;구문&gt;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컬럼명  데이터타입 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  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CONSTRAINTS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제약조건명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(컬럼명, 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7"/>
          <p:cNvSpPr/>
          <p:nvPr/>
        </p:nvSpPr>
        <p:spPr>
          <a:xfrm rot="5400000">
            <a:off x="2049151" y="430749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/>
          <p:nvPr/>
        </p:nvSpPr>
        <p:spPr>
          <a:xfrm>
            <a:off x="2243064" y="1916832"/>
            <a:ext cx="84604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외래키(Foreign Key) : 테이블간 참조무결성을 위한 제약조건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&lt;구문&gt;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CONSTRAINT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외래키명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FOREIGN KEY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(컬럼명, 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REFERENCES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참조테이블 (참조테이블 컬럼명, …)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8"/>
          <p:cNvSpPr/>
          <p:nvPr/>
        </p:nvSpPr>
        <p:spPr>
          <a:xfrm>
            <a:off x="2135561" y="148478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제약조건</a:t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 rot="5400000">
            <a:off x="1898534" y="157779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28"/>
          <p:cNvSpPr/>
          <p:nvPr/>
        </p:nvSpPr>
        <p:spPr>
          <a:xfrm rot="5400000">
            <a:off x="2049151" y="200324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2243064" y="350100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 : 컬럼에 입력되는 데이터를 제한, 특정 데이터만 입력 가능하게 함</a:t>
            </a:r>
            <a:endParaRPr/>
          </a:p>
        </p:txBody>
      </p:sp>
      <p:sp>
        <p:nvSpPr>
          <p:cNvPr id="468" name="Google Shape;468;p28"/>
          <p:cNvSpPr/>
          <p:nvPr/>
        </p:nvSpPr>
        <p:spPr>
          <a:xfrm rot="5400000">
            <a:off x="2049151" y="358741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"/>
          <p:cNvSpPr/>
          <p:nvPr/>
        </p:nvSpPr>
        <p:spPr>
          <a:xfrm>
            <a:off x="2243064" y="1916832"/>
            <a:ext cx="84604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&lt;구문&gt;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TABLE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[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CASCADE CONSTRAINTS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1631504" y="1412776"/>
            <a:ext cx="8964488" cy="468052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2135561" y="148478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삭제</a:t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 rot="5400000">
            <a:off x="1898534" y="157779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29"/>
          <p:cNvSpPr/>
          <p:nvPr/>
        </p:nvSpPr>
        <p:spPr>
          <a:xfrm rot="5400000">
            <a:off x="2049151" y="200324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.NET Framework Data Provider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Connection (연결)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Command (DML)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DataSet (QML)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DataAdapter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DataReader (QML)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/>
          <p:nvPr/>
        </p:nvSpPr>
        <p:spPr>
          <a:xfrm>
            <a:off x="2243064" y="191683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명령어로 변경</a:t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30"/>
          <p:cNvSpPr/>
          <p:nvPr/>
        </p:nvSpPr>
        <p:spPr>
          <a:xfrm>
            <a:off x="2135561" y="148478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변경</a:t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 rot="5400000">
            <a:off x="1898534" y="157779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30"/>
          <p:cNvSpPr/>
          <p:nvPr/>
        </p:nvSpPr>
        <p:spPr>
          <a:xfrm rot="5400000">
            <a:off x="2049151" y="200324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30"/>
          <p:cNvSpPr/>
          <p:nvPr/>
        </p:nvSpPr>
        <p:spPr>
          <a:xfrm>
            <a:off x="2243064" y="2453988"/>
            <a:ext cx="8460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컬럼명 변경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RENAME COLUMN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변경전_컬럼명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변경후_컬럼명;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30"/>
          <p:cNvSpPr/>
          <p:nvPr/>
        </p:nvSpPr>
        <p:spPr>
          <a:xfrm rot="5400000">
            <a:off x="2049151" y="2540398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30"/>
          <p:cNvSpPr/>
          <p:nvPr/>
        </p:nvSpPr>
        <p:spPr>
          <a:xfrm>
            <a:off x="2243064" y="3462100"/>
            <a:ext cx="8460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데이터타입 변경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컬럼명 데이터 타입;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30"/>
          <p:cNvSpPr/>
          <p:nvPr/>
        </p:nvSpPr>
        <p:spPr>
          <a:xfrm rot="5400000">
            <a:off x="2049151" y="3548510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2243064" y="4583450"/>
            <a:ext cx="846043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추가: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컬럼명 데이터 타입;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30"/>
          <p:cNvSpPr/>
          <p:nvPr/>
        </p:nvSpPr>
        <p:spPr>
          <a:xfrm rot="5400000">
            <a:off x="2049151" y="466986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2135561" y="148478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변경</a:t>
            </a:r>
            <a:endParaRPr/>
          </a:p>
        </p:txBody>
      </p:sp>
      <p:sp>
        <p:nvSpPr>
          <p:cNvPr id="506" name="Google Shape;506;p31"/>
          <p:cNvSpPr/>
          <p:nvPr/>
        </p:nvSpPr>
        <p:spPr>
          <a:xfrm rot="5400000">
            <a:off x="1898534" y="157779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31"/>
          <p:cNvSpPr/>
          <p:nvPr/>
        </p:nvSpPr>
        <p:spPr>
          <a:xfrm>
            <a:off x="2243064" y="2135178"/>
            <a:ext cx="846043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제거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COLUMN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컬럼명;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31"/>
          <p:cNvSpPr/>
          <p:nvPr/>
        </p:nvSpPr>
        <p:spPr>
          <a:xfrm rot="5400000">
            <a:off x="2049151" y="222158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2243064" y="3215298"/>
            <a:ext cx="84604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제약조건(기본키) 추가: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CONSTRAINTS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제약조건명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PRIMARY KEY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(컬럼명, ..);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31"/>
          <p:cNvSpPr/>
          <p:nvPr/>
        </p:nvSpPr>
        <p:spPr>
          <a:xfrm rot="5400000">
            <a:off x="2049151" y="330170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31"/>
          <p:cNvSpPr/>
          <p:nvPr/>
        </p:nvSpPr>
        <p:spPr>
          <a:xfrm>
            <a:off x="2243064" y="4439434"/>
            <a:ext cx="846043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제약조건 삭제: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CONSTRAINTS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제약조건명;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31"/>
          <p:cNvSpPr/>
          <p:nvPr/>
        </p:nvSpPr>
        <p:spPr>
          <a:xfrm rot="5400000">
            <a:off x="2049151" y="452584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31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32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2135561" y="148478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복사</a:t>
            </a:r>
            <a:endParaRPr/>
          </a:p>
        </p:txBody>
      </p:sp>
      <p:sp>
        <p:nvSpPr>
          <p:cNvPr id="522" name="Google Shape;522;p32"/>
          <p:cNvSpPr/>
          <p:nvPr/>
        </p:nvSpPr>
        <p:spPr>
          <a:xfrm rot="5400000">
            <a:off x="1898534" y="157779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2243064" y="2135178"/>
            <a:ext cx="84604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컬럼1, 컬럼2, ….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복사할 테이블명;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CREATE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ex2_9_1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SELECT *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FROM ex2_9;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32"/>
          <p:cNvSpPr/>
          <p:nvPr/>
        </p:nvSpPr>
        <p:spPr>
          <a:xfrm rot="5400000">
            <a:off x="2049151" y="2221589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2171056" y="220486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 rot="5400000">
            <a:off x="1977143" y="229127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2207568" y="2636912"/>
            <a:ext cx="84604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 *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</a:t>
            </a:r>
            <a:r>
              <a:rPr i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[스키마.]뷰명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2172072" y="172229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테이블이나 뷰에 있는 데이터를 선택(조회)할 때 사용</a:t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 rot="5400000">
            <a:off x="1977144" y="185922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문</a:t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2182795" y="3988802"/>
            <a:ext cx="8174610" cy="16004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SELECT : 선택하고자 하는 컬럼명, 모든 컬럼을 조회하고 싶다면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FROM : 선택할 테이블이나 뷰 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WHERE : 선택 조건, 여러 조건 기술 시에는 AND, OR로 연결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ORDER BY : 조회 데이터 정렬 시, 정렬하고자 하는 컬럼명 기술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2171056" y="3209493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548" name="Google Shape;548;p34"/>
          <p:cNvSpPr/>
          <p:nvPr/>
        </p:nvSpPr>
        <p:spPr>
          <a:xfrm rot="5400000">
            <a:off x="1977143" y="3295904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34"/>
          <p:cNvSpPr/>
          <p:nvPr/>
        </p:nvSpPr>
        <p:spPr>
          <a:xfrm>
            <a:off x="2207568" y="3641542"/>
            <a:ext cx="8460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(컬럼1, 컬럼2, …)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(값1, 값2, …);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34"/>
          <p:cNvSpPr/>
          <p:nvPr/>
        </p:nvSpPr>
        <p:spPr>
          <a:xfrm>
            <a:off x="2100063" y="172229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 데이터를 입력해 넣을 때 사용하는 문장</a:t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 rot="5400000">
            <a:off x="1905135" y="185922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문</a:t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2135560" y="2567519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기본형태</a:t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 rot="5400000">
            <a:off x="1898533" y="2660530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2182795" y="4417367"/>
            <a:ext cx="8174610" cy="73866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테이블명 다음 컬럼 순서, 타입이 VALUES 다음 괄호 안의 값 순서와 타입이 일치해야 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2171056" y="2348299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564" name="Google Shape;564;p35"/>
          <p:cNvSpPr/>
          <p:nvPr/>
        </p:nvSpPr>
        <p:spPr>
          <a:xfrm rot="5400000">
            <a:off x="1977143" y="2434710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2207568" y="2780348"/>
            <a:ext cx="8460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(값1, 값2, …);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문</a:t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컬럼명 기술 생략</a:t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2182795" y="3556173"/>
            <a:ext cx="8174610" cy="16004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테이블명 다음에 컬럼을 명시하지 않았으므로 테이블에 있는 모든 컬럼에 값을 넣는다는 의미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VALUES 다음 값은 테이블에 있는 모든 컬럼 순서에 맞춰 넣어야 한다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컬럼 순서는 테이블 생성 시 명시한 컬럼 순서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36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2171056" y="2348299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 rot="5400000">
            <a:off x="1977143" y="2434710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2207568" y="2780348"/>
            <a:ext cx="8460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(컬럼1, 컬럼2, …)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문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문</a:t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~ SELECT 형태</a:t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2182795" y="3699609"/>
            <a:ext cx="8174610" cy="16004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VALUES 절과 함께 값을 일일이 명시하는 대신 SELECT 문을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테이블명 다음 컬럼 순서와 SELECT 다음의 컬럼 순서, 타입이 맞아야 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테이블명 다음 컬럼 리스트를 생략할 경우 이 테이블의 모든 컬럼에 값을 넣는다는 의미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7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37"/>
          <p:cNvSpPr/>
          <p:nvPr/>
        </p:nvSpPr>
        <p:spPr>
          <a:xfrm>
            <a:off x="2171056" y="220486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 rot="5400000">
            <a:off x="1977143" y="229127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7"/>
          <p:cNvSpPr/>
          <p:nvPr/>
        </p:nvSpPr>
        <p:spPr>
          <a:xfrm>
            <a:off x="2207568" y="2636913"/>
            <a:ext cx="846043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컬럼1 = 변경값1,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컬럼2 = 변경값2,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37"/>
          <p:cNvSpPr/>
          <p:nvPr/>
        </p:nvSpPr>
        <p:spPr>
          <a:xfrm>
            <a:off x="2172072" y="172229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있는 기존 데이터를 수정하는 문장</a:t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 rot="5400000">
            <a:off x="1977144" y="185922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37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문</a:t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2182795" y="4132819"/>
            <a:ext cx="8174610" cy="138499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SET : 변경하고자 하는 컬럼과 그 값을 명시, 여러 컬럼을 갱신할 때는 콤마로 분리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WHERE : 데이터를 갱신하는 조건, 이 조건에 맞는 데이터만 변경됨. WHERE 조건을 생략하면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테이블에 있는 모든 데이터가 변경된다.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38"/>
          <p:cNvSpPr/>
          <p:nvPr/>
        </p:nvSpPr>
        <p:spPr>
          <a:xfrm>
            <a:off x="2171056" y="220486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607" name="Google Shape;607;p38"/>
          <p:cNvSpPr/>
          <p:nvPr/>
        </p:nvSpPr>
        <p:spPr>
          <a:xfrm rot="5400000">
            <a:off x="1977143" y="229127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2207568" y="2636913"/>
            <a:ext cx="846043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구문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[FROM]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delete조건;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특정 파티션만 삭제할 경우의 구문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[FROM]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[스키마.]테이블명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(파티션명)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delete조건;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2172072" y="172229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있는 데이터를 삭제하는 문장</a:t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 rot="5400000">
            <a:off x="1977144" y="185922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문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2172072" y="208233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변경한 데이터를 데이터베이스에 최종적으로 반영 </a:t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 rot="5400000">
            <a:off x="1977144" y="221926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1631504" y="620688"/>
            <a:ext cx="655272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COMMIT, ROLLBACK, TRUNCATE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39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39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2135561" y="3933057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ROLLBACK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39"/>
          <p:cNvSpPr/>
          <p:nvPr/>
        </p:nvSpPr>
        <p:spPr>
          <a:xfrm rot="5400000">
            <a:off x="1898534" y="4026068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244080" y="4359007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변경한 데이터를 변경 전 상태로 되돌림</a:t>
            </a:r>
            <a:endParaRPr/>
          </a:p>
        </p:txBody>
      </p:sp>
      <p:sp>
        <p:nvSpPr>
          <p:cNvPr id="627" name="Google Shape;627;p39"/>
          <p:cNvSpPr/>
          <p:nvPr/>
        </p:nvSpPr>
        <p:spPr>
          <a:xfrm rot="5400000">
            <a:off x="2049152" y="4495940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39"/>
          <p:cNvSpPr/>
          <p:nvPr/>
        </p:nvSpPr>
        <p:spPr>
          <a:xfrm>
            <a:off x="2171056" y="2506831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629" name="Google Shape;629;p39"/>
          <p:cNvSpPr/>
          <p:nvPr/>
        </p:nvSpPr>
        <p:spPr>
          <a:xfrm rot="5400000">
            <a:off x="1977143" y="2593242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39"/>
          <p:cNvSpPr/>
          <p:nvPr/>
        </p:nvSpPr>
        <p:spPr>
          <a:xfrm>
            <a:off x="2207568" y="2938879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[WORK]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SAVEPOINT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세이브포인트명] 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2243064" y="474663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632" name="Google Shape;632;p39"/>
          <p:cNvSpPr/>
          <p:nvPr/>
        </p:nvSpPr>
        <p:spPr>
          <a:xfrm rot="5400000">
            <a:off x="2049151" y="483304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2279576" y="517867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ROLLBACK [WORK]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SAVEPOINT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세이브포인트명] 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ADO.NET 구성도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1294410" y="1436914"/>
            <a:ext cx="9334005" cy="5219205"/>
            <a:chOff x="611560" y="2204864"/>
            <a:chExt cx="6264696" cy="3960440"/>
          </a:xfrm>
        </p:grpSpPr>
        <p:grpSp>
          <p:nvGrpSpPr>
            <p:cNvPr id="111" name="Google Shape;111;p4"/>
            <p:cNvGrpSpPr/>
            <p:nvPr/>
          </p:nvGrpSpPr>
          <p:grpSpPr>
            <a:xfrm>
              <a:off x="611560" y="2204864"/>
              <a:ext cx="3744416" cy="2736304"/>
              <a:chOff x="611560" y="2564904"/>
              <a:chExt cx="3744416" cy="2736304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611560" y="2564904"/>
                <a:ext cx="3744416" cy="2736304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113;p4"/>
              <p:cNvSpPr txBox="1"/>
              <p:nvPr/>
            </p:nvSpPr>
            <p:spPr>
              <a:xfrm>
                <a:off x="755576" y="2636912"/>
                <a:ext cx="33993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.NET Framework Data Provider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14" name="Google Shape;114;p4"/>
              <p:cNvGrpSpPr/>
              <p:nvPr/>
            </p:nvGrpSpPr>
            <p:grpSpPr>
              <a:xfrm>
                <a:off x="827584" y="3284984"/>
                <a:ext cx="1584176" cy="648072"/>
                <a:chOff x="827584" y="3284984"/>
                <a:chExt cx="1584176" cy="648072"/>
              </a:xfrm>
            </p:grpSpPr>
            <p:sp>
              <p:nvSpPr>
                <p:cNvPr id="115" name="Google Shape;115;p4"/>
                <p:cNvSpPr/>
                <p:nvPr/>
              </p:nvSpPr>
              <p:spPr>
                <a:xfrm>
                  <a:off x="827584" y="3284984"/>
                  <a:ext cx="1584176" cy="6480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Connection</a:t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903784" y="3609019"/>
                  <a:ext cx="1431776" cy="25202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Transaction</a:t>
                  </a:r>
                  <a:endParaRPr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17" name="Google Shape;117;p4"/>
              <p:cNvGrpSpPr/>
              <p:nvPr/>
            </p:nvGrpSpPr>
            <p:grpSpPr>
              <a:xfrm>
                <a:off x="827584" y="4049534"/>
                <a:ext cx="1584176" cy="648072"/>
                <a:chOff x="827584" y="3284984"/>
                <a:chExt cx="1584176" cy="648072"/>
              </a:xfrm>
            </p:grpSpPr>
            <p:sp>
              <p:nvSpPr>
                <p:cNvPr id="118" name="Google Shape;118;p4"/>
                <p:cNvSpPr/>
                <p:nvPr/>
              </p:nvSpPr>
              <p:spPr>
                <a:xfrm>
                  <a:off x="827584" y="3284984"/>
                  <a:ext cx="1584176" cy="6480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Command</a:t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9" name="Google Shape;119;p4"/>
                <p:cNvSpPr/>
                <p:nvPr/>
              </p:nvSpPr>
              <p:spPr>
                <a:xfrm>
                  <a:off x="903784" y="3609019"/>
                  <a:ext cx="1431776" cy="25202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Parameters</a:t>
                  </a:r>
                  <a:endParaRPr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20" name="Google Shape;120;p4"/>
              <p:cNvSpPr/>
              <p:nvPr/>
            </p:nvSpPr>
            <p:spPr>
              <a:xfrm>
                <a:off x="827584" y="4787616"/>
                <a:ext cx="1584176" cy="3240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DataReader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21" name="Google Shape;121;p4"/>
              <p:cNvGrpSpPr/>
              <p:nvPr/>
            </p:nvGrpSpPr>
            <p:grpSpPr>
              <a:xfrm>
                <a:off x="2570729" y="3284982"/>
                <a:ext cx="1584176" cy="1826669"/>
                <a:chOff x="2570729" y="3284982"/>
                <a:chExt cx="1584176" cy="1826669"/>
              </a:xfrm>
            </p:grpSpPr>
            <p:grpSp>
              <p:nvGrpSpPr>
                <p:cNvPr id="122" name="Google Shape;122;p4"/>
                <p:cNvGrpSpPr/>
                <p:nvPr/>
              </p:nvGrpSpPr>
              <p:grpSpPr>
                <a:xfrm>
                  <a:off x="2570729" y="3284982"/>
                  <a:ext cx="1584176" cy="1826669"/>
                  <a:chOff x="827584" y="3284984"/>
                  <a:chExt cx="1584176" cy="648072"/>
                </a:xfrm>
              </p:grpSpPr>
              <p:sp>
                <p:nvSpPr>
                  <p:cNvPr id="123" name="Google Shape;123;p4"/>
                  <p:cNvSpPr/>
                  <p:nvPr/>
                </p:nvSpPr>
                <p:spPr>
                  <a:xfrm>
                    <a:off x="827584" y="3284984"/>
                    <a:ext cx="1584176" cy="64807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DataAdapter</a:t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4" name="Google Shape;124;p4"/>
                  <p:cNvSpPr/>
                  <p:nvPr/>
                </p:nvSpPr>
                <p:spPr>
                  <a:xfrm>
                    <a:off x="903784" y="3433749"/>
                    <a:ext cx="1431776" cy="106885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SelectCommand</a:t>
                    </a:r>
                    <a:endParaRPr sz="12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125" name="Google Shape;125;p4"/>
                <p:cNvSpPr/>
                <p:nvPr/>
              </p:nvSpPr>
              <p:spPr>
                <a:xfrm>
                  <a:off x="2646929" y="4035068"/>
                  <a:ext cx="1431776" cy="30126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InsertCommand</a:t>
                  </a:r>
                  <a:endParaRPr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2646929" y="4373570"/>
                  <a:ext cx="1431776" cy="30126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UpdateCommand</a:t>
                  </a:r>
                  <a:endParaRPr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7" name="Google Shape;127;p4"/>
                <p:cNvSpPr/>
                <p:nvPr/>
              </p:nvSpPr>
              <p:spPr>
                <a:xfrm>
                  <a:off x="2646929" y="4710107"/>
                  <a:ext cx="1431776" cy="30126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DeleteCommand</a:t>
                  </a:r>
                  <a:endParaRPr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28" name="Google Shape;128;p4"/>
            <p:cNvSpPr/>
            <p:nvPr/>
          </p:nvSpPr>
          <p:spPr>
            <a:xfrm>
              <a:off x="1907704" y="5517232"/>
              <a:ext cx="1152128" cy="648072"/>
            </a:xfrm>
            <a:prstGeom prst="flowChartMagneticDisk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365153" y="5085184"/>
              <a:ext cx="216024" cy="36004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0" name="Google Shape;130;p4"/>
            <p:cNvGrpSpPr/>
            <p:nvPr/>
          </p:nvGrpSpPr>
          <p:grpSpPr>
            <a:xfrm>
              <a:off x="4860032" y="2789347"/>
              <a:ext cx="2016224" cy="2295837"/>
              <a:chOff x="4860032" y="2638713"/>
              <a:chExt cx="2016224" cy="2295837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4860032" y="2638713"/>
                <a:ext cx="2016224" cy="2295837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" name="Google Shape;132;p4"/>
              <p:cNvSpPr txBox="1"/>
              <p:nvPr/>
            </p:nvSpPr>
            <p:spPr>
              <a:xfrm>
                <a:off x="4932040" y="2638713"/>
                <a:ext cx="10182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DataSet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5004048" y="3035990"/>
                <a:ext cx="1728192" cy="1411390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DataTableCollection</a:t>
                </a:r>
                <a:endParaRPr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5053049" y="3356451"/>
                <a:ext cx="1624117" cy="104419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DataTable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5149219" y="3599993"/>
                <a:ext cx="1431776" cy="186638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DataRowCollection</a:t>
                </a:r>
                <a:endParaRPr sz="1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152256" y="3878549"/>
                <a:ext cx="1431776" cy="186638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DataColumnCollection</a:t>
                </a:r>
                <a:endParaRPr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5149219" y="4136046"/>
                <a:ext cx="1431776" cy="186638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ConstraintCollection</a:t>
                </a:r>
                <a:endParaRPr sz="1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5004048" y="4510921"/>
                <a:ext cx="1728192" cy="2328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DataRelationCollection</a:t>
                </a:r>
                <a:endParaRPr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9" name="Google Shape;139;p4"/>
            <p:cNvSpPr/>
            <p:nvPr/>
          </p:nvSpPr>
          <p:spPr>
            <a:xfrm>
              <a:off x="5364088" y="5553236"/>
              <a:ext cx="1152128" cy="5760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XML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832140" y="5157192"/>
              <a:ext cx="216024" cy="36004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1" name="Google Shape;141;p4"/>
            <p:cNvCxnSpPr/>
            <p:nvPr/>
          </p:nvCxnSpPr>
          <p:spPr>
            <a:xfrm flipH="1" rot="10800000">
              <a:off x="4154905" y="2789347"/>
              <a:ext cx="705127" cy="135597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dash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4154905" y="4751612"/>
              <a:ext cx="705127" cy="333572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dash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40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40"/>
          <p:cNvSpPr/>
          <p:nvPr/>
        </p:nvSpPr>
        <p:spPr>
          <a:xfrm>
            <a:off x="2172072" y="208233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처럼 테이블 데이터를 삭제</a:t>
            </a:r>
            <a:endParaRPr/>
          </a:p>
        </p:txBody>
      </p:sp>
      <p:sp>
        <p:nvSpPr>
          <p:cNvPr id="642" name="Google Shape;642;p40"/>
          <p:cNvSpPr/>
          <p:nvPr/>
        </p:nvSpPr>
        <p:spPr>
          <a:xfrm rot="5400000">
            <a:off x="1977144" y="221926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1631504" y="620688"/>
            <a:ext cx="655272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COMMIT, ROLLBACK, TRUNCATE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2135560" y="162880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TRUNCATE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40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40"/>
          <p:cNvSpPr/>
          <p:nvPr/>
        </p:nvSpPr>
        <p:spPr>
          <a:xfrm>
            <a:off x="2171056" y="316245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647" name="Google Shape;647;p40"/>
          <p:cNvSpPr/>
          <p:nvPr/>
        </p:nvSpPr>
        <p:spPr>
          <a:xfrm rot="5400000">
            <a:off x="1977143" y="324886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40"/>
          <p:cNvSpPr/>
          <p:nvPr/>
        </p:nvSpPr>
        <p:spPr>
          <a:xfrm>
            <a:off x="2207568" y="359450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TRUNCATE TABLE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[스키마명.]테이블명;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40"/>
          <p:cNvSpPr/>
          <p:nvPr/>
        </p:nvSpPr>
        <p:spPr>
          <a:xfrm rot="5400000">
            <a:off x="1977143" y="272332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40"/>
          <p:cNvSpPr/>
          <p:nvPr/>
        </p:nvSpPr>
        <p:spPr>
          <a:xfrm>
            <a:off x="2207568" y="2658398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시 영구적으로 데이터가 삭제되는 DDL 문으로 WHERE 조건은 붙을 수 없다.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1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41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41"/>
          <p:cNvSpPr/>
          <p:nvPr/>
        </p:nvSpPr>
        <p:spPr>
          <a:xfrm>
            <a:off x="2171056" y="162880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수식연산자 : +, -, *, /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41"/>
          <p:cNvSpPr/>
          <p:nvPr/>
        </p:nvSpPr>
        <p:spPr>
          <a:xfrm rot="5400000">
            <a:off x="1977143" y="171521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41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2171056" y="2276872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문자연산자 : ||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41"/>
          <p:cNvSpPr/>
          <p:nvPr/>
        </p:nvSpPr>
        <p:spPr>
          <a:xfrm rot="5400000">
            <a:off x="1977143" y="2363283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41"/>
          <p:cNvSpPr/>
          <p:nvPr/>
        </p:nvSpPr>
        <p:spPr>
          <a:xfrm>
            <a:off x="2171056" y="285293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논리연산자 : &gt;, &lt;, &gt;=, &lt;=, =, &lt;&gt;, !=, ^=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41"/>
          <p:cNvSpPr/>
          <p:nvPr/>
        </p:nvSpPr>
        <p:spPr>
          <a:xfrm rot="5400000">
            <a:off x="1977143" y="293934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41"/>
          <p:cNvSpPr/>
          <p:nvPr/>
        </p:nvSpPr>
        <p:spPr>
          <a:xfrm>
            <a:off x="2171056" y="352249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집합연산자 : UNION, UNION ALL, INTERSECT, MINUS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41"/>
          <p:cNvSpPr/>
          <p:nvPr/>
        </p:nvSpPr>
        <p:spPr>
          <a:xfrm rot="5400000">
            <a:off x="1977143" y="360890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41"/>
          <p:cNvSpPr/>
          <p:nvPr/>
        </p:nvSpPr>
        <p:spPr>
          <a:xfrm>
            <a:off x="2171056" y="417056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계층형 쿼리 연산자 : PRIOR, CONNECT_BY_ROOT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41"/>
          <p:cNvSpPr/>
          <p:nvPr/>
        </p:nvSpPr>
        <p:spPr>
          <a:xfrm rot="5400000">
            <a:off x="1977143" y="425697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2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2099048" y="162880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개 이상의 값과 연산자 그리고 SQL 함수 등이 결합된 식</a:t>
            </a:r>
            <a:endParaRPr/>
          </a:p>
        </p:txBody>
      </p:sp>
      <p:sp>
        <p:nvSpPr>
          <p:cNvPr id="678" name="Google Shape;678;p42"/>
          <p:cNvSpPr/>
          <p:nvPr/>
        </p:nvSpPr>
        <p:spPr>
          <a:xfrm rot="5400000">
            <a:off x="1905135" y="171521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표현식</a:t>
            </a:r>
            <a:endParaRPr/>
          </a:p>
        </p:txBody>
      </p:sp>
      <p:sp>
        <p:nvSpPr>
          <p:cNvPr id="680" name="Google Shape;680;p42"/>
          <p:cNvSpPr/>
          <p:nvPr/>
        </p:nvSpPr>
        <p:spPr>
          <a:xfrm>
            <a:off x="2135560" y="2298359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표현식</a:t>
            </a:r>
            <a:endParaRPr/>
          </a:p>
        </p:txBody>
      </p:sp>
      <p:sp>
        <p:nvSpPr>
          <p:cNvPr id="681" name="Google Shape;681;p42"/>
          <p:cNvSpPr/>
          <p:nvPr/>
        </p:nvSpPr>
        <p:spPr>
          <a:xfrm rot="5400000">
            <a:off x="1898533" y="2391370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2171056" y="280241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구문</a:t>
            </a:r>
            <a:endParaRPr/>
          </a:p>
        </p:txBody>
      </p:sp>
      <p:sp>
        <p:nvSpPr>
          <p:cNvPr id="683" name="Google Shape;683;p42"/>
          <p:cNvSpPr/>
          <p:nvPr/>
        </p:nvSpPr>
        <p:spPr>
          <a:xfrm rot="5400000">
            <a:off x="1977143" y="288882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2207568" y="3234463"/>
            <a:ext cx="846043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WHEN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조건1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THEN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값1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WHEN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조건2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값2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…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ELSE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기타값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43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2099048" y="162880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혹은 조건식(Condition)은 한 개 이상의 표현식과 논리 연산자가 결합된 식</a:t>
            </a:r>
            <a:endParaRPr/>
          </a:p>
        </p:txBody>
      </p:sp>
      <p:sp>
        <p:nvSpPr>
          <p:cNvPr id="693" name="Google Shape;693;p43"/>
          <p:cNvSpPr/>
          <p:nvPr/>
        </p:nvSpPr>
        <p:spPr>
          <a:xfrm rot="5400000">
            <a:off x="1905135" y="171521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43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</a:t>
            </a:r>
            <a:endParaRPr/>
          </a:p>
        </p:txBody>
      </p:sp>
      <p:sp>
        <p:nvSpPr>
          <p:cNvPr id="695" name="Google Shape;695;p43"/>
          <p:cNvSpPr/>
          <p:nvPr/>
        </p:nvSpPr>
        <p:spPr>
          <a:xfrm>
            <a:off x="2135560" y="270892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조건식</a:t>
            </a:r>
            <a:endParaRPr/>
          </a:p>
        </p:txBody>
      </p:sp>
      <p:sp>
        <p:nvSpPr>
          <p:cNvPr id="696" name="Google Shape;696;p43"/>
          <p:cNvSpPr/>
          <p:nvPr/>
        </p:nvSpPr>
        <p:spPr>
          <a:xfrm rot="5400000">
            <a:off x="1898533" y="280193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2171056" y="321297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 연산자나 ANY, SOME, ALL 키워드로 비교하는 조건식</a:t>
            </a:r>
            <a:endParaRPr/>
          </a:p>
        </p:txBody>
      </p:sp>
      <p:sp>
        <p:nvSpPr>
          <p:cNvPr id="698" name="Google Shape;698;p43"/>
          <p:cNvSpPr/>
          <p:nvPr/>
        </p:nvSpPr>
        <p:spPr>
          <a:xfrm rot="5400000">
            <a:off x="1977143" y="329938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43"/>
          <p:cNvSpPr/>
          <p:nvPr/>
        </p:nvSpPr>
        <p:spPr>
          <a:xfrm>
            <a:off x="2100064" y="208233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TRUE, FALSE, UNKNOWN 3가지 타입을 반환</a:t>
            </a:r>
            <a:endParaRPr/>
          </a:p>
        </p:txBody>
      </p:sp>
      <p:sp>
        <p:nvSpPr>
          <p:cNvPr id="700" name="Google Shape;700;p43"/>
          <p:cNvSpPr/>
          <p:nvPr/>
        </p:nvSpPr>
        <p:spPr>
          <a:xfrm rot="5400000">
            <a:off x="1906151" y="216874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43"/>
          <p:cNvSpPr/>
          <p:nvPr/>
        </p:nvSpPr>
        <p:spPr>
          <a:xfrm>
            <a:off x="2135561" y="3666511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 조건식</a:t>
            </a:r>
            <a:endParaRPr/>
          </a:p>
        </p:txBody>
      </p:sp>
      <p:sp>
        <p:nvSpPr>
          <p:cNvPr id="702" name="Google Shape;702;p43"/>
          <p:cNvSpPr/>
          <p:nvPr/>
        </p:nvSpPr>
        <p:spPr>
          <a:xfrm rot="5400000">
            <a:off x="1898534" y="375952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43"/>
          <p:cNvSpPr/>
          <p:nvPr/>
        </p:nvSpPr>
        <p:spPr>
          <a:xfrm>
            <a:off x="2171057" y="417056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AND, OR, NOT을 사용하는 조건식</a:t>
            </a:r>
            <a:endParaRPr/>
          </a:p>
        </p:txBody>
      </p:sp>
      <p:sp>
        <p:nvSpPr>
          <p:cNvPr id="704" name="Google Shape;704;p43"/>
          <p:cNvSpPr/>
          <p:nvPr/>
        </p:nvSpPr>
        <p:spPr>
          <a:xfrm rot="5400000">
            <a:off x="1977144" y="4256977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2135561" y="460261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 조건식</a:t>
            </a:r>
            <a:endParaRPr/>
          </a:p>
        </p:txBody>
      </p:sp>
      <p:sp>
        <p:nvSpPr>
          <p:cNvPr id="706" name="Google Shape;706;p43"/>
          <p:cNvSpPr/>
          <p:nvPr/>
        </p:nvSpPr>
        <p:spPr>
          <a:xfrm rot="5400000">
            <a:off x="1898534" y="469562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2171057" y="510667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값이 NULL인지 여부를 체크하는 조건식</a:t>
            </a:r>
            <a:endParaRPr/>
          </a:p>
        </p:txBody>
      </p:sp>
      <p:sp>
        <p:nvSpPr>
          <p:cNvPr id="708" name="Google Shape;708;p43"/>
          <p:cNvSpPr/>
          <p:nvPr/>
        </p:nvSpPr>
        <p:spPr>
          <a:xfrm rot="5400000">
            <a:off x="1977144" y="519308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2171056" y="558924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 NULL, IS NOT NULL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43"/>
          <p:cNvSpPr/>
          <p:nvPr/>
        </p:nvSpPr>
        <p:spPr>
          <a:xfrm rot="5400000">
            <a:off x="1977143" y="567565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4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44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44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44"/>
          <p:cNvSpPr/>
          <p:nvPr/>
        </p:nvSpPr>
        <p:spPr>
          <a:xfrm>
            <a:off x="1631504" y="620688"/>
            <a:ext cx="4032448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</a:t>
            </a:r>
            <a:endParaRPr/>
          </a:p>
        </p:txBody>
      </p:sp>
      <p:sp>
        <p:nvSpPr>
          <p:cNvPr id="720" name="Google Shape;720;p44"/>
          <p:cNvSpPr/>
          <p:nvPr/>
        </p:nvSpPr>
        <p:spPr>
          <a:xfrm>
            <a:off x="2135560" y="1578279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BETWEEN AND 조건식</a:t>
            </a:r>
            <a:endParaRPr/>
          </a:p>
        </p:txBody>
      </p:sp>
      <p:sp>
        <p:nvSpPr>
          <p:cNvPr id="721" name="Google Shape;721;p44"/>
          <p:cNvSpPr/>
          <p:nvPr/>
        </p:nvSpPr>
        <p:spPr>
          <a:xfrm rot="5400000">
            <a:off x="1898533" y="1671290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44"/>
          <p:cNvSpPr/>
          <p:nvPr/>
        </p:nvSpPr>
        <p:spPr>
          <a:xfrm>
            <a:off x="2171056" y="2082334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범위에 해당되는 값을 찾을 때 사용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44"/>
          <p:cNvSpPr/>
          <p:nvPr/>
        </p:nvSpPr>
        <p:spPr>
          <a:xfrm rot="5400000">
            <a:off x="1977143" y="2168745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44"/>
          <p:cNvSpPr/>
          <p:nvPr/>
        </p:nvSpPr>
        <p:spPr>
          <a:xfrm>
            <a:off x="2135561" y="267988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조건식</a:t>
            </a:r>
            <a:endParaRPr/>
          </a:p>
        </p:txBody>
      </p:sp>
      <p:sp>
        <p:nvSpPr>
          <p:cNvPr id="725" name="Google Shape;725;p44"/>
          <p:cNvSpPr/>
          <p:nvPr/>
        </p:nvSpPr>
        <p:spPr>
          <a:xfrm rot="5400000">
            <a:off x="1898534" y="277289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44"/>
          <p:cNvSpPr/>
          <p:nvPr/>
        </p:nvSpPr>
        <p:spPr>
          <a:xfrm>
            <a:off x="2171057" y="318394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조건절에 명시한 값이 포함된 건을 반환, ANY와 비슷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44"/>
          <p:cNvSpPr/>
          <p:nvPr/>
        </p:nvSpPr>
        <p:spPr>
          <a:xfrm rot="5400000">
            <a:off x="1977144" y="327035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44"/>
          <p:cNvSpPr/>
          <p:nvPr/>
        </p:nvSpPr>
        <p:spPr>
          <a:xfrm>
            <a:off x="2135561" y="3760005"/>
            <a:ext cx="45720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EXISTS 조건식</a:t>
            </a:r>
            <a:endParaRPr/>
          </a:p>
        </p:txBody>
      </p:sp>
      <p:sp>
        <p:nvSpPr>
          <p:cNvPr id="729" name="Google Shape;729;p44"/>
          <p:cNvSpPr/>
          <p:nvPr/>
        </p:nvSpPr>
        <p:spPr>
          <a:xfrm rot="5400000">
            <a:off x="1898534" y="385301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44"/>
          <p:cNvSpPr/>
          <p:nvPr/>
        </p:nvSpPr>
        <p:spPr>
          <a:xfrm>
            <a:off x="2171057" y="426406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IN과 비슷하지만 후행 조건절로 값의 리스트가 아닌 서브쿼리만 올 수 있다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44"/>
          <p:cNvSpPr/>
          <p:nvPr/>
        </p:nvSpPr>
        <p:spPr>
          <a:xfrm rot="5400000">
            <a:off x="1977144" y="435047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2171056" y="4746630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서브쿼리 내에서 조인조건이 있어야 한다</a:t>
            </a:r>
            <a:endParaRPr/>
          </a:p>
        </p:txBody>
      </p:sp>
      <p:sp>
        <p:nvSpPr>
          <p:cNvPr id="733" name="Google Shape;733;p44"/>
          <p:cNvSpPr/>
          <p:nvPr/>
        </p:nvSpPr>
        <p:spPr>
          <a:xfrm rot="5400000">
            <a:off x="1977143" y="4833041"/>
            <a:ext cx="172819" cy="144015"/>
          </a:xfrm>
          <a:prstGeom prst="flowChartExtract">
            <a:avLst/>
          </a:prstGeom>
          <a:solidFill>
            <a:schemeClr val="lt1"/>
          </a:solidFill>
          <a:ln cap="flat" cmpd="sng" w="19050">
            <a:solidFill>
              <a:srgbClr val="F84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5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45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45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</a:t>
            </a:r>
            <a:endParaRPr/>
          </a:p>
        </p:txBody>
      </p:sp>
      <p:sp>
        <p:nvSpPr>
          <p:cNvPr id="742" name="Google Shape;742;p45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기본 구조</a:t>
            </a:r>
            <a:endParaRPr/>
          </a:p>
        </p:txBody>
      </p:sp>
      <p:sp>
        <p:nvSpPr>
          <p:cNvPr id="743" name="Google Shape;743;p45"/>
          <p:cNvSpPr/>
          <p:nvPr/>
        </p:nvSpPr>
        <p:spPr>
          <a:xfrm>
            <a:off x="2010357" y="2132856"/>
            <a:ext cx="8174610" cy="35394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PL/SQL 소스 프로그램의 기본 단위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선언부, 실행부, 예외 처리부로 구성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이름부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IS(AS)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45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6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46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46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</a:t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기본 구조</a:t>
            </a: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2010357" y="2132857"/>
            <a:ext cx="8174610" cy="31085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블록의 명칭, 생략 시 익명 블록이 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DECLARE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시작. 실행부와 예외 처리부에서 사용할 각종 변수, 상수, 커서 등을 선언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변수 선언과 각 문장의 끝에 반드시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세미콜론(;)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찍어야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실제 로직을 처리하는 부분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각종 문장(일반 SQL문, 조건문, 반복문 등)이 온다. DML 문만 사용가능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ㆍ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절로 시작. 실행부에서 로직 처리 중 오류 발생시 처리할 내용 기술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생략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46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7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47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47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익명블록</a:t>
            </a:r>
            <a:endParaRPr/>
          </a:p>
        </p:txBody>
      </p:sp>
      <p:sp>
        <p:nvSpPr>
          <p:cNvPr id="764" name="Google Shape;764;p47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기본 구조</a:t>
            </a:r>
            <a:endParaRPr/>
          </a:p>
        </p:txBody>
      </p:sp>
      <p:sp>
        <p:nvSpPr>
          <p:cNvPr id="765" name="Google Shape;765;p47"/>
          <p:cNvSpPr/>
          <p:nvPr/>
        </p:nvSpPr>
        <p:spPr>
          <a:xfrm>
            <a:off x="2010357" y="2132857"/>
            <a:ext cx="8174610" cy="31085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블록 명칭이 생략이 된 경우 이를 익명블록(anonymous block) 이라 한다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익명블록 예.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DECLARE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vi_num NUMBER;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BEGIN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vi_num := 100;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DBMS_OUTPUT.PUT_LINE(vi_num);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END;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47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8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48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48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/>
          </a:p>
        </p:txBody>
      </p:sp>
      <p:sp>
        <p:nvSpPr>
          <p:cNvPr id="775" name="Google Shape;775;p48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구성요소</a:t>
            </a: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010357" y="2132857"/>
            <a:ext cx="8174610" cy="24622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변수선언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변수명 데이터타입 := 초기값;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초기값을 할당하지 않는 경우는 NULL 값이 할당됨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변수 데이터 타입 : SQL 타입과 PL/SQL 타입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PL/SQL 데이터 타입 :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BOOLEAN, PLS_INTEGER, BINARY_INTEGER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48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9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49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49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</a:t>
            </a: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구성요소</a:t>
            </a: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010357" y="2132857"/>
            <a:ext cx="8174610" cy="20313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상수선언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상수명 CONSTANT 데이터타입 := 상수값;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변수와는 달리 한 번 값을 할당하면 변하지 않는다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상수 역시 SQL 타입과 PL/SQL 타입 사용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49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Connection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Source와 연결을 담당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SqlConnection: MS SQL Server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OracleConnection: ORACLE Server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OleDBConnection: OleDB 데이터 제공자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OdbcConnection: ODBC 데이터 제공자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MySqlConnection: MySql 사이트에서 다운 받아서 사용해야 함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모두는 IDbConnection 인터페이스를 구현하고 있음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ConnectionStringBuilder</a:t>
            </a:r>
            <a:endParaRPr/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0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50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50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50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endParaRPr/>
          </a:p>
        </p:txBody>
      </p:sp>
      <p:sp>
        <p:nvSpPr>
          <p:cNvPr id="798" name="Google Shape;798;p50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구성요소</a:t>
            </a:r>
            <a:endParaRPr/>
          </a:p>
        </p:txBody>
      </p:sp>
      <p:sp>
        <p:nvSpPr>
          <p:cNvPr id="799" name="Google Shape;799;p50"/>
          <p:cNvSpPr/>
          <p:nvPr/>
        </p:nvSpPr>
        <p:spPr>
          <a:xfrm>
            <a:off x="2010357" y="2132857"/>
            <a:ext cx="8174610" cy="33239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SQL에서 사용할 수 있는 모든 연산자를 PL/SQL에서도 사용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연산자 우선순위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50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1" name="Google Shape;801;p50"/>
          <p:cNvGraphicFramePr/>
          <p:nvPr/>
        </p:nvGraphicFramePr>
        <p:xfrm>
          <a:off x="2390166" y="328498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{B38D6AC6-0CE1-42A1-ABA0-B2EE7DBFBDC8}</a:tableStyleId>
              </a:tblPr>
              <a:tblGrid>
                <a:gridCol w="4444250"/>
                <a:gridCol w="2285900"/>
              </a:tblGrid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**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제곱 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+, -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양수,음수 식별 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*, /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곱셈, 나눗셈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+, -, ||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덧셈, 뺄셈, 문자열 연결 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=, &lt;, &gt;, &lt;=, &gt;=, &lt;&gt;, !=, ~=, ^=, IS NULL, LIKE, BETWEEN, IN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비교 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NOT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논리 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AND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논리 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OR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논리 연산자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1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51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51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51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주석</a:t>
            </a:r>
            <a:endParaRPr/>
          </a:p>
        </p:txBody>
      </p:sp>
      <p:sp>
        <p:nvSpPr>
          <p:cNvPr id="811" name="Google Shape;811;p51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구성요소</a:t>
            </a:r>
            <a:endParaRPr/>
          </a:p>
        </p:txBody>
      </p:sp>
      <p:sp>
        <p:nvSpPr>
          <p:cNvPr id="812" name="Google Shape;812;p51"/>
          <p:cNvSpPr/>
          <p:nvPr/>
        </p:nvSpPr>
        <p:spPr>
          <a:xfrm>
            <a:off x="2010357" y="2132857"/>
            <a:ext cx="8174610" cy="11695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한 줄 주석 :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여러 줄 주석 : /*,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51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2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52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p52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52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DML 문</a:t>
            </a:r>
            <a:endParaRPr/>
          </a:p>
        </p:txBody>
      </p:sp>
      <p:sp>
        <p:nvSpPr>
          <p:cNvPr id="823" name="Google Shape;823;p52"/>
          <p:cNvSpPr/>
          <p:nvPr/>
        </p:nvSpPr>
        <p:spPr>
          <a:xfrm>
            <a:off x="1631504" y="620688"/>
            <a:ext cx="4806280" cy="523220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구성요소</a:t>
            </a:r>
            <a:endParaRPr/>
          </a:p>
        </p:txBody>
      </p:sp>
      <p:sp>
        <p:nvSpPr>
          <p:cNvPr id="824" name="Google Shape;824;p52"/>
          <p:cNvSpPr/>
          <p:nvPr/>
        </p:nvSpPr>
        <p:spPr>
          <a:xfrm>
            <a:off x="2010357" y="2132856"/>
            <a:ext cx="8174610" cy="36009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PL/SQL 블록의 실행부에서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SELECT INTO : 테이블에서 특정 값을 선택해 변수에 할당할 경우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SELECT a.emp_name, b.department_name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INTO   vs_emp_name, vs_dep_name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FROM employees a,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departments b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WHERE a.department_id = b.department_id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AND    a.employee_id = 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테이블의 특정 컬럼 타입을 변수 타입으로 선언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 테이블명.컬럼명%TYPE;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52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3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53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53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문</a:t>
            </a: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53"/>
          <p:cNvSpPr/>
          <p:nvPr/>
        </p:nvSpPr>
        <p:spPr>
          <a:xfrm>
            <a:off x="2010357" y="2132856"/>
            <a:ext cx="8174610" cy="35394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조건이 1개일 경우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조건처리;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조건이 2개일 경우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조건처리1;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ELSE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조건처리2;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 IF;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53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4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54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54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문</a:t>
            </a:r>
            <a:endParaRPr/>
          </a:p>
        </p:txBody>
      </p:sp>
      <p:sp>
        <p:nvSpPr>
          <p:cNvPr id="845" name="Google Shape;845;p54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54"/>
          <p:cNvSpPr/>
          <p:nvPr/>
        </p:nvSpPr>
        <p:spPr>
          <a:xfrm>
            <a:off x="2010357" y="2132856"/>
            <a:ext cx="8174610" cy="289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조건이 n개일 경우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IF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조건1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조건처리1;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ELSIF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조건2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조건처리2;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ELSE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조건처리n;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 IF;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p54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5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55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55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p55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문</a:t>
            </a:r>
            <a:endParaRPr/>
          </a:p>
        </p:txBody>
      </p:sp>
      <p:sp>
        <p:nvSpPr>
          <p:cNvPr id="857" name="Google Shape;857;p55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p55"/>
          <p:cNvSpPr/>
          <p:nvPr/>
        </p:nvSpPr>
        <p:spPr>
          <a:xfrm>
            <a:off x="2010357" y="2132856"/>
            <a:ext cx="8174610" cy="35394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사용 예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DECLARE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vn_num1 NUMBER := 1;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vn_num2 NUMBER := 2 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BEGIN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IF vn_num1 &gt;= vn_num2 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DBMS_OUTPUT.PUT_LINE(vn_num1 ||'이 큰 수');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ELSE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DBMS_OUTPUT.PUT_LINE(vn_num2 ||'이 큰 수');	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END IF;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9" name="Google Shape;859;p55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6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56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56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8" name="Google Shape;868;p56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문</a:t>
            </a:r>
            <a:endParaRPr/>
          </a:p>
        </p:txBody>
      </p:sp>
      <p:sp>
        <p:nvSpPr>
          <p:cNvPr id="869" name="Google Shape;869;p56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56"/>
          <p:cNvSpPr/>
          <p:nvPr/>
        </p:nvSpPr>
        <p:spPr>
          <a:xfrm>
            <a:off x="2010357" y="2132856"/>
            <a:ext cx="8174610" cy="289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유형1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CASE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표현식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결과1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처리문1;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WHEN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결과2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처리문2;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ELSE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처리문;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END CASE;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56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7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p57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57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문</a:t>
            </a:r>
            <a:endParaRPr/>
          </a:p>
        </p:txBody>
      </p:sp>
      <p:sp>
        <p:nvSpPr>
          <p:cNvPr id="880" name="Google Shape;880;p57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1" name="Google Shape;881;p57"/>
          <p:cNvSpPr/>
          <p:nvPr/>
        </p:nvSpPr>
        <p:spPr>
          <a:xfrm>
            <a:off x="2010357" y="2132857"/>
            <a:ext cx="8174610" cy="31085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유형2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CASE WHEN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표현식1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처리문1;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WHEN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표현식2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처리문2;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처리문;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END CASE;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첫 번째보다는 두 번째 유형을 많이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2" name="Google Shape;882;p57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8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58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p58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p58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LOOP 문</a:t>
            </a:r>
            <a:endParaRPr/>
          </a:p>
        </p:txBody>
      </p:sp>
      <p:sp>
        <p:nvSpPr>
          <p:cNvPr id="892" name="Google Shape;892;p58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3" name="Google Shape;893;p58"/>
          <p:cNvSpPr/>
          <p:nvPr/>
        </p:nvSpPr>
        <p:spPr>
          <a:xfrm>
            <a:off x="2010357" y="2132856"/>
            <a:ext cx="8174610" cy="26776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루프를 돌며 로직을 처리하는 반복문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구문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LOOP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처리문;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END LOOP;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루프를 돌다가 EXIT WHEN 조건을 만나면 루프 종료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4" name="Google Shape;894;p58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9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p59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59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59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 문</a:t>
            </a:r>
            <a:endParaRPr/>
          </a:p>
        </p:txBody>
      </p:sp>
      <p:sp>
        <p:nvSpPr>
          <p:cNvPr id="904" name="Google Shape;904;p59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59"/>
          <p:cNvSpPr/>
          <p:nvPr/>
        </p:nvSpPr>
        <p:spPr>
          <a:xfrm>
            <a:off x="2010357" y="2132856"/>
            <a:ext cx="8174610" cy="26776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반복문의 일종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구문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WHILE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LOOP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처리문;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END LOOP;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WHILE 다음 조건이 TRUE인 경우 루프를 돌고, FALSE인 경우 루프를 빠져나간다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59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실습환경 구성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 전용 드라이버를 사용하기 위해 ODP.NET을 사용 </a:t>
            </a:r>
            <a:r>
              <a:rPr b="0" i="0" lang="en-US" sz="2400" u="sng" strike="noStrike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https://www.oracle.com/database/technologies/dotnet-odacdeploy-downloads.html</a:t>
            </a:r>
            <a:r>
              <a:rPr b="0" i="0" lang="en-US" sz="2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2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ODAC 관련 ZIP 파일을 다운받아 setup.exe를 실행하여 오라클 유니버설 인스톨러를 통해 설치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ODAC에는 오라클 접근을 위한 여러 드라이버들이 존재</a:t>
            </a:r>
            <a:endParaRPr b="0" i="0" sz="2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0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60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4" name="Google Shape;914;p60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60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문</a:t>
            </a:r>
            <a:endParaRPr/>
          </a:p>
        </p:txBody>
      </p:sp>
      <p:sp>
        <p:nvSpPr>
          <p:cNvPr id="916" name="Google Shape;916;p60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7" name="Google Shape;917;p60"/>
          <p:cNvSpPr/>
          <p:nvPr/>
        </p:nvSpPr>
        <p:spPr>
          <a:xfrm>
            <a:off x="2010357" y="2132856"/>
            <a:ext cx="8174610" cy="26776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반복문의 일종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구문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FOR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[REVERSE]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LOOP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처리문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END LOOP;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IN 다음 조건이 만족할 경우에 루프를 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p60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1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p61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p61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p61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CONTINUE 문</a:t>
            </a:r>
            <a:endParaRPr/>
          </a:p>
        </p:txBody>
      </p:sp>
      <p:sp>
        <p:nvSpPr>
          <p:cNvPr id="928" name="Google Shape;928;p61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p61"/>
          <p:cNvSpPr/>
          <p:nvPr/>
        </p:nvSpPr>
        <p:spPr>
          <a:xfrm>
            <a:off x="2010357" y="2132856"/>
            <a:ext cx="8174610" cy="35394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 반복문 내에서 특정 조건에 부합할 때 처리로직을 건너뛰고 상단의 루프 조건으로 건너가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루프를 계속 수행할 때 사용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사용 예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DECLARE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vn_base_num NUMBER := 3;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FOR i IN 1..9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LOOP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CONTINUE WHEN i=5;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DBMS_OUTPUT.PUT_LINE (vn_base_num || '*' || i || '= ' || vn_base_num * i);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END LOOP;   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p61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2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62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62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62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GOTO 문</a:t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62"/>
          <p:cNvSpPr/>
          <p:nvPr/>
        </p:nvSpPr>
        <p:spPr>
          <a:xfrm>
            <a:off x="2010357" y="2132857"/>
            <a:ext cx="8174610" cy="11695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GOTO  라벨;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GOTO문이 지정하는 라벨로 제어가 넘어간다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62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3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63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p63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1" name="Google Shape;951;p63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 문</a:t>
            </a:r>
            <a:endParaRPr/>
          </a:p>
        </p:txBody>
      </p:sp>
      <p:sp>
        <p:nvSpPr>
          <p:cNvPr id="952" name="Google Shape;952;p63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 제어문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p63"/>
          <p:cNvSpPr/>
          <p:nvPr/>
        </p:nvSpPr>
        <p:spPr>
          <a:xfrm>
            <a:off x="2010357" y="2132856"/>
            <a:ext cx="8174610" cy="16004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아무것도 처리하지 않는 문장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사용 예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63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4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1" name="Google Shape;961;p64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64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생성</a:t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PL/SQL의 사용자 정의 함수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4" name="Google Shape;964;p64"/>
          <p:cNvSpPr/>
          <p:nvPr/>
        </p:nvSpPr>
        <p:spPr>
          <a:xfrm>
            <a:off x="2010357" y="2132856"/>
            <a:ext cx="8174610" cy="375487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SQL 함수와 달리 사용자가 직접 만들어 사용하는 함수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FUNCTION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함수이름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매개변수1, 매개변수2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…)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IS[AS]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변수, 상수 등 선언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반환값;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함수이름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5" name="Google Shape;965;p64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2" name="Google Shape;972;p65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3" name="Google Shape;973;p65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생성</a:t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PL/SQL의 사용자 정의 함수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p65"/>
          <p:cNvSpPr/>
          <p:nvPr/>
        </p:nvSpPr>
        <p:spPr>
          <a:xfrm>
            <a:off x="2010357" y="2132856"/>
            <a:ext cx="8174610" cy="289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[구문설명]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FUNCTION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CREATE OR REPLACE 구문을 사용해 함수를 생성한다.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최초 함수를 만들고 나서 수정을 하더라도 이 구문을 사용해 계속 컴파일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함수로 전달되는 매개변수로, “매개변수명 데이터타입” 형태로 명시. 매개변수는 생략할 수 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 </a:t>
            </a:r>
            <a:r>
              <a:rPr b="1"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함수가 반환할 데이터 타입 지정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 </a:t>
            </a:r>
            <a:r>
              <a:rPr b="1"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반환값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매개변수를 받아 특정 연산을 수행한 후 반환할 값을 명시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p65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6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p66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66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호출</a:t>
            </a:r>
            <a:endParaRPr/>
          </a:p>
        </p:txBody>
      </p:sp>
      <p:sp>
        <p:nvSpPr>
          <p:cNvPr id="985" name="Google Shape;985;p66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PL/SQL의 사용자 정의 함수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66"/>
          <p:cNvSpPr/>
          <p:nvPr/>
        </p:nvSpPr>
        <p:spPr>
          <a:xfrm>
            <a:off x="2010357" y="2132857"/>
            <a:ext cx="8174610" cy="20928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매개변수가 없는 함수 호출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함수명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함수명();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매개변수가 있는 함수 호출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함수명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매개변수1, 매개변수2,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…);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p66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7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4" name="Google Shape;994;p67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67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p67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 생성</a:t>
            </a:r>
            <a:endParaRPr/>
          </a:p>
        </p:txBody>
      </p:sp>
      <p:sp>
        <p:nvSpPr>
          <p:cNvPr id="997" name="Google Shape;997;p67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67"/>
          <p:cNvSpPr/>
          <p:nvPr/>
        </p:nvSpPr>
        <p:spPr>
          <a:xfrm>
            <a:off x="2010357" y="2132857"/>
            <a:ext cx="8174610" cy="38164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[구문]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PROCEDURE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프로시저이름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매개변수명1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[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OUT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:=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 값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매겨변수명2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OUT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]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:=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 값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IS[AS]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변수, 상수 등 선언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프로시저이름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67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8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6" name="Google Shape;1006;p68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p68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 실행</a:t>
            </a:r>
            <a:endParaRPr/>
          </a:p>
        </p:txBody>
      </p:sp>
      <p:sp>
        <p:nvSpPr>
          <p:cNvPr id="1008" name="Google Shape;1008;p68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68"/>
          <p:cNvSpPr/>
          <p:nvPr/>
        </p:nvSpPr>
        <p:spPr>
          <a:xfrm>
            <a:off x="2010357" y="2132857"/>
            <a:ext cx="8174610" cy="31085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유형1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EXEC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EXECUTE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프로시저명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매개변수1 값, 매개변수2 값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…);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유형2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EXEC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EXECUTE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프로시저명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매개변수1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매개변수1 값,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매개변수2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매개변수2 값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…);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PL/SQL 블록 내에서 프로시저를 실행할 때는 EXEC나 EXECUTE를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붙이지 않는다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68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9"/>
          <p:cNvSpPr/>
          <p:nvPr/>
        </p:nvSpPr>
        <p:spPr>
          <a:xfrm>
            <a:off x="1415480" y="15008"/>
            <a:ext cx="720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69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8" name="Google Shape;1018;p69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9" name="Google Shape;1019;p69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디폴트 값 설정</a:t>
            </a:r>
            <a:endParaRPr/>
          </a:p>
        </p:txBody>
      </p:sp>
      <p:sp>
        <p:nvSpPr>
          <p:cNvPr id="1020" name="Google Shape;1020;p69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1" name="Google Shape;1021;p69"/>
          <p:cNvSpPr/>
          <p:nvPr/>
        </p:nvSpPr>
        <p:spPr>
          <a:xfrm>
            <a:off x="2010357" y="2132857"/>
            <a:ext cx="8174610" cy="295465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매개변수 디폴트 값 설정 예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OR REPLACE PROCEDURE my_new_job_proc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( p_job_id    IN JOBS.JOB_ID%TYPE,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p_job_title IN JOBS.JOB_TITLE%TYPE,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p_min_sal   IN JOBS.MIN_SALARY%TYPE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:= 10,   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디폴트값 설정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p_max_sal   IN JOBS.MAX_SALARY%TYPE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:= 100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  </a:t>
            </a: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디폴트값 설정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69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실습환경 구성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VS2022에서 우측버튼 속성창의 빌드에서 플랫폼대상을 *64로 선택</a:t>
            </a:r>
            <a:endParaRPr b="0" i="0" sz="240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313" y="2269078"/>
            <a:ext cx="11576645" cy="545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0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029;p70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70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OUT, IN OUT 매개변수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031;p70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70"/>
          <p:cNvSpPr/>
          <p:nvPr/>
        </p:nvSpPr>
        <p:spPr>
          <a:xfrm>
            <a:off x="2010357" y="2132856"/>
            <a:ext cx="8174610" cy="289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매개변수는 디폴트로 IN(입력) 매개변수임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OUT 매개변수 : 프로시저 호출 후 해당 매개변수 값을 받아 사용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( 사용자정의 함수와 비슷한 기능)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IN OUT 매개변수 : 입력과 출력 매개변수로 동시 사용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프로시저 호출 시 값을 전달할 수도 있고, 프로시저 수행 후 다시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해당 매개변수 값을 가져올 수 있음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OUT, IN OUT 매개변수의 경우 반드시 명시적으로 OUT, IN OUT 명시해야 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70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1"/>
          <p:cNvSpPr/>
          <p:nvPr/>
        </p:nvSpPr>
        <p:spPr>
          <a:xfrm>
            <a:off x="5395665" y="14752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71"/>
          <p:cNvSpPr/>
          <p:nvPr/>
        </p:nvSpPr>
        <p:spPr>
          <a:xfrm>
            <a:off x="5467672" y="14692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71"/>
          <p:cNvSpPr/>
          <p:nvPr/>
        </p:nvSpPr>
        <p:spPr>
          <a:xfrm>
            <a:off x="2172072" y="1650286"/>
            <a:ext cx="8460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 문</a:t>
            </a:r>
            <a:endParaRPr/>
          </a:p>
        </p:txBody>
      </p:sp>
      <p:sp>
        <p:nvSpPr>
          <p:cNvPr id="1042" name="Google Shape;1042;p71"/>
          <p:cNvSpPr/>
          <p:nvPr/>
        </p:nvSpPr>
        <p:spPr>
          <a:xfrm>
            <a:off x="1631504" y="620688"/>
            <a:ext cx="4806280" cy="526106"/>
          </a:xfrm>
          <a:prstGeom prst="rect">
            <a:avLst/>
          </a:prstGeom>
          <a:noFill/>
          <a:ln>
            <a:noFill/>
          </a:ln>
          <a:effectLst>
            <a:outerShdw blurRad="177800" sx="59000" rotWithShape="0" algn="ctr" sy="59000">
              <a:srgbClr val="000000">
                <a:alpha val="51764"/>
              </a:srgbClr>
            </a:outerShdw>
            <a:reflection blurRad="0" dir="0" dist="0" endA="0" endPos="46000" kx="0" rotWithShape="0" algn="bl" stA="45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프로시저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71"/>
          <p:cNvSpPr/>
          <p:nvPr/>
        </p:nvSpPr>
        <p:spPr>
          <a:xfrm>
            <a:off x="2010357" y="2132857"/>
            <a:ext cx="8174610" cy="24622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사용자 정의 함수에서 RETURN문은 값을 반환하는 역할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프로시저에서는 RETURN문을 만나면 이후 로직을 처리하지 않고 프로시저가 종료됨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사용자 정의 함수 🡺 RETURN 값;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● 프로시저 🡺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p71"/>
          <p:cNvSpPr/>
          <p:nvPr/>
        </p:nvSpPr>
        <p:spPr>
          <a:xfrm rot="5400000">
            <a:off x="1898533" y="17218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62" y="1146447"/>
            <a:ext cx="11500441" cy="546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28" y="742812"/>
            <a:ext cx="11538543" cy="53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1781299" y="6501740"/>
            <a:ext cx="1989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 -&gt; 찾아보기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2022-05-16T14:29:37Z</dcterms:created>
  <dc:creator>Yebong Lee</dc:creator>
</cp:coreProperties>
</file>