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68" r:id="rId2"/>
    <p:sldId id="270" r:id="rId3"/>
    <p:sldId id="269" r:id="rId4"/>
    <p:sldId id="271" r:id="rId5"/>
  </p:sldIdLst>
  <p:sldSz cx="9144000" cy="6858000" type="screen4x3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90196"/>
  </p:normalViewPr>
  <p:slideViewPr>
    <p:cSldViewPr>
      <p:cViewPr varScale="1">
        <p:scale>
          <a:sx n="78" d="100"/>
          <a:sy n="78" d="100"/>
        </p:scale>
        <p:origin x="1752" y="9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D1D50CE-28E2-4418-AFA0-2CB8265806D6}" type="datetime1">
              <a:rPr lang="ko-KR" altLang="en-US"/>
              <a:pPr lvl="0">
                <a:defRPr/>
              </a:pPr>
              <a:t>2021-03-28(Sun)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09EE52-D199-4ABD-BB4A-58C7C24DEE0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휴먼모음T"/>
                <a:ea typeface="휴먼모음T"/>
                <a:cs typeface="Arial"/>
              </a:rPr>
              <a:t>조이스틱은 </a:t>
            </a:r>
            <a:r>
              <a:rPr lang="ko-KR" altLang="en-US" sz="1200" dirty="0" err="1">
                <a:latin typeface="휴먼모음T"/>
                <a:ea typeface="휴먼모음T"/>
                <a:cs typeface="Arial"/>
              </a:rPr>
              <a:t>아날로그값을</a:t>
            </a:r>
            <a:r>
              <a:rPr lang="ko-KR" altLang="en-US" sz="1200" dirty="0">
                <a:latin typeface="휴먼모음T"/>
                <a:ea typeface="휴먼모음T"/>
                <a:cs typeface="Arial"/>
              </a:rPr>
              <a:t> </a:t>
            </a:r>
            <a:r>
              <a:rPr lang="ko-KR" altLang="en-US" sz="1200" dirty="0" err="1">
                <a:latin typeface="휴먼모음T"/>
                <a:ea typeface="휴먼모음T"/>
                <a:cs typeface="Arial"/>
              </a:rPr>
              <a:t>입력값으로</a:t>
            </a:r>
            <a:r>
              <a:rPr lang="ko-KR" altLang="en-US" sz="1200" dirty="0">
                <a:latin typeface="휴먼모음T"/>
                <a:ea typeface="휴먼모음T"/>
                <a:cs typeface="Arial"/>
              </a:rPr>
              <a:t> 하는데 이때 이 특정 영역의 아날로그 값을 디지털 값으로 변환하여 조작하여 신호를 받아들인다</a:t>
            </a:r>
            <a:r>
              <a:rPr lang="en-US" altLang="ko-KR" sz="1200" dirty="0">
                <a:latin typeface="휴먼모음T"/>
                <a:ea typeface="휴먼모음T"/>
                <a:cs typeface="Arial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5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휴먼모음T"/>
                <a:ea typeface="휴먼모음T"/>
                <a:cs typeface="Arial"/>
              </a:rPr>
              <a:t>특정 영역의 아날로그 값을 디지털 값으로 변환하여 조작하여 신호를 받아들인다</a:t>
            </a:r>
            <a:r>
              <a:rPr lang="en-US" altLang="ko-KR" sz="1200" dirty="0">
                <a:latin typeface="휴먼모음T"/>
                <a:ea typeface="휴먼모음T"/>
                <a:cs typeface="Arial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8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1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2021-03-28(Sun)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3EE41-23FC-49CD-9687-43C4126957A8}"/>
              </a:ext>
            </a:extLst>
          </p:cNvPr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0CF1B-D5D7-4F14-A520-3BE52600CA4F}"/>
              </a:ext>
            </a:extLst>
          </p:cNvPr>
          <p:cNvSpPr txBox="1"/>
          <p:nvPr/>
        </p:nvSpPr>
        <p:spPr>
          <a:xfrm>
            <a:off x="1177787" y="357828"/>
            <a:ext cx="2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제어 파트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6F480-5AD7-4C26-B792-57F2AB69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3" y="1452624"/>
            <a:ext cx="3752850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97B2F-FF0B-4E97-8321-5A17E2712D72}"/>
              </a:ext>
            </a:extLst>
          </p:cNvPr>
          <p:cNvSpPr txBox="1"/>
          <p:nvPr/>
        </p:nvSpPr>
        <p:spPr>
          <a:xfrm>
            <a:off x="395536" y="3971601"/>
            <a:ext cx="41764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왼쪽 조이스틱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도르래 전진</a:t>
            </a:r>
            <a:r>
              <a:rPr lang="en-US" altLang="ko-KR" sz="2000" dirty="0">
                <a:latin typeface="+mn-ea"/>
                <a:cs typeface="Arial"/>
              </a:rPr>
              <a:t>/</a:t>
            </a:r>
            <a:r>
              <a:rPr lang="ko-KR" altLang="en-US" sz="2000" dirty="0">
                <a:latin typeface="+mn-ea"/>
                <a:cs typeface="Arial"/>
              </a:rPr>
              <a:t>후진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오른쪽 조이스틱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로봇의 전진</a:t>
            </a:r>
            <a:r>
              <a:rPr lang="en-US" altLang="ko-KR" sz="2000" dirty="0">
                <a:latin typeface="+mn-ea"/>
                <a:cs typeface="Arial"/>
              </a:rPr>
              <a:t>/</a:t>
            </a:r>
            <a:r>
              <a:rPr lang="ko-KR" altLang="en-US" sz="2000" dirty="0">
                <a:latin typeface="+mn-ea"/>
                <a:cs typeface="Arial"/>
              </a:rPr>
              <a:t>후진</a:t>
            </a:r>
            <a:r>
              <a:rPr lang="en-US" altLang="ko-KR" sz="2000" dirty="0">
                <a:latin typeface="+mn-ea"/>
                <a:cs typeface="Arial"/>
              </a:rPr>
              <a:t>/</a:t>
            </a:r>
            <a:r>
              <a:rPr lang="ko-KR" altLang="en-US" sz="2000" dirty="0">
                <a:latin typeface="+mn-ea"/>
                <a:cs typeface="Arial"/>
              </a:rPr>
              <a:t>좌</a:t>
            </a:r>
            <a:r>
              <a:rPr lang="en-US" altLang="ko-KR" sz="2000" dirty="0">
                <a:latin typeface="+mn-ea"/>
                <a:cs typeface="Arial"/>
              </a:rPr>
              <a:t>,</a:t>
            </a:r>
            <a:r>
              <a:rPr lang="ko-KR" altLang="en-US" sz="2000" dirty="0">
                <a:latin typeface="+mn-ea"/>
                <a:cs typeface="Arial"/>
              </a:rPr>
              <a:t>우회전</a:t>
            </a:r>
            <a:endParaRPr lang="en-US" altLang="ko-KR" sz="2000" dirty="0">
              <a:latin typeface="+mn-ea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E8FF7-F245-488A-B93F-F9C8D5F6C0D1}"/>
              </a:ext>
            </a:extLst>
          </p:cNvPr>
          <p:cNvSpPr txBox="1"/>
          <p:nvPr/>
        </p:nvSpPr>
        <p:spPr>
          <a:xfrm>
            <a:off x="4749350" y="1605024"/>
            <a:ext cx="4176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지난 번 과제와 동일하게 </a:t>
            </a:r>
            <a:r>
              <a:rPr lang="en-US" altLang="ko-KR" sz="2000" dirty="0">
                <a:latin typeface="+mn-ea"/>
                <a:cs typeface="Arial"/>
              </a:rPr>
              <a:t>2</a:t>
            </a:r>
            <a:r>
              <a:rPr lang="ko-KR" altLang="en-US" sz="2000" dirty="0">
                <a:latin typeface="+mn-ea"/>
                <a:cs typeface="Arial"/>
              </a:rPr>
              <a:t>개의 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조이스틱을 이용하여 조작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특정 영역의 아날로그 값을 디지털 값으로 변환하여 조작하여 신호를 받아들인다</a:t>
            </a:r>
            <a:r>
              <a:rPr lang="en-US" altLang="ko-KR" sz="2000" dirty="0">
                <a:latin typeface="+mn-ea"/>
                <a:cs typeface="Arial"/>
              </a:rPr>
              <a:t>.</a:t>
            </a:r>
          </a:p>
          <a:p>
            <a:pPr lvl="0">
              <a:defRPr/>
            </a:pP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en-US" altLang="ko-KR" sz="2000" dirty="0">
                <a:latin typeface="+mn-ea"/>
                <a:cs typeface="Arial"/>
              </a:rPr>
              <a:t>0~4096</a:t>
            </a:r>
            <a:r>
              <a:rPr lang="ko-KR" altLang="en-US" sz="2000" dirty="0">
                <a:latin typeface="+mn-ea"/>
                <a:cs typeface="Arial"/>
              </a:rPr>
              <a:t>의 아날로그 값 중 값이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en-US" altLang="ko-KR" sz="2000" dirty="0">
                <a:latin typeface="+mn-ea"/>
                <a:cs typeface="Arial"/>
              </a:rPr>
              <a:t>0~1000</a:t>
            </a:r>
            <a:r>
              <a:rPr lang="ko-KR" altLang="en-US" sz="2000" dirty="0">
                <a:latin typeface="+mn-ea"/>
                <a:cs typeface="Arial"/>
              </a:rPr>
              <a:t>사이 라면 후진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r>
              <a:rPr lang="en-US" altLang="ko-KR" sz="2000" dirty="0">
                <a:latin typeface="+mn-ea"/>
                <a:cs typeface="Arial"/>
              </a:rPr>
              <a:t>3000~4096</a:t>
            </a:r>
            <a:r>
              <a:rPr lang="ko-KR" altLang="en-US" sz="2000" dirty="0">
                <a:latin typeface="+mn-ea"/>
                <a:cs typeface="Arial"/>
              </a:rPr>
              <a:t>사이 라면 전진</a:t>
            </a:r>
            <a:r>
              <a:rPr lang="en-US" altLang="ko-KR" sz="2000" dirty="0">
                <a:latin typeface="+mn-ea"/>
                <a:cs typeface="Arial"/>
              </a:rPr>
              <a:t> </a:t>
            </a:r>
            <a:r>
              <a:rPr lang="ko-KR" altLang="en-US" sz="2000" dirty="0">
                <a:latin typeface="+mn-ea"/>
                <a:cs typeface="Arial"/>
              </a:rPr>
              <a:t>이라는 디지털 값으로 변환하여 제어를 한다</a:t>
            </a:r>
            <a:r>
              <a:rPr lang="en-US" altLang="ko-KR" sz="2000" dirty="0">
                <a:latin typeface="+mn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5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3EE41-23FC-49CD-9687-43C4126957A8}"/>
              </a:ext>
            </a:extLst>
          </p:cNvPr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0CF1B-D5D7-4F14-A520-3BE52600CA4F}"/>
              </a:ext>
            </a:extLst>
          </p:cNvPr>
          <p:cNvSpPr txBox="1"/>
          <p:nvPr/>
        </p:nvSpPr>
        <p:spPr>
          <a:xfrm>
            <a:off x="1177787" y="357828"/>
            <a:ext cx="2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제어 파트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1749E-C8F2-48D7-92FF-A35D8A2C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94842"/>
            <a:ext cx="4040620" cy="51365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4CEA35-2595-4AA5-BD5D-4226F15A8BE3}"/>
              </a:ext>
            </a:extLst>
          </p:cNvPr>
          <p:cNvSpPr/>
          <p:nvPr/>
        </p:nvSpPr>
        <p:spPr>
          <a:xfrm>
            <a:off x="1763688" y="4599206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6E3BE-1911-4A43-9E71-3DDD55E3A10E}"/>
              </a:ext>
            </a:extLst>
          </p:cNvPr>
          <p:cNvSpPr txBox="1"/>
          <p:nvPr/>
        </p:nvSpPr>
        <p:spPr>
          <a:xfrm>
            <a:off x="5020979" y="1268760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로봇의 회전은 </a:t>
            </a:r>
            <a:r>
              <a:rPr lang="ko-KR" altLang="en-US" sz="2000" dirty="0" err="1">
                <a:latin typeface="+mn-ea"/>
                <a:cs typeface="Arial"/>
              </a:rPr>
              <a:t>조향장치가</a:t>
            </a:r>
            <a:r>
              <a:rPr lang="ko-KR" altLang="en-US" sz="2000" dirty="0">
                <a:latin typeface="+mn-ea"/>
                <a:cs typeface="Arial"/>
              </a:rPr>
              <a:t> </a:t>
            </a:r>
            <a:r>
              <a:rPr lang="ko-KR" altLang="en-US" sz="2000" dirty="0" err="1">
                <a:latin typeface="+mn-ea"/>
                <a:cs typeface="Arial"/>
              </a:rPr>
              <a:t>따로없기</a:t>
            </a:r>
            <a:r>
              <a:rPr lang="ko-KR" altLang="en-US" sz="2000" dirty="0">
                <a:latin typeface="+mn-ea"/>
                <a:cs typeface="Arial"/>
              </a:rPr>
              <a:t> 때문에 바퀴의 회전 수 만으로 방향을 제어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endParaRPr lang="en-US" altLang="ko-KR" sz="2000" dirty="0">
              <a:latin typeface="휴먼모음T"/>
              <a:ea typeface="휴먼모음T"/>
              <a:cs typeface="Arial"/>
            </a:endParaRPr>
          </a:p>
          <a:p>
            <a:pPr lvl="0">
              <a:defRPr/>
            </a:pPr>
            <a:r>
              <a:rPr lang="ko-KR" altLang="en-US" sz="2000" dirty="0"/>
              <a:t>회전 방향과 반대 방향의 바퀴에 </a:t>
            </a:r>
            <a:r>
              <a:rPr lang="en-US" altLang="ko-KR" sz="2000" dirty="0"/>
              <a:t>Ref</a:t>
            </a:r>
            <a:r>
              <a:rPr lang="ko-KR" altLang="en-US" sz="2000" dirty="0"/>
              <a:t>값을 주어 회전한다</a:t>
            </a:r>
            <a:endParaRPr lang="en-US" altLang="ko-KR" sz="2000" dirty="0"/>
          </a:p>
          <a:p>
            <a:pPr lvl="0">
              <a:defRPr/>
            </a:pPr>
            <a:endParaRPr lang="en-US" altLang="ko-KR" sz="2000" dirty="0"/>
          </a:p>
          <a:p>
            <a:pPr lvl="0">
              <a:defRPr/>
            </a:pPr>
            <a:r>
              <a:rPr lang="ko-KR" altLang="en-US" sz="2000" dirty="0"/>
              <a:t>한쪽 바퀴만을 이용하여 회전하기 때문에 제자리 회전은 불가능하다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25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3EE41-23FC-49CD-9687-43C4126957A8}"/>
              </a:ext>
            </a:extLst>
          </p:cNvPr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0CF1B-D5D7-4F14-A520-3BE52600CA4F}"/>
              </a:ext>
            </a:extLst>
          </p:cNvPr>
          <p:cNvSpPr txBox="1"/>
          <p:nvPr/>
        </p:nvSpPr>
        <p:spPr>
          <a:xfrm>
            <a:off x="1177787" y="357828"/>
            <a:ext cx="2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제어 파트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1749E-C8F2-48D7-92FF-A35D8A2C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94842"/>
            <a:ext cx="4040620" cy="51365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4CEA35-2595-4AA5-BD5D-4226F15A8BE3}"/>
              </a:ext>
            </a:extLst>
          </p:cNvPr>
          <p:cNvSpPr/>
          <p:nvPr/>
        </p:nvSpPr>
        <p:spPr>
          <a:xfrm>
            <a:off x="1763688" y="4599206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A8F6EA-AE54-4F52-86DB-366EEA7B0ED2}"/>
              </a:ext>
            </a:extLst>
          </p:cNvPr>
          <p:cNvSpPr/>
          <p:nvPr/>
        </p:nvSpPr>
        <p:spPr>
          <a:xfrm>
            <a:off x="1763688" y="420373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FEBB6D-FFE5-4E9F-86EF-050652CE9A30}"/>
              </a:ext>
            </a:extLst>
          </p:cNvPr>
          <p:cNvSpPr/>
          <p:nvPr/>
        </p:nvSpPr>
        <p:spPr>
          <a:xfrm rot="2436672">
            <a:off x="1763688" y="4104398"/>
            <a:ext cx="360040" cy="486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EA83-68F1-4B76-9F8E-40F473AD47D1}"/>
              </a:ext>
            </a:extLst>
          </p:cNvPr>
          <p:cNvSpPr txBox="1"/>
          <p:nvPr/>
        </p:nvSpPr>
        <p:spPr>
          <a:xfrm>
            <a:off x="5020979" y="1268760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+mn-ea"/>
                <a:cs typeface="Arial"/>
              </a:rPr>
              <a:t>로봇의 회전은 </a:t>
            </a:r>
            <a:r>
              <a:rPr lang="ko-KR" altLang="en-US" sz="2000" dirty="0" err="1">
                <a:latin typeface="+mn-ea"/>
                <a:cs typeface="Arial"/>
              </a:rPr>
              <a:t>조향장치가</a:t>
            </a:r>
            <a:r>
              <a:rPr lang="ko-KR" altLang="en-US" sz="2000" dirty="0">
                <a:latin typeface="+mn-ea"/>
                <a:cs typeface="Arial"/>
              </a:rPr>
              <a:t> </a:t>
            </a:r>
            <a:r>
              <a:rPr lang="ko-KR" altLang="en-US" sz="2000" dirty="0" err="1">
                <a:latin typeface="+mn-ea"/>
                <a:cs typeface="Arial"/>
              </a:rPr>
              <a:t>따로없기</a:t>
            </a:r>
            <a:r>
              <a:rPr lang="ko-KR" altLang="en-US" sz="2000" dirty="0">
                <a:latin typeface="+mn-ea"/>
                <a:cs typeface="Arial"/>
              </a:rPr>
              <a:t> 때문에 바퀴의 회전 수 만으로 방향을 제어</a:t>
            </a:r>
            <a:endParaRPr lang="en-US" altLang="ko-KR" sz="2000" dirty="0">
              <a:latin typeface="+mn-ea"/>
              <a:cs typeface="Arial"/>
            </a:endParaRPr>
          </a:p>
          <a:p>
            <a:pPr lvl="0">
              <a:defRPr/>
            </a:pPr>
            <a:endParaRPr lang="en-US" altLang="ko-KR" sz="2000" dirty="0">
              <a:latin typeface="휴먼모음T"/>
              <a:ea typeface="휴먼모음T"/>
              <a:cs typeface="Arial"/>
            </a:endParaRPr>
          </a:p>
          <a:p>
            <a:pPr lvl="0">
              <a:defRPr/>
            </a:pPr>
            <a:r>
              <a:rPr lang="ko-KR" altLang="en-US" sz="2000" dirty="0"/>
              <a:t>회전 방향과 반대 방향의 바퀴에 </a:t>
            </a:r>
            <a:r>
              <a:rPr lang="en-US" altLang="ko-KR" sz="2000" dirty="0"/>
              <a:t>Ref</a:t>
            </a:r>
            <a:r>
              <a:rPr lang="ko-KR" altLang="en-US" sz="2000" dirty="0"/>
              <a:t>값을 주어 회전한다</a:t>
            </a:r>
            <a:endParaRPr lang="en-US" altLang="ko-KR" sz="2000" dirty="0"/>
          </a:p>
          <a:p>
            <a:pPr lvl="0">
              <a:defRPr/>
            </a:pPr>
            <a:endParaRPr lang="en-US" altLang="ko-KR" sz="2000" dirty="0"/>
          </a:p>
          <a:p>
            <a:pPr lvl="0">
              <a:defRPr/>
            </a:pPr>
            <a:r>
              <a:rPr lang="ko-KR" altLang="en-US" sz="2000" dirty="0"/>
              <a:t>한쪽 바퀴만을 이용하여 회전하기 때문에 제자리 회전은 불가능하다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3148 L 0.00399 -0.0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7084 -0.005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CE214-D3D6-417D-8263-026D04644643}"/>
              </a:ext>
            </a:extLst>
          </p:cNvPr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85220-62A2-42FB-A7AF-115B2167EA59}"/>
              </a:ext>
            </a:extLst>
          </p:cNvPr>
          <p:cNvSpPr txBox="1"/>
          <p:nvPr/>
        </p:nvSpPr>
        <p:spPr>
          <a:xfrm>
            <a:off x="1177787" y="357828"/>
            <a:ext cx="2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향후 계획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31BBC-883F-4B1E-B98E-84912B609196}"/>
              </a:ext>
            </a:extLst>
          </p:cNvPr>
          <p:cNvSpPr txBox="1"/>
          <p:nvPr/>
        </p:nvSpPr>
        <p:spPr>
          <a:xfrm>
            <a:off x="869041" y="1484784"/>
            <a:ext cx="67993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/>
              <a:t>하드웨어가 완성되면 모터 테스트를 하면서 적절한 </a:t>
            </a:r>
            <a:r>
              <a:rPr lang="en-US" altLang="ko-KR" sz="2000" dirty="0"/>
              <a:t>PID</a:t>
            </a:r>
            <a:r>
              <a:rPr lang="ko-KR" altLang="en-US" sz="2000" dirty="0"/>
              <a:t>계수를 정하고 실습을 진행하면서 제어가 올바르게 되도록 수정할 예정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70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174</Words>
  <Application>Microsoft Office PowerPoint</Application>
  <PresentationFormat>화면 슬라이드 쇼(4:3)</PresentationFormat>
  <Paragraphs>37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나눔바른고딕 UltraLight</vt:lpstr>
      <vt:lpstr>맑은 고딕</vt:lpstr>
      <vt:lpstr>휴먼모음T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IN</dc:creator>
  <cp:lastModifiedBy>이병화</cp:lastModifiedBy>
  <cp:revision>297</cp:revision>
  <dcterms:modified xsi:type="dcterms:W3CDTF">2021-03-28T14:20:59Z</dcterms:modified>
  <cp:version>1000.0000.01</cp:version>
</cp:coreProperties>
</file>