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9" r:id="rId4"/>
    <p:sldId id="280" r:id="rId5"/>
    <p:sldId id="28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2" r:id="rId14"/>
    <p:sldId id="283" r:id="rId15"/>
    <p:sldId id="285" r:id="rId16"/>
    <p:sldId id="284" r:id="rId17"/>
    <p:sldId id="261" r:id="rId18"/>
    <p:sldId id="265" r:id="rId19"/>
  </p:sldIdLst>
  <p:sldSz cx="9144000" cy="6858000" type="screen4x3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3"/>
    <p:restoredTop sz="90196"/>
  </p:normalViewPr>
  <p:slideViewPr>
    <p:cSldViewPr>
      <p:cViewPr varScale="1">
        <p:scale>
          <a:sx n="73" d="100"/>
          <a:sy n="73" d="100"/>
        </p:scale>
        <p:origin x="64" y="68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D50CE-28E2-4418-AFA0-2CB8265806D6}" type="datetimeFigureOut">
              <a:rPr lang="ko-KR" altLang="en-US" smtClean="0"/>
              <a:pPr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9EE52-D199-4ABD-BB4A-58C7C24DE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3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5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10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03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5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3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3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3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43434"/>
                </a:solidFill>
                <a:effectLst/>
                <a:latin typeface="-apple-system"/>
              </a:rPr>
              <a:t>TCRT5000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-apple-system"/>
              </a:rPr>
              <a:t>은 적외선을 이용하여 흑백을 구분할 수 있는 센서로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-apple-system"/>
              </a:rPr>
              <a:t>송신기와 수신기로 구성되어 있습니다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-apple-system"/>
              </a:rPr>
              <a:t>적외선을 송신 후 바닥에 반사되어 수신기에 돌아온 빛의 양을 측정하는 장치입니다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43434"/>
                </a:solidFill>
                <a:effectLst/>
                <a:latin typeface="-apple-system"/>
              </a:rPr>
              <a:t>수신된 빛의 양을 이용하여 흑백을 구분하는 용도로 사용할 수 있습니다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4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실험 하면서 감도 조절로 빨간색 감지가 되면 적외선 사용할 예정</a:t>
            </a:r>
            <a:endParaRPr lang="en-US" altLang="ko-KR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빨간색 감지가 되지 않는다면 적외선 센서를 색 감지 센서로 대체해서 진행할 예정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2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5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09EE52-D199-4ABD-BB4A-58C7C24DEE00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2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1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771C398-EBCC-4210-8AFD-1D056CED0821}" type="datetimeFigureOut">
              <a:rPr lang="ko-KR" altLang="en-US"/>
              <a:pPr lvl="0">
                <a:defRPr lang="ko-KR" altLang="en-US"/>
              </a:pPr>
              <a:t>2021-05-02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789EC6C-4145-4527-B052-BF633A9807E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00" y="2348850"/>
            <a:ext cx="6033957" cy="2216254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677277" y="3103034"/>
            <a:ext cx="60339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dirty="0">
                <a:latin typeface="휴먼모음T"/>
                <a:ea typeface="휴먼모음T"/>
                <a:cs typeface="맑은 고딕 Semilight"/>
              </a:rPr>
              <a:t>1</a:t>
            </a:r>
            <a:r>
              <a:rPr lang="ko-KR" altLang="en-US" sz="4000" dirty="0">
                <a:latin typeface="휴먼모음T"/>
                <a:ea typeface="휴먼모음T"/>
                <a:cs typeface="맑은 고딕 Semilight"/>
              </a:rPr>
              <a:t>조 </a:t>
            </a:r>
            <a:r>
              <a:rPr lang="en-US" altLang="ko-KR" sz="4000" dirty="0">
                <a:latin typeface="휴먼모음T"/>
                <a:ea typeface="휴먼모음T"/>
                <a:cs typeface="맑은 고딕 Semilight"/>
              </a:rPr>
              <a:t>9</a:t>
            </a:r>
            <a:r>
              <a:rPr lang="ko-KR" altLang="en-US" sz="4000" dirty="0">
                <a:latin typeface="휴먼모음T"/>
                <a:ea typeface="휴먼모음T"/>
                <a:cs typeface="맑은 고딕 Semilight"/>
              </a:rPr>
              <a:t>주차 발표</a:t>
            </a:r>
            <a:endParaRPr lang="en-US" altLang="ko-KR" sz="4000" dirty="0">
              <a:latin typeface="휴먼모음T"/>
              <a:ea typeface="휴먼모음T"/>
              <a:cs typeface="맑은 고딕 Semilight"/>
            </a:endParaRPr>
          </a:p>
          <a:p>
            <a:pPr algn="ctr">
              <a:defRPr/>
            </a:pPr>
            <a:r>
              <a:rPr lang="ko-KR" altLang="en-US" sz="2000" dirty="0">
                <a:latin typeface="휴먼모음T"/>
                <a:ea typeface="휴먼모음T"/>
                <a:cs typeface="맑은 고딕 Semilight"/>
              </a:rPr>
              <a:t>로봇종합설계</a:t>
            </a:r>
            <a:endParaRPr lang="en-US" altLang="ko-KR" sz="2000" dirty="0">
              <a:latin typeface="휴먼모음T"/>
              <a:ea typeface="휴먼모음T"/>
              <a:cs typeface="맑은 고딕 Semilight"/>
            </a:endParaRPr>
          </a:p>
        </p:txBody>
      </p:sp>
      <p:cxnSp>
        <p:nvCxnSpPr>
          <p:cNvPr id="89" name="직선 연결선 31"/>
          <p:cNvCxnSpPr/>
          <p:nvPr/>
        </p:nvCxnSpPr>
        <p:spPr>
          <a:xfrm>
            <a:off x="1691600" y="2348850"/>
            <a:ext cx="6048280" cy="1203"/>
          </a:xfrm>
          <a:prstGeom prst="line">
            <a:avLst/>
          </a:prstGeom>
          <a:ln w="38100">
            <a:solidFill>
              <a:srgbClr val="808080"/>
            </a:solidFill>
            <a:prstDash val="solid"/>
          </a:ln>
        </p:spPr>
      </p:cxnSp>
      <p:cxnSp>
        <p:nvCxnSpPr>
          <p:cNvPr id="7" name="직선 연결선 31"/>
          <p:cNvCxnSpPr/>
          <p:nvPr/>
        </p:nvCxnSpPr>
        <p:spPr>
          <a:xfrm>
            <a:off x="1677277" y="4565104"/>
            <a:ext cx="6048280" cy="1203"/>
          </a:xfrm>
          <a:prstGeom prst="line">
            <a:avLst/>
          </a:prstGeom>
          <a:ln w="38100">
            <a:solidFill>
              <a:srgbClr val="808080"/>
            </a:solidFill>
            <a:prstDash val="soli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CBC04A-7B7F-42C8-9340-7E6760F0C5E3}"/>
              </a:ext>
            </a:extLst>
          </p:cNvPr>
          <p:cNvSpPr txBox="1"/>
          <p:nvPr/>
        </p:nvSpPr>
        <p:spPr>
          <a:xfrm>
            <a:off x="6228230" y="5583437"/>
            <a:ext cx="27392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 dirty="0">
                <a:latin typeface="휴먼모음T"/>
                <a:ea typeface="휴먼모음T"/>
              </a:rPr>
              <a:t>21812366 </a:t>
            </a:r>
            <a:r>
              <a:rPr lang="ko-KR" altLang="en-US" sz="1400" dirty="0" err="1">
                <a:latin typeface="휴먼모음T"/>
                <a:ea typeface="휴먼모음T"/>
              </a:rPr>
              <a:t>박은규</a:t>
            </a:r>
            <a:endParaRPr lang="en-US" altLang="ko-KR" sz="1400" dirty="0">
              <a:latin typeface="휴먼모음T"/>
              <a:ea typeface="휴먼모음T"/>
            </a:endParaRPr>
          </a:p>
          <a:p>
            <a:pPr algn="r">
              <a:defRPr/>
            </a:pPr>
            <a:r>
              <a:rPr lang="en-US" altLang="ko-KR" sz="1400" dirty="0">
                <a:latin typeface="휴먼모음T"/>
                <a:ea typeface="휴먼모음T"/>
              </a:rPr>
              <a:t>21721176 </a:t>
            </a:r>
            <a:r>
              <a:rPr lang="ko-KR" altLang="en-US" sz="1400" dirty="0" err="1">
                <a:latin typeface="휴먼모음T"/>
                <a:ea typeface="휴먼모음T"/>
              </a:rPr>
              <a:t>오해진</a:t>
            </a:r>
            <a:endParaRPr lang="en-US" altLang="ko-KR" sz="1400" dirty="0">
              <a:latin typeface="휴먼모음T"/>
              <a:ea typeface="휴먼모음T"/>
            </a:endParaRPr>
          </a:p>
          <a:p>
            <a:pPr algn="r">
              <a:defRPr/>
            </a:pPr>
            <a:r>
              <a:rPr lang="en-US" altLang="ko-KR" sz="1400" dirty="0">
                <a:latin typeface="휴먼모음T"/>
                <a:ea typeface="휴먼모음T"/>
              </a:rPr>
              <a:t>21812347 </a:t>
            </a:r>
            <a:r>
              <a:rPr lang="ko-KR" altLang="en-US" sz="1400" dirty="0" err="1">
                <a:latin typeface="휴먼모음T"/>
                <a:ea typeface="휴먼모음T"/>
              </a:rPr>
              <a:t>압드르모브</a:t>
            </a:r>
            <a:r>
              <a:rPr lang="ko-KR" altLang="en-US" sz="1400" dirty="0">
                <a:latin typeface="휴먼모음T"/>
                <a:ea typeface="휴먼모음T"/>
              </a:rPr>
              <a:t> 하므로</a:t>
            </a:r>
            <a:endParaRPr lang="en-US" altLang="ko-KR" sz="1400" dirty="0">
              <a:latin typeface="휴먼모음T"/>
              <a:ea typeface="휴먼모음T"/>
            </a:endParaRPr>
          </a:p>
          <a:p>
            <a:pPr algn="r">
              <a:defRPr/>
            </a:pPr>
            <a:r>
              <a:rPr lang="en-US" altLang="ko-KR" sz="1400" dirty="0">
                <a:latin typeface="휴먼모음T"/>
                <a:ea typeface="휴먼모음T"/>
              </a:rPr>
              <a:t>21812388 </a:t>
            </a:r>
            <a:r>
              <a:rPr lang="ko-KR" altLang="en-US" sz="1400" dirty="0" err="1">
                <a:latin typeface="휴먼모음T"/>
                <a:ea typeface="휴먼모음T"/>
              </a:rPr>
              <a:t>김예서</a:t>
            </a:r>
            <a:endParaRPr lang="en-US" altLang="ko-KR" sz="1400" dirty="0">
              <a:latin typeface="휴먼모음T"/>
              <a:ea typeface="휴먼모음T"/>
            </a:endParaRPr>
          </a:p>
          <a:p>
            <a:pPr algn="r">
              <a:defRPr/>
            </a:pPr>
            <a:r>
              <a:rPr lang="en-US" altLang="ko-KR" sz="1400" dirty="0">
                <a:latin typeface="휴먼모음T"/>
                <a:ea typeface="휴먼모음T"/>
              </a:rPr>
              <a:t>21813645 </a:t>
            </a:r>
            <a:r>
              <a:rPr lang="ko-KR" altLang="en-US" sz="1400" dirty="0">
                <a:latin typeface="휴먼모음T"/>
                <a:ea typeface="휴먼모음T"/>
              </a:rPr>
              <a:t>이병화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29"/>
          <p:cNvSpPr txBox="1"/>
          <p:nvPr/>
        </p:nvSpPr>
        <p:spPr>
          <a:xfrm>
            <a:off x="5796153" y="4725188"/>
            <a:ext cx="3168396" cy="576072"/>
          </a:xfrm>
          <a:prstGeom prst="rect">
            <a:avLst/>
          </a:prstGeom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모음T"/>
                <a:ea typeface="휴먼모음T"/>
              </a:rPr>
              <a:t>설명 </a:t>
            </a:r>
            <a:r>
              <a:rPr lang="en-US" altLang="ko-KR" sz="2200">
                <a:solidFill>
                  <a:schemeClr val="bg1"/>
                </a:solidFill>
                <a:latin typeface="휴먼모음T"/>
                <a:ea typeface="휴먼모음T"/>
              </a:rPr>
              <a:t>3</a:t>
            </a:r>
            <a:endParaRPr lang="ko-KR" altLang="en-US" sz="2200">
              <a:solidFill>
                <a:schemeClr val="bg1"/>
              </a:solidFill>
              <a:latin typeface="휴먼모음T"/>
              <a:ea typeface="휴먼모음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5914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색 감지 센서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(Color Sensor)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55A5E6-6ECE-4C79-8BC8-219948612D4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0352" y="1988840"/>
            <a:ext cx="4952630" cy="3861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9048D-55CC-4EDC-8173-7A66E20E4D5E}"/>
              </a:ext>
            </a:extLst>
          </p:cNvPr>
          <p:cNvSpPr txBox="1"/>
          <p:nvPr/>
        </p:nvSpPr>
        <p:spPr>
          <a:xfrm>
            <a:off x="4527278" y="2348880"/>
            <a:ext cx="4608586" cy="260071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RGB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컬러 센서</a:t>
            </a:r>
          </a:p>
          <a:p>
            <a:pPr>
              <a:defRPr/>
            </a:pP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defRPr/>
            </a:pP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CCD(Charge-coupled Device)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이용해 빛을 전하로 변환시켜 물체의 색을 감지할 수 있는 센서</a:t>
            </a:r>
          </a:p>
          <a:p>
            <a:pPr>
              <a:defRPr/>
            </a:pP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defRPr/>
            </a:pPr>
            <a:r>
              <a:rPr lang="en-US" altLang="ko-KR" sz="25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RED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500" dirty="0">
                <a:solidFill>
                  <a:srgbClr val="1E745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GREEN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500" dirty="0">
                <a:solidFill>
                  <a:srgbClr val="30529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BLUE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등 인식</a:t>
            </a:r>
          </a:p>
        </p:txBody>
      </p:sp>
    </p:spTree>
    <p:extLst>
      <p:ext uri="{BB962C8B-B14F-4D97-AF65-F5344CB8AC3E}">
        <p14:creationId xmlns:p14="http://schemas.microsoft.com/office/powerpoint/2010/main" val="7729439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29"/>
          <p:cNvSpPr txBox="1"/>
          <p:nvPr/>
        </p:nvSpPr>
        <p:spPr>
          <a:xfrm>
            <a:off x="5796153" y="4725188"/>
            <a:ext cx="3168396" cy="576072"/>
          </a:xfrm>
          <a:prstGeom prst="rect">
            <a:avLst/>
          </a:prstGeom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모음T"/>
                <a:ea typeface="휴먼모음T"/>
              </a:rPr>
              <a:t>설명 </a:t>
            </a:r>
            <a:r>
              <a:rPr lang="en-US" altLang="ko-KR" sz="2200">
                <a:solidFill>
                  <a:schemeClr val="bg1"/>
                </a:solidFill>
                <a:latin typeface="휴먼모음T"/>
                <a:ea typeface="휴먼모음T"/>
              </a:rPr>
              <a:t>3</a:t>
            </a:r>
            <a:endParaRPr lang="ko-KR" altLang="en-US" sz="2200">
              <a:solidFill>
                <a:schemeClr val="bg1"/>
              </a:solidFill>
              <a:latin typeface="휴먼모음T"/>
              <a:ea typeface="휴먼모음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5914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색 감지 센서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(Color Sensor)</a:t>
            </a:r>
            <a:endParaRPr lang="ko-KR" altLang="en-US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C65A77-31CA-4D40-BA80-66F89BCB0368}"/>
              </a:ext>
            </a:extLst>
          </p:cNvPr>
          <p:cNvSpPr>
            <a:spLocks noGrp="1"/>
          </p:cNvSpPr>
          <p:nvPr/>
        </p:nvSpPr>
        <p:spPr>
          <a:xfrm>
            <a:off x="381784" y="1649415"/>
            <a:ext cx="6998567" cy="3559169"/>
          </a:xfrm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kumimoji="0" sz="3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기존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라인트레이서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알고리즘</a:t>
            </a:r>
          </a:p>
          <a:p>
            <a:pPr marL="0" indent="0">
              <a:buNone/>
              <a:defRPr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적외선 센서를 통해 반사된 빛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흰색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감지하면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LOW(0)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빛을 흡수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검은색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해서 감지하지 못하면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HIGH(1)</a:t>
            </a:r>
          </a:p>
          <a:p>
            <a:pPr marL="0" indent="0">
              <a:buNone/>
              <a:defRPr/>
            </a:pP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왼쪽 센서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=HIGH &amp;&amp;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오른쪽 센서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=HIGH //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직진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왼쪽 센서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=HIGH &amp;&amp;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오른쪽 센서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=LOW //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좌회전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왼쪽 센서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=LOW &amp;&amp;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오른쪽 센서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=HIGH /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우회전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왼쪽 센서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=LOW &amp;&amp;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오른쪽 센서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=LOW //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후진</a:t>
            </a:r>
          </a:p>
          <a:p>
            <a:pPr marL="0" indent="0">
              <a:buNone/>
              <a:defRPr/>
            </a:pP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3142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29"/>
          <p:cNvSpPr txBox="1"/>
          <p:nvPr/>
        </p:nvSpPr>
        <p:spPr>
          <a:xfrm>
            <a:off x="5796153" y="4725188"/>
            <a:ext cx="3168396" cy="576072"/>
          </a:xfrm>
          <a:prstGeom prst="rect">
            <a:avLst/>
          </a:prstGeom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모음T"/>
                <a:ea typeface="휴먼모음T"/>
              </a:rPr>
              <a:t>설명 </a:t>
            </a:r>
            <a:r>
              <a:rPr lang="en-US" altLang="ko-KR" sz="2200">
                <a:solidFill>
                  <a:schemeClr val="bg1"/>
                </a:solidFill>
                <a:latin typeface="휴먼모음T"/>
                <a:ea typeface="휴먼모음T"/>
              </a:rPr>
              <a:t>3</a:t>
            </a:r>
            <a:endParaRPr lang="ko-KR" altLang="en-US" sz="2200">
              <a:solidFill>
                <a:schemeClr val="bg1"/>
              </a:solidFill>
              <a:latin typeface="휴먼모음T"/>
              <a:ea typeface="휴먼모음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5914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색 감지 센서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(Color Sensor)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A160E4-305A-499A-A636-E7B2C5943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6016" y="1393132"/>
            <a:ext cx="4325853" cy="389486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DD4AED-8E22-4AE7-82DB-AF683391A6F4}"/>
              </a:ext>
            </a:extLst>
          </p:cNvPr>
          <p:cNvSpPr>
            <a:spLocks noGrp="1"/>
          </p:cNvSpPr>
          <p:nvPr/>
        </p:nvSpPr>
        <p:spPr>
          <a:xfrm>
            <a:off x="208169" y="1556740"/>
            <a:ext cx="5561427" cy="4110939"/>
          </a:xfrm>
        </p:spPr>
        <p:txBody>
          <a:bodyPr vert="horz" lIns="91440" tIns="45720" rIns="91440" bIns="45720">
            <a:normAutofit/>
          </a:bodyPr>
          <a:lstStyle>
            <a:lvl1pPr marL="342900" indent="-34290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kumimoji="0" sz="3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>
              <a:buNone/>
              <a:defRPr/>
            </a:pP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색 감지 센서 적용 방법 구상</a:t>
            </a:r>
          </a:p>
          <a:p>
            <a:pPr marL="0" indent="0">
              <a:buNone/>
              <a:defRPr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if (RED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인식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출력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HIGH(1);</a:t>
            </a:r>
          </a:p>
          <a:p>
            <a:pPr marL="0" indent="0">
              <a:buNone/>
              <a:defRPr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else </a:t>
            </a:r>
          </a:p>
          <a:p>
            <a:pPr marL="0" indent="0">
              <a:buNone/>
              <a:defRPr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출력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LOW(0);</a:t>
            </a:r>
          </a:p>
          <a:p>
            <a:pPr marL="0" indent="0">
              <a:buNone/>
              <a:defRPr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 </a:t>
            </a:r>
            <a:r>
              <a:rPr lang="ko-KR" altLang="en-US" sz="25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라인트레이서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알고리즘 적용</a:t>
            </a:r>
          </a:p>
        </p:txBody>
      </p:sp>
    </p:spTree>
    <p:extLst>
      <p:ext uri="{BB962C8B-B14F-4D97-AF65-F5344CB8AC3E}">
        <p14:creationId xmlns:p14="http://schemas.microsoft.com/office/powerpoint/2010/main" val="8981025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978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 err="1">
                <a:latin typeface="휴먼모음T"/>
                <a:ea typeface="휴먼모음T"/>
                <a:cs typeface="Arial"/>
              </a:rPr>
              <a:t>픽시</a:t>
            </a:r>
            <a:r>
              <a:rPr lang="ko-KR" altLang="en-US" sz="3200" dirty="0">
                <a:latin typeface="휴먼모음T"/>
                <a:ea typeface="휴먼모음T"/>
                <a:cs typeface="Arial"/>
              </a:rPr>
              <a:t> 카메라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(Pixy camera)</a:t>
            </a:r>
            <a:endParaRPr lang="ko-KR" altLang="en-US" sz="3200" dirty="0"/>
          </a:p>
        </p:txBody>
      </p:sp>
      <p:sp>
        <p:nvSpPr>
          <p:cNvPr id="10" name="직사각형 57">
            <a:extLst>
              <a:ext uri="{FF2B5EF4-FFF2-40B4-BE49-F238E27FC236}">
                <a16:creationId xmlns:a16="http://schemas.microsoft.com/office/drawing/2014/main" id="{69F830B9-3B71-4765-9D9F-C1C15B383DC8}"/>
              </a:ext>
            </a:extLst>
          </p:cNvPr>
          <p:cNvSpPr txBox="1"/>
          <p:nvPr/>
        </p:nvSpPr>
        <p:spPr>
          <a:xfrm>
            <a:off x="683568" y="4268448"/>
            <a:ext cx="4896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사물과 색상을 인식하는 기능이 탁월한 모듈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defRPr lang="ko-KR" altLang="en-US"/>
            </a:pP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defRPr lang="ko-KR" altLang="en-US"/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라인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트래킹의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기능 있음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 인식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defRPr lang="ko-KR" altLang="en-US"/>
            </a:pP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defRPr lang="ko-KR" altLang="en-US"/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작고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가볍고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사용하기 쉽다는 장점이 있음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05622A-D790-4F98-A2D4-462AABAD6BFC}"/>
              </a:ext>
            </a:extLst>
          </p:cNvPr>
          <p:cNvPicPr/>
          <p:nvPr/>
        </p:nvPicPr>
        <p:blipFill rotWithShape="1">
          <a:blip r:embed="rId3"/>
          <a:srcRect l="19708" t="9063" r="8027" b="13852"/>
          <a:stretch/>
        </p:blipFill>
        <p:spPr>
          <a:xfrm>
            <a:off x="2411760" y="1705425"/>
            <a:ext cx="1800200" cy="18002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0023D7-9666-49B0-8B39-7DF814F4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04" y="1118739"/>
            <a:ext cx="4066132" cy="282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BE540A-033E-4B75-8C9C-DF6D4627B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56" y="1340768"/>
            <a:ext cx="2124844" cy="22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978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 err="1">
                <a:latin typeface="휴먼모음T"/>
                <a:ea typeface="휴먼모음T"/>
                <a:cs typeface="Arial"/>
              </a:rPr>
              <a:t>픽시</a:t>
            </a:r>
            <a:r>
              <a:rPr lang="ko-KR" altLang="en-US" sz="3200" dirty="0">
                <a:latin typeface="휴먼모음T"/>
                <a:ea typeface="휴먼모음T"/>
                <a:cs typeface="Arial"/>
              </a:rPr>
              <a:t> 카메라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(Pixy camera)</a:t>
            </a:r>
            <a:endParaRPr lang="ko-KR" altLang="en-US" sz="3200" dirty="0"/>
          </a:p>
        </p:txBody>
      </p:sp>
      <p:sp>
        <p:nvSpPr>
          <p:cNvPr id="20" name="직사각형 57">
            <a:extLst>
              <a:ext uri="{FF2B5EF4-FFF2-40B4-BE49-F238E27FC236}">
                <a16:creationId xmlns:a16="http://schemas.microsoft.com/office/drawing/2014/main" id="{F576A1EA-821D-49A6-8005-C6190A1DB305}"/>
              </a:ext>
            </a:extLst>
          </p:cNvPr>
          <p:cNvSpPr txBox="1"/>
          <p:nvPr/>
        </p:nvSpPr>
        <p:spPr>
          <a:xfrm>
            <a:off x="755576" y="1835116"/>
            <a:ext cx="7060936" cy="3772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3733800" algn="l"/>
              </a:tabLst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ICSP SPI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통신</a:t>
            </a:r>
            <a:endParaRPr lang="en-US" altLang="ko-KR" sz="2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ICSP : In Circuit Serial Programming</a:t>
            </a:r>
          </a:p>
          <a:p>
            <a:pPr>
              <a:defRPr lang="ko-KR" altLang="en-US"/>
            </a:pPr>
            <a:endParaRPr lang="en-US" altLang="ko-KR" sz="2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SPI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통신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 1:N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통신을 지원하는 동기식 통신 방식</a:t>
            </a:r>
          </a:p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하나 이상의 </a:t>
            </a:r>
            <a:r>
              <a:rPr lang="ko-KR" altLang="en-US" sz="2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슬레이브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기기가 존재해야 한다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최소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이상의 선이 필요 </a:t>
            </a:r>
          </a:p>
          <a:p>
            <a:pPr>
              <a:defRPr lang="ko-KR" altLang="en-US"/>
            </a:pPr>
            <a:r>
              <a:rPr lang="en-US" altLang="ko-KR" sz="2100" dirty="0">
                <a:latin typeface="Agency FB" panose="020B0503020202020204" pitchFamily="34" charset="0"/>
                <a:ea typeface="휴먼모음T" panose="02030504000101010101" pitchFamily="18" charset="-127"/>
              </a:rPr>
              <a:t>	</a:t>
            </a:r>
            <a:r>
              <a:rPr lang="ko-KR" altLang="en-US" sz="2100" dirty="0">
                <a:latin typeface="Agency FB" panose="020B0503020202020204" pitchFamily="34" charset="0"/>
                <a:ea typeface="휴먼모음T" panose="02030504000101010101" pitchFamily="18" charset="-127"/>
              </a:rPr>
              <a:t>∙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MOSI : Master Out, Slave In</a:t>
            </a:r>
          </a:p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100" dirty="0">
                <a:latin typeface="Agency FB" panose="020B0503020202020204" pitchFamily="34" charset="0"/>
                <a:ea typeface="휴먼모음T" panose="02030504000101010101" pitchFamily="18" charset="-127"/>
              </a:rPr>
              <a:t>∙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MISO : Master In, Slave Out</a:t>
            </a:r>
          </a:p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100" dirty="0">
                <a:latin typeface="Agency FB" panose="020B0503020202020204" pitchFamily="34" charset="0"/>
                <a:ea typeface="휴먼모음T" panose="02030504000101010101" pitchFamily="18" charset="-127"/>
              </a:rPr>
              <a:t>∙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SCK : Clock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신호 선</a:t>
            </a:r>
          </a:p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100" dirty="0">
                <a:latin typeface="Agency FB" panose="020B0503020202020204" pitchFamily="34" charset="0"/>
                <a:ea typeface="휴먼모음T" panose="02030504000101010101" pitchFamily="18" charset="-127"/>
              </a:rPr>
              <a:t>∙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SS : Slave Select</a:t>
            </a:r>
          </a:p>
          <a:p>
            <a:pPr>
              <a:defRPr lang="ko-KR" altLang="en-US"/>
            </a:pPr>
            <a:endParaRPr lang="ko-KR" altLang="en-US" sz="2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998BC71-DE43-4A4E-955A-91C733030B0F}"/>
              </a:ext>
            </a:extLst>
          </p:cNvPr>
          <p:cNvSpPr>
            <a:spLocks noGrp="1"/>
          </p:cNvSpPr>
          <p:nvPr/>
        </p:nvSpPr>
        <p:spPr>
          <a:xfrm>
            <a:off x="323528" y="1250505"/>
            <a:ext cx="6998567" cy="771473"/>
          </a:xfrm>
        </p:spPr>
        <p:txBody>
          <a:bodyPr vert="horz" lIns="91440" tIns="45720" rIns="91440" bIns="45720">
            <a:normAutofit/>
          </a:bodyPr>
          <a:lstStyle>
            <a:lvl1pPr marL="342900" indent="-34290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kumimoji="0" sz="3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Pixy cam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과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Arduino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통신 필요</a:t>
            </a:r>
          </a:p>
          <a:p>
            <a:pPr marL="0" indent="0">
              <a:buNone/>
              <a:defRPr/>
            </a:pP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1558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978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 err="1">
                <a:latin typeface="휴먼모음T"/>
                <a:ea typeface="휴먼모음T"/>
                <a:cs typeface="Arial"/>
              </a:rPr>
              <a:t>픽시</a:t>
            </a:r>
            <a:r>
              <a:rPr lang="ko-KR" altLang="en-US" sz="3200" dirty="0">
                <a:latin typeface="휴먼모음T"/>
                <a:ea typeface="휴먼모음T"/>
                <a:cs typeface="Arial"/>
              </a:rPr>
              <a:t> 카메라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(Pixy camera)</a:t>
            </a:r>
            <a:endParaRPr lang="ko-KR" altLang="en-US" sz="3200" dirty="0"/>
          </a:p>
        </p:txBody>
      </p:sp>
      <p:sp>
        <p:nvSpPr>
          <p:cNvPr id="20" name="직사각형 57">
            <a:extLst>
              <a:ext uri="{FF2B5EF4-FFF2-40B4-BE49-F238E27FC236}">
                <a16:creationId xmlns:a16="http://schemas.microsoft.com/office/drawing/2014/main" id="{F576A1EA-821D-49A6-8005-C6190A1DB305}"/>
              </a:ext>
            </a:extLst>
          </p:cNvPr>
          <p:cNvSpPr txBox="1"/>
          <p:nvPr/>
        </p:nvSpPr>
        <p:spPr>
          <a:xfrm>
            <a:off x="323527" y="4293096"/>
            <a:ext cx="8496944" cy="127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3733800" algn="l"/>
              </a:tabLst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 상용화 된 자율주행 자동차에서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도로의 차선을 구분하거나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3733800" algn="l"/>
              </a:tabLst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외부 물체와의 거리를 인지하는 데 사용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3733800" algn="l"/>
              </a:tabLst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A4C24-B94C-4DAD-8EE9-9EB9D61249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08" y="1287802"/>
            <a:ext cx="3699781" cy="25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583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9783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 err="1">
                <a:latin typeface="휴먼모음T"/>
                <a:ea typeface="휴먼모음T"/>
                <a:cs typeface="Arial"/>
              </a:rPr>
              <a:t>픽시</a:t>
            </a:r>
            <a:r>
              <a:rPr lang="ko-KR" altLang="en-US" sz="3200" dirty="0">
                <a:latin typeface="휴먼모음T"/>
                <a:ea typeface="휴먼모음T"/>
                <a:cs typeface="Arial"/>
              </a:rPr>
              <a:t> 카메라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(Pixy camera)</a:t>
            </a:r>
            <a:endParaRPr lang="ko-KR" altLang="en-US" sz="32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998BC71-DE43-4A4E-955A-91C733030B0F}"/>
              </a:ext>
            </a:extLst>
          </p:cNvPr>
          <p:cNvSpPr>
            <a:spLocks noGrp="1"/>
          </p:cNvSpPr>
          <p:nvPr/>
        </p:nvSpPr>
        <p:spPr>
          <a:xfrm>
            <a:off x="462886" y="1097176"/>
            <a:ext cx="2664295" cy="444911"/>
          </a:xfrm>
        </p:spPr>
        <p:txBody>
          <a:bodyPr vert="horz" lIns="91440" tIns="45720" rIns="91440" bIns="45720">
            <a:noAutofit/>
          </a:bodyPr>
          <a:lstStyle>
            <a:lvl1pPr marL="342900" indent="-34290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kumimoji="0" sz="3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기초 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6A270C-DB6E-4A9C-ABFE-55B8F20DA7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2532" y="1609471"/>
            <a:ext cx="5571318" cy="48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13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A6FDFD-1852-4EF5-AEC8-BED08A6D4E97}"/>
              </a:ext>
            </a:extLst>
          </p:cNvPr>
          <p:cNvSpPr txBox="1"/>
          <p:nvPr/>
        </p:nvSpPr>
        <p:spPr>
          <a:xfrm>
            <a:off x="496716" y="188550"/>
            <a:ext cx="74465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109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3600" b="1" dirty="0">
                <a:solidFill>
                  <a:srgbClr val="109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600" b="1" dirty="0">
              <a:latin typeface="휴먼모음T" panose="02030504000101010101" pitchFamily="18" charset="-127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E0F684-6E73-4231-A8EA-A48110A40401}"/>
              </a:ext>
            </a:extLst>
          </p:cNvPr>
          <p:cNvSpPr txBox="1"/>
          <p:nvPr/>
        </p:nvSpPr>
        <p:spPr>
          <a:xfrm>
            <a:off x="1177787" y="357828"/>
            <a:ext cx="25300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  <a:cs typeface="Arial" panose="020B0604020202020204" pitchFamily="34" charset="0"/>
              </a:rPr>
              <a:t>향후 계획</a:t>
            </a:r>
            <a:endParaRPr lang="ko-KR" altLang="en-US" sz="32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4E3AA4C-CCFA-48DA-ADA1-9BB3DFA862A3}"/>
              </a:ext>
            </a:extLst>
          </p:cNvPr>
          <p:cNvSpPr>
            <a:spLocks noGrp="1"/>
          </p:cNvSpPr>
          <p:nvPr/>
        </p:nvSpPr>
        <p:spPr>
          <a:xfrm>
            <a:off x="527217" y="1281158"/>
            <a:ext cx="6998528" cy="2715689"/>
          </a:xfrm>
        </p:spPr>
        <p:txBody>
          <a:bodyPr vert="horz" lIns="91440" tIns="45720" rIns="91440" bIns="45720">
            <a:normAutofit/>
          </a:bodyPr>
          <a:lstStyle>
            <a:lvl1pPr marL="342900" indent="-34290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kumimoji="0" sz="3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가장 적합한 센서 결정 및 구매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defRPr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하드웨어 재 구상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크기 축소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43CD58-48FF-4105-9717-7909483B0AC0}"/>
              </a:ext>
            </a:extLst>
          </p:cNvPr>
          <p:cNvSpPr/>
          <p:nvPr/>
        </p:nvSpPr>
        <p:spPr>
          <a:xfrm>
            <a:off x="1691600" y="2348850"/>
            <a:ext cx="6033957" cy="2216254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06483" y="3103034"/>
            <a:ext cx="6019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  <a:cs typeface="맑은 고딕 Semilight"/>
              </a:rPr>
              <a:t>감사합니다</a:t>
            </a:r>
            <a:endParaRPr lang="en-US" altLang="ko-KR" sz="4000" dirty="0">
              <a:latin typeface="휴먼모음T" panose="02030504000101010101" pitchFamily="18" charset="-127"/>
              <a:ea typeface="휴먼모음T" panose="02030504000101010101" pitchFamily="18" charset="-127"/>
              <a:cs typeface="맑은 고딕 Semilight"/>
            </a:endParaRPr>
          </a:p>
        </p:txBody>
      </p:sp>
      <p:cxnSp>
        <p:nvCxnSpPr>
          <p:cNvPr id="89" name="직선 연결선 31"/>
          <p:cNvCxnSpPr/>
          <p:nvPr/>
        </p:nvCxnSpPr>
        <p:spPr>
          <a:xfrm>
            <a:off x="1691600" y="2348850"/>
            <a:ext cx="6048280" cy="1203"/>
          </a:xfrm>
          <a:prstGeom prst="line">
            <a:avLst/>
          </a:prstGeom>
          <a:ln w="38100">
            <a:solidFill>
              <a:srgbClr val="808080"/>
            </a:solidFill>
            <a:prstDash val="solid"/>
          </a:ln>
        </p:spPr>
      </p:cxnSp>
      <p:cxnSp>
        <p:nvCxnSpPr>
          <p:cNvPr id="7" name="직선 연결선 31">
            <a:extLst>
              <a:ext uri="{FF2B5EF4-FFF2-40B4-BE49-F238E27FC236}">
                <a16:creationId xmlns:a16="http://schemas.microsoft.com/office/drawing/2014/main" id="{BC6D11F7-3FDB-4754-A8AB-E5CBE8A54186}"/>
              </a:ext>
            </a:extLst>
          </p:cNvPr>
          <p:cNvCxnSpPr/>
          <p:nvPr/>
        </p:nvCxnSpPr>
        <p:spPr>
          <a:xfrm>
            <a:off x="1677277" y="4565104"/>
            <a:ext cx="6048280" cy="1203"/>
          </a:xfrm>
          <a:prstGeom prst="line">
            <a:avLst/>
          </a:prstGeom>
          <a:ln w="38100">
            <a:solidFill>
              <a:srgbClr val="80808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9212744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 txBox="1"/>
          <p:nvPr/>
        </p:nvSpPr>
        <p:spPr>
          <a:xfrm>
            <a:off x="2960283" y="695169"/>
            <a:ext cx="5107005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001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초음파 센서</a:t>
            </a:r>
          </a:p>
        </p:txBody>
      </p:sp>
      <p:sp>
        <p:nvSpPr>
          <p:cNvPr id="59" name="직사각형 58"/>
          <p:cNvSpPr txBox="1"/>
          <p:nvPr/>
        </p:nvSpPr>
        <p:spPr>
          <a:xfrm>
            <a:off x="2960284" y="1866317"/>
            <a:ext cx="4320540" cy="41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    적외선 센서</a:t>
            </a:r>
          </a:p>
        </p:txBody>
      </p:sp>
      <p:sp>
        <p:nvSpPr>
          <p:cNvPr id="60" name="직사각형 59"/>
          <p:cNvSpPr txBox="1"/>
          <p:nvPr/>
        </p:nvSpPr>
        <p:spPr>
          <a:xfrm>
            <a:off x="2960283" y="3048503"/>
            <a:ext cx="4830817" cy="415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    색 감지 센서</a:t>
            </a:r>
          </a:p>
        </p:txBody>
      </p:sp>
      <p:sp>
        <p:nvSpPr>
          <p:cNvPr id="61" name="직사각형 60"/>
          <p:cNvSpPr txBox="1"/>
          <p:nvPr/>
        </p:nvSpPr>
        <p:spPr>
          <a:xfrm>
            <a:off x="2960283" y="4226513"/>
            <a:ext cx="42547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    </a:t>
            </a:r>
            <a:r>
              <a:rPr lang="ko-KR" altLang="en-US" sz="2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픽시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카메라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C7219-A1FD-4FC2-AC2C-B3324D1768F0}"/>
              </a:ext>
            </a:extLst>
          </p:cNvPr>
          <p:cNvSpPr txBox="1"/>
          <p:nvPr/>
        </p:nvSpPr>
        <p:spPr>
          <a:xfrm>
            <a:off x="2195737" y="1725893"/>
            <a:ext cx="109820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09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ko-KR" altLang="en-US" sz="4000" b="1" dirty="0">
              <a:solidFill>
                <a:srgbClr val="109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9F82D-B378-4020-9A14-F80D58C327F1}"/>
              </a:ext>
            </a:extLst>
          </p:cNvPr>
          <p:cNvSpPr txBox="1"/>
          <p:nvPr/>
        </p:nvSpPr>
        <p:spPr>
          <a:xfrm>
            <a:off x="2195736" y="2903106"/>
            <a:ext cx="109820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09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ko-KR" altLang="en-US" sz="4000" b="1" dirty="0">
              <a:solidFill>
                <a:srgbClr val="109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38C6E-D0F2-4F77-ACCC-BF6E8D091D53}"/>
              </a:ext>
            </a:extLst>
          </p:cNvPr>
          <p:cNvSpPr txBox="1"/>
          <p:nvPr/>
        </p:nvSpPr>
        <p:spPr>
          <a:xfrm>
            <a:off x="2195736" y="4080319"/>
            <a:ext cx="109820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09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ko-KR" altLang="en-US" sz="4000" b="1" dirty="0">
              <a:solidFill>
                <a:srgbClr val="109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2A525-0ADF-4DFC-90D0-576AE116B234}"/>
              </a:ext>
            </a:extLst>
          </p:cNvPr>
          <p:cNvSpPr txBox="1"/>
          <p:nvPr/>
        </p:nvSpPr>
        <p:spPr>
          <a:xfrm>
            <a:off x="2195737" y="548680"/>
            <a:ext cx="109820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09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ko-KR" altLang="en-US" sz="4000" b="1" dirty="0">
              <a:solidFill>
                <a:srgbClr val="109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60">
            <a:extLst>
              <a:ext uri="{FF2B5EF4-FFF2-40B4-BE49-F238E27FC236}">
                <a16:creationId xmlns:a16="http://schemas.microsoft.com/office/drawing/2014/main" id="{1237FA6A-65EF-4EAC-9339-DB7AA4EE36A6}"/>
              </a:ext>
            </a:extLst>
          </p:cNvPr>
          <p:cNvSpPr txBox="1"/>
          <p:nvPr/>
        </p:nvSpPr>
        <p:spPr>
          <a:xfrm>
            <a:off x="2960283" y="5402172"/>
            <a:ext cx="42547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005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향후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C5DD6-A248-4A5A-B3FB-91C211A7DC15}"/>
              </a:ext>
            </a:extLst>
          </p:cNvPr>
          <p:cNvSpPr txBox="1"/>
          <p:nvPr/>
        </p:nvSpPr>
        <p:spPr>
          <a:xfrm>
            <a:off x="2195736" y="5255978"/>
            <a:ext cx="109820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09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ko-KR" altLang="en-US" sz="4000" b="1" dirty="0">
              <a:solidFill>
                <a:srgbClr val="109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330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초음파 센서</a:t>
            </a:r>
            <a:endParaRPr lang="ko-KR" altLang="en-US" sz="3200" dirty="0"/>
          </a:p>
        </p:txBody>
      </p:sp>
      <p:sp>
        <p:nvSpPr>
          <p:cNvPr id="19" name="직사각형 57">
            <a:extLst>
              <a:ext uri="{FF2B5EF4-FFF2-40B4-BE49-F238E27FC236}">
                <a16:creationId xmlns:a16="http://schemas.microsoft.com/office/drawing/2014/main" id="{FB8164FF-EE28-4A15-B15F-028E75C7DB80}"/>
              </a:ext>
            </a:extLst>
          </p:cNvPr>
          <p:cNvSpPr txBox="1"/>
          <p:nvPr/>
        </p:nvSpPr>
        <p:spPr>
          <a:xfrm>
            <a:off x="528944" y="1234049"/>
            <a:ext cx="2814336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센서의 원리</a:t>
            </a:r>
          </a:p>
        </p:txBody>
      </p:sp>
      <p:sp>
        <p:nvSpPr>
          <p:cNvPr id="20" name="직사각형 57">
            <a:extLst>
              <a:ext uri="{FF2B5EF4-FFF2-40B4-BE49-F238E27FC236}">
                <a16:creationId xmlns:a16="http://schemas.microsoft.com/office/drawing/2014/main" id="{F576A1EA-821D-49A6-8005-C6190A1DB305}"/>
              </a:ext>
            </a:extLst>
          </p:cNvPr>
          <p:cNvSpPr txBox="1"/>
          <p:nvPr/>
        </p:nvSpPr>
        <p:spPr>
          <a:xfrm>
            <a:off x="338083" y="6084674"/>
            <a:ext cx="84678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초음파를 전송 시켜 튕겨져 돌아오는 초음파를 수신하여 거리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물체유무 판별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28BE3-F21D-431F-9E10-0796733C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1" y="1567391"/>
            <a:ext cx="5210803" cy="2257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BC075F-FC7D-4577-934D-BCD8F2AE1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1" y="3825133"/>
            <a:ext cx="4891648" cy="20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29"/>
          <p:cNvSpPr txBox="1"/>
          <p:nvPr/>
        </p:nvSpPr>
        <p:spPr>
          <a:xfrm>
            <a:off x="5796153" y="4725188"/>
            <a:ext cx="3168396" cy="576072"/>
          </a:xfrm>
          <a:prstGeom prst="rect">
            <a:avLst/>
          </a:prstGeom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모음T"/>
                <a:ea typeface="휴먼모음T"/>
              </a:rPr>
              <a:t>설명 </a:t>
            </a:r>
            <a:r>
              <a:rPr lang="en-US" altLang="ko-KR" sz="2200">
                <a:solidFill>
                  <a:schemeClr val="bg1"/>
                </a:solidFill>
                <a:latin typeface="휴먼모음T"/>
                <a:ea typeface="휴먼모음T"/>
              </a:rPr>
              <a:t>3</a:t>
            </a:r>
            <a:endParaRPr lang="ko-KR" altLang="en-US" sz="2200">
              <a:solidFill>
                <a:schemeClr val="bg1"/>
              </a:solidFill>
              <a:latin typeface="휴먼모음T"/>
              <a:ea typeface="휴먼모음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330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초음파 센서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DCCAF-72EE-4AF2-9134-582CCFCF9B0D}"/>
              </a:ext>
            </a:extLst>
          </p:cNvPr>
          <p:cNvSpPr txBox="1"/>
          <p:nvPr/>
        </p:nvSpPr>
        <p:spPr>
          <a:xfrm>
            <a:off x="232267" y="1436147"/>
            <a:ext cx="662479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 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 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Serial.begin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(9600);       // 시리얼 속도 설정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pinMode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INPUT);   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입력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pinMode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OUTPUT);  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출력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loop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long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digitalWrite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HIGH);  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trigPin에서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초음파 발생(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echoPin도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HIGH)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delayMicroseconds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digitalWrite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trigPin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LOW);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pulseIn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HIGH);    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echoPin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이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HIGH를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유지한 시간을 저장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 ((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)(340 *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/ 1000) / 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Serial.print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:");   //시리얼모니터에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Echo가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HIGH인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시간을 표시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Serial.print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Serial.print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nDIstance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:"); // 물체와 초음파 센서간 거리를 표시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Serial.print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distance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Serial.println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(500);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 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0C1FF4A0-9D1C-4FE1-8E04-DA7E1CB4A4A4}"/>
              </a:ext>
            </a:extLst>
          </p:cNvPr>
          <p:cNvSpPr txBox="1"/>
          <p:nvPr/>
        </p:nvSpPr>
        <p:spPr>
          <a:xfrm>
            <a:off x="232267" y="958661"/>
            <a:ext cx="77476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사용예제</a:t>
            </a:r>
            <a:endParaRPr lang="ko-KR" altLang="en-US" sz="2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직사각형 57">
            <a:extLst>
              <a:ext uri="{FF2B5EF4-FFF2-40B4-BE49-F238E27FC236}">
                <a16:creationId xmlns:a16="http://schemas.microsoft.com/office/drawing/2014/main" id="{1D3E996B-AA06-467F-B81C-98835213DB7A}"/>
              </a:ext>
            </a:extLst>
          </p:cNvPr>
          <p:cNvSpPr txBox="1"/>
          <p:nvPr/>
        </p:nvSpPr>
        <p:spPr>
          <a:xfrm>
            <a:off x="199023" y="5691590"/>
            <a:ext cx="77476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초음파를 수신 송신하여 물체의 유무와 거리를 측정하는 코드</a:t>
            </a:r>
          </a:p>
        </p:txBody>
      </p:sp>
    </p:spTree>
    <p:extLst>
      <p:ext uri="{BB962C8B-B14F-4D97-AF65-F5344CB8AC3E}">
        <p14:creationId xmlns:p14="http://schemas.microsoft.com/office/powerpoint/2010/main" val="27467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29"/>
          <p:cNvSpPr txBox="1"/>
          <p:nvPr/>
        </p:nvSpPr>
        <p:spPr>
          <a:xfrm>
            <a:off x="5796153" y="4725188"/>
            <a:ext cx="3168396" cy="576072"/>
          </a:xfrm>
          <a:prstGeom prst="rect">
            <a:avLst/>
          </a:prstGeom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모음T"/>
                <a:ea typeface="휴먼모음T"/>
              </a:rPr>
              <a:t>설명 </a:t>
            </a:r>
            <a:r>
              <a:rPr lang="en-US" altLang="ko-KR" sz="2200">
                <a:solidFill>
                  <a:schemeClr val="bg1"/>
                </a:solidFill>
                <a:latin typeface="휴먼모음T"/>
                <a:ea typeface="휴먼모음T"/>
              </a:rPr>
              <a:t>3</a:t>
            </a:r>
            <a:endParaRPr lang="ko-KR" altLang="en-US" sz="2200">
              <a:solidFill>
                <a:schemeClr val="bg1"/>
              </a:solidFill>
              <a:latin typeface="휴먼모음T"/>
              <a:ea typeface="휴먼모음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330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초음파 센서</a:t>
            </a:r>
            <a:endParaRPr lang="ko-KR" altLang="en-US" sz="3200" dirty="0"/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0C1FF4A0-9D1C-4FE1-8E04-DA7E1CB4A4A4}"/>
              </a:ext>
            </a:extLst>
          </p:cNvPr>
          <p:cNvSpPr txBox="1"/>
          <p:nvPr/>
        </p:nvSpPr>
        <p:spPr>
          <a:xfrm>
            <a:off x="227244" y="1247719"/>
            <a:ext cx="77476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결과</a:t>
            </a:r>
          </a:p>
        </p:txBody>
      </p:sp>
      <p:sp>
        <p:nvSpPr>
          <p:cNvPr id="14" name="직사각형 57">
            <a:extLst>
              <a:ext uri="{FF2B5EF4-FFF2-40B4-BE49-F238E27FC236}">
                <a16:creationId xmlns:a16="http://schemas.microsoft.com/office/drawing/2014/main" id="{1D3E996B-AA06-467F-B81C-98835213DB7A}"/>
              </a:ext>
            </a:extLst>
          </p:cNvPr>
          <p:cNvSpPr txBox="1"/>
          <p:nvPr/>
        </p:nvSpPr>
        <p:spPr>
          <a:xfrm>
            <a:off x="199023" y="5691590"/>
            <a:ext cx="77476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반사되어 돌아오는 시간과 이 시간을 이용하여 거리를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0A2C5-31AF-4EB5-ABAD-D03790A5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0" y="1699063"/>
            <a:ext cx="4673552" cy="36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29"/>
          <p:cNvSpPr txBox="1"/>
          <p:nvPr/>
        </p:nvSpPr>
        <p:spPr>
          <a:xfrm>
            <a:off x="5796153" y="4725188"/>
            <a:ext cx="3168396" cy="576072"/>
          </a:xfrm>
          <a:prstGeom prst="rect">
            <a:avLst/>
          </a:prstGeom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모음T"/>
                <a:ea typeface="휴먼모음T"/>
              </a:rPr>
              <a:t>설명 </a:t>
            </a:r>
            <a:r>
              <a:rPr lang="en-US" altLang="ko-KR" sz="2200">
                <a:solidFill>
                  <a:schemeClr val="bg1"/>
                </a:solidFill>
                <a:latin typeface="휴먼모음T"/>
                <a:ea typeface="휴먼모음T"/>
              </a:rPr>
              <a:t>3</a:t>
            </a:r>
            <a:endParaRPr lang="ko-KR" altLang="en-US" sz="2200">
              <a:solidFill>
                <a:schemeClr val="bg1"/>
              </a:solidFill>
              <a:latin typeface="휴먼모음T"/>
              <a:ea typeface="휴먼모음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330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적외선 센서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(TCRT5000)</a:t>
            </a: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EFA5D3-ECE6-4C43-99F9-E2B716CA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" y="1915741"/>
            <a:ext cx="5688649" cy="2573565"/>
          </a:xfrm>
          <a:prstGeom prst="rect">
            <a:avLst/>
          </a:prstGeom>
        </p:spPr>
      </p:pic>
      <p:sp>
        <p:nvSpPr>
          <p:cNvPr id="19" name="직사각형 57">
            <a:extLst>
              <a:ext uri="{FF2B5EF4-FFF2-40B4-BE49-F238E27FC236}">
                <a16:creationId xmlns:a16="http://schemas.microsoft.com/office/drawing/2014/main" id="{FB8164FF-EE28-4A15-B15F-028E75C7DB80}"/>
              </a:ext>
            </a:extLst>
          </p:cNvPr>
          <p:cNvSpPr txBox="1"/>
          <p:nvPr/>
        </p:nvSpPr>
        <p:spPr>
          <a:xfrm>
            <a:off x="496716" y="1357907"/>
            <a:ext cx="2814336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센서의 원리</a:t>
            </a:r>
          </a:p>
        </p:txBody>
      </p:sp>
      <p:sp>
        <p:nvSpPr>
          <p:cNvPr id="20" name="직사각형 57">
            <a:extLst>
              <a:ext uri="{FF2B5EF4-FFF2-40B4-BE49-F238E27FC236}">
                <a16:creationId xmlns:a16="http://schemas.microsoft.com/office/drawing/2014/main" id="{F576A1EA-821D-49A6-8005-C6190A1DB305}"/>
              </a:ext>
            </a:extLst>
          </p:cNvPr>
          <p:cNvSpPr txBox="1"/>
          <p:nvPr/>
        </p:nvSpPr>
        <p:spPr>
          <a:xfrm>
            <a:off x="496716" y="5007697"/>
            <a:ext cx="77476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적외선을 송신 후 바닥에 반사되어 수신기에 돌아온 빛의 양 측정</a:t>
            </a:r>
          </a:p>
        </p:txBody>
      </p:sp>
      <p:pic>
        <p:nvPicPr>
          <p:cNvPr id="1026" name="Picture 2" descr="아두이노 라인 트레이서 TCRT5000 사용하기 - annaino uno">
            <a:extLst>
              <a:ext uri="{FF2B5EF4-FFF2-40B4-BE49-F238E27FC236}">
                <a16:creationId xmlns:a16="http://schemas.microsoft.com/office/drawing/2014/main" id="{DA5BCD43-99B6-4015-A54B-D67BE3FA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31" y="1357907"/>
            <a:ext cx="3245346" cy="324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330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적외선 센서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(TCRT5000)</a:t>
            </a:r>
            <a:endParaRPr lang="ko-KR" altLang="en-US" sz="3200" dirty="0"/>
          </a:p>
        </p:txBody>
      </p:sp>
      <p:sp>
        <p:nvSpPr>
          <p:cNvPr id="10" name="직사각형 57">
            <a:extLst>
              <a:ext uri="{FF2B5EF4-FFF2-40B4-BE49-F238E27FC236}">
                <a16:creationId xmlns:a16="http://schemas.microsoft.com/office/drawing/2014/main" id="{81078E69-56EA-4365-B7E9-6A9522F80945}"/>
              </a:ext>
            </a:extLst>
          </p:cNvPr>
          <p:cNvSpPr txBox="1"/>
          <p:nvPr/>
        </p:nvSpPr>
        <p:spPr>
          <a:xfrm>
            <a:off x="323528" y="1272068"/>
            <a:ext cx="77476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아날로그 핀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측정된 빛의 값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F7923A-4DF4-4E28-A622-88693E36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7" y="2406087"/>
            <a:ext cx="3643236" cy="3321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C46A1D-ABC3-4EDD-943C-46F9ABCD5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84" y="2394303"/>
            <a:ext cx="4330988" cy="3408482"/>
          </a:xfrm>
          <a:prstGeom prst="rect">
            <a:avLst/>
          </a:prstGeom>
        </p:spPr>
      </p:pic>
      <p:sp>
        <p:nvSpPr>
          <p:cNvPr id="15" name="직사각형 57">
            <a:extLst>
              <a:ext uri="{FF2B5EF4-FFF2-40B4-BE49-F238E27FC236}">
                <a16:creationId xmlns:a16="http://schemas.microsoft.com/office/drawing/2014/main" id="{EBA7BB6C-C9FE-46DC-B7AD-2440EBD08BB6}"/>
              </a:ext>
            </a:extLst>
          </p:cNvPr>
          <p:cNvSpPr txBox="1"/>
          <p:nvPr/>
        </p:nvSpPr>
        <p:spPr>
          <a:xfrm>
            <a:off x="496716" y="1978805"/>
            <a:ext cx="8542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>
                <a:latin typeface="휴먼모음T" panose="02030504000101010101" pitchFamily="18" charset="-127"/>
                <a:ea typeface="휴먼모음T" panose="02030504000101010101" pitchFamily="18" charset="-127"/>
              </a:rPr>
              <a:t>코드</a:t>
            </a:r>
            <a:endParaRPr lang="ko-KR" altLang="en-US" sz="2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직사각형 57">
            <a:extLst>
              <a:ext uri="{FF2B5EF4-FFF2-40B4-BE49-F238E27FC236}">
                <a16:creationId xmlns:a16="http://schemas.microsoft.com/office/drawing/2014/main" id="{B8B13BF1-D802-413D-9326-5D548A74A9D5}"/>
              </a:ext>
            </a:extLst>
          </p:cNvPr>
          <p:cNvSpPr txBox="1"/>
          <p:nvPr/>
        </p:nvSpPr>
        <p:spPr>
          <a:xfrm>
            <a:off x="4489484" y="1978805"/>
            <a:ext cx="8542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결과</a:t>
            </a:r>
          </a:p>
        </p:txBody>
      </p:sp>
      <p:sp>
        <p:nvSpPr>
          <p:cNvPr id="17" name="직사각형 57">
            <a:extLst>
              <a:ext uri="{FF2B5EF4-FFF2-40B4-BE49-F238E27FC236}">
                <a16:creationId xmlns:a16="http://schemas.microsoft.com/office/drawing/2014/main" id="{77B0E995-A6D6-419D-8B44-D74DC801B91B}"/>
              </a:ext>
            </a:extLst>
          </p:cNvPr>
          <p:cNvSpPr txBox="1"/>
          <p:nvPr/>
        </p:nvSpPr>
        <p:spPr>
          <a:xfrm>
            <a:off x="2323990" y="6105807"/>
            <a:ext cx="43309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40(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흰색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)~600(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검정색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범위를 가짐</a:t>
            </a:r>
          </a:p>
        </p:txBody>
      </p:sp>
    </p:spTree>
    <p:extLst>
      <p:ext uri="{BB962C8B-B14F-4D97-AF65-F5344CB8AC3E}">
        <p14:creationId xmlns:p14="http://schemas.microsoft.com/office/powerpoint/2010/main" val="30990695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330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적외선 센서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(TCRT5000)</a:t>
            </a:r>
            <a:endParaRPr lang="ko-KR" altLang="en-US" sz="3200" dirty="0"/>
          </a:p>
        </p:txBody>
      </p:sp>
      <p:sp>
        <p:nvSpPr>
          <p:cNvPr id="10" name="직사각형 57">
            <a:extLst>
              <a:ext uri="{FF2B5EF4-FFF2-40B4-BE49-F238E27FC236}">
                <a16:creationId xmlns:a16="http://schemas.microsoft.com/office/drawing/2014/main" id="{81078E69-56EA-4365-B7E9-6A9522F80945}"/>
              </a:ext>
            </a:extLst>
          </p:cNvPr>
          <p:cNvSpPr txBox="1"/>
          <p:nvPr/>
        </p:nvSpPr>
        <p:spPr>
          <a:xfrm>
            <a:off x="323528" y="1272068"/>
            <a:ext cx="77476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디지털 핀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일정 기준을 설정하여 측정값에 따라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</a:t>
            </a:r>
          </a:p>
        </p:txBody>
      </p:sp>
      <p:sp>
        <p:nvSpPr>
          <p:cNvPr id="15" name="직사각형 57">
            <a:extLst>
              <a:ext uri="{FF2B5EF4-FFF2-40B4-BE49-F238E27FC236}">
                <a16:creationId xmlns:a16="http://schemas.microsoft.com/office/drawing/2014/main" id="{EBA7BB6C-C9FE-46DC-B7AD-2440EBD08BB6}"/>
              </a:ext>
            </a:extLst>
          </p:cNvPr>
          <p:cNvSpPr txBox="1"/>
          <p:nvPr/>
        </p:nvSpPr>
        <p:spPr>
          <a:xfrm>
            <a:off x="496716" y="1978805"/>
            <a:ext cx="8542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>
                <a:latin typeface="휴먼모음T" panose="02030504000101010101" pitchFamily="18" charset="-127"/>
                <a:ea typeface="휴먼모음T" panose="02030504000101010101" pitchFamily="18" charset="-127"/>
              </a:rPr>
              <a:t>코드</a:t>
            </a:r>
            <a:endParaRPr lang="ko-KR" altLang="en-US" sz="2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직사각형 57">
            <a:extLst>
              <a:ext uri="{FF2B5EF4-FFF2-40B4-BE49-F238E27FC236}">
                <a16:creationId xmlns:a16="http://schemas.microsoft.com/office/drawing/2014/main" id="{B8B13BF1-D802-413D-9326-5D548A74A9D5}"/>
              </a:ext>
            </a:extLst>
          </p:cNvPr>
          <p:cNvSpPr txBox="1"/>
          <p:nvPr/>
        </p:nvSpPr>
        <p:spPr>
          <a:xfrm>
            <a:off x="4489484" y="1978805"/>
            <a:ext cx="8542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결과</a:t>
            </a:r>
          </a:p>
        </p:txBody>
      </p:sp>
      <p:sp>
        <p:nvSpPr>
          <p:cNvPr id="17" name="직사각형 57">
            <a:extLst>
              <a:ext uri="{FF2B5EF4-FFF2-40B4-BE49-F238E27FC236}">
                <a16:creationId xmlns:a16="http://schemas.microsoft.com/office/drawing/2014/main" id="{77B0E995-A6D6-419D-8B44-D74DC801B91B}"/>
              </a:ext>
            </a:extLst>
          </p:cNvPr>
          <p:cNvSpPr txBox="1"/>
          <p:nvPr/>
        </p:nvSpPr>
        <p:spPr>
          <a:xfrm>
            <a:off x="1923027" y="5781105"/>
            <a:ext cx="59871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측정값이 기준 값 이하면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으로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이상이면 </a:t>
            </a:r>
            <a:r>
              <a:rPr lang="en-US" altLang="ko-KR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으로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2C68B2-8502-4524-BB7F-FE88AA63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7" y="2381727"/>
            <a:ext cx="3572152" cy="3204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C5CA68-AE7F-4758-918F-3E7C827BE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2" r="23449"/>
          <a:stretch/>
        </p:blipFill>
        <p:spPr>
          <a:xfrm>
            <a:off x="4427984" y="2685542"/>
            <a:ext cx="388843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57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6716" y="188550"/>
            <a:ext cx="744650" cy="9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solidFill>
                  <a:srgbClr val="1097D0"/>
                </a:solidFill>
                <a:latin typeface="Arial"/>
                <a:cs typeface="Arial"/>
              </a:rPr>
              <a:t>#</a:t>
            </a:r>
            <a:r>
              <a:rPr lang="ko-KR" altLang="en-US" sz="3600" b="1">
                <a:solidFill>
                  <a:srgbClr val="1097D0"/>
                </a:solidFill>
                <a:latin typeface="Arial"/>
                <a:cs typeface="Arial"/>
              </a:rPr>
              <a:t> </a:t>
            </a:r>
            <a:endParaRPr lang="ko-KR" altLang="en-US" sz="3600" b="1">
              <a:latin typeface="휴먼모음T"/>
              <a:ea typeface="휴먼모음T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787" y="357828"/>
            <a:ext cx="4330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latin typeface="휴먼모음T"/>
                <a:ea typeface="휴먼모음T"/>
                <a:cs typeface="Arial"/>
              </a:rPr>
              <a:t>적외선 센서</a:t>
            </a:r>
            <a:r>
              <a:rPr lang="en-US" altLang="ko-KR" sz="3200" dirty="0">
                <a:latin typeface="휴먼모음T"/>
                <a:ea typeface="휴먼모음T"/>
                <a:cs typeface="Arial"/>
              </a:rPr>
              <a:t>(TCRT5000)</a:t>
            </a:r>
            <a:endParaRPr lang="ko-KR" altLang="en-US" sz="3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6880ED-3499-4AA5-85BF-F297B714EF1A}"/>
              </a:ext>
            </a:extLst>
          </p:cNvPr>
          <p:cNvCxnSpPr>
            <a:cxnSpLocks/>
          </p:cNvCxnSpPr>
          <p:nvPr/>
        </p:nvCxnSpPr>
        <p:spPr>
          <a:xfrm>
            <a:off x="251520" y="5589240"/>
            <a:ext cx="22322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8EB7289-4339-4D12-9585-F64CD0CE6039}"/>
              </a:ext>
            </a:extLst>
          </p:cNvPr>
          <p:cNvCxnSpPr>
            <a:cxnSpLocks/>
          </p:cNvCxnSpPr>
          <p:nvPr/>
        </p:nvCxnSpPr>
        <p:spPr>
          <a:xfrm>
            <a:off x="251520" y="6309320"/>
            <a:ext cx="30243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C213F2-B93C-4BB6-8A95-C7002B2B8F91}"/>
              </a:ext>
            </a:extLst>
          </p:cNvPr>
          <p:cNvCxnSpPr>
            <a:cxnSpLocks/>
          </p:cNvCxnSpPr>
          <p:nvPr/>
        </p:nvCxnSpPr>
        <p:spPr>
          <a:xfrm flipV="1">
            <a:off x="2483768" y="4941168"/>
            <a:ext cx="0" cy="648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DCF104-136C-49E6-AA42-3E1273D09CAD}"/>
              </a:ext>
            </a:extLst>
          </p:cNvPr>
          <p:cNvCxnSpPr>
            <a:cxnSpLocks/>
          </p:cNvCxnSpPr>
          <p:nvPr/>
        </p:nvCxnSpPr>
        <p:spPr>
          <a:xfrm flipV="1">
            <a:off x="3275856" y="4221088"/>
            <a:ext cx="0" cy="2088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4777E1A-C8C2-48D8-A5D4-C58E3B07C7F9}"/>
              </a:ext>
            </a:extLst>
          </p:cNvPr>
          <p:cNvCxnSpPr>
            <a:cxnSpLocks/>
          </p:cNvCxnSpPr>
          <p:nvPr/>
        </p:nvCxnSpPr>
        <p:spPr>
          <a:xfrm>
            <a:off x="251520" y="4941168"/>
            <a:ext cx="22322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56625C5-9B54-4541-9DDD-BC6963C40855}"/>
              </a:ext>
            </a:extLst>
          </p:cNvPr>
          <p:cNvCxnSpPr>
            <a:cxnSpLocks/>
          </p:cNvCxnSpPr>
          <p:nvPr/>
        </p:nvCxnSpPr>
        <p:spPr>
          <a:xfrm>
            <a:off x="971600" y="4221088"/>
            <a:ext cx="23042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3CA33-BAA0-4D47-8331-52C8B74485E6}"/>
              </a:ext>
            </a:extLst>
          </p:cNvPr>
          <p:cNvCxnSpPr>
            <a:cxnSpLocks/>
          </p:cNvCxnSpPr>
          <p:nvPr/>
        </p:nvCxnSpPr>
        <p:spPr>
          <a:xfrm flipV="1">
            <a:off x="979315" y="3573016"/>
            <a:ext cx="0" cy="648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9CB4602-A1DD-4CF6-B405-C0C9572D1538}"/>
              </a:ext>
            </a:extLst>
          </p:cNvPr>
          <p:cNvCxnSpPr>
            <a:cxnSpLocks/>
          </p:cNvCxnSpPr>
          <p:nvPr/>
        </p:nvCxnSpPr>
        <p:spPr>
          <a:xfrm>
            <a:off x="979315" y="3573016"/>
            <a:ext cx="22322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A662598-58BF-471F-AE34-41150CBA6E5B}"/>
              </a:ext>
            </a:extLst>
          </p:cNvPr>
          <p:cNvCxnSpPr>
            <a:cxnSpLocks/>
          </p:cNvCxnSpPr>
          <p:nvPr/>
        </p:nvCxnSpPr>
        <p:spPr>
          <a:xfrm flipV="1">
            <a:off x="251520" y="2852936"/>
            <a:ext cx="0" cy="2088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53FF36-F8DE-4616-9C2C-06A310658293}"/>
              </a:ext>
            </a:extLst>
          </p:cNvPr>
          <p:cNvCxnSpPr>
            <a:cxnSpLocks/>
          </p:cNvCxnSpPr>
          <p:nvPr/>
        </p:nvCxnSpPr>
        <p:spPr>
          <a:xfrm>
            <a:off x="251520" y="2852936"/>
            <a:ext cx="22322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6352F7-DF01-4F29-8B0E-3302F690D6A3}"/>
              </a:ext>
            </a:extLst>
          </p:cNvPr>
          <p:cNvCxnSpPr>
            <a:cxnSpLocks/>
          </p:cNvCxnSpPr>
          <p:nvPr/>
        </p:nvCxnSpPr>
        <p:spPr>
          <a:xfrm flipV="1">
            <a:off x="2483768" y="2204864"/>
            <a:ext cx="0" cy="648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CAE59A5-6F65-442C-9B50-DC7B193F72AC}"/>
              </a:ext>
            </a:extLst>
          </p:cNvPr>
          <p:cNvCxnSpPr>
            <a:cxnSpLocks/>
          </p:cNvCxnSpPr>
          <p:nvPr/>
        </p:nvCxnSpPr>
        <p:spPr>
          <a:xfrm flipV="1">
            <a:off x="3200258" y="1484784"/>
            <a:ext cx="0" cy="2088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2E7DC6-B52A-4846-A7C7-73FD4983B29A}"/>
              </a:ext>
            </a:extLst>
          </p:cNvPr>
          <p:cNvCxnSpPr>
            <a:cxnSpLocks/>
          </p:cNvCxnSpPr>
          <p:nvPr/>
        </p:nvCxnSpPr>
        <p:spPr>
          <a:xfrm flipV="1">
            <a:off x="251520" y="5589240"/>
            <a:ext cx="0" cy="72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4B0CD7-00E9-47F6-85D7-7C8C547B09A0}"/>
              </a:ext>
            </a:extLst>
          </p:cNvPr>
          <p:cNvCxnSpPr>
            <a:cxnSpLocks/>
          </p:cNvCxnSpPr>
          <p:nvPr/>
        </p:nvCxnSpPr>
        <p:spPr>
          <a:xfrm>
            <a:off x="251520" y="2204864"/>
            <a:ext cx="22322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8F42FC-21A6-42A3-8004-B39C70C11CF4}"/>
              </a:ext>
            </a:extLst>
          </p:cNvPr>
          <p:cNvCxnSpPr>
            <a:cxnSpLocks/>
          </p:cNvCxnSpPr>
          <p:nvPr/>
        </p:nvCxnSpPr>
        <p:spPr>
          <a:xfrm>
            <a:off x="251520" y="1497807"/>
            <a:ext cx="29600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D365B5D-2293-4DC1-B365-B222A77D71CF}"/>
              </a:ext>
            </a:extLst>
          </p:cNvPr>
          <p:cNvCxnSpPr>
            <a:cxnSpLocks/>
          </p:cNvCxnSpPr>
          <p:nvPr/>
        </p:nvCxnSpPr>
        <p:spPr>
          <a:xfrm flipV="1">
            <a:off x="251520" y="1484784"/>
            <a:ext cx="0" cy="720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6D30F6-E02B-452A-BBB1-8645E180D098}"/>
              </a:ext>
            </a:extLst>
          </p:cNvPr>
          <p:cNvSpPr/>
          <p:nvPr/>
        </p:nvSpPr>
        <p:spPr>
          <a:xfrm>
            <a:off x="3675088" y="2348880"/>
            <a:ext cx="360034" cy="1944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EE6237-C382-4169-866A-C46686CC6C04}"/>
              </a:ext>
            </a:extLst>
          </p:cNvPr>
          <p:cNvSpPr/>
          <p:nvPr/>
        </p:nvSpPr>
        <p:spPr>
          <a:xfrm>
            <a:off x="5403280" y="2348880"/>
            <a:ext cx="360034" cy="1944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9A9EB5-9915-4BFD-933E-E692983346E5}"/>
              </a:ext>
            </a:extLst>
          </p:cNvPr>
          <p:cNvSpPr/>
          <p:nvPr/>
        </p:nvSpPr>
        <p:spPr>
          <a:xfrm>
            <a:off x="4311856" y="2564905"/>
            <a:ext cx="788497" cy="15121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5E2708-30CE-4BF9-87C2-0783E1AC4BC1}"/>
              </a:ext>
            </a:extLst>
          </p:cNvPr>
          <p:cNvSpPr/>
          <p:nvPr/>
        </p:nvSpPr>
        <p:spPr>
          <a:xfrm>
            <a:off x="4232038" y="3106689"/>
            <a:ext cx="86897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FA3161-9E68-4BC0-905B-2BEC5C629B31}"/>
              </a:ext>
            </a:extLst>
          </p:cNvPr>
          <p:cNvSpPr/>
          <p:nvPr/>
        </p:nvSpPr>
        <p:spPr>
          <a:xfrm>
            <a:off x="5100359" y="3106689"/>
            <a:ext cx="86897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57">
            <a:extLst>
              <a:ext uri="{FF2B5EF4-FFF2-40B4-BE49-F238E27FC236}">
                <a16:creationId xmlns:a16="http://schemas.microsoft.com/office/drawing/2014/main" id="{D1A71F85-0342-4EAF-941F-0E2520F093BF}"/>
              </a:ext>
            </a:extLst>
          </p:cNvPr>
          <p:cNvSpPr txBox="1"/>
          <p:nvPr/>
        </p:nvSpPr>
        <p:spPr>
          <a:xfrm>
            <a:off x="4427984" y="4695879"/>
            <a:ext cx="3419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양쪽 센서를 통해 직진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회전방향 결정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698714-555E-4503-B358-8A291D7DC463}"/>
              </a:ext>
            </a:extLst>
          </p:cNvPr>
          <p:cNvSpPr/>
          <p:nvPr/>
        </p:nvSpPr>
        <p:spPr>
          <a:xfrm rot="5400000">
            <a:off x="7164285" y="1196755"/>
            <a:ext cx="360034" cy="1944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EEA857-4614-4A43-82E6-E1F641CCAA02}"/>
              </a:ext>
            </a:extLst>
          </p:cNvPr>
          <p:cNvSpPr/>
          <p:nvPr/>
        </p:nvSpPr>
        <p:spPr>
          <a:xfrm>
            <a:off x="7956371" y="2039145"/>
            <a:ext cx="360034" cy="1944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C54852-BEED-4C70-89C8-4710551B5F57}"/>
              </a:ext>
            </a:extLst>
          </p:cNvPr>
          <p:cNvSpPr/>
          <p:nvPr/>
        </p:nvSpPr>
        <p:spPr>
          <a:xfrm>
            <a:off x="6735836" y="2564905"/>
            <a:ext cx="788497" cy="15121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298E0D-569E-41B2-8AC5-5AB774992797}"/>
              </a:ext>
            </a:extLst>
          </p:cNvPr>
          <p:cNvSpPr/>
          <p:nvPr/>
        </p:nvSpPr>
        <p:spPr>
          <a:xfrm>
            <a:off x="6656018" y="3106689"/>
            <a:ext cx="86897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8A8C36-AF3F-454D-9744-CE1B37C17437}"/>
              </a:ext>
            </a:extLst>
          </p:cNvPr>
          <p:cNvSpPr/>
          <p:nvPr/>
        </p:nvSpPr>
        <p:spPr>
          <a:xfrm>
            <a:off x="7524339" y="3106689"/>
            <a:ext cx="86897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F70CD0-6A68-45ED-9F15-BA420250BB28}"/>
              </a:ext>
            </a:extLst>
          </p:cNvPr>
          <p:cNvSpPr/>
          <p:nvPr/>
        </p:nvSpPr>
        <p:spPr>
          <a:xfrm rot="10800000">
            <a:off x="4102911" y="2691781"/>
            <a:ext cx="21602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31F735-D0F4-4C35-8A39-D045E3900B21}"/>
              </a:ext>
            </a:extLst>
          </p:cNvPr>
          <p:cNvSpPr/>
          <p:nvPr/>
        </p:nvSpPr>
        <p:spPr>
          <a:xfrm rot="10800000">
            <a:off x="5095467" y="2691781"/>
            <a:ext cx="21602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41134E0-08DF-49A5-94C7-DFF91D162A48}"/>
              </a:ext>
            </a:extLst>
          </p:cNvPr>
          <p:cNvSpPr/>
          <p:nvPr/>
        </p:nvSpPr>
        <p:spPr>
          <a:xfrm rot="10800000">
            <a:off x="6519812" y="2744436"/>
            <a:ext cx="21602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507A5B-8232-4B7F-807B-03D6ADFCE319}"/>
              </a:ext>
            </a:extLst>
          </p:cNvPr>
          <p:cNvSpPr/>
          <p:nvPr/>
        </p:nvSpPr>
        <p:spPr>
          <a:xfrm rot="10800000">
            <a:off x="7524333" y="2744436"/>
            <a:ext cx="21602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965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762</Words>
  <Application>Microsoft Office PowerPoint</Application>
  <PresentationFormat>화면 슬라이드 쇼(4:3)</PresentationFormat>
  <Paragraphs>156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-apple-system</vt:lpstr>
      <vt:lpstr>나눔바른고딕</vt:lpstr>
      <vt:lpstr>나눔바른고딕 UltraLight</vt:lpstr>
      <vt:lpstr>맑은 고딕</vt:lpstr>
      <vt:lpstr>휴먼모음T</vt:lpstr>
      <vt:lpstr>Agency FB</vt:lpstr>
      <vt:lpstr>Arial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IN</dc:creator>
  <cp:lastModifiedBy>오해진</cp:lastModifiedBy>
  <cp:revision>289</cp:revision>
  <dcterms:modified xsi:type="dcterms:W3CDTF">2021-05-02T07:27:59Z</dcterms:modified>
  <cp:version>1000.0000.01</cp:version>
</cp:coreProperties>
</file>