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35"/>
    <a:srgbClr val="185435"/>
    <a:srgbClr val="1E8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Помірний стиль 2 –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DB453-4372-4C28-944C-CB4BE587B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CB1818-A158-4896-A79C-5018948C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5F180-3474-4385-9A73-EC07C664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1533-5E25-4F5F-AE04-1DB4D809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F9A875-A189-4B41-A300-E0391BB9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68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30E39-1194-48C8-9068-1E4C4EF5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AE2576-7854-4D06-8396-42493B41B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34CE1-756B-4E97-BB3D-A366F2A9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E63CE-24AB-4335-AD2D-F535C42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298E9-D22F-4563-8D77-DCC2F8B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49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BE2EF4-9E6B-4CA1-85F3-734FDF384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A723C5-5E66-4514-9C73-DAA88CA9B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3B944A-6915-41BD-9C3D-DA0BB928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4E710-71BD-4007-AA97-87B5BC27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FD9B03-6882-4DE4-B343-1066309B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815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CB5E-3F1E-4C95-98CE-4931743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BC429-7E72-45C4-B72B-A9A4813F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546A0-B1BF-4006-9896-570E3700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DC7CBC-1A65-4ABB-B09C-F53B0787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64F2E-B7BE-4468-A9D7-0CD405A3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086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B3DD-420A-404A-8E5E-C50F79E9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D31028-B8F3-4A0B-A84C-FFDF422A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1FCBB-1C15-4345-A95B-E8080B11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66EC98-5920-4643-AEE4-3954ECDC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703ED-B0F8-4997-B970-D6C93216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560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A2F24-7D82-4089-91C5-228E93F2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2631A-BD4C-4502-99C3-99853F629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E2367C-7E78-40FF-805F-58E84657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01B1F6-F493-4852-B833-0C47FEED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A4A957-0AE4-4556-8819-8E2589E5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20CE1-58C2-4D28-BCAA-2BCFBA8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591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54AC0-D7FB-4261-81B6-A09A87C7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E4246-C211-4B87-9362-568FA998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86DCBA-D521-4F57-9443-5B5090A85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C36CFB-0A26-4FA6-8979-F7E8581D4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3A45A-72B5-44BF-8F0C-E96CB7B09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C96610-998B-4EF4-AD35-ED70CEDC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86E4D2-99AE-464A-B42E-3227690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F01EF1-5118-4BFF-BD6E-80638EA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68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E226F-CA5D-4C02-B395-77F2A267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FE93CF-1E12-435E-B8C9-B4BA0F26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B4FDE0-730B-445E-83E5-22709AC5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3A81C-D10D-4F60-B3B1-9592072F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977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B66CAD-F711-4753-9A39-217E03C0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97CD31-E059-41F6-AA18-0CD3F1F8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5CDA22-764B-4963-8887-E8067469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218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5C25C-54BD-4F13-9055-F25CEB2B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238C1-D9B2-45A9-9447-29A79D16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5DFB57-7B0D-42FB-9BBB-A282F1268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BDF5E-AF0B-4AFF-8E74-09E2518B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294D4-61D7-4318-816D-B67EA0D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92073-9AC5-499F-89F3-755EBFC5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732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3B171-3213-4A69-A7E5-2B0D95C9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285D66-D7C1-4E4C-88AA-18934C23E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602D04-3D59-4A56-BBF6-8969AD7A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16E04-FEF9-4AF6-80DF-DDF9B54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C2C8C-950E-480D-A9B3-C205B638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F481F-75A8-4379-A847-989C6CDF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446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5E63D-0D0A-4138-AB54-ECEC679D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57554-361E-463E-AE66-B92472365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BEB530-6A7D-4716-8DCB-3D007A57A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E996B-8EE6-4B6E-ADE0-E9F5E1BD9CE1}" type="datetimeFigureOut">
              <a:rPr lang="x-none" smtClean="0"/>
              <a:t>28.05.2024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92F29-758F-4906-9E12-8B6827498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4981F-EC59-4403-BC29-5442846C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DA4A4-5477-4831-B45F-F025F59F1B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725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3F19E2-1410-47AB-BB65-9616428E535A}"/>
              </a:ext>
            </a:extLst>
          </p:cNvPr>
          <p:cNvSpPr/>
          <p:nvPr/>
        </p:nvSpPr>
        <p:spPr>
          <a:xfrm>
            <a:off x="-67732" y="0"/>
            <a:ext cx="7746999" cy="6917267"/>
          </a:xfrm>
          <a:prstGeom prst="rect">
            <a:avLst/>
          </a:prstGeom>
          <a:gradFill flip="none" rotWithShape="1">
            <a:gsLst>
              <a:gs pos="0">
                <a:srgbClr val="185435">
                  <a:shade val="30000"/>
                  <a:satMod val="115000"/>
                </a:srgbClr>
              </a:gs>
              <a:gs pos="50000">
                <a:srgbClr val="185435">
                  <a:shade val="67500"/>
                  <a:satMod val="115000"/>
                </a:srgbClr>
              </a:gs>
              <a:gs pos="100000">
                <a:srgbClr val="185435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FC5E5-18D6-4CA6-865B-C99D3578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1" y="199813"/>
            <a:ext cx="7746997" cy="1080347"/>
          </a:xfrm>
        </p:spPr>
        <p:txBody>
          <a:bodyPr anchor="ctr">
            <a:normAutofit/>
          </a:bodyPr>
          <a:lstStyle/>
          <a:p>
            <a:r>
              <a:rPr lang="uk-UA" altLang="uk-UA" sz="1600" dirty="0">
                <a:solidFill>
                  <a:schemeClr val="bg1"/>
                </a:solidFill>
                <a:latin typeface="Monseratt"/>
              </a:rPr>
              <a:t>Відокремлений структурний підрозділ </a:t>
            </a:r>
            <a:br>
              <a:rPr lang="uk-UA" altLang="uk-UA" sz="1600" dirty="0">
                <a:solidFill>
                  <a:schemeClr val="bg1"/>
                </a:solidFill>
                <a:latin typeface="Monseratt"/>
              </a:rPr>
            </a:br>
            <a:r>
              <a:rPr lang="uk-UA" altLang="uk-UA" sz="1600" dirty="0">
                <a:solidFill>
                  <a:schemeClr val="bg1"/>
                </a:solidFill>
                <a:latin typeface="Monseratt"/>
              </a:rPr>
              <a:t>«Київський фаховий коледж морського і річкового флоту та транспортних технологій Державного університету інфраструктури та технологій»</a:t>
            </a:r>
            <a:endParaRPr lang="x-none" sz="1600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FEBDB-EB5C-4B88-914B-F95B1505E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3929" y="2768600"/>
            <a:ext cx="1380067" cy="1077218"/>
          </a:xfrm>
        </p:spPr>
        <p:txBody>
          <a:bodyPr>
            <a:normAutofit/>
          </a:bodyPr>
          <a:lstStyle/>
          <a:p>
            <a:pPr algn="l"/>
            <a:r>
              <a:rPr lang="uk-UA" sz="1600" dirty="0">
                <a:latin typeface="Monseratt"/>
              </a:rPr>
              <a:t>Керівник:</a:t>
            </a:r>
          </a:p>
          <a:p>
            <a:pPr algn="l"/>
            <a:endParaRPr lang="uk-UA" sz="1600" dirty="0">
              <a:latin typeface="Monseratt"/>
            </a:endParaRPr>
          </a:p>
          <a:p>
            <a:pPr algn="l"/>
            <a:r>
              <a:rPr lang="uk-UA" sz="1600" dirty="0">
                <a:latin typeface="Monseratt"/>
              </a:rPr>
              <a:t>Акімова Г. В.</a:t>
            </a:r>
            <a:endParaRPr lang="x-none" sz="1600" dirty="0">
              <a:latin typeface="Monserat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9B179-D23C-4851-B3C6-1ACCE8883640}"/>
              </a:ext>
            </a:extLst>
          </p:cNvPr>
          <p:cNvSpPr txBox="1"/>
          <p:nvPr/>
        </p:nvSpPr>
        <p:spPr>
          <a:xfrm>
            <a:off x="719671" y="2996968"/>
            <a:ext cx="6383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uk-UA" sz="2400" dirty="0">
                <a:solidFill>
                  <a:schemeClr val="bg1"/>
                </a:solidFill>
                <a:latin typeface="Monseratt"/>
                <a:cs typeface="Times New Roman" panose="02020603050405020304" pitchFamily="18" charset="0"/>
              </a:rPr>
              <a:t>Автоматизована інформаційно - пошукова система «Міський трамвай»</a:t>
            </a:r>
            <a:endParaRPr lang="x-none" sz="2400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8" name="Рамка 7">
            <a:extLst>
              <a:ext uri="{FF2B5EF4-FFF2-40B4-BE49-F238E27FC236}">
                <a16:creationId xmlns:a16="http://schemas.microsoft.com/office/drawing/2014/main" id="{7CEF7AA5-8A57-4AEF-B548-695E5C788102}"/>
              </a:ext>
            </a:extLst>
          </p:cNvPr>
          <p:cNvSpPr/>
          <p:nvPr/>
        </p:nvSpPr>
        <p:spPr>
          <a:xfrm>
            <a:off x="508004" y="2768600"/>
            <a:ext cx="6663265" cy="1295400"/>
          </a:xfrm>
          <a:prstGeom prst="frame">
            <a:avLst/>
          </a:prstGeom>
          <a:solidFill>
            <a:schemeClr val="bg1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39012-E29E-4C59-BEF8-3B388032C62D}"/>
              </a:ext>
            </a:extLst>
          </p:cNvPr>
          <p:cNvSpPr txBox="1"/>
          <p:nvPr/>
        </p:nvSpPr>
        <p:spPr>
          <a:xfrm>
            <a:off x="8254997" y="2768600"/>
            <a:ext cx="138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latin typeface="Monseratt"/>
              </a:rPr>
              <a:t>Виконавець:</a:t>
            </a:r>
          </a:p>
          <a:p>
            <a:r>
              <a:rPr lang="uk-UA" sz="1600" dirty="0">
                <a:latin typeface="Monseratt"/>
              </a:rPr>
              <a:t>студент</a:t>
            </a:r>
          </a:p>
          <a:p>
            <a:r>
              <a:rPr lang="uk-UA" sz="1600" dirty="0">
                <a:latin typeface="Monseratt"/>
              </a:rPr>
              <a:t>Групи ПР-222</a:t>
            </a:r>
          </a:p>
          <a:p>
            <a:r>
              <a:rPr lang="uk-UA" sz="1600" dirty="0">
                <a:latin typeface="Monseratt"/>
              </a:rPr>
              <a:t>Граб М. С.</a:t>
            </a:r>
            <a:endParaRPr lang="x-none" sz="1600" dirty="0">
              <a:latin typeface="Monserat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98A78-3A8A-4F49-BE76-5667703FFF5F}"/>
              </a:ext>
            </a:extLst>
          </p:cNvPr>
          <p:cNvSpPr txBox="1"/>
          <p:nvPr/>
        </p:nvSpPr>
        <p:spPr>
          <a:xfrm>
            <a:off x="9643532" y="6290734"/>
            <a:ext cx="102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Київ 2024</a:t>
            </a:r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84689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Структури даних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877" y="1393798"/>
            <a:ext cx="104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35935"/>
              </a:buClr>
            </a:pPr>
            <a:r>
              <a:rPr lang="uk-UA" sz="1600" dirty="0">
                <a:latin typeface="Monseratt"/>
              </a:rPr>
              <a:t>Структура таблиці </a:t>
            </a:r>
            <a:r>
              <a:rPr lang="en-US" sz="1600" dirty="0">
                <a:latin typeface="Monseratt"/>
              </a:rPr>
              <a:t>“</a:t>
            </a:r>
            <a:r>
              <a:rPr lang="uk-UA" sz="1600" dirty="0">
                <a:latin typeface="Monseratt"/>
              </a:rPr>
              <a:t>Інформація про маршрути</a:t>
            </a:r>
            <a:r>
              <a:rPr lang="en-US" sz="1600" dirty="0">
                <a:latin typeface="Monseratt"/>
              </a:rPr>
              <a:t>”</a:t>
            </a:r>
            <a:endParaRPr lang="uk-UA" sz="1600" dirty="0">
              <a:latin typeface="Monseratt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51877" y="5869321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  <p:pic>
        <p:nvPicPr>
          <p:cNvPr id="4097" name="Picture 1" descr="D:\_2023-2024\ПР-222_ ОП та АМ\Граб\КП\зображення\структура маршрут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843" y="1732352"/>
            <a:ext cx="4587422" cy="35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1876" y="5338081"/>
            <a:ext cx="740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Monseratt"/>
              </a:rPr>
              <a:t>Для зберігання цих даних будемо використовувати масив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389642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Модульний склад програми</a:t>
            </a:r>
            <a:endParaRPr lang="x-none" sz="3600" b="1" dirty="0">
              <a:latin typeface="Monseratt"/>
            </a:endParaRPr>
          </a:p>
        </p:txBody>
      </p:sp>
      <p:pic>
        <p:nvPicPr>
          <p:cNvPr id="8194" name="Picture 2" descr="i_QlAHKUlMLOUy-CioReCrVHTWUNAdl_rPbiyvjGD0ktpZxMnMWVyhT0Licq-zwUYowz6eBY1ApA8G0181im7LH0WhLmjwQJVwPIrTgVKBY9PkzdZS3-8y6bD7wuacDZebd1rf_nEb0tBztOt7di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61" y="2104537"/>
            <a:ext cx="3376246" cy="2587232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_2023-2024\ПР-222_ ОП та АМ\Граб\КП\зображення\модулі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13" y="2104537"/>
            <a:ext cx="3017472" cy="2490837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2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Monseratt"/>
              </a:rPr>
              <a:t>Узагальнений</a:t>
            </a:r>
            <a:r>
              <a:rPr lang="ru-RU" sz="3600" b="1" dirty="0">
                <a:latin typeface="Monseratt"/>
              </a:rPr>
              <a:t> алгоритм </a:t>
            </a:r>
            <a:r>
              <a:rPr lang="ru-RU" sz="3600" b="1" dirty="0" err="1">
                <a:latin typeface="Monseratt"/>
              </a:rPr>
              <a:t>логічної</a:t>
            </a:r>
            <a:br>
              <a:rPr lang="ru-RU" sz="3600" b="1" dirty="0">
                <a:latin typeface="Monseratt"/>
              </a:rPr>
            </a:br>
            <a:r>
              <a:rPr lang="ru-RU" sz="3600" b="1" dirty="0" err="1">
                <a:latin typeface="Monseratt"/>
              </a:rPr>
              <a:t>структури</a:t>
            </a:r>
            <a:r>
              <a:rPr lang="ru-RU" sz="3600" b="1" dirty="0">
                <a:latin typeface="Monseratt"/>
              </a:rPr>
              <a:t> </a:t>
            </a:r>
            <a:r>
              <a:rPr lang="ru-RU" sz="3600" b="1" dirty="0" err="1">
                <a:latin typeface="Monseratt"/>
              </a:rPr>
              <a:t>програми</a:t>
            </a:r>
            <a:endParaRPr lang="x-none" sz="3600" b="1" dirty="0">
              <a:latin typeface="Monserat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BC4A17-AD6D-47C2-B208-79F8881DE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33" y="1845733"/>
            <a:ext cx="3904200" cy="32214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62B1B9-C04D-4477-AEB5-61274D5E9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674" y="1845733"/>
            <a:ext cx="3434537" cy="32173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DF2F26-4076-4F4F-8E70-0219A69EB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7" y="1845733"/>
            <a:ext cx="4180607" cy="3217333"/>
          </a:xfrm>
          <a:prstGeom prst="rect">
            <a:avLst/>
          </a:prstGeom>
        </p:spPr>
      </p:pic>
      <p:sp>
        <p:nvSpPr>
          <p:cNvPr id="9" name="Прямокутник 4">
            <a:extLst>
              <a:ext uri="{FF2B5EF4-FFF2-40B4-BE49-F238E27FC236}">
                <a16:creationId xmlns:a16="http://schemas.microsoft.com/office/drawing/2014/main" id="{87AC88E9-C039-4E05-BBC6-C5ACD7667888}"/>
              </a:ext>
            </a:extLst>
          </p:cNvPr>
          <p:cNvSpPr/>
          <p:nvPr/>
        </p:nvSpPr>
        <p:spPr>
          <a:xfrm>
            <a:off x="219067" y="5645313"/>
            <a:ext cx="11753866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190333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Monseratt"/>
              </a:rPr>
              <a:t>Висновки</a:t>
            </a:r>
            <a:endParaRPr lang="x-none" sz="3600" b="1" dirty="0">
              <a:latin typeface="Monseratt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51877" y="1491298"/>
            <a:ext cx="105351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uk-UA" sz="1400" b="1" dirty="0">
                <a:latin typeface="Monseratt"/>
              </a:rPr>
              <a:t>Створений програмний продукт задовольняє функціональні та нефункціональні вимоги:</a:t>
            </a:r>
          </a:p>
          <a:p>
            <a:pPr marL="342900" indent="-342900">
              <a:buFont typeface="+mj-lt"/>
              <a:buAutoNum type="arabicParenR"/>
            </a:pPr>
            <a:endParaRPr lang="uk-UA" sz="1400" dirty="0">
              <a:latin typeface="Monserat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1400" dirty="0">
                <a:latin typeface="Monseratt"/>
              </a:rPr>
              <a:t>Була розроблена структура бази даних, яка представляє два текстових файли на диску. В них зберігаються дані про трамваї та трамвайні маршрути.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1400" dirty="0">
                <a:latin typeface="Monseratt"/>
              </a:rPr>
              <a:t>Була розроблена програма, яка є системою управляння базою даних. Вона включає функції створення опису структури бази даних, введення даних з клавіатури та зберігання даних у файлі, їх зміна та видалення, виведення інформації про трамваї та трамвайні маршрути на екран, формування звітів.</a:t>
            </a:r>
          </a:p>
          <a:p>
            <a:endParaRPr lang="uk-UA" sz="1400" dirty="0">
              <a:latin typeface="Monseratt"/>
            </a:endParaRPr>
          </a:p>
          <a:p>
            <a:r>
              <a:rPr lang="uk-UA" sz="1400" b="1" dirty="0">
                <a:latin typeface="Monseratt"/>
              </a:rPr>
              <a:t>2) Розроблений програмний продукт зручний у використанні за рахунок простого інтерфейсу,</a:t>
            </a:r>
            <a:r>
              <a:rPr lang="uk-UA" sz="1400" dirty="0">
                <a:latin typeface="Monseratt"/>
              </a:rPr>
              <a:t> мінімального набору інструментів побудови.</a:t>
            </a:r>
          </a:p>
          <a:p>
            <a:endParaRPr lang="uk-UA" sz="1400" dirty="0">
              <a:latin typeface="Monseratt"/>
            </a:endParaRPr>
          </a:p>
          <a:p>
            <a:r>
              <a:rPr lang="uk-UA" sz="1400" b="1" dirty="0">
                <a:latin typeface="Monseratt"/>
              </a:rPr>
              <a:t>3) Розроблена необхідна документація</a:t>
            </a:r>
            <a:r>
              <a:rPr lang="uk-UA" sz="1400" dirty="0">
                <a:latin typeface="Monseratt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endParaRPr lang="uk-UA" sz="1400" dirty="0">
              <a:latin typeface="Monseratt"/>
            </a:endParaRPr>
          </a:p>
          <a:p>
            <a:r>
              <a:rPr lang="uk-UA" sz="1400" b="1" dirty="0">
                <a:latin typeface="Monseratt"/>
              </a:rPr>
              <a:t>4) Можливе вдосконалення програми. </a:t>
            </a:r>
            <a:r>
              <a:rPr lang="uk-UA" sz="1400" dirty="0">
                <a:latin typeface="Monseratt"/>
              </a:rPr>
              <a:t>Програма є консольним додатком. Вдосконаленням може бути перенесення її у звичний формат зі зручним та сучасним інтерфейсом.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51877" y="5205046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201993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Monseratt"/>
              </a:rPr>
              <a:t>Проблеми</a:t>
            </a:r>
            <a:r>
              <a:rPr lang="ru-RU" sz="3600" b="1" dirty="0">
                <a:latin typeface="Monseratt"/>
              </a:rPr>
              <a:t>, </a:t>
            </a:r>
            <a:r>
              <a:rPr lang="ru-RU" sz="3600" b="1" dirty="0" err="1">
                <a:latin typeface="Monseratt"/>
              </a:rPr>
              <a:t>які</a:t>
            </a:r>
            <a:r>
              <a:rPr lang="ru-RU" sz="3600" b="1" dirty="0">
                <a:latin typeface="Monseratt"/>
              </a:rPr>
              <a:t> </a:t>
            </a:r>
            <a:r>
              <a:rPr lang="ru-RU" sz="3600" b="1" dirty="0" err="1">
                <a:latin typeface="Monseratt"/>
              </a:rPr>
              <a:t>виникли</a:t>
            </a:r>
            <a:r>
              <a:rPr lang="ru-RU" sz="3600" b="1" dirty="0">
                <a:latin typeface="Monseratt"/>
              </a:rPr>
              <a:t> при </a:t>
            </a:r>
            <a:r>
              <a:rPr lang="ru-RU" sz="3600" b="1" dirty="0" err="1">
                <a:latin typeface="Monseratt"/>
              </a:rPr>
              <a:t>розробці</a:t>
            </a:r>
            <a:endParaRPr lang="x-none" sz="3600" b="1" dirty="0">
              <a:latin typeface="Monseratt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851877" y="1491298"/>
            <a:ext cx="10535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Брак часу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Великий обсяг роботи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600" dirty="0" err="1">
                <a:latin typeface="Monseratt"/>
              </a:rPr>
              <a:t>Недолік</a:t>
            </a:r>
            <a:r>
              <a:rPr lang="ru-RU" sz="1600" dirty="0">
                <a:latin typeface="Monseratt"/>
              </a:rPr>
              <a:t> </a:t>
            </a:r>
            <a:r>
              <a:rPr lang="ru-RU" sz="1600" dirty="0" err="1">
                <a:latin typeface="Monseratt"/>
              </a:rPr>
              <a:t>злагодженості</a:t>
            </a:r>
            <a:r>
              <a:rPr lang="ru-RU" sz="1600" dirty="0">
                <a:latin typeface="Monseratt"/>
              </a:rPr>
              <a:t> </a:t>
            </a:r>
            <a:r>
              <a:rPr lang="ru-RU" sz="1600" dirty="0" err="1">
                <a:latin typeface="Monseratt"/>
              </a:rPr>
              <a:t>роботи</a:t>
            </a:r>
            <a:r>
              <a:rPr lang="ru-RU" sz="1600" dirty="0">
                <a:latin typeface="Monseratt"/>
              </a:rPr>
              <a:t> з </a:t>
            </a:r>
            <a:r>
              <a:rPr lang="ru-RU" sz="1600" dirty="0" err="1">
                <a:latin typeface="Monseratt"/>
              </a:rPr>
              <a:t>керівником</a:t>
            </a:r>
            <a:r>
              <a:rPr lang="ru-RU" sz="1600" dirty="0">
                <a:latin typeface="Monseratt"/>
              </a:rPr>
              <a:t>.</a:t>
            </a:r>
            <a:endParaRPr lang="uk-UA" sz="1600" dirty="0">
              <a:latin typeface="Monseratt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51877" y="5205046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361815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3F19E2-1410-47AB-BB65-9616428E535A}"/>
              </a:ext>
            </a:extLst>
          </p:cNvPr>
          <p:cNvSpPr/>
          <p:nvPr/>
        </p:nvSpPr>
        <p:spPr>
          <a:xfrm>
            <a:off x="-67732" y="0"/>
            <a:ext cx="12259732" cy="6917267"/>
          </a:xfrm>
          <a:prstGeom prst="rect">
            <a:avLst/>
          </a:prstGeom>
          <a:gradFill flip="none" rotWithShape="1">
            <a:gsLst>
              <a:gs pos="0">
                <a:srgbClr val="185435">
                  <a:shade val="30000"/>
                  <a:satMod val="115000"/>
                </a:srgbClr>
              </a:gs>
              <a:gs pos="50000">
                <a:srgbClr val="185435">
                  <a:shade val="67500"/>
                  <a:satMod val="115000"/>
                </a:srgbClr>
              </a:gs>
              <a:gs pos="100000">
                <a:srgbClr val="185435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9B179-D23C-4851-B3C6-1ACCE8883640}"/>
              </a:ext>
            </a:extLst>
          </p:cNvPr>
          <p:cNvSpPr txBox="1"/>
          <p:nvPr/>
        </p:nvSpPr>
        <p:spPr>
          <a:xfrm>
            <a:off x="2870200" y="3185467"/>
            <a:ext cx="638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uk-UA" sz="2400" dirty="0">
                <a:solidFill>
                  <a:schemeClr val="bg1"/>
                </a:solidFill>
                <a:latin typeface="Monseratt"/>
                <a:cs typeface="Times New Roman" panose="02020603050405020304" pitchFamily="18" charset="0"/>
              </a:rPr>
              <a:t>Дякую всім за увагу!</a:t>
            </a:r>
            <a:endParaRPr lang="x-none" sz="2400" dirty="0">
              <a:solidFill>
                <a:schemeClr val="bg1"/>
              </a:solidFill>
              <a:latin typeface="Monseratt"/>
            </a:endParaRPr>
          </a:p>
        </p:txBody>
      </p:sp>
      <p:sp>
        <p:nvSpPr>
          <p:cNvPr id="8" name="Рамка 7">
            <a:extLst>
              <a:ext uri="{FF2B5EF4-FFF2-40B4-BE49-F238E27FC236}">
                <a16:creationId xmlns:a16="http://schemas.microsoft.com/office/drawing/2014/main" id="{7CEF7AA5-8A57-4AEF-B548-695E5C788102}"/>
              </a:ext>
            </a:extLst>
          </p:cNvPr>
          <p:cNvSpPr/>
          <p:nvPr/>
        </p:nvSpPr>
        <p:spPr>
          <a:xfrm>
            <a:off x="2730501" y="2810933"/>
            <a:ext cx="6663265" cy="1295400"/>
          </a:xfrm>
          <a:prstGeom prst="frame">
            <a:avLst/>
          </a:prstGeom>
          <a:solidFill>
            <a:schemeClr val="bg1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9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Мета </a:t>
            </a:r>
            <a:r>
              <a:rPr lang="uk-UA" sz="3600" b="1" dirty="0" err="1">
                <a:latin typeface="Monseratt"/>
              </a:rPr>
              <a:t>проєкту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861CD-C8BD-4EBA-8ABA-63278D78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4267"/>
            <a:ext cx="10515600" cy="1672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altLang="uk-UA" sz="1800" dirty="0">
                <a:latin typeface="Monseratt"/>
                <a:cs typeface="Times New Roman" panose="02020603050405020304" pitchFamily="18" charset="0"/>
              </a:rPr>
              <a:t>Розробка комп'ютерної програми Автоматизована інформаційна-пошукова система </a:t>
            </a:r>
            <a:r>
              <a:rPr lang="en-US" altLang="uk-UA" sz="1800" dirty="0">
                <a:latin typeface="Monseratt"/>
                <a:cs typeface="Times New Roman" panose="02020603050405020304" pitchFamily="18" charset="0"/>
              </a:rPr>
              <a:t>“</a:t>
            </a:r>
            <a:r>
              <a:rPr lang="uk-UA" altLang="uk-UA" sz="1800" dirty="0">
                <a:latin typeface="Monseratt"/>
                <a:cs typeface="Times New Roman" panose="02020603050405020304" pitchFamily="18" charset="0"/>
              </a:rPr>
              <a:t>Міський трамвай</a:t>
            </a:r>
            <a:r>
              <a:rPr lang="en-US" altLang="uk-UA" sz="1800" dirty="0">
                <a:latin typeface="Monseratt"/>
                <a:cs typeface="Times New Roman" panose="02020603050405020304" pitchFamily="18" charset="0"/>
              </a:rPr>
              <a:t>”</a:t>
            </a:r>
            <a:r>
              <a:rPr lang="uk-UA" altLang="uk-UA" sz="1800" dirty="0">
                <a:latin typeface="Monseratt"/>
                <a:cs typeface="Times New Roman" panose="02020603050405020304" pitchFamily="18" charset="0"/>
              </a:rPr>
              <a:t>, яка дозволяє оптимальним способом зберігати та оброблювати текстову інформацію для трамвайного депо. Це допоможе значно оптимізувати його процеси.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600483-871C-490A-8902-82907C1A6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45" y="1520924"/>
            <a:ext cx="4106909" cy="2712711"/>
          </a:xfrm>
          <a:prstGeom prst="rect">
            <a:avLst/>
          </a:prstGeom>
          <a:ln w="127000">
            <a:solidFill>
              <a:srgbClr val="135935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30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Опис предметної області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861CD-C8BD-4EBA-8ABA-63278D78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56" y="1430194"/>
            <a:ext cx="6709006" cy="429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800" dirty="0">
                <a:latin typeface="Monseratt"/>
              </a:rPr>
              <a:t>Трамвайне депо займається організацією руху міських трамваїв. Трамваї відправляються по різним маршрутам. Рух трамваїв регламентується графіком. </a:t>
            </a:r>
          </a:p>
          <a:p>
            <a:pPr marL="0" indent="0">
              <a:buNone/>
            </a:pPr>
            <a:r>
              <a:rPr lang="uk-UA" sz="1800" dirty="0">
                <a:latin typeface="Monseratt"/>
              </a:rPr>
              <a:t>Розподіл наявного вагонного парку маршрутами залежить від пасажиропотоків: чим більше пасажирів, тим більше рухомого складу. Час обороту трамваю маршрутом залежить від довжини маршруту та частоти розташування зупинок.</a:t>
            </a:r>
            <a:endParaRPr lang="uk-UA" altLang="uk-UA" sz="1800" dirty="0">
              <a:latin typeface="Monseratt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2" y="1523987"/>
            <a:ext cx="4098192" cy="4632158"/>
          </a:xfrm>
          <a:prstGeom prst="rect">
            <a:avLst/>
          </a:prstGeom>
          <a:noFill/>
          <a:ln w="1270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0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Вхідні та вихідні дані</a:t>
            </a:r>
            <a:endParaRPr lang="x-none" sz="3600" b="1" dirty="0">
              <a:latin typeface="Monseratt"/>
            </a:endParaRPr>
          </a:p>
        </p:txBody>
      </p:sp>
      <p:sp>
        <p:nvSpPr>
          <p:cNvPr id="4" name="Прямокутник 3"/>
          <p:cNvSpPr/>
          <p:nvPr/>
        </p:nvSpPr>
        <p:spPr>
          <a:xfrm>
            <a:off x="6465618" y="3063631"/>
            <a:ext cx="1842135" cy="1164492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latin typeface="Monseratt"/>
              </a:rPr>
              <a:t>Міський трамвай</a:t>
            </a:r>
          </a:p>
        </p:txBody>
      </p:sp>
      <p:sp>
        <p:nvSpPr>
          <p:cNvPr id="9" name="Прямокутник 8"/>
          <p:cNvSpPr/>
          <p:nvPr/>
        </p:nvSpPr>
        <p:spPr>
          <a:xfrm>
            <a:off x="4027217" y="3884246"/>
            <a:ext cx="1842135" cy="1164492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latin typeface="Monseratt"/>
              </a:rPr>
              <a:t>Інформація про маршрути</a:t>
            </a:r>
          </a:p>
        </p:txBody>
      </p:sp>
      <p:sp>
        <p:nvSpPr>
          <p:cNvPr id="10" name="Прямокутник 9"/>
          <p:cNvSpPr/>
          <p:nvPr/>
        </p:nvSpPr>
        <p:spPr>
          <a:xfrm>
            <a:off x="4027215" y="2203939"/>
            <a:ext cx="1842135" cy="1164492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latin typeface="Monseratt"/>
              </a:rPr>
              <a:t>Інформація про трамваї</a:t>
            </a:r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1070707" y="2305539"/>
            <a:ext cx="2461847" cy="961292"/>
          </a:xfrm>
          <a:prstGeom prst="roundRect">
            <a:avLst/>
          </a:prstGeom>
          <a:noFill/>
          <a:ln w="38100">
            <a:solidFill>
              <a:srgbClr val="135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Номер трамваю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Номер маршруту трамваю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Назва моделі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Місткість</a:t>
            </a: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1070706" y="3641969"/>
            <a:ext cx="2461847" cy="1649046"/>
          </a:xfrm>
          <a:prstGeom prst="roundRect">
            <a:avLst/>
          </a:prstGeom>
          <a:noFill/>
          <a:ln w="38100">
            <a:solidFill>
              <a:srgbClr val="135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Номер маршруту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 err="1">
                <a:solidFill>
                  <a:schemeClr val="tx1"/>
                </a:solidFill>
                <a:latin typeface="Monseratt"/>
              </a:rPr>
              <a:t>Кільк</a:t>
            </a:r>
            <a:r>
              <a:rPr lang="uk-UA" sz="1200" dirty="0">
                <a:solidFill>
                  <a:schemeClr val="tx1"/>
                </a:solidFill>
                <a:latin typeface="Monseratt"/>
              </a:rPr>
              <a:t>. транспортних засобів на маршруті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Час виїзду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Початкова зупинка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Час прибуття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Кінцева зупинка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/>
                </a:solidFill>
                <a:latin typeface="Monseratt"/>
              </a:rPr>
              <a:t>Довжина маршруту</a:t>
            </a:r>
          </a:p>
        </p:txBody>
      </p:sp>
      <p:cxnSp>
        <p:nvCxnSpPr>
          <p:cNvPr id="24" name="Пряма зі стрілкою 23"/>
          <p:cNvCxnSpPr>
            <a:stCxn id="11" idx="3"/>
            <a:endCxn id="10" idx="1"/>
          </p:cNvCxnSpPr>
          <p:nvPr/>
        </p:nvCxnSpPr>
        <p:spPr>
          <a:xfrm>
            <a:off x="3532554" y="2786185"/>
            <a:ext cx="4946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/>
          <p:cNvCxnSpPr/>
          <p:nvPr/>
        </p:nvCxnSpPr>
        <p:spPr>
          <a:xfrm>
            <a:off x="3532553" y="4466492"/>
            <a:ext cx="49466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получна лінія уступом 26"/>
          <p:cNvCxnSpPr>
            <a:stCxn id="10" idx="3"/>
            <a:endCxn id="4" idx="1"/>
          </p:cNvCxnSpPr>
          <p:nvPr/>
        </p:nvCxnSpPr>
        <p:spPr>
          <a:xfrm>
            <a:off x="5869350" y="2786185"/>
            <a:ext cx="596268" cy="85969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получна лінія уступом 28"/>
          <p:cNvCxnSpPr>
            <a:stCxn id="9" idx="3"/>
            <a:endCxn id="4" idx="1"/>
          </p:cNvCxnSpPr>
          <p:nvPr/>
        </p:nvCxnSpPr>
        <p:spPr>
          <a:xfrm flipV="1">
            <a:off x="5869352" y="3645877"/>
            <a:ext cx="596266" cy="82061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кутник 31"/>
          <p:cNvSpPr/>
          <p:nvPr/>
        </p:nvSpPr>
        <p:spPr>
          <a:xfrm>
            <a:off x="8868849" y="3063631"/>
            <a:ext cx="1842135" cy="1164492"/>
          </a:xfrm>
          <a:prstGeom prst="rect">
            <a:avLst/>
          </a:prstGeom>
          <a:noFill/>
          <a:ln w="57150">
            <a:solidFill>
              <a:srgbClr val="1359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tx1"/>
                </a:solidFill>
                <a:latin typeface="Monseratt"/>
              </a:rPr>
              <a:t>Зведена відомість трамваїв, що прив’язані до маршрутів</a:t>
            </a:r>
          </a:p>
        </p:txBody>
      </p:sp>
      <p:cxnSp>
        <p:nvCxnSpPr>
          <p:cNvPr id="33" name="Пряма зі стрілкою 32"/>
          <p:cNvCxnSpPr>
            <a:stCxn id="4" idx="3"/>
            <a:endCxn id="32" idx="1"/>
          </p:cNvCxnSpPr>
          <p:nvPr/>
        </p:nvCxnSpPr>
        <p:spPr>
          <a:xfrm>
            <a:off x="8307753" y="3645877"/>
            <a:ext cx="561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26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Функціональні вимоги системи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69" y="2031999"/>
            <a:ext cx="10441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seratt"/>
              </a:rPr>
              <a:t>У програмі реалізовані такі можливості:</a:t>
            </a:r>
            <a:endParaRPr lang="en-US" dirty="0">
              <a:latin typeface="Monseratt"/>
            </a:endParaRPr>
          </a:p>
          <a:p>
            <a:endParaRPr lang="uk-UA" dirty="0">
              <a:latin typeface="Monseratt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uk-UA" dirty="0">
                <a:latin typeface="Monseratt"/>
              </a:rPr>
              <a:t>Організувати ведення таблиці трамваїв: введення, виведення, редагування, видалення даних;</a:t>
            </a:r>
          </a:p>
          <a:p>
            <a:pPr marL="342900" lvl="0" indent="-342900">
              <a:buFont typeface="+mj-lt"/>
              <a:buAutoNum type="arabicParenR"/>
            </a:pPr>
            <a:r>
              <a:rPr lang="uk-UA" dirty="0">
                <a:latin typeface="Monseratt"/>
              </a:rPr>
              <a:t>Організувати ведення таблиці маршрутів: введення, виведення, редагування, видалення даних;</a:t>
            </a:r>
          </a:p>
          <a:p>
            <a:pPr marL="342900" lvl="0" indent="-342900">
              <a:buFont typeface="+mj-lt"/>
              <a:buAutoNum type="arabicParenR"/>
            </a:pPr>
            <a:r>
              <a:rPr lang="uk-UA" dirty="0">
                <a:latin typeface="Monseratt"/>
              </a:rPr>
              <a:t>Виводити статичний звіт, який містить інформацію про всі трамваї і маршрути;</a:t>
            </a:r>
            <a:endParaRPr lang="en-US" dirty="0">
              <a:latin typeface="Monseratt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uk-UA" dirty="0">
                <a:latin typeface="Monseratt"/>
              </a:rPr>
              <a:t>Створити зручний інтерфейс для роботи з базою даних.</a:t>
            </a:r>
          </a:p>
          <a:p>
            <a:endParaRPr lang="uk-UA" dirty="0">
              <a:latin typeface="Monseratt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51877" y="5650501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0928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Ведення таблиці трамваїв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69" y="1656879"/>
            <a:ext cx="1044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seratt"/>
              </a:rPr>
              <a:t>Введення, виведення, редагування, видалення даних.</a:t>
            </a:r>
          </a:p>
          <a:p>
            <a:r>
              <a:rPr lang="uk-UA" dirty="0">
                <a:latin typeface="Monseratt"/>
              </a:rPr>
              <a:t>Максимальна кількість записів дорівнює 100.</a:t>
            </a: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9" y="2474575"/>
            <a:ext cx="3372816" cy="1758288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82" y="2474575"/>
            <a:ext cx="3974618" cy="1758288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62" y="4582568"/>
            <a:ext cx="3973638" cy="1428206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9" y="4582567"/>
            <a:ext cx="3372816" cy="1716203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03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Ведення таблиці маршрутів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69" y="1656879"/>
            <a:ext cx="1044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Monseratt"/>
              </a:rPr>
              <a:t>Введення, виведення, редагування, видалення даних.</a:t>
            </a:r>
          </a:p>
          <a:p>
            <a:r>
              <a:rPr lang="uk-UA" dirty="0">
                <a:latin typeface="Monseratt"/>
              </a:rPr>
              <a:t>Максимальна кількість записів дорівнює 100.</a:t>
            </a:r>
          </a:p>
        </p:txBody>
      </p:sp>
      <p:pic>
        <p:nvPicPr>
          <p:cNvPr id="3074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9" y="2592753"/>
            <a:ext cx="4394200" cy="1498600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2592753"/>
            <a:ext cx="3771900" cy="1041400"/>
          </a:xfrm>
          <a:prstGeom prst="rect">
            <a:avLst/>
          </a:prstGeom>
          <a:solidFill>
            <a:srgbClr val="135935"/>
          </a:solidFill>
          <a:ln w="76200">
            <a:solidFill>
              <a:srgbClr val="135935"/>
            </a:solidFill>
            <a:miter lim="800000"/>
          </a:ln>
        </p:spPr>
      </p:pic>
      <p:pic>
        <p:nvPicPr>
          <p:cNvPr id="3076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69" y="4410808"/>
            <a:ext cx="4394200" cy="1870674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446" y="4410808"/>
            <a:ext cx="3771900" cy="1014663"/>
          </a:xfrm>
          <a:prstGeom prst="rect">
            <a:avLst/>
          </a:prstGeom>
          <a:noFill/>
          <a:ln w="76200">
            <a:solidFill>
              <a:srgbClr val="13593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Monseratt"/>
              </a:rPr>
              <a:t>Інструментальні</a:t>
            </a:r>
            <a:r>
              <a:rPr lang="ru-RU" sz="3600" b="1" dirty="0">
                <a:latin typeface="Monseratt"/>
              </a:rPr>
              <a:t> </a:t>
            </a:r>
            <a:r>
              <a:rPr lang="ru-RU" sz="3600" b="1" dirty="0" err="1">
                <a:latin typeface="Monseratt"/>
              </a:rPr>
              <a:t>засоби</a:t>
            </a:r>
            <a:r>
              <a:rPr lang="ru-RU" sz="3600" b="1" dirty="0">
                <a:latin typeface="Monseratt"/>
              </a:rPr>
              <a:t> </a:t>
            </a:r>
            <a:r>
              <a:rPr lang="ru-RU" sz="3600" b="1" dirty="0" err="1">
                <a:latin typeface="Monseratt"/>
              </a:rPr>
              <a:t>розробки</a:t>
            </a:r>
            <a:br>
              <a:rPr lang="ru-RU" sz="3600" b="1" dirty="0">
                <a:latin typeface="Monseratt"/>
              </a:rPr>
            </a:br>
            <a:r>
              <a:rPr lang="ru-RU" sz="3600" b="1" dirty="0" err="1">
                <a:latin typeface="Monseratt"/>
              </a:rPr>
              <a:t>програмного</a:t>
            </a:r>
            <a:r>
              <a:rPr lang="ru-RU" sz="3600" b="1" dirty="0">
                <a:latin typeface="Monseratt"/>
              </a:rPr>
              <a:t> продукту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69" y="2031999"/>
            <a:ext cx="104413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Мова програмування: С++.</a:t>
            </a: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endParaRPr lang="uk-UA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Середа розробки програми: </a:t>
            </a:r>
            <a:r>
              <a:rPr lang="en-US" sz="1600" dirty="0">
                <a:latin typeface="Monseratt"/>
              </a:rPr>
              <a:t>Microsoft Visual Studio 2015.</a:t>
            </a:r>
            <a:endParaRPr lang="uk-UA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Розробка документації: </a:t>
            </a:r>
            <a:r>
              <a:rPr lang="en-US" sz="1600" dirty="0">
                <a:latin typeface="Monseratt"/>
              </a:rPr>
              <a:t>Microsoft Office WORD </a:t>
            </a:r>
            <a:r>
              <a:rPr lang="uk-UA" sz="1600" dirty="0">
                <a:latin typeface="Monseratt"/>
              </a:rPr>
              <a:t>та</a:t>
            </a:r>
            <a:r>
              <a:rPr lang="en-US" sz="1600" dirty="0">
                <a:latin typeface="Monseratt"/>
              </a:rPr>
              <a:t>Microsoft Office Visio.</a:t>
            </a: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Засоби тестування: ручне тестування.</a:t>
            </a: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endParaRPr lang="uk-UA" sz="1600" dirty="0">
              <a:latin typeface="Monseratt"/>
            </a:endParaRPr>
          </a:p>
          <a:p>
            <a:pPr algn="ctr">
              <a:buClr>
                <a:srgbClr val="135935"/>
              </a:buClr>
            </a:pPr>
            <a:r>
              <a:rPr lang="uk-UA" sz="1600" b="1" dirty="0">
                <a:latin typeface="Monseratt"/>
              </a:rPr>
              <a:t>Проектні рішення</a:t>
            </a:r>
          </a:p>
          <a:p>
            <a:pPr algn="ctr">
              <a:buClr>
                <a:srgbClr val="135935"/>
              </a:buClr>
            </a:pPr>
            <a:endParaRPr lang="uk-UA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Програма, яка розробляється, є консольним додатком.</a:t>
            </a: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endParaRPr lang="uk-UA" sz="1600" dirty="0">
              <a:latin typeface="Monseratt"/>
            </a:endParaRPr>
          </a:p>
          <a:p>
            <a:pPr marL="285750" indent="-285750">
              <a:buClr>
                <a:srgbClr val="135935"/>
              </a:buClr>
              <a:buFont typeface="Wingdings" panose="05000000000000000000" pitchFamily="2" charset="2"/>
              <a:buChar char="§"/>
            </a:pPr>
            <a:r>
              <a:rPr lang="uk-UA" sz="1600" dirty="0">
                <a:latin typeface="Monseratt"/>
              </a:rPr>
              <a:t>База даних - це текстовий файл, який має свою структуру. Кожен екземпляр запису файлу складається з декількох складових частин, кожна з яких має свій тип.</a:t>
            </a:r>
          </a:p>
        </p:txBody>
      </p:sp>
      <p:sp>
        <p:nvSpPr>
          <p:cNvPr id="5" name="Прямокутник 4"/>
          <p:cNvSpPr/>
          <p:nvPr/>
        </p:nvSpPr>
        <p:spPr>
          <a:xfrm>
            <a:off x="851877" y="5650501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</p:spTree>
    <p:extLst>
      <p:ext uri="{BB962C8B-B14F-4D97-AF65-F5344CB8AC3E}">
        <p14:creationId xmlns:p14="http://schemas.microsoft.com/office/powerpoint/2010/main" val="403184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5463B-F750-40C5-A737-1DF5507B11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uk-UA" sz="3600" b="1" dirty="0">
                <a:latin typeface="Monseratt"/>
              </a:rPr>
              <a:t>Структури даних</a:t>
            </a:r>
            <a:endParaRPr lang="x-none" sz="3600" b="1" dirty="0">
              <a:latin typeface="Monserat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877" y="1393798"/>
            <a:ext cx="104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135935"/>
              </a:buClr>
            </a:pPr>
            <a:r>
              <a:rPr lang="uk-UA" sz="1600" dirty="0">
                <a:latin typeface="Monseratt"/>
              </a:rPr>
              <a:t>Структура таблиці </a:t>
            </a:r>
            <a:r>
              <a:rPr lang="en-US" sz="1600" dirty="0">
                <a:latin typeface="Monseratt"/>
              </a:rPr>
              <a:t>“</a:t>
            </a:r>
            <a:r>
              <a:rPr lang="uk-UA" sz="1600" dirty="0">
                <a:latin typeface="Monseratt"/>
              </a:rPr>
              <a:t>Інформація про трамваї</a:t>
            </a:r>
            <a:r>
              <a:rPr lang="en-US" sz="1600" dirty="0">
                <a:latin typeface="Monseratt"/>
              </a:rPr>
              <a:t>”</a:t>
            </a:r>
            <a:endParaRPr lang="uk-UA" sz="1600" dirty="0">
              <a:latin typeface="Monseratt"/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851877" y="5869321"/>
            <a:ext cx="10535138" cy="281354"/>
          </a:xfrm>
          <a:prstGeom prst="rect">
            <a:avLst/>
          </a:prstGeom>
          <a:solidFill>
            <a:srgbClr val="135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Monserat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876" y="5338081"/>
            <a:ext cx="740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Monseratt"/>
              </a:rPr>
              <a:t>Для зберігання цих даних будемо використовувати масив структур.</a:t>
            </a:r>
          </a:p>
        </p:txBody>
      </p:sp>
      <p:pic>
        <p:nvPicPr>
          <p:cNvPr id="4098" name="Picture 2" descr="D:\_2023-2024\ПР-222_ ОП та АМ\Граб\КП\зображення\структура трамваї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41" y="1871297"/>
            <a:ext cx="5057226" cy="320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3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551</Words>
  <Application>Microsoft Office PowerPoint</Application>
  <PresentationFormat>Широкоэкранный</PresentationFormat>
  <Paragraphs>82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Monseratt</vt:lpstr>
      <vt:lpstr>Wingdings</vt:lpstr>
      <vt:lpstr>Тема Office</vt:lpstr>
      <vt:lpstr>Відокремлений структурний підрозділ  «Київський фаховий коледж морського і річкового флоту та транспортних технологій Державного університету інфраструктури та технологій»</vt:lpstr>
      <vt:lpstr>Мета проєкту</vt:lpstr>
      <vt:lpstr>Опис предметної області</vt:lpstr>
      <vt:lpstr>Вхідні та вихідні дані</vt:lpstr>
      <vt:lpstr>Функціональні вимоги системи</vt:lpstr>
      <vt:lpstr>Ведення таблиці трамваїв</vt:lpstr>
      <vt:lpstr>Ведення таблиці маршрутів</vt:lpstr>
      <vt:lpstr>Інструментальні засоби розробки програмного продукту</vt:lpstr>
      <vt:lpstr>Структури даних</vt:lpstr>
      <vt:lpstr>Структури даних</vt:lpstr>
      <vt:lpstr>Модульний склад програми</vt:lpstr>
      <vt:lpstr>Узагальнений алгоритм логічної структури програми</vt:lpstr>
      <vt:lpstr>Висновки</vt:lpstr>
      <vt:lpstr>Проблеми, які виникли при розробці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Відокремлений структурний підрозділ  «Київський фаховий коледж морського і річкового флоту та транспортних технологій Державного університету інфраструктури та технологій»</dc:title>
  <dc:creator>Maicl Grab</dc:creator>
  <cp:lastModifiedBy>Maicl Grab</cp:lastModifiedBy>
  <cp:revision>13</cp:revision>
  <dcterms:created xsi:type="dcterms:W3CDTF">2024-05-27T00:13:06Z</dcterms:created>
  <dcterms:modified xsi:type="dcterms:W3CDTF">2024-05-28T19:44:56Z</dcterms:modified>
</cp:coreProperties>
</file>