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요즘 비건을 모르는 사람은 없을 것</a:t>
            </a:r>
          </a:p>
          <a:p>
            <a:pPr/>
            <a:r>
              <a:t>그만큼 점점 증가하고 있으며 이를 존중하는 사람들도</a:t>
            </a:r>
            <a:r>
              <a:t>, </a:t>
            </a:r>
            <a:r>
              <a:t>식당도 늘어나고 있음</a:t>
            </a:r>
          </a:p>
          <a:p>
            <a:pPr/>
            <a:r>
              <a:t>허나 진입장벽이 높아 쉬이 접근하기 어렵다는 의견 또한 많음</a:t>
            </a:r>
          </a:p>
          <a:p>
            <a:pPr/>
            <a:r>
              <a:t>여러분은 이렇게 많은 비건 유형이 있다는 걸 알고 계셨나요</a:t>
            </a:r>
            <a:r>
              <a:t>?</a:t>
            </a:r>
          </a:p>
          <a:p>
            <a:pPr/>
            <a:r>
              <a:t>‘vegin’</a:t>
            </a:r>
            <a:r>
              <a:t>은 채식을 처음 시작하는 분들을 돕고자 만든 어플입니다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캘린더</a:t>
            </a:r>
            <a:r>
              <a:t>(</a:t>
            </a:r>
            <a:r>
              <a:t>비건 일기</a:t>
            </a:r>
            <a:r>
              <a:t>)</a:t>
            </a:r>
          </a:p>
          <a:p>
            <a:pPr/>
            <a:r>
              <a:t>지도</a:t>
            </a:r>
            <a:r>
              <a:t>(</a:t>
            </a:r>
            <a:r>
              <a:t>식당 위치</a:t>
            </a:r>
            <a:r>
              <a:t>,</a:t>
            </a:r>
            <a:r>
              <a:t> 정보</a:t>
            </a:r>
            <a:r>
              <a:t>)</a:t>
            </a:r>
          </a:p>
          <a:p>
            <a:pPr/>
            <a:r>
              <a:t>유저</a:t>
            </a:r>
            <a:r>
              <a:t>-</a:t>
            </a:r>
            <a:r>
              <a:t>채식 진행 날짜</a:t>
            </a:r>
            <a:r>
              <a:t>(</a:t>
            </a:r>
            <a:r>
              <a:t>비건 실천 기간</a:t>
            </a:r>
            <a:r>
              <a:t>),</a:t>
            </a:r>
            <a:r>
              <a:t> 비건 단계 알기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서버</a:t>
            </a:r>
            <a:r>
              <a:t>:</a:t>
            </a:r>
            <a:r>
              <a:t> </a:t>
            </a:r>
            <a:r>
              <a:t>aws(ec2), mysql, php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넣기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동영상 넣기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89B5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TextBox 2"/>
          <p:cNvSpPr txBox="1"/>
          <p:nvPr/>
        </p:nvSpPr>
        <p:spPr>
          <a:xfrm>
            <a:off x="4581036" y="1787855"/>
            <a:ext cx="3012949" cy="13106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>
                <a:ln w="19050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VEGIN</a:t>
            </a:r>
          </a:p>
        </p:txBody>
      </p:sp>
      <p:sp>
        <p:nvSpPr>
          <p:cNvPr id="96" name="TextBox 3"/>
          <p:cNvSpPr txBox="1"/>
          <p:nvPr/>
        </p:nvSpPr>
        <p:spPr>
          <a:xfrm>
            <a:off x="4948923" y="3259723"/>
            <a:ext cx="22704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u="sng">
                <a:solidFill>
                  <a:srgbClr val="3B3838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START YOUR NEW LIFE!</a:t>
            </a:r>
          </a:p>
        </p:txBody>
      </p:sp>
      <p:sp>
        <p:nvSpPr>
          <p:cNvPr id="97" name="TextBox 4"/>
          <p:cNvSpPr txBox="1"/>
          <p:nvPr/>
        </p:nvSpPr>
        <p:spPr>
          <a:xfrm>
            <a:off x="9882337" y="5094727"/>
            <a:ext cx="1881824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solidFill>
                  <a:srgbClr val="40404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컴퓨터공학과 </a:t>
            </a:r>
            <a:r>
              <a:t>20180966</a:t>
            </a:r>
            <a:r>
              <a:t> 김보연</a:t>
            </a:r>
          </a:p>
          <a:p>
            <a:pPr algn="r">
              <a:defRPr sz="1100">
                <a:solidFill>
                  <a:srgbClr val="40404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컴퓨터공학과 </a:t>
            </a:r>
            <a:r>
              <a:t>20180983 </a:t>
            </a:r>
            <a:r>
              <a:t>신가영</a:t>
            </a:r>
          </a:p>
          <a:p>
            <a:pPr algn="r">
              <a:defRPr sz="1100">
                <a:solidFill>
                  <a:srgbClr val="40404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컴퓨터공학과 </a:t>
            </a:r>
            <a:r>
              <a:t>20180990 </a:t>
            </a:r>
            <a:r>
              <a:t>이소윤</a:t>
            </a:r>
          </a:p>
          <a:p>
            <a:pPr algn="r">
              <a:defRPr sz="1100">
                <a:solidFill>
                  <a:srgbClr val="40404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컴퓨터공학과 </a:t>
            </a:r>
            <a:r>
              <a:t>20180993</a:t>
            </a:r>
            <a:r>
              <a:t> 이은지</a:t>
            </a:r>
          </a:p>
          <a:p>
            <a:pPr algn="r">
              <a:defRPr sz="1100">
                <a:solidFill>
                  <a:srgbClr val="40404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컴퓨터공학과 </a:t>
            </a:r>
            <a:r>
              <a:t>20181007</a:t>
            </a:r>
            <a:r>
              <a:t> 홍민아</a:t>
            </a:r>
          </a:p>
        </p:txBody>
      </p:sp>
      <p:sp>
        <p:nvSpPr>
          <p:cNvPr id="98" name="직사각형 11"/>
          <p:cNvSpPr/>
          <p:nvPr/>
        </p:nvSpPr>
        <p:spPr>
          <a:xfrm>
            <a:off x="0" y="3383281"/>
            <a:ext cx="4903204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직사각형 12"/>
          <p:cNvSpPr/>
          <p:nvPr/>
        </p:nvSpPr>
        <p:spPr>
          <a:xfrm>
            <a:off x="7288793" y="3406140"/>
            <a:ext cx="4903204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직사각형 3"/>
          <p:cNvSpPr/>
          <p:nvPr/>
        </p:nvSpPr>
        <p:spPr>
          <a:xfrm>
            <a:off x="0" y="0"/>
            <a:ext cx="12192000" cy="2316480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extBox 2"/>
          <p:cNvSpPr txBox="1"/>
          <p:nvPr/>
        </p:nvSpPr>
        <p:spPr>
          <a:xfrm>
            <a:off x="385572" y="804296"/>
            <a:ext cx="163017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  <a:latin typeface="Apple SD 산돌고딕 Neo 무거운"/>
                <a:ea typeface="Apple SD 산돌고딕 Neo 무거운"/>
                <a:cs typeface="Apple SD 산돌고딕 Neo 무거운"/>
                <a:sym typeface="Apple SD 산돌고딕 Neo 무거운"/>
              </a:defRPr>
            </a:lvl1pPr>
          </a:lstStyle>
          <a:p>
            <a:pPr/>
            <a:r>
              <a:t>INDEX</a:t>
            </a:r>
          </a:p>
        </p:txBody>
      </p:sp>
      <p:grpSp>
        <p:nvGrpSpPr>
          <p:cNvPr id="106" name="직사각형 6"/>
          <p:cNvGrpSpPr/>
          <p:nvPr/>
        </p:nvGrpSpPr>
        <p:grpSpPr>
          <a:xfrm>
            <a:off x="1573911" y="2620370"/>
            <a:ext cx="493269" cy="493269"/>
            <a:chOff x="0" y="0"/>
            <a:chExt cx="493268" cy="493268"/>
          </a:xfrm>
        </p:grpSpPr>
        <p:sp>
          <p:nvSpPr>
            <p:cNvPr id="104" name="사각형"/>
            <p:cNvSpPr/>
            <p:nvPr/>
          </p:nvSpPr>
          <p:spPr>
            <a:xfrm>
              <a:off x="-1" y="-1"/>
              <a:ext cx="493270" cy="493270"/>
            </a:xfrm>
            <a:prstGeom prst="rect">
              <a:avLst/>
            </a:prstGeom>
            <a:noFill/>
            <a:ln w="53975" cap="flat">
              <a:solidFill>
                <a:srgbClr val="89B5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pPr>
            </a:p>
          </p:txBody>
        </p:sp>
        <p:sp>
          <p:nvSpPr>
            <p:cNvPr id="105" name="1"/>
            <p:cNvSpPr txBox="1"/>
            <p:nvPr/>
          </p:nvSpPr>
          <p:spPr>
            <a:xfrm>
              <a:off x="72707" y="16763"/>
              <a:ext cx="3478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07" name="TextBox 7"/>
          <p:cNvSpPr txBox="1"/>
          <p:nvPr/>
        </p:nvSpPr>
        <p:spPr>
          <a:xfrm>
            <a:off x="2316098" y="2620370"/>
            <a:ext cx="77531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262626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WHY</a:t>
            </a:r>
          </a:p>
        </p:txBody>
      </p:sp>
      <p:grpSp>
        <p:nvGrpSpPr>
          <p:cNvPr id="110" name="직사각형 8"/>
          <p:cNvGrpSpPr/>
          <p:nvPr/>
        </p:nvGrpSpPr>
        <p:grpSpPr>
          <a:xfrm>
            <a:off x="1573911" y="4275868"/>
            <a:ext cx="493269" cy="493269"/>
            <a:chOff x="0" y="0"/>
            <a:chExt cx="493268" cy="493268"/>
          </a:xfrm>
        </p:grpSpPr>
        <p:sp>
          <p:nvSpPr>
            <p:cNvPr id="108" name="사각형"/>
            <p:cNvSpPr/>
            <p:nvPr/>
          </p:nvSpPr>
          <p:spPr>
            <a:xfrm>
              <a:off x="-1" y="-1"/>
              <a:ext cx="493270" cy="493270"/>
            </a:xfrm>
            <a:prstGeom prst="rect">
              <a:avLst/>
            </a:prstGeom>
            <a:noFill/>
            <a:ln w="53975" cap="flat">
              <a:solidFill>
                <a:srgbClr val="89B5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pPr>
            </a:p>
          </p:txBody>
        </p:sp>
        <p:sp>
          <p:nvSpPr>
            <p:cNvPr id="109" name="2"/>
            <p:cNvSpPr txBox="1"/>
            <p:nvPr/>
          </p:nvSpPr>
          <p:spPr>
            <a:xfrm>
              <a:off x="72707" y="16763"/>
              <a:ext cx="3478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1" name="TextBox 9"/>
          <p:cNvSpPr txBox="1"/>
          <p:nvPr/>
        </p:nvSpPr>
        <p:spPr>
          <a:xfrm>
            <a:off x="2316098" y="4275868"/>
            <a:ext cx="9475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262626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WHAT</a:t>
            </a:r>
          </a:p>
        </p:txBody>
      </p:sp>
      <p:grpSp>
        <p:nvGrpSpPr>
          <p:cNvPr id="114" name="직사각형 10"/>
          <p:cNvGrpSpPr/>
          <p:nvPr/>
        </p:nvGrpSpPr>
        <p:grpSpPr>
          <a:xfrm>
            <a:off x="7145026" y="2620370"/>
            <a:ext cx="493269" cy="493269"/>
            <a:chOff x="0" y="0"/>
            <a:chExt cx="493268" cy="493268"/>
          </a:xfrm>
        </p:grpSpPr>
        <p:sp>
          <p:nvSpPr>
            <p:cNvPr id="112" name="사각형"/>
            <p:cNvSpPr/>
            <p:nvPr/>
          </p:nvSpPr>
          <p:spPr>
            <a:xfrm>
              <a:off x="-1" y="-1"/>
              <a:ext cx="493270" cy="493270"/>
            </a:xfrm>
            <a:prstGeom prst="rect">
              <a:avLst/>
            </a:prstGeom>
            <a:noFill/>
            <a:ln w="53975" cap="flat">
              <a:solidFill>
                <a:srgbClr val="89B5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pPr>
            </a:p>
          </p:txBody>
        </p:sp>
        <p:sp>
          <p:nvSpPr>
            <p:cNvPr id="113" name="3"/>
            <p:cNvSpPr txBox="1"/>
            <p:nvPr/>
          </p:nvSpPr>
          <p:spPr>
            <a:xfrm>
              <a:off x="72707" y="16763"/>
              <a:ext cx="3478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5" name="TextBox 11"/>
          <p:cNvSpPr txBox="1"/>
          <p:nvPr/>
        </p:nvSpPr>
        <p:spPr>
          <a:xfrm>
            <a:off x="7887214" y="2620370"/>
            <a:ext cx="81066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262626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HOW</a:t>
            </a:r>
          </a:p>
        </p:txBody>
      </p:sp>
      <p:grpSp>
        <p:nvGrpSpPr>
          <p:cNvPr id="118" name="직사각형 12"/>
          <p:cNvGrpSpPr/>
          <p:nvPr/>
        </p:nvGrpSpPr>
        <p:grpSpPr>
          <a:xfrm>
            <a:off x="7145026" y="5056258"/>
            <a:ext cx="493269" cy="493269"/>
            <a:chOff x="0" y="0"/>
            <a:chExt cx="493268" cy="493268"/>
          </a:xfrm>
        </p:grpSpPr>
        <p:sp>
          <p:nvSpPr>
            <p:cNvPr id="116" name="사각형"/>
            <p:cNvSpPr/>
            <p:nvPr/>
          </p:nvSpPr>
          <p:spPr>
            <a:xfrm>
              <a:off x="-1" y="-1"/>
              <a:ext cx="493270" cy="493270"/>
            </a:xfrm>
            <a:prstGeom prst="rect">
              <a:avLst/>
            </a:prstGeom>
            <a:noFill/>
            <a:ln w="53975" cap="flat">
              <a:solidFill>
                <a:srgbClr val="89B58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pPr>
            </a:p>
          </p:txBody>
        </p:sp>
        <p:sp>
          <p:nvSpPr>
            <p:cNvPr id="117" name="4"/>
            <p:cNvSpPr txBox="1"/>
            <p:nvPr/>
          </p:nvSpPr>
          <p:spPr>
            <a:xfrm>
              <a:off x="72707" y="16763"/>
              <a:ext cx="3478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89B58D"/>
                  </a:solidFill>
                  <a:latin typeface="Apple SD 산돌고딕 Neo 무거운"/>
                  <a:ea typeface="Apple SD 산돌고딕 Neo 무거운"/>
                  <a:cs typeface="Apple SD 산돌고딕 Neo 무거운"/>
                  <a:sym typeface="Apple SD 산돌고딕 Neo 무거운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9" name="TextBox 13"/>
          <p:cNvSpPr txBox="1"/>
          <p:nvPr/>
        </p:nvSpPr>
        <p:spPr>
          <a:xfrm>
            <a:off x="7887214" y="5056258"/>
            <a:ext cx="119488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262626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20" name="직사각형 15"/>
          <p:cNvSpPr/>
          <p:nvPr/>
        </p:nvSpPr>
        <p:spPr>
          <a:xfrm>
            <a:off x="330830" y="1439120"/>
            <a:ext cx="1730969" cy="56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extBox 18"/>
          <p:cNvSpPr txBox="1"/>
          <p:nvPr/>
        </p:nvSpPr>
        <p:spPr>
          <a:xfrm>
            <a:off x="2316098" y="2994780"/>
            <a:ext cx="2902890" cy="7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- </a:t>
            </a:r>
            <a:r>
              <a:t>이 소프트웨어는 왜 필요한가</a:t>
            </a:r>
            <a:r>
              <a:t>?</a:t>
            </a:r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1) </a:t>
            </a:r>
            <a:r>
              <a:t>비건이란</a:t>
            </a:r>
            <a:r>
              <a:t>?</a:t>
            </a:r>
          </a:p>
        </p:txBody>
      </p:sp>
      <p:sp>
        <p:nvSpPr>
          <p:cNvPr id="122" name="TextBox 19"/>
          <p:cNvSpPr txBox="1"/>
          <p:nvPr/>
        </p:nvSpPr>
        <p:spPr>
          <a:xfrm>
            <a:off x="2316098" y="4561787"/>
            <a:ext cx="1952372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- </a:t>
            </a:r>
            <a:r>
              <a:t>프로젝트 기능 소개</a:t>
            </a:r>
          </a:p>
          <a:p>
            <a:pPr>
              <a:lnSpc>
                <a:spcPct val="150000"/>
              </a:lnSpc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</a:t>
            </a:r>
            <a:r>
              <a:rPr sz="1700"/>
              <a:t>1) </a:t>
            </a:r>
            <a:r>
              <a:rPr sz="1700"/>
              <a:t>비건 일기</a:t>
            </a:r>
            <a:endParaRPr sz="1700"/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2)</a:t>
            </a:r>
            <a:r>
              <a:t> 비건 단계 알기</a:t>
            </a:r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3)</a:t>
            </a:r>
            <a:r>
              <a:t> 비건 지도</a:t>
            </a:r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</a:t>
            </a:r>
            <a:r>
              <a:t>4)</a:t>
            </a:r>
            <a:r>
              <a:t> 성취도</a:t>
            </a:r>
          </a:p>
        </p:txBody>
      </p:sp>
      <p:sp>
        <p:nvSpPr>
          <p:cNvPr id="123" name="TextBox 21"/>
          <p:cNvSpPr txBox="1"/>
          <p:nvPr/>
        </p:nvSpPr>
        <p:spPr>
          <a:xfrm>
            <a:off x="7887214" y="2994780"/>
            <a:ext cx="1101294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-</a:t>
            </a:r>
            <a:r>
              <a:t> 개발 방법</a:t>
            </a:r>
          </a:p>
          <a:p>
            <a:pPr>
              <a:lnSpc>
                <a:spcPct val="150000"/>
              </a:lnSpc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</a:t>
            </a:r>
            <a:r>
              <a:rPr sz="1700"/>
              <a:t>1) </a:t>
            </a:r>
            <a:r>
              <a:rPr sz="1700"/>
              <a:t>프론트</a:t>
            </a:r>
            <a:endParaRPr sz="1700"/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</a:t>
            </a:r>
            <a:r>
              <a:t>2) </a:t>
            </a:r>
            <a:r>
              <a:t>서버</a:t>
            </a:r>
          </a:p>
          <a:p>
            <a:pPr>
              <a:lnSpc>
                <a:spcPct val="150000"/>
              </a:lnSpc>
              <a:defRPr sz="17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  3) </a:t>
            </a:r>
            <a:r>
              <a:t>디자인</a:t>
            </a:r>
          </a:p>
        </p:txBody>
      </p:sp>
      <p:sp>
        <p:nvSpPr>
          <p:cNvPr id="124" name="TextBox 23"/>
          <p:cNvSpPr txBox="1"/>
          <p:nvPr/>
        </p:nvSpPr>
        <p:spPr>
          <a:xfrm>
            <a:off x="7910370" y="5469701"/>
            <a:ext cx="84343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- </a:t>
            </a:r>
            <a:r>
              <a:t>동영상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TextBox 2"/>
          <p:cNvSpPr txBox="1"/>
          <p:nvPr/>
        </p:nvSpPr>
        <p:spPr>
          <a:xfrm>
            <a:off x="11204608" y="136524"/>
            <a:ext cx="8107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1. WHY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5165950" y="505857"/>
            <a:ext cx="217149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u="sng">
                <a:solidFill>
                  <a:srgbClr val="89B58D"/>
                </a:solidFill>
                <a:effectLst>
                  <a:outerShdw sx="100000" sy="100000" kx="0" ky="0" algn="b" rotWithShape="0" blurRad="0" dist="38100" dir="5400000">
                    <a:srgbClr val="000000">
                      <a:alpha val="38000"/>
                    </a:srgbClr>
                  </a:outerShdw>
                </a:effectLst>
                <a:latin typeface="Apple SD 산돌고딕 Neo 강한 볼드체"/>
                <a:ea typeface="Apple SD 산돌고딕 Neo 강한 볼드체"/>
                <a:cs typeface="Apple SD 산돌고딕 Neo 강한 볼드체"/>
                <a:sym typeface="Apple SD 산돌고딕 Neo 강한 볼드체"/>
              </a:defRPr>
            </a:pPr>
            <a:r>
              <a:t>비건</a:t>
            </a:r>
            <a:r>
              <a:t>(vegan)</a:t>
            </a:r>
          </a:p>
        </p:txBody>
      </p:sp>
      <p:sp>
        <p:nvSpPr>
          <p:cNvPr id="131" name="TextBox 4"/>
          <p:cNvSpPr txBox="1"/>
          <p:nvPr/>
        </p:nvSpPr>
        <p:spPr>
          <a:xfrm>
            <a:off x="3231126" y="1262705"/>
            <a:ext cx="59841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육식을 피하고 식물을 재료로 만든 음식만을 먹는 사람을 이르는 말</a:t>
            </a:r>
          </a:p>
        </p:txBody>
      </p:sp>
      <p:sp>
        <p:nvSpPr>
          <p:cNvPr id="132" name="TextBox 13"/>
          <p:cNvSpPr txBox="1"/>
          <p:nvPr/>
        </p:nvSpPr>
        <p:spPr>
          <a:xfrm>
            <a:off x="5249819" y="3151896"/>
            <a:ext cx="33680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평소에는 비건이며</a:t>
            </a:r>
            <a:r>
              <a:t>,</a:t>
            </a:r>
            <a:r>
              <a:t> 상황에 따라 육식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454855" y="2101636"/>
            <a:ext cx="982981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프루테리언</a:t>
            </a:r>
          </a:p>
        </p:txBody>
      </p:sp>
      <p:sp>
        <p:nvSpPr>
          <p:cNvPr id="134" name="TextBox 15"/>
          <p:cNvSpPr txBox="1"/>
          <p:nvPr/>
        </p:nvSpPr>
        <p:spPr>
          <a:xfrm>
            <a:off x="2203651" y="2101636"/>
            <a:ext cx="455677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비건</a:t>
            </a:r>
          </a:p>
        </p:txBody>
      </p:sp>
      <p:sp>
        <p:nvSpPr>
          <p:cNvPr id="135" name="TextBox 16"/>
          <p:cNvSpPr txBox="1"/>
          <p:nvPr/>
        </p:nvSpPr>
        <p:spPr>
          <a:xfrm>
            <a:off x="3688795" y="2101636"/>
            <a:ext cx="455677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락토</a:t>
            </a:r>
          </a:p>
        </p:txBody>
      </p:sp>
      <p:sp>
        <p:nvSpPr>
          <p:cNvPr id="136" name="TextBox 17"/>
          <p:cNvSpPr txBox="1"/>
          <p:nvPr/>
        </p:nvSpPr>
        <p:spPr>
          <a:xfrm>
            <a:off x="4771776" y="2101636"/>
            <a:ext cx="1260001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오보</a:t>
            </a:r>
          </a:p>
        </p:txBody>
      </p:sp>
      <p:sp>
        <p:nvSpPr>
          <p:cNvPr id="137" name="TextBox 18"/>
          <p:cNvSpPr txBox="1"/>
          <p:nvPr/>
        </p:nvSpPr>
        <p:spPr>
          <a:xfrm>
            <a:off x="6483315" y="2101636"/>
            <a:ext cx="807213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락토오보</a:t>
            </a:r>
          </a:p>
        </p:txBody>
      </p:sp>
      <p:sp>
        <p:nvSpPr>
          <p:cNvPr id="138" name="TextBox 19"/>
          <p:cNvSpPr txBox="1"/>
          <p:nvPr/>
        </p:nvSpPr>
        <p:spPr>
          <a:xfrm>
            <a:off x="8056342" y="2101636"/>
            <a:ext cx="631445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페스코</a:t>
            </a:r>
          </a:p>
        </p:txBody>
      </p:sp>
      <p:sp>
        <p:nvSpPr>
          <p:cNvPr id="139" name="TextBox 20"/>
          <p:cNvSpPr txBox="1"/>
          <p:nvPr/>
        </p:nvSpPr>
        <p:spPr>
          <a:xfrm>
            <a:off x="9629370" y="2101636"/>
            <a:ext cx="455677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폴로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10762982" y="2101636"/>
            <a:ext cx="1158749" cy="3327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플렉시테리언</a:t>
            </a:r>
          </a:p>
        </p:txBody>
      </p:sp>
      <p:sp>
        <p:nvSpPr>
          <p:cNvPr id="141" name="TextBox 29"/>
          <p:cNvSpPr txBox="1"/>
          <p:nvPr/>
        </p:nvSpPr>
        <p:spPr>
          <a:xfrm>
            <a:off x="3431994" y="3149394"/>
            <a:ext cx="1511953" cy="396241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pPr/>
            <a:r>
              <a:t>플렉시테리언</a:t>
            </a:r>
          </a:p>
        </p:txBody>
      </p:sp>
      <p:sp>
        <p:nvSpPr>
          <p:cNvPr id="142" name="직사각형 30"/>
          <p:cNvSpPr/>
          <p:nvPr/>
        </p:nvSpPr>
        <p:spPr>
          <a:xfrm>
            <a:off x="4771778" y="3493542"/>
            <a:ext cx="4455433" cy="45720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9204" y="4721169"/>
            <a:ext cx="4455432" cy="13231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  <a:reflection blurRad="0" stA="52000" stPos="0" endA="0" endPos="40000" dist="0" dir="5400000" fadeDir="5400000" sx="100000" sy="-100000" kx="0" ky="0" algn="bl" rotWithShape="0"/>
          </a:effectLst>
        </p:spPr>
      </p:pic>
      <p:sp>
        <p:nvSpPr>
          <p:cNvPr id="144" name="TextBox 22"/>
          <p:cNvSpPr txBox="1"/>
          <p:nvPr/>
        </p:nvSpPr>
        <p:spPr>
          <a:xfrm>
            <a:off x="5257429" y="4248003"/>
            <a:ext cx="199898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VEGAN + BEGAN</a:t>
            </a:r>
          </a:p>
          <a:p>
            <a:pPr algn="ctr">
              <a:defRPr sz="2000"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2" grpId="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extBox 2"/>
          <p:cNvSpPr txBox="1"/>
          <p:nvPr/>
        </p:nvSpPr>
        <p:spPr>
          <a:xfrm>
            <a:off x="11146243" y="136524"/>
            <a:ext cx="9764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2. WHAT</a:t>
            </a:r>
          </a:p>
        </p:txBody>
      </p:sp>
      <p:pic>
        <p:nvPicPr>
          <p:cNvPr id="150" name="그림 9" descr="그림 9"/>
          <p:cNvPicPr>
            <a:picLocks noChangeAspect="1"/>
          </p:cNvPicPr>
          <p:nvPr/>
        </p:nvPicPr>
        <p:blipFill>
          <a:blip r:embed="rId3">
            <a:extLst/>
          </a:blip>
          <a:srcRect l="5266" t="7187" r="6998" b="10920"/>
          <a:stretch>
            <a:fillRect/>
          </a:stretch>
        </p:blipFill>
        <p:spPr>
          <a:xfrm>
            <a:off x="6497068" y="1802294"/>
            <a:ext cx="2223608" cy="424506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51" name="TextBox 10"/>
          <p:cNvSpPr txBox="1"/>
          <p:nvPr/>
        </p:nvSpPr>
        <p:spPr>
          <a:xfrm>
            <a:off x="1108829" y="995306"/>
            <a:ext cx="11584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1.</a:t>
            </a:r>
            <a:r>
              <a:t> 비건 일기</a:t>
            </a:r>
          </a:p>
        </p:txBody>
      </p:sp>
      <p:sp>
        <p:nvSpPr>
          <p:cNvPr id="152" name="TextBox 11"/>
          <p:cNvSpPr txBox="1"/>
          <p:nvPr/>
        </p:nvSpPr>
        <p:spPr>
          <a:xfrm>
            <a:off x="3719187" y="995306"/>
            <a:ext cx="18597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2.</a:t>
            </a:r>
            <a:r>
              <a:t> 비건 유형 테스트</a:t>
            </a:r>
          </a:p>
        </p:txBody>
      </p:sp>
      <p:sp>
        <p:nvSpPr>
          <p:cNvPr id="153" name="TextBox 12"/>
          <p:cNvSpPr txBox="1"/>
          <p:nvPr/>
        </p:nvSpPr>
        <p:spPr>
          <a:xfrm>
            <a:off x="6757217" y="995306"/>
            <a:ext cx="165062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3.</a:t>
            </a:r>
            <a:r>
              <a:t> 비건 식당 지도</a:t>
            </a:r>
          </a:p>
        </p:txBody>
      </p:sp>
      <p:sp>
        <p:nvSpPr>
          <p:cNvPr id="154" name="TextBox 13"/>
          <p:cNvSpPr txBox="1"/>
          <p:nvPr/>
        </p:nvSpPr>
        <p:spPr>
          <a:xfrm>
            <a:off x="9878905" y="969409"/>
            <a:ext cx="14012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t>4.</a:t>
            </a:r>
            <a:r>
              <a:t> 개인 성취도</a:t>
            </a:r>
          </a:p>
        </p:txBody>
      </p:sp>
      <p:pic>
        <p:nvPicPr>
          <p:cNvPr id="155" name="그림 14" descr="그림 14"/>
          <p:cNvPicPr>
            <a:picLocks noChangeAspect="1"/>
          </p:cNvPicPr>
          <p:nvPr/>
        </p:nvPicPr>
        <p:blipFill>
          <a:blip r:embed="rId4">
            <a:extLst/>
          </a:blip>
          <a:srcRect l="5820" t="7187" r="6445" b="10920"/>
          <a:stretch>
            <a:fillRect/>
          </a:stretch>
        </p:blipFill>
        <p:spPr>
          <a:xfrm>
            <a:off x="577438" y="1802296"/>
            <a:ext cx="2223607" cy="42450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56" name="그림 15" descr="그림 15"/>
          <p:cNvPicPr>
            <a:picLocks noChangeAspect="1"/>
          </p:cNvPicPr>
          <p:nvPr/>
        </p:nvPicPr>
        <p:blipFill>
          <a:blip r:embed="rId5">
            <a:extLst/>
          </a:blip>
          <a:srcRect l="5196" t="7188" r="7069" b="10919"/>
          <a:stretch>
            <a:fillRect/>
          </a:stretch>
        </p:blipFill>
        <p:spPr>
          <a:xfrm>
            <a:off x="3537253" y="1802295"/>
            <a:ext cx="2223607" cy="424506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57" name="그림 16" descr="그림 16"/>
          <p:cNvPicPr>
            <a:picLocks noChangeAspect="1"/>
          </p:cNvPicPr>
          <p:nvPr/>
        </p:nvPicPr>
        <p:blipFill>
          <a:blip r:embed="rId6">
            <a:extLst/>
          </a:blip>
          <a:srcRect l="5335" t="7187" r="5820" b="10920"/>
          <a:stretch>
            <a:fillRect/>
          </a:stretch>
        </p:blipFill>
        <p:spPr>
          <a:xfrm>
            <a:off x="9456883" y="1802294"/>
            <a:ext cx="2251735" cy="424506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모서리가 둥근 직사각형 21"/>
          <p:cNvSpPr/>
          <p:nvPr/>
        </p:nvSpPr>
        <p:spPr>
          <a:xfrm>
            <a:off x="4771257" y="2101575"/>
            <a:ext cx="2833130" cy="4059384"/>
          </a:xfrm>
          <a:prstGeom prst="roundRect">
            <a:avLst>
              <a:gd name="adj" fmla="val 16667"/>
            </a:avLst>
          </a:prstGeom>
          <a:solidFill>
            <a:srgbClr val="89B58D">
              <a:alpha val="90147"/>
            </a:srgbClr>
          </a:solidFill>
          <a:ln w="1143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162" name="모서리가 둥근 직사각형 22"/>
          <p:cNvSpPr/>
          <p:nvPr/>
        </p:nvSpPr>
        <p:spPr>
          <a:xfrm>
            <a:off x="537201" y="2101575"/>
            <a:ext cx="2833131" cy="4059384"/>
          </a:xfrm>
          <a:prstGeom prst="roundRect">
            <a:avLst>
              <a:gd name="adj" fmla="val 16667"/>
            </a:avLst>
          </a:prstGeom>
          <a:solidFill>
            <a:srgbClr val="89B58D">
              <a:alpha val="90147"/>
            </a:srgbClr>
          </a:solidFill>
          <a:ln w="1143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163" name="모서리가 둥근 직사각형 13"/>
          <p:cNvSpPr/>
          <p:nvPr/>
        </p:nvSpPr>
        <p:spPr>
          <a:xfrm>
            <a:off x="8810563" y="2190153"/>
            <a:ext cx="2833130" cy="4059383"/>
          </a:xfrm>
          <a:prstGeom prst="roundRect">
            <a:avLst>
              <a:gd name="adj" fmla="val 16667"/>
            </a:avLst>
          </a:prstGeom>
          <a:solidFill>
            <a:srgbClr val="89B58D">
              <a:alpha val="90147"/>
            </a:srgbClr>
          </a:solidFill>
          <a:ln w="1143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164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TextBox 2"/>
          <p:cNvSpPr txBox="1"/>
          <p:nvPr/>
        </p:nvSpPr>
        <p:spPr>
          <a:xfrm>
            <a:off x="11204608" y="136524"/>
            <a:ext cx="8740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3. HOW</a:t>
            </a:r>
          </a:p>
        </p:txBody>
      </p:sp>
      <p:sp>
        <p:nvSpPr>
          <p:cNvPr id="166" name="TextBox 3"/>
          <p:cNvSpPr txBox="1"/>
          <p:nvPr/>
        </p:nvSpPr>
        <p:spPr>
          <a:xfrm>
            <a:off x="1508004" y="568496"/>
            <a:ext cx="8950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B3838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프론트</a:t>
            </a:r>
          </a:p>
        </p:txBody>
      </p:sp>
      <p:sp>
        <p:nvSpPr>
          <p:cNvPr id="167" name="TextBox 4"/>
          <p:cNvSpPr txBox="1"/>
          <p:nvPr/>
        </p:nvSpPr>
        <p:spPr>
          <a:xfrm>
            <a:off x="5783289" y="568496"/>
            <a:ext cx="63144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B3838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서버</a:t>
            </a:r>
          </a:p>
        </p:txBody>
      </p:sp>
      <p:sp>
        <p:nvSpPr>
          <p:cNvPr id="168" name="TextBox 5"/>
          <p:cNvSpPr txBox="1"/>
          <p:nvPr/>
        </p:nvSpPr>
        <p:spPr>
          <a:xfrm>
            <a:off x="9792473" y="568496"/>
            <a:ext cx="8950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B3838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디자인</a:t>
            </a:r>
          </a:p>
        </p:txBody>
      </p:sp>
      <p:pic>
        <p:nvPicPr>
          <p:cNvPr id="169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0807" y="3103109"/>
            <a:ext cx="1488742" cy="76918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70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7422" y="2364832"/>
            <a:ext cx="1148578" cy="8614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71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69463" y="2553675"/>
            <a:ext cx="895865" cy="4837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72" name="Picture 20" descr="Picture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3049" y="3257184"/>
            <a:ext cx="1941435" cy="1230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22" descr="Picture 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53775" y="3004565"/>
            <a:ext cx="1546703" cy="96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8"/>
          <p:cNvSpPr txBox="1"/>
          <p:nvPr/>
        </p:nvSpPr>
        <p:spPr>
          <a:xfrm>
            <a:off x="1048742" y="1262031"/>
            <a:ext cx="18062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이소윤 이은지 신가영 김보연</a:t>
            </a:r>
          </a:p>
        </p:txBody>
      </p:sp>
      <p:sp>
        <p:nvSpPr>
          <p:cNvPr id="175" name="TextBox 18"/>
          <p:cNvSpPr txBox="1"/>
          <p:nvPr/>
        </p:nvSpPr>
        <p:spPr>
          <a:xfrm>
            <a:off x="5865033" y="1269725"/>
            <a:ext cx="46666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홍민아</a:t>
            </a:r>
          </a:p>
        </p:txBody>
      </p:sp>
      <p:sp>
        <p:nvSpPr>
          <p:cNvPr id="176" name="TextBox 19"/>
          <p:cNvSpPr txBox="1"/>
          <p:nvPr/>
        </p:nvSpPr>
        <p:spPr>
          <a:xfrm>
            <a:off x="9980939" y="1262031"/>
            <a:ext cx="49961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신가영</a:t>
            </a:r>
          </a:p>
        </p:txBody>
      </p:sp>
      <p:sp>
        <p:nvSpPr>
          <p:cNvPr id="177" name="직사각형 17"/>
          <p:cNvSpPr/>
          <p:nvPr/>
        </p:nvSpPr>
        <p:spPr>
          <a:xfrm flipV="1">
            <a:off x="-225469" y="1155381"/>
            <a:ext cx="12417470" cy="51084"/>
          </a:xfrm>
          <a:prstGeom prst="rect">
            <a:avLst/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6"/>
          <p:cNvSpPr txBox="1"/>
          <p:nvPr/>
        </p:nvSpPr>
        <p:spPr>
          <a:xfrm>
            <a:off x="1175380" y="4699244"/>
            <a:ext cx="1548435" cy="3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프로그래밍 언어</a:t>
            </a:r>
          </a:p>
        </p:txBody>
      </p:sp>
      <p:sp>
        <p:nvSpPr>
          <p:cNvPr id="179" name="TextBox 20"/>
          <p:cNvSpPr txBox="1"/>
          <p:nvPr/>
        </p:nvSpPr>
        <p:spPr>
          <a:xfrm>
            <a:off x="5836498" y="4439558"/>
            <a:ext cx="697358" cy="77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u="sng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편리성</a:t>
            </a:r>
          </a:p>
          <a:p>
            <a:pPr algn="ctr">
              <a:lnSpc>
                <a:spcPct val="150000"/>
              </a:lnSpc>
              <a:defRPr u="sng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비용</a:t>
            </a:r>
          </a:p>
        </p:txBody>
      </p:sp>
      <p:sp>
        <p:nvSpPr>
          <p:cNvPr id="180" name="TextBox 23"/>
          <p:cNvSpPr txBox="1"/>
          <p:nvPr/>
        </p:nvSpPr>
        <p:spPr>
          <a:xfrm>
            <a:off x="9879950" y="4699244"/>
            <a:ext cx="697358" cy="3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편리성</a:t>
            </a:r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60602" y="2301374"/>
            <a:ext cx="1186328" cy="1186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TextBox 2"/>
          <p:cNvSpPr txBox="1"/>
          <p:nvPr/>
        </p:nvSpPr>
        <p:spPr>
          <a:xfrm>
            <a:off x="11204608" y="136524"/>
            <a:ext cx="8740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3. HOW</a:t>
            </a:r>
          </a:p>
        </p:txBody>
      </p:sp>
      <p:pic>
        <p:nvPicPr>
          <p:cNvPr id="187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320" y="1216286"/>
            <a:ext cx="2496107" cy="1581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81904" y="1507932"/>
            <a:ext cx="1667290" cy="8614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89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65946" y="1594914"/>
            <a:ext cx="1526808" cy="8244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90" name="오른쪽 화살표[R] 9"/>
          <p:cNvSpPr/>
          <p:nvPr/>
        </p:nvSpPr>
        <p:spPr>
          <a:xfrm rot="10800000">
            <a:off x="3715341" y="2062134"/>
            <a:ext cx="1363691" cy="307232"/>
          </a:xfrm>
          <a:prstGeom prst="rightArrow">
            <a:avLst>
              <a:gd name="adj1" fmla="val 50000"/>
              <a:gd name="adj2" fmla="val 91250"/>
            </a:avLst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오른쪽 화살표[R] 10"/>
          <p:cNvSpPr/>
          <p:nvPr/>
        </p:nvSpPr>
        <p:spPr>
          <a:xfrm>
            <a:off x="3715341" y="1699899"/>
            <a:ext cx="1363691" cy="307232"/>
          </a:xfrm>
          <a:prstGeom prst="rightArrow">
            <a:avLst>
              <a:gd name="adj1" fmla="val 50000"/>
              <a:gd name="adj2" fmla="val 91250"/>
            </a:avLst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오른쪽 화살표[R] 11"/>
          <p:cNvSpPr/>
          <p:nvPr/>
        </p:nvSpPr>
        <p:spPr>
          <a:xfrm rot="10800000">
            <a:off x="7555692" y="2062134"/>
            <a:ext cx="1363691" cy="307232"/>
          </a:xfrm>
          <a:prstGeom prst="rightArrow">
            <a:avLst>
              <a:gd name="adj1" fmla="val 50000"/>
              <a:gd name="adj2" fmla="val 91250"/>
            </a:avLst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오른쪽 화살표[R] 12"/>
          <p:cNvSpPr/>
          <p:nvPr/>
        </p:nvSpPr>
        <p:spPr>
          <a:xfrm>
            <a:off x="7555692" y="1699899"/>
            <a:ext cx="1363691" cy="307232"/>
          </a:xfrm>
          <a:prstGeom prst="rightArrow">
            <a:avLst>
              <a:gd name="adj1" fmla="val 50000"/>
              <a:gd name="adj2" fmla="val 91250"/>
            </a:avLst>
          </a:prstGeom>
          <a:solidFill>
            <a:srgbClr val="89B58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Box 13"/>
          <p:cNvSpPr txBox="1"/>
          <p:nvPr/>
        </p:nvSpPr>
        <p:spPr>
          <a:xfrm>
            <a:off x="45720" y="2787546"/>
            <a:ext cx="2009064" cy="395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CalendarRequest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HomeActivity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IntroActivity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Join2Activity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Jon2Request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JoinActivity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JoinRequest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LoginActivity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MainActivity</a:t>
            </a:r>
          </a:p>
        </p:txBody>
      </p:sp>
      <p:sp>
        <p:nvSpPr>
          <p:cNvPr id="195" name="TextBox 14"/>
          <p:cNvSpPr txBox="1"/>
          <p:nvPr/>
        </p:nvSpPr>
        <p:spPr>
          <a:xfrm>
            <a:off x="5511666" y="2925555"/>
            <a:ext cx="2949068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calendar.php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calendar_manipulation.php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check.php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login.php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type.php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map.php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register.php</a:t>
            </a:r>
          </a:p>
        </p:txBody>
      </p:sp>
      <p:sp>
        <p:nvSpPr>
          <p:cNvPr id="196" name="TextBox 15"/>
          <p:cNvSpPr txBox="1"/>
          <p:nvPr/>
        </p:nvSpPr>
        <p:spPr>
          <a:xfrm>
            <a:off x="9702542" y="2925555"/>
            <a:ext cx="1200964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TABLE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user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map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calendar</a:t>
            </a:r>
          </a:p>
        </p:txBody>
      </p:sp>
      <p:sp>
        <p:nvSpPr>
          <p:cNvPr id="197" name="TextBox 16"/>
          <p:cNvSpPr txBox="1"/>
          <p:nvPr/>
        </p:nvSpPr>
        <p:spPr>
          <a:xfrm>
            <a:off x="2167812" y="2787546"/>
            <a:ext cx="2513585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MainRequest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ManiRequest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MapActivity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MarkDecorator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SaveSharePreferences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SundayDecorator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TypeActivity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TypeRequest</a:t>
            </a:r>
          </a:p>
          <a:p>
            <a:pPr marL="285750" indent="-285750">
              <a:lnSpc>
                <a:spcPct val="150000"/>
              </a:lnSpc>
              <a:buSzPct val="100000"/>
              <a:buChar char="-"/>
              <a:defRPr>
                <a:solidFill>
                  <a:srgbClr val="3B3838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UserActivity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extBox 2"/>
          <p:cNvSpPr txBox="1"/>
          <p:nvPr/>
        </p:nvSpPr>
        <p:spPr>
          <a:xfrm>
            <a:off x="11087879" y="136524"/>
            <a:ext cx="9984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9B58D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4.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슬라이드 번호 개체 틀 1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TextBox 2"/>
          <p:cNvSpPr txBox="1"/>
          <p:nvPr/>
        </p:nvSpPr>
        <p:spPr>
          <a:xfrm>
            <a:off x="4143415" y="2967334"/>
            <a:ext cx="4051271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Microsoft GothicNeo"/>
                <a:ea typeface="Microsoft GothicNeo"/>
                <a:cs typeface="Microsoft GothicNeo"/>
                <a:sym typeface="Microsoft GothicNeo"/>
              </a:defRPr>
            </a:pPr>
            <a:r>
              <a:t>THANK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89B58D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