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76" r:id="rId3"/>
    <p:sldId id="277" r:id="rId4"/>
    <p:sldId id="295" r:id="rId5"/>
    <p:sldId id="306" r:id="rId6"/>
    <p:sldId id="311" r:id="rId7"/>
    <p:sldId id="298" r:id="rId8"/>
    <p:sldId id="316" r:id="rId9"/>
    <p:sldId id="317" r:id="rId10"/>
    <p:sldId id="302" r:id="rId11"/>
    <p:sldId id="305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866C"/>
    <a:srgbClr val="D09079"/>
    <a:srgbClr val="FFFFFF"/>
    <a:srgbClr val="DCAD9B"/>
    <a:srgbClr val="E1B078"/>
    <a:srgbClr val="DAAB99"/>
    <a:srgbClr val="D6AFAA"/>
    <a:srgbClr val="C78B81"/>
    <a:srgbClr val="C07162"/>
    <a:srgbClr val="EAD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23" autoAdjust="0"/>
    <p:restoredTop sz="94715"/>
  </p:normalViewPr>
  <p:slideViewPr>
    <p:cSldViewPr snapToGrid="0" snapToObjects="1">
      <p:cViewPr varScale="1">
        <p:scale>
          <a:sx n="107" d="100"/>
          <a:sy n="107" d="100"/>
        </p:scale>
        <p:origin x="144" y="102"/>
      </p:cViewPr>
      <p:guideLst>
        <p:guide orient="horz" pos="2153"/>
        <p:guide pos="38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2832" y="-108"/>
      </p:cViewPr>
      <p:guideLst>
        <p:guide orient="horz" pos="2870"/>
        <p:guide pos="21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08AB7-19A1-4EB1-BEFD-71EC9D5AFD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359A5-0105-4CF2-993C-2645F3D279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5" dirty="0" smtClean="0">
                <a:solidFill>
                  <a:srgbClr val="000000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65" dirty="0">
              <a:solidFill>
                <a:srgbClr val="000000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5" dirty="0" smtClean="0">
                <a:solidFill>
                  <a:schemeClr val="bg1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65" dirty="0">
              <a:solidFill>
                <a:schemeClr val="bg1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solidFill>
          <a:srgbClr val="F9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535053" y="0"/>
            <a:ext cx="5656948" cy="6858000"/>
          </a:xfrm>
          <a:prstGeom prst="rect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6000" b="1" dirty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6535053" y="741784"/>
            <a:ext cx="5656948" cy="895739"/>
          </a:xfrm>
          <a:prstGeom prst="rect">
            <a:avLst/>
          </a:prstGeom>
          <a:solidFill>
            <a:srgbClr val="2227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6535053" y="773869"/>
            <a:ext cx="5656948" cy="73409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30000"/>
              </a:lnSpc>
              <a:buNone/>
              <a:defRPr sz="4400" b="1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 smtClean="0"/>
              <a:t>点击输入标题</a:t>
            </a:r>
            <a:endParaRPr kumimoji="1"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9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533824" y="3068146"/>
            <a:ext cx="6186329" cy="1181324"/>
          </a:xfrm>
          <a:prstGeom prst="rect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-3772842" y="1085120"/>
            <a:ext cx="557913" cy="557913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4533823" y="888151"/>
            <a:ext cx="2347038" cy="67807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smtClean="0"/>
              <a:t>PART</a:t>
            </a:r>
            <a:endParaRPr kumimoji="1" lang="zh-CN" altLang="en-US" dirty="0"/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4533821" y="1759971"/>
            <a:ext cx="6186332" cy="10954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buNone/>
              <a:defRPr sz="72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 smtClean="0"/>
              <a:t>点击输入标题</a:t>
            </a:r>
            <a:endParaRPr kumimoji="1" lang="zh-CN" altLang="en-US" dirty="0"/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4628336" y="3142600"/>
            <a:ext cx="5954942" cy="103241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40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 smtClean="0"/>
              <a:t>点击添加文本</a:t>
            </a:r>
            <a:endParaRPr kumimoji="1"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rgbClr val="F9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 userDrawn="1"/>
        </p:nvSpPr>
        <p:spPr>
          <a:xfrm>
            <a:off x="4049791" y="1"/>
            <a:ext cx="4092419" cy="693737"/>
          </a:xfrm>
          <a:prstGeom prst="rect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4049791" y="1"/>
            <a:ext cx="4092419" cy="69373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 smtClean="0"/>
              <a:t>点击输入标题</a:t>
            </a:r>
            <a:endParaRPr kumimoji="1"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rgbClr val="FB5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701214"/>
            <a:ext cx="12192000" cy="4156789"/>
          </a:xfrm>
          <a:prstGeom prst="rect">
            <a:avLst/>
          </a:prstGeom>
          <a:solidFill>
            <a:srgbClr val="F9F5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65" b="1" dirty="0">
              <a:solidFill>
                <a:srgbClr val="F9F5EE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049791" y="1"/>
            <a:ext cx="4092419" cy="693737"/>
          </a:xfrm>
          <a:prstGeom prst="rect">
            <a:avLst/>
          </a:prstGeom>
          <a:solidFill>
            <a:srgbClr val="F9F5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22272C"/>
              </a:solidFill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4049791" y="1"/>
            <a:ext cx="4092419" cy="69373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 smtClean="0"/>
              <a:t>点击输入标题</a:t>
            </a:r>
            <a:endParaRPr kumimoji="1"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49791" y="1"/>
            <a:ext cx="4092419" cy="693737"/>
          </a:xfrm>
          <a:prstGeom prst="rect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3" name="矩形 2"/>
          <p:cNvSpPr/>
          <p:nvPr userDrawn="1"/>
        </p:nvSpPr>
        <p:spPr>
          <a:xfrm>
            <a:off x="4049791" y="693739"/>
            <a:ext cx="4092419" cy="141099"/>
          </a:xfrm>
          <a:prstGeom prst="rect">
            <a:avLst/>
          </a:prstGeom>
          <a:solidFill>
            <a:srgbClr val="F9F5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4049791" y="1"/>
            <a:ext cx="4092419" cy="69373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 smtClean="0"/>
              <a:t>点击输入标题</a:t>
            </a:r>
            <a:endParaRPr kumimoji="1" lang="zh-CN" altLang="en-US" dirty="0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solidFill>
          <a:srgbClr val="FB5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212213" y="912085"/>
            <a:ext cx="9767574" cy="210543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30000"/>
              </a:lnSpc>
              <a:buNone/>
              <a:defRPr sz="15000" b="1">
                <a:solidFill>
                  <a:schemeClr val="accent3"/>
                </a:solidFill>
                <a:latin typeface="+mj-lt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212213" y="3188971"/>
            <a:ext cx="9767574" cy="93725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30000"/>
              </a:lnSpc>
              <a:buNone/>
              <a:defRPr sz="4400" b="1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 smtClean="0"/>
              <a:t>点击此处添加标题</a:t>
            </a:r>
            <a:endParaRPr kumimoji="1"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213" y="4297680"/>
            <a:ext cx="9767574" cy="11772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lang="zh-CN" altLang="zh-CN" sz="1400" dirty="0">
                <a:solidFill>
                  <a:schemeClr val="bg1"/>
                </a:solidFill>
                <a:latin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 dirty="0" smtClean="0"/>
              <a:t>点击此处添加文本信息。</a:t>
            </a:r>
            <a:endParaRPr kumimoji="1" lang="zh-CN" altLang="en-US" dirty="0" smtClean="0"/>
          </a:p>
          <a:p>
            <a:pPr lvl="0"/>
            <a:r>
              <a:rPr kumimoji="1" lang="zh-CN" altLang="en-US" dirty="0" smtClean="0"/>
              <a:t>标题数字等都可以通过点击和重新输入进行更改，顶部“开始”面板中可以对字体、字号、颜色、行距等进行修改。建议正文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号字，</a:t>
            </a:r>
            <a:r>
              <a:rPr kumimoji="1" lang="en-US" altLang="zh-CN" dirty="0" smtClean="0"/>
              <a:t>1.3</a:t>
            </a:r>
            <a:r>
              <a:rPr kumimoji="1" lang="zh-CN" altLang="en-US" dirty="0" smtClean="0"/>
              <a:t>倍字间距。</a:t>
            </a:r>
            <a:endParaRPr kumimoji="1" lang="zh-CN" altLang="en-US" dirty="0" smtClean="0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rgbClr val="F9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image" Target="../media/image3.png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1.sv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仙人掌3"/>
          <p:cNvPicPr>
            <a:picLocks noChangeAspect="1"/>
          </p:cNvPicPr>
          <p:nvPr/>
        </p:nvPicPr>
        <p:blipFill>
          <a:blip r:embed="rId1">
            <a:lum bright="36000" contrast="-42000"/>
          </a:blip>
          <a:stretch>
            <a:fillRect/>
          </a:stretch>
        </p:blipFill>
        <p:spPr>
          <a:xfrm>
            <a:off x="-190500" y="2517140"/>
            <a:ext cx="7334250" cy="443039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7" name="矩形 6"/>
          <p:cNvSpPr/>
          <p:nvPr/>
        </p:nvSpPr>
        <p:spPr>
          <a:xfrm>
            <a:off x="74930" y="2034540"/>
            <a:ext cx="12005945" cy="3374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sz="5865">
                <a:ea typeface="宋体" panose="02010600030101010101" pitchFamily="2" charset="-122"/>
                <a:sym typeface="+mn-ea"/>
              </a:rPr>
              <a:t>操作系统课程FAQ系统开发与设计</a:t>
            </a:r>
            <a:r>
              <a:rPr kumimoji="1" lang="zh-CN" altLang="en-US" sz="5865" b="1" dirty="0" smtClean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毕业</a:t>
            </a:r>
            <a:endParaRPr kumimoji="1" lang="zh-CN" altLang="en-US" sz="5865" b="1" dirty="0" smtClean="0">
              <a:solidFill>
                <a:srgbClr val="B565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/>
            <a:r>
              <a:rPr kumimoji="1" lang="zh-CN" altLang="en-US" sz="2400" b="1" dirty="0" smtClean="0">
                <a:solidFill>
                  <a:srgbClr val="E1B07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endParaRPr kumimoji="1" lang="zh-CN" altLang="en-US" sz="2400" b="1" dirty="0" smtClean="0">
              <a:solidFill>
                <a:srgbClr val="E1B07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kumimoji="1" lang="zh-CN" altLang="en-US" sz="2400" b="1" dirty="0" smtClean="0">
              <a:solidFill>
                <a:srgbClr val="E1B07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kumimoji="1" lang="zh-CN" altLang="en-US" sz="2400" b="1" dirty="0" smtClean="0">
              <a:solidFill>
                <a:srgbClr val="E1B07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kumimoji="1" lang="zh-CN" altLang="en-US" sz="2400" b="1" dirty="0" smtClean="0">
                <a:solidFill>
                  <a:srgbClr val="B565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1" lang="zh-CN" altLang="en-US" sz="2400" b="1" dirty="0" smtClean="0">
                <a:solidFill>
                  <a:srgbClr val="B5655E"/>
                </a:solidFill>
                <a:latin typeface="+mj-ea"/>
                <a:ea typeface="+mj-ea"/>
                <a:cs typeface="DFKai-SB" panose="03000509000000000000" charset="-120"/>
              </a:rPr>
              <a:t>汇报人：白杨</a:t>
            </a:r>
            <a:endParaRPr kumimoji="1" lang="zh-CN" altLang="en-US" sz="2400" b="1" dirty="0" smtClean="0">
              <a:solidFill>
                <a:srgbClr val="B5655E"/>
              </a:solidFill>
              <a:latin typeface="+mj-ea"/>
              <a:ea typeface="+mj-ea"/>
              <a:cs typeface="DFKai-SB" panose="03000509000000000000" charset="-12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79730" y="3139440"/>
            <a:ext cx="11189970" cy="0"/>
          </a:xfrm>
          <a:prstGeom prst="line">
            <a:avLst/>
          </a:prstGeom>
          <a:ln w="31750">
            <a:solidFill>
              <a:srgbClr val="CC86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同心圆 8"/>
          <p:cNvSpPr/>
          <p:nvPr/>
        </p:nvSpPr>
        <p:spPr>
          <a:xfrm>
            <a:off x="9777095" y="496570"/>
            <a:ext cx="1411605" cy="1156970"/>
          </a:xfrm>
          <a:prstGeom prst="donut">
            <a:avLst>
              <a:gd name="adj" fmla="val 9769"/>
            </a:avLst>
          </a:prstGeom>
          <a:solidFill>
            <a:srgbClr val="EAD4A5"/>
          </a:solidFill>
          <a:ln>
            <a:solidFill>
              <a:srgbClr val="EAD4A5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同心圆 9"/>
          <p:cNvSpPr/>
          <p:nvPr/>
        </p:nvSpPr>
        <p:spPr>
          <a:xfrm>
            <a:off x="9904095" y="623570"/>
            <a:ext cx="1411605" cy="1156970"/>
          </a:xfrm>
          <a:prstGeom prst="donut">
            <a:avLst>
              <a:gd name="adj" fmla="val 9769"/>
            </a:avLst>
          </a:prstGeom>
          <a:solidFill>
            <a:srgbClr val="EAD4A5"/>
          </a:solidFill>
          <a:ln>
            <a:solidFill>
              <a:srgbClr val="EAD4A5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同心圆 11"/>
          <p:cNvSpPr/>
          <p:nvPr/>
        </p:nvSpPr>
        <p:spPr>
          <a:xfrm>
            <a:off x="10158095" y="877570"/>
            <a:ext cx="1411605" cy="1156970"/>
          </a:xfrm>
          <a:prstGeom prst="donut">
            <a:avLst>
              <a:gd name="adj" fmla="val 9769"/>
            </a:avLst>
          </a:prstGeom>
          <a:solidFill>
            <a:srgbClr val="EAD4A5"/>
          </a:solidFill>
          <a:ln>
            <a:solidFill>
              <a:srgbClr val="EAD4A5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10285095" y="1004570"/>
            <a:ext cx="1411605" cy="1156970"/>
          </a:xfrm>
          <a:prstGeom prst="donut">
            <a:avLst>
              <a:gd name="adj" fmla="val 9769"/>
            </a:avLst>
          </a:prstGeom>
          <a:solidFill>
            <a:srgbClr val="EAD4A5"/>
          </a:solidFill>
          <a:ln>
            <a:solidFill>
              <a:srgbClr val="EAD4A5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848860" y="240030"/>
            <a:ext cx="2494280" cy="768350"/>
          </a:xfrm>
          <a:prstGeom prst="rect">
            <a:avLst/>
          </a:prstGeom>
          <a:solidFill>
            <a:srgbClr val="D09079"/>
          </a:solidFill>
          <a:ln w="28575" cmpd="sng"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论文规划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023360" y="1315720"/>
            <a:ext cx="4232910" cy="0"/>
          </a:xfrm>
          <a:prstGeom prst="line">
            <a:avLst/>
          </a:prstGeom>
          <a:ln w="41275" cmpd="sng">
            <a:solidFill>
              <a:srgbClr val="D0907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-42545" y="1166495"/>
            <a:ext cx="12277090" cy="5575935"/>
            <a:chOff x="3675" y="4500"/>
            <a:chExt cx="12508" cy="1900"/>
          </a:xfrm>
        </p:grpSpPr>
        <p:pic>
          <p:nvPicPr>
            <p:cNvPr id="14" name="图片 13" descr="黑板3-01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675" y="4500"/>
              <a:ext cx="12508" cy="1900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5992" y="4686"/>
              <a:ext cx="8192" cy="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zh-CN" altLang="en-US" sz="2800" b="1" dirty="0">
                <a:solidFill>
                  <a:schemeClr val="tx1"/>
                </a:solidFill>
                <a:latin typeface="+mj-ea"/>
                <a:ea typeface="+mj-ea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53640" y="2411730"/>
            <a:ext cx="7597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论文题目：操作系统</a:t>
            </a:r>
            <a:r>
              <a:rPr lang="en-US" altLang="zh-CN" sz="3200"/>
              <a:t>FAQ</a:t>
            </a:r>
            <a:r>
              <a:rPr lang="zh-CN" altLang="en-US" sz="3200"/>
              <a:t>系统</a:t>
            </a:r>
            <a:r>
              <a:rPr lang="en-US" altLang="zh-CN" sz="3200"/>
              <a:t>——</a:t>
            </a:r>
            <a:r>
              <a:rPr lang="zh-CN" altLang="en-US" sz="3200"/>
              <a:t>后台的实现</a:t>
            </a:r>
            <a:endParaRPr lang="zh-CN" altLang="en-US" sz="3200"/>
          </a:p>
          <a:p>
            <a:endParaRPr lang="zh-CN" altLang="en-US" sz="3200"/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27095" y="2679065"/>
            <a:ext cx="5337810" cy="993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5865" b="1" dirty="0">
                <a:solidFill>
                  <a:srgbClr val="FFFFFF"/>
                </a:solidFill>
                <a:latin typeface="DFKai-SB" panose="03000509000000000000" charset="-120"/>
                <a:ea typeface="DFKai-SB" panose="03000509000000000000" charset="-120"/>
              </a:rPr>
              <a:t>THANK YOU!</a:t>
            </a:r>
            <a:endParaRPr kumimoji="1" lang="en-US" altLang="zh-CN" sz="5865" b="1" dirty="0">
              <a:solidFill>
                <a:srgbClr val="FFFFFF"/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pic>
        <p:nvPicPr>
          <p:cNvPr id="58" name="图片 57" descr="仙人掌3"/>
          <p:cNvPicPr>
            <a:picLocks noChangeAspect="1"/>
          </p:cNvPicPr>
          <p:nvPr/>
        </p:nvPicPr>
        <p:blipFill>
          <a:blip r:embed="rId1">
            <a:lum bright="36000" contrast="-42000"/>
          </a:blip>
          <a:stretch>
            <a:fillRect/>
          </a:stretch>
        </p:blipFill>
        <p:spPr>
          <a:xfrm>
            <a:off x="-163195" y="850900"/>
            <a:ext cx="10194290" cy="615886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60" name="文本框 59"/>
          <p:cNvSpPr txBox="1"/>
          <p:nvPr/>
        </p:nvSpPr>
        <p:spPr>
          <a:xfrm>
            <a:off x="6543040" y="1461135"/>
            <a:ext cx="51288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>
                <a:solidFill>
                  <a:srgbClr val="D09079"/>
                </a:solidFill>
                <a:latin typeface="+mj-ea"/>
                <a:ea typeface="+mj-ea"/>
                <a:cs typeface="+mj-ea"/>
              </a:rPr>
              <a:t>Thank you</a:t>
            </a:r>
            <a:r>
              <a:rPr lang="zh-CN" altLang="en-US" sz="6600" b="1">
                <a:solidFill>
                  <a:srgbClr val="D09079"/>
                </a:solidFill>
                <a:latin typeface="+mj-ea"/>
                <a:ea typeface="+mj-ea"/>
                <a:cs typeface="+mj-ea"/>
              </a:rPr>
              <a:t>！</a:t>
            </a:r>
            <a:endParaRPr lang="zh-CN" altLang="en-US" sz="6600" b="1">
              <a:solidFill>
                <a:srgbClr val="D09079"/>
              </a:solidFill>
              <a:latin typeface="+mj-ea"/>
              <a:ea typeface="+mj-ea"/>
              <a:cs typeface="+mj-ea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V="1">
            <a:off x="6697980" y="2567940"/>
            <a:ext cx="3971290" cy="33020"/>
          </a:xfrm>
          <a:prstGeom prst="line">
            <a:avLst/>
          </a:prstGeom>
          <a:ln w="31750">
            <a:solidFill>
              <a:srgbClr val="D09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8925560" y="3672840"/>
            <a:ext cx="208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09079"/>
                </a:solidFill>
              </a:rPr>
              <a:t>汇报人：白杨</a:t>
            </a:r>
            <a:endParaRPr lang="zh-CN" altLang="en-US" sz="2400" b="1">
              <a:solidFill>
                <a:srgbClr val="D09079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/>
        </p:nvSpPr>
        <p:spPr>
          <a:xfrm>
            <a:off x="284113" y="652584"/>
            <a:ext cx="5656948" cy="734090"/>
          </a:xfrm>
          <a:prstGeom prst="rect">
            <a:avLst/>
          </a:prstGeom>
          <a:ln w="73025" cap="sq" cmpd="dbl">
            <a:solidFill>
              <a:srgbClr val="CC866C"/>
            </a:solidFill>
            <a:prstDash val="lgDash"/>
            <a:bevel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rgbClr val="CC866C"/>
                </a:solidFill>
                <a:latin typeface="BatangChe" panose="02030609000101010101" charset="-127"/>
                <a:ea typeface="BatangChe" panose="02030609000101010101" charset="-127"/>
              </a:rPr>
              <a:t>CONTENTS</a:t>
            </a:r>
            <a:r>
              <a:rPr kumimoji="1" lang="zh-CN" altLang="en-US" dirty="0">
                <a:solidFill>
                  <a:srgbClr val="CC866C"/>
                </a:solidFill>
                <a:latin typeface="Century Gothic" panose="020B0502020202020204"/>
                <a:ea typeface="微软雅黑" panose="020B0503020204020204" charset="-122"/>
              </a:rPr>
              <a:t> </a:t>
            </a:r>
            <a:r>
              <a:rPr kumimoji="1" lang="zh-CN" altLang="en-US" dirty="0" smtClean="0">
                <a:solidFill>
                  <a:srgbClr val="CC866C"/>
                </a:solidFill>
                <a:latin typeface="+mj-ea"/>
                <a:ea typeface="+mj-ea"/>
              </a:rPr>
              <a:t>目录</a:t>
            </a:r>
            <a:endParaRPr kumimoji="1" lang="zh-CN" altLang="en-US" dirty="0" smtClean="0">
              <a:solidFill>
                <a:srgbClr val="CC866C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89760" y="1574800"/>
            <a:ext cx="2446020" cy="730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3200" dirty="0">
                <a:solidFill>
                  <a:srgbClr val="CC866C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目的意义</a:t>
            </a:r>
            <a:r>
              <a:rPr lang="zh-CN" altLang="en-US" sz="3200" b="1" dirty="0">
                <a:solidFill>
                  <a:srgbClr val="E1B078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 </a:t>
            </a:r>
            <a:endParaRPr lang="zh-CN" altLang="en-US" sz="3200" b="1" dirty="0">
              <a:solidFill>
                <a:srgbClr val="E1B078"/>
              </a:solidFill>
              <a:latin typeface="Century Gothic" panose="020B0502020202020204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32280" y="2705100"/>
            <a:ext cx="1944370" cy="7308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rgbClr val="B5655E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3200" b="1" dirty="0">
                <a:solidFill>
                  <a:srgbClr val="CC866C"/>
                </a:solidFill>
                <a:latin typeface="+mj-ea"/>
                <a:ea typeface="+mj-ea"/>
                <a:sym typeface="+mn-ea"/>
              </a:rPr>
              <a:t>研究内容</a:t>
            </a:r>
            <a:endParaRPr lang="zh-CN" altLang="en-US" sz="3200" b="1" dirty="0">
              <a:solidFill>
                <a:srgbClr val="CC866C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24355" y="3806190"/>
            <a:ext cx="1880235" cy="7308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rgbClr val="B5655E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3200" b="1" dirty="0">
                <a:solidFill>
                  <a:srgbClr val="CC866C"/>
                </a:solidFill>
                <a:latin typeface="+mj-ea"/>
                <a:ea typeface="+mj-ea"/>
                <a:cs typeface="+mj-ea"/>
                <a:sym typeface="+mn-ea"/>
              </a:rPr>
              <a:t>研究方案</a:t>
            </a:r>
            <a:r>
              <a:rPr lang="zh-CN" altLang="en-US" sz="3200" b="1" dirty="0">
                <a:solidFill>
                  <a:srgbClr val="E1B078"/>
                </a:solidFill>
                <a:latin typeface="+mj-ea"/>
                <a:ea typeface="+mj-ea"/>
                <a:cs typeface="+mj-ea"/>
                <a:sym typeface="+mn-ea"/>
              </a:rPr>
              <a:t> </a:t>
            </a:r>
            <a:endParaRPr lang="zh-CN" altLang="en-US" sz="3200" b="1" dirty="0">
              <a:solidFill>
                <a:srgbClr val="E1B078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24355" y="4918075"/>
            <a:ext cx="2085340" cy="730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rgbClr val="B5655E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3200" b="1" dirty="0">
                <a:solidFill>
                  <a:srgbClr val="CC866C"/>
                </a:solidFill>
                <a:latin typeface="+mj-ea"/>
                <a:ea typeface="+mj-ea"/>
                <a:cs typeface="+mj-ea"/>
                <a:sym typeface="+mn-ea"/>
              </a:rPr>
              <a:t>进度安排 </a:t>
            </a:r>
            <a:endParaRPr lang="zh-CN" altLang="en-US" sz="3200" b="1" dirty="0">
              <a:solidFill>
                <a:srgbClr val="CC866C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grpSp>
        <p:nvGrpSpPr>
          <p:cNvPr id="55" name="组合 54"/>
          <p:cNvGrpSpPr/>
          <p:nvPr>
            <p:custDataLst>
              <p:tags r:id="rId1"/>
            </p:custDataLst>
          </p:nvPr>
        </p:nvGrpSpPr>
        <p:grpSpPr>
          <a:xfrm>
            <a:off x="1095282" y="2670293"/>
            <a:ext cx="637145" cy="765594"/>
            <a:chOff x="-2827576" y="2821031"/>
            <a:chExt cx="611505" cy="734784"/>
          </a:xfrm>
        </p:grpSpPr>
        <p:sp>
          <p:nvSpPr>
            <p:cNvPr id="28" name="任意多边形 27"/>
            <p:cNvSpPr/>
            <p:nvPr>
              <p:custDataLst>
                <p:tags r:id="rId2"/>
              </p:custDataLst>
            </p:nvPr>
          </p:nvSpPr>
          <p:spPr>
            <a:xfrm>
              <a:off x="-2827576" y="3188874"/>
              <a:ext cx="433979" cy="352971"/>
            </a:xfrm>
            <a:custGeom>
              <a:avLst/>
              <a:gdLst>
                <a:gd name="connsiteX0" fmla="*/ 866563 w 1159669"/>
                <a:gd name="connsiteY0" fmla="*/ 0 h 943200"/>
                <a:gd name="connsiteX1" fmla="*/ 1159669 w 1159669"/>
                <a:gd name="connsiteY1" fmla="*/ 0 h 943200"/>
                <a:gd name="connsiteX2" fmla="*/ 866775 w 1159669"/>
                <a:gd name="connsiteY2" fmla="*/ 942518 h 943200"/>
                <a:gd name="connsiteX3" fmla="*/ 866775 w 1159669"/>
                <a:gd name="connsiteY3" fmla="*/ 943200 h 943200"/>
                <a:gd name="connsiteX4" fmla="*/ 866563 w 1159669"/>
                <a:gd name="connsiteY4" fmla="*/ 943200 h 943200"/>
                <a:gd name="connsiteX5" fmla="*/ 0 w 1159669"/>
                <a:gd name="connsiteY5" fmla="*/ 943200 h 943200"/>
                <a:gd name="connsiteX6" fmla="*/ 0 w 1159669"/>
                <a:gd name="connsiteY6" fmla="*/ 225 h 943200"/>
                <a:gd name="connsiteX7" fmla="*/ 866563 w 1159669"/>
                <a:gd name="connsiteY7" fmla="*/ 225 h 9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9669" h="943200">
                  <a:moveTo>
                    <a:pt x="866563" y="0"/>
                  </a:moveTo>
                  <a:lnTo>
                    <a:pt x="1159669" y="0"/>
                  </a:lnTo>
                  <a:lnTo>
                    <a:pt x="866775" y="942518"/>
                  </a:lnTo>
                  <a:lnTo>
                    <a:pt x="866775" y="943200"/>
                  </a:lnTo>
                  <a:lnTo>
                    <a:pt x="866563" y="943200"/>
                  </a:lnTo>
                  <a:lnTo>
                    <a:pt x="0" y="943200"/>
                  </a:lnTo>
                  <a:lnTo>
                    <a:pt x="0" y="225"/>
                  </a:lnTo>
                  <a:lnTo>
                    <a:pt x="866563" y="225"/>
                  </a:lnTo>
                  <a:close/>
                </a:path>
              </a:pathLst>
            </a:custGeom>
            <a:solidFill>
              <a:srgbClr val="F8931D">
                <a:lumMod val="20000"/>
                <a:lumOff val="80000"/>
              </a:srgbClr>
            </a:solidFill>
          </p:spPr>
          <p:txBody>
            <a:bodyPr rot="0" spcFirstLastPara="0" vertOverflow="overflow" horzOverflow="overflow" vert="horz" wrap="square" lIns="91440" tIns="0" rIns="18000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b="1" dirty="0" err="1">
                  <a:solidFill>
                    <a:srgbClr val="F8931D">
                      <a:lumMod val="75000"/>
                    </a:srgbClr>
                  </a:solidFill>
                  <a:latin typeface="+mj-ea"/>
                  <a:ea typeface="+mj-ea"/>
                  <a:sym typeface="Arial" panose="020B0604020202020204" pitchFamily="34" charset="0"/>
                </a:rPr>
                <a:t>2</a:t>
              </a:r>
              <a:endParaRPr lang="en-US" altLang="zh-CN" b="1" dirty="0" err="1">
                <a:solidFill>
                  <a:srgbClr val="F8931D">
                    <a:lumMod val="75000"/>
                  </a:srgbClr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29" name="任意多边形 28"/>
            <p:cNvSpPr/>
            <p:nvPr>
              <p:custDataLst>
                <p:tags r:id="rId3"/>
              </p:custDataLst>
            </p:nvPr>
          </p:nvSpPr>
          <p:spPr>
            <a:xfrm>
              <a:off x="-2503205" y="3262730"/>
              <a:ext cx="286863" cy="293085"/>
            </a:xfrm>
            <a:custGeom>
              <a:avLst/>
              <a:gdLst>
                <a:gd name="connsiteX0" fmla="*/ 242061 w 766548"/>
                <a:gd name="connsiteY0" fmla="*/ 0 h 783175"/>
                <a:gd name="connsiteX1" fmla="*/ 766548 w 766548"/>
                <a:gd name="connsiteY1" fmla="*/ 342849 h 783175"/>
                <a:gd name="connsiteX2" fmla="*/ 579 w 766548"/>
                <a:gd name="connsiteY2" fmla="*/ 783175 h 783175"/>
                <a:gd name="connsiteX3" fmla="*/ 0 w 766548"/>
                <a:gd name="connsiteY3" fmla="*/ 783175 h 783175"/>
                <a:gd name="connsiteX4" fmla="*/ 0 w 766548"/>
                <a:gd name="connsiteY4" fmla="*/ 775607 h 78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48" h="783175">
                  <a:moveTo>
                    <a:pt x="242061" y="0"/>
                  </a:moveTo>
                  <a:lnTo>
                    <a:pt x="766548" y="342849"/>
                  </a:lnTo>
                  <a:lnTo>
                    <a:pt x="579" y="783175"/>
                  </a:lnTo>
                  <a:lnTo>
                    <a:pt x="0" y="783175"/>
                  </a:lnTo>
                  <a:lnTo>
                    <a:pt x="0" y="7756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6000">
                  <a:srgbClr val="D9D9D9"/>
                </a:gs>
                <a:gs pos="75000">
                  <a:srgbClr val="979A9C"/>
                </a:gs>
                <a:gs pos="100000">
                  <a:srgbClr val="979A9C"/>
                </a:gs>
              </a:gsLst>
              <a:lin ang="18900000" scaled="1"/>
            </a:gra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0" name="任意多边形 29"/>
            <p:cNvSpPr/>
            <p:nvPr>
              <p:custDataLst>
                <p:tags r:id="rId4"/>
              </p:custDataLst>
            </p:nvPr>
          </p:nvSpPr>
          <p:spPr>
            <a:xfrm>
              <a:off x="-2503091" y="2821031"/>
              <a:ext cx="287020" cy="555625"/>
            </a:xfrm>
            <a:custGeom>
              <a:avLst/>
              <a:gdLst>
                <a:gd name="connsiteX0" fmla="*/ 0 w 766762"/>
                <a:gd name="connsiteY0" fmla="*/ 0 h 1485388"/>
                <a:gd name="connsiteX1" fmla="*/ 766762 w 766762"/>
                <a:gd name="connsiteY1" fmla="*/ 501220 h 1485388"/>
                <a:gd name="connsiteX2" fmla="*/ 766762 w 766762"/>
                <a:gd name="connsiteY2" fmla="*/ 1485388 h 1485388"/>
                <a:gd name="connsiteX3" fmla="*/ 766235 w 766762"/>
                <a:gd name="connsiteY3" fmla="*/ 1485388 h 1485388"/>
                <a:gd name="connsiteX4" fmla="*/ 0 w 766762"/>
                <a:gd name="connsiteY4" fmla="*/ 984513 h 14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762" h="1485388">
                  <a:moveTo>
                    <a:pt x="0" y="0"/>
                  </a:moveTo>
                  <a:lnTo>
                    <a:pt x="766762" y="501220"/>
                  </a:lnTo>
                  <a:lnTo>
                    <a:pt x="766762" y="1485388"/>
                  </a:lnTo>
                  <a:lnTo>
                    <a:pt x="766235" y="1485388"/>
                  </a:lnTo>
                  <a:lnTo>
                    <a:pt x="0" y="9845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4000">
                  <a:srgbClr val="F3EFEF"/>
                </a:gs>
                <a:gs pos="70000">
                  <a:srgbClr val="D9D9D9"/>
                </a:gs>
                <a:gs pos="100000">
                  <a:srgbClr val="D9D9D9"/>
                </a:gs>
              </a:gsLst>
              <a:lin ang="18900000" scaled="1"/>
            </a:gra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17" name="任意多边形 16"/>
          <p:cNvSpPr/>
          <p:nvPr>
            <p:custDataLst>
              <p:tags r:id="rId5"/>
            </p:custDataLst>
          </p:nvPr>
        </p:nvSpPr>
        <p:spPr>
          <a:xfrm>
            <a:off x="1052937" y="4154504"/>
            <a:ext cx="452176" cy="367771"/>
          </a:xfrm>
          <a:custGeom>
            <a:avLst/>
            <a:gdLst>
              <a:gd name="connsiteX0" fmla="*/ 866563 w 1159669"/>
              <a:gd name="connsiteY0" fmla="*/ 0 h 943200"/>
              <a:gd name="connsiteX1" fmla="*/ 1159669 w 1159669"/>
              <a:gd name="connsiteY1" fmla="*/ 0 h 943200"/>
              <a:gd name="connsiteX2" fmla="*/ 866775 w 1159669"/>
              <a:gd name="connsiteY2" fmla="*/ 942518 h 943200"/>
              <a:gd name="connsiteX3" fmla="*/ 866775 w 1159669"/>
              <a:gd name="connsiteY3" fmla="*/ 943200 h 943200"/>
              <a:gd name="connsiteX4" fmla="*/ 866563 w 1159669"/>
              <a:gd name="connsiteY4" fmla="*/ 943200 h 943200"/>
              <a:gd name="connsiteX5" fmla="*/ 0 w 1159669"/>
              <a:gd name="connsiteY5" fmla="*/ 943200 h 943200"/>
              <a:gd name="connsiteX6" fmla="*/ 0 w 1159669"/>
              <a:gd name="connsiteY6" fmla="*/ 225 h 943200"/>
              <a:gd name="connsiteX7" fmla="*/ 866563 w 1159669"/>
              <a:gd name="connsiteY7" fmla="*/ 225 h 9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9669" h="943200">
                <a:moveTo>
                  <a:pt x="866563" y="0"/>
                </a:moveTo>
                <a:lnTo>
                  <a:pt x="1159669" y="0"/>
                </a:lnTo>
                <a:lnTo>
                  <a:pt x="866775" y="942518"/>
                </a:lnTo>
                <a:lnTo>
                  <a:pt x="866775" y="943200"/>
                </a:lnTo>
                <a:lnTo>
                  <a:pt x="866563" y="943200"/>
                </a:lnTo>
                <a:lnTo>
                  <a:pt x="0" y="943200"/>
                </a:lnTo>
                <a:lnTo>
                  <a:pt x="0" y="225"/>
                </a:lnTo>
                <a:lnTo>
                  <a:pt x="866563" y="225"/>
                </a:lnTo>
                <a:close/>
              </a:path>
            </a:pathLst>
          </a:custGeom>
          <a:solidFill>
            <a:srgbClr val="F8931D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0" rIns="18000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 err="1">
                <a:solidFill>
                  <a:srgbClr val="F8931D">
                    <a:lumMod val="75000"/>
                  </a:srgbClr>
                </a:solidFill>
                <a:latin typeface="+mj-ea"/>
                <a:ea typeface="+mj-ea"/>
                <a:sym typeface="Arial" panose="020B0604020202020204" pitchFamily="34" charset="0"/>
              </a:rPr>
              <a:t>3</a:t>
            </a:r>
            <a:endParaRPr lang="en-US" altLang="zh-CN" b="1" dirty="0" err="1">
              <a:solidFill>
                <a:srgbClr val="F8931D">
                  <a:lumMod val="75000"/>
                </a:srgb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>
            <p:custDataLst>
              <p:tags r:id="rId6"/>
            </p:custDataLst>
          </p:nvPr>
        </p:nvSpPr>
        <p:spPr>
          <a:xfrm>
            <a:off x="1390909" y="4231457"/>
            <a:ext cx="298891" cy="305374"/>
          </a:xfrm>
          <a:custGeom>
            <a:avLst/>
            <a:gdLst>
              <a:gd name="connsiteX0" fmla="*/ 242061 w 766548"/>
              <a:gd name="connsiteY0" fmla="*/ 0 h 783175"/>
              <a:gd name="connsiteX1" fmla="*/ 766548 w 766548"/>
              <a:gd name="connsiteY1" fmla="*/ 342849 h 783175"/>
              <a:gd name="connsiteX2" fmla="*/ 579 w 766548"/>
              <a:gd name="connsiteY2" fmla="*/ 783175 h 783175"/>
              <a:gd name="connsiteX3" fmla="*/ 0 w 766548"/>
              <a:gd name="connsiteY3" fmla="*/ 783175 h 783175"/>
              <a:gd name="connsiteX4" fmla="*/ 0 w 766548"/>
              <a:gd name="connsiteY4" fmla="*/ 775607 h 78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548" h="783175">
                <a:moveTo>
                  <a:pt x="242061" y="0"/>
                </a:moveTo>
                <a:lnTo>
                  <a:pt x="766548" y="342849"/>
                </a:lnTo>
                <a:lnTo>
                  <a:pt x="579" y="783175"/>
                </a:lnTo>
                <a:lnTo>
                  <a:pt x="0" y="783175"/>
                </a:lnTo>
                <a:lnTo>
                  <a:pt x="0" y="775607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6000">
                <a:srgbClr val="D9D9D9"/>
              </a:gs>
              <a:gs pos="75000">
                <a:srgbClr val="979A9C"/>
              </a:gs>
              <a:gs pos="100000">
                <a:srgbClr val="979A9C"/>
              </a:gs>
            </a:gsLst>
            <a:lin ang="18900000" scaled="1"/>
          </a:gra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" name="任意多边形 19"/>
          <p:cNvSpPr/>
          <p:nvPr>
            <p:custDataLst>
              <p:tags r:id="rId7"/>
            </p:custDataLst>
          </p:nvPr>
        </p:nvSpPr>
        <p:spPr>
          <a:xfrm>
            <a:off x="1390909" y="3771238"/>
            <a:ext cx="298975" cy="579180"/>
          </a:xfrm>
          <a:custGeom>
            <a:avLst/>
            <a:gdLst>
              <a:gd name="connsiteX0" fmla="*/ 0 w 766762"/>
              <a:gd name="connsiteY0" fmla="*/ 0 h 1485388"/>
              <a:gd name="connsiteX1" fmla="*/ 766762 w 766762"/>
              <a:gd name="connsiteY1" fmla="*/ 501220 h 1485388"/>
              <a:gd name="connsiteX2" fmla="*/ 766762 w 766762"/>
              <a:gd name="connsiteY2" fmla="*/ 1485388 h 1485388"/>
              <a:gd name="connsiteX3" fmla="*/ 766235 w 766762"/>
              <a:gd name="connsiteY3" fmla="*/ 1485388 h 1485388"/>
              <a:gd name="connsiteX4" fmla="*/ 0 w 766762"/>
              <a:gd name="connsiteY4" fmla="*/ 984513 h 14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762" h="1485388">
                <a:moveTo>
                  <a:pt x="0" y="0"/>
                </a:moveTo>
                <a:lnTo>
                  <a:pt x="766762" y="501220"/>
                </a:lnTo>
                <a:lnTo>
                  <a:pt x="766762" y="1485388"/>
                </a:lnTo>
                <a:lnTo>
                  <a:pt x="766235" y="1485388"/>
                </a:lnTo>
                <a:lnTo>
                  <a:pt x="0" y="984513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4000">
                <a:srgbClr val="F3EFEF"/>
              </a:gs>
              <a:gs pos="70000">
                <a:srgbClr val="D9D9D9"/>
              </a:gs>
              <a:gs pos="100000">
                <a:srgbClr val="D9D9D9"/>
              </a:gs>
            </a:gsLst>
            <a:lin ang="18900000" scaled="1"/>
          </a:gra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3" name="任意多边形 22"/>
          <p:cNvSpPr/>
          <p:nvPr>
            <p:custDataLst>
              <p:tags r:id="rId8"/>
            </p:custDataLst>
          </p:nvPr>
        </p:nvSpPr>
        <p:spPr>
          <a:xfrm>
            <a:off x="1052937" y="1923503"/>
            <a:ext cx="452176" cy="367771"/>
          </a:xfrm>
          <a:custGeom>
            <a:avLst/>
            <a:gdLst>
              <a:gd name="connsiteX0" fmla="*/ 866563 w 1159669"/>
              <a:gd name="connsiteY0" fmla="*/ 0 h 943200"/>
              <a:gd name="connsiteX1" fmla="*/ 1159669 w 1159669"/>
              <a:gd name="connsiteY1" fmla="*/ 0 h 943200"/>
              <a:gd name="connsiteX2" fmla="*/ 866775 w 1159669"/>
              <a:gd name="connsiteY2" fmla="*/ 942518 h 943200"/>
              <a:gd name="connsiteX3" fmla="*/ 866775 w 1159669"/>
              <a:gd name="connsiteY3" fmla="*/ 943200 h 943200"/>
              <a:gd name="connsiteX4" fmla="*/ 866563 w 1159669"/>
              <a:gd name="connsiteY4" fmla="*/ 943200 h 943200"/>
              <a:gd name="connsiteX5" fmla="*/ 0 w 1159669"/>
              <a:gd name="connsiteY5" fmla="*/ 943200 h 943200"/>
              <a:gd name="connsiteX6" fmla="*/ 0 w 1159669"/>
              <a:gd name="connsiteY6" fmla="*/ 225 h 943200"/>
              <a:gd name="connsiteX7" fmla="*/ 866563 w 1159669"/>
              <a:gd name="connsiteY7" fmla="*/ 225 h 9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9669" h="943200">
                <a:moveTo>
                  <a:pt x="866563" y="0"/>
                </a:moveTo>
                <a:lnTo>
                  <a:pt x="1159669" y="0"/>
                </a:lnTo>
                <a:lnTo>
                  <a:pt x="866775" y="942518"/>
                </a:lnTo>
                <a:lnTo>
                  <a:pt x="866775" y="943200"/>
                </a:lnTo>
                <a:lnTo>
                  <a:pt x="866563" y="943200"/>
                </a:lnTo>
                <a:lnTo>
                  <a:pt x="0" y="943200"/>
                </a:lnTo>
                <a:lnTo>
                  <a:pt x="0" y="225"/>
                </a:lnTo>
                <a:lnTo>
                  <a:pt x="866563" y="225"/>
                </a:lnTo>
                <a:close/>
              </a:path>
            </a:pathLst>
          </a:custGeom>
          <a:solidFill>
            <a:srgbClr val="F8931D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0" rIns="18000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 err="1">
                <a:solidFill>
                  <a:srgbClr val="F8931D">
                    <a:lumMod val="75000"/>
                  </a:srgbClr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endParaRPr lang="en-US" altLang="zh-CN" b="1" dirty="0" err="1">
              <a:solidFill>
                <a:srgbClr val="F8931D">
                  <a:lumMod val="75000"/>
                </a:srgb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9"/>
            </p:custDataLst>
          </p:nvPr>
        </p:nvSpPr>
        <p:spPr>
          <a:xfrm>
            <a:off x="1390909" y="2000455"/>
            <a:ext cx="298891" cy="305374"/>
          </a:xfrm>
          <a:custGeom>
            <a:avLst/>
            <a:gdLst>
              <a:gd name="connsiteX0" fmla="*/ 242061 w 766548"/>
              <a:gd name="connsiteY0" fmla="*/ 0 h 783175"/>
              <a:gd name="connsiteX1" fmla="*/ 766548 w 766548"/>
              <a:gd name="connsiteY1" fmla="*/ 342849 h 783175"/>
              <a:gd name="connsiteX2" fmla="*/ 579 w 766548"/>
              <a:gd name="connsiteY2" fmla="*/ 783175 h 783175"/>
              <a:gd name="connsiteX3" fmla="*/ 0 w 766548"/>
              <a:gd name="connsiteY3" fmla="*/ 783175 h 783175"/>
              <a:gd name="connsiteX4" fmla="*/ 0 w 766548"/>
              <a:gd name="connsiteY4" fmla="*/ 775607 h 78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548" h="783175">
                <a:moveTo>
                  <a:pt x="242061" y="0"/>
                </a:moveTo>
                <a:lnTo>
                  <a:pt x="766548" y="342849"/>
                </a:lnTo>
                <a:lnTo>
                  <a:pt x="579" y="783175"/>
                </a:lnTo>
                <a:lnTo>
                  <a:pt x="0" y="783175"/>
                </a:lnTo>
                <a:lnTo>
                  <a:pt x="0" y="775607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6000">
                <a:srgbClr val="D9D9D9"/>
              </a:gs>
              <a:gs pos="75000">
                <a:srgbClr val="979A9C"/>
              </a:gs>
              <a:gs pos="100000">
                <a:srgbClr val="979A9C"/>
              </a:gs>
            </a:gsLst>
            <a:lin ang="18900000" scaled="1"/>
          </a:gra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5" name="任意多边形 24"/>
          <p:cNvSpPr/>
          <p:nvPr>
            <p:custDataLst>
              <p:tags r:id="rId10"/>
            </p:custDataLst>
          </p:nvPr>
        </p:nvSpPr>
        <p:spPr>
          <a:xfrm>
            <a:off x="1390909" y="1540236"/>
            <a:ext cx="298975" cy="579180"/>
          </a:xfrm>
          <a:custGeom>
            <a:avLst/>
            <a:gdLst>
              <a:gd name="connsiteX0" fmla="*/ 0 w 766762"/>
              <a:gd name="connsiteY0" fmla="*/ 0 h 1485388"/>
              <a:gd name="connsiteX1" fmla="*/ 766762 w 766762"/>
              <a:gd name="connsiteY1" fmla="*/ 501220 h 1485388"/>
              <a:gd name="connsiteX2" fmla="*/ 766762 w 766762"/>
              <a:gd name="connsiteY2" fmla="*/ 1485388 h 1485388"/>
              <a:gd name="connsiteX3" fmla="*/ 766235 w 766762"/>
              <a:gd name="connsiteY3" fmla="*/ 1485388 h 1485388"/>
              <a:gd name="connsiteX4" fmla="*/ 0 w 766762"/>
              <a:gd name="connsiteY4" fmla="*/ 984513 h 14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762" h="1485388">
                <a:moveTo>
                  <a:pt x="0" y="0"/>
                </a:moveTo>
                <a:lnTo>
                  <a:pt x="766762" y="501220"/>
                </a:lnTo>
                <a:lnTo>
                  <a:pt x="766762" y="1485388"/>
                </a:lnTo>
                <a:lnTo>
                  <a:pt x="766235" y="1485388"/>
                </a:lnTo>
                <a:lnTo>
                  <a:pt x="0" y="984513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4000">
                <a:srgbClr val="F3EFEF"/>
              </a:gs>
              <a:gs pos="70000">
                <a:srgbClr val="D9D9D9"/>
              </a:gs>
              <a:gs pos="100000">
                <a:srgbClr val="D9D9D9"/>
              </a:gs>
            </a:gsLst>
            <a:lin ang="18900000" scaled="1"/>
          </a:gra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>
            <p:custDataLst>
              <p:tags r:id="rId11"/>
            </p:custDataLst>
          </p:nvPr>
        </p:nvSpPr>
        <p:spPr>
          <a:xfrm>
            <a:off x="1076325" y="5386070"/>
            <a:ext cx="405130" cy="323215"/>
          </a:xfrm>
          <a:custGeom>
            <a:avLst/>
            <a:gdLst>
              <a:gd name="connsiteX0" fmla="*/ 866563 w 1159669"/>
              <a:gd name="connsiteY0" fmla="*/ 0 h 943200"/>
              <a:gd name="connsiteX1" fmla="*/ 1159669 w 1159669"/>
              <a:gd name="connsiteY1" fmla="*/ 0 h 943200"/>
              <a:gd name="connsiteX2" fmla="*/ 866775 w 1159669"/>
              <a:gd name="connsiteY2" fmla="*/ 942518 h 943200"/>
              <a:gd name="connsiteX3" fmla="*/ 866775 w 1159669"/>
              <a:gd name="connsiteY3" fmla="*/ 943200 h 943200"/>
              <a:gd name="connsiteX4" fmla="*/ 866563 w 1159669"/>
              <a:gd name="connsiteY4" fmla="*/ 943200 h 943200"/>
              <a:gd name="connsiteX5" fmla="*/ 0 w 1159669"/>
              <a:gd name="connsiteY5" fmla="*/ 943200 h 943200"/>
              <a:gd name="connsiteX6" fmla="*/ 0 w 1159669"/>
              <a:gd name="connsiteY6" fmla="*/ 225 h 943200"/>
              <a:gd name="connsiteX7" fmla="*/ 866563 w 1159669"/>
              <a:gd name="connsiteY7" fmla="*/ 225 h 9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9669" h="943200">
                <a:moveTo>
                  <a:pt x="866563" y="0"/>
                </a:moveTo>
                <a:lnTo>
                  <a:pt x="1159669" y="0"/>
                </a:lnTo>
                <a:lnTo>
                  <a:pt x="866775" y="942518"/>
                </a:lnTo>
                <a:lnTo>
                  <a:pt x="866775" y="943200"/>
                </a:lnTo>
                <a:lnTo>
                  <a:pt x="866563" y="943200"/>
                </a:lnTo>
                <a:lnTo>
                  <a:pt x="0" y="943200"/>
                </a:lnTo>
                <a:lnTo>
                  <a:pt x="0" y="225"/>
                </a:lnTo>
                <a:lnTo>
                  <a:pt x="866563" y="225"/>
                </a:lnTo>
                <a:close/>
              </a:path>
            </a:pathLst>
          </a:custGeom>
          <a:solidFill>
            <a:srgbClr val="F8931D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0" rIns="18000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 err="1">
                <a:solidFill>
                  <a:srgbClr val="F8931D">
                    <a:lumMod val="75000"/>
                  </a:srgbClr>
                </a:solidFill>
                <a:latin typeface="+mj-ea"/>
                <a:ea typeface="+mj-ea"/>
                <a:sym typeface="Arial" panose="020B0604020202020204" pitchFamily="34" charset="0"/>
              </a:rPr>
              <a:t>4</a:t>
            </a:r>
            <a:endParaRPr lang="en-US" altLang="zh-CN" b="1" dirty="0" err="1">
              <a:solidFill>
                <a:srgbClr val="F8931D">
                  <a:lumMod val="75000"/>
                </a:srgb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31" name="任意多边形 30"/>
          <p:cNvSpPr/>
          <p:nvPr>
            <p:custDataLst>
              <p:tags r:id="rId12"/>
            </p:custDataLst>
          </p:nvPr>
        </p:nvSpPr>
        <p:spPr>
          <a:xfrm>
            <a:off x="1390909" y="5191251"/>
            <a:ext cx="298891" cy="305374"/>
          </a:xfrm>
          <a:custGeom>
            <a:avLst/>
            <a:gdLst>
              <a:gd name="connsiteX0" fmla="*/ 242061 w 766548"/>
              <a:gd name="connsiteY0" fmla="*/ 0 h 783175"/>
              <a:gd name="connsiteX1" fmla="*/ 766548 w 766548"/>
              <a:gd name="connsiteY1" fmla="*/ 342849 h 783175"/>
              <a:gd name="connsiteX2" fmla="*/ 579 w 766548"/>
              <a:gd name="connsiteY2" fmla="*/ 783175 h 783175"/>
              <a:gd name="connsiteX3" fmla="*/ 0 w 766548"/>
              <a:gd name="connsiteY3" fmla="*/ 783175 h 783175"/>
              <a:gd name="connsiteX4" fmla="*/ 0 w 766548"/>
              <a:gd name="connsiteY4" fmla="*/ 775607 h 78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548" h="783175">
                <a:moveTo>
                  <a:pt x="242061" y="0"/>
                </a:moveTo>
                <a:lnTo>
                  <a:pt x="766548" y="342849"/>
                </a:lnTo>
                <a:lnTo>
                  <a:pt x="579" y="783175"/>
                </a:lnTo>
                <a:lnTo>
                  <a:pt x="0" y="783175"/>
                </a:lnTo>
                <a:lnTo>
                  <a:pt x="0" y="775607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6000">
                <a:srgbClr val="D9D9D9"/>
              </a:gs>
              <a:gs pos="75000">
                <a:srgbClr val="979A9C"/>
              </a:gs>
              <a:gs pos="100000">
                <a:srgbClr val="979A9C"/>
              </a:gs>
            </a:gsLst>
            <a:lin ang="18900000" scaled="1"/>
          </a:gra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6" name="任意多边形 35"/>
          <p:cNvSpPr/>
          <p:nvPr>
            <p:custDataLst>
              <p:tags r:id="rId13"/>
            </p:custDataLst>
          </p:nvPr>
        </p:nvSpPr>
        <p:spPr>
          <a:xfrm>
            <a:off x="1407160" y="5040630"/>
            <a:ext cx="266700" cy="485140"/>
          </a:xfrm>
          <a:custGeom>
            <a:avLst/>
            <a:gdLst>
              <a:gd name="connsiteX0" fmla="*/ 0 w 766762"/>
              <a:gd name="connsiteY0" fmla="*/ 0 h 1485388"/>
              <a:gd name="connsiteX1" fmla="*/ 766762 w 766762"/>
              <a:gd name="connsiteY1" fmla="*/ 501220 h 1485388"/>
              <a:gd name="connsiteX2" fmla="*/ 766762 w 766762"/>
              <a:gd name="connsiteY2" fmla="*/ 1485388 h 1485388"/>
              <a:gd name="connsiteX3" fmla="*/ 766235 w 766762"/>
              <a:gd name="connsiteY3" fmla="*/ 1485388 h 1485388"/>
              <a:gd name="connsiteX4" fmla="*/ 0 w 766762"/>
              <a:gd name="connsiteY4" fmla="*/ 984513 h 14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762" h="1485388">
                <a:moveTo>
                  <a:pt x="0" y="0"/>
                </a:moveTo>
                <a:lnTo>
                  <a:pt x="766762" y="501220"/>
                </a:lnTo>
                <a:lnTo>
                  <a:pt x="766762" y="1485388"/>
                </a:lnTo>
                <a:lnTo>
                  <a:pt x="766235" y="1485388"/>
                </a:lnTo>
                <a:lnTo>
                  <a:pt x="0" y="984513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4000">
                <a:srgbClr val="F3EFEF"/>
              </a:gs>
              <a:gs pos="70000">
                <a:srgbClr val="D9D9D9"/>
              </a:gs>
              <a:gs pos="100000">
                <a:srgbClr val="D9D9D9"/>
              </a:gs>
            </a:gsLst>
            <a:lin ang="18900000" scaled="1"/>
          </a:gra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98" name="图片 97" descr="稻谷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44995" y="151765"/>
            <a:ext cx="4855210" cy="3234690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4" name="任意多边形 3"/>
          <p:cNvSpPr/>
          <p:nvPr>
            <p:custDataLst>
              <p:tags r:id="rId15"/>
            </p:custDataLst>
          </p:nvPr>
        </p:nvSpPr>
        <p:spPr>
          <a:xfrm>
            <a:off x="1095282" y="6284939"/>
            <a:ext cx="452176" cy="367771"/>
          </a:xfrm>
          <a:custGeom>
            <a:avLst/>
            <a:gdLst>
              <a:gd name="connsiteX0" fmla="*/ 866563 w 1159669"/>
              <a:gd name="connsiteY0" fmla="*/ 0 h 943200"/>
              <a:gd name="connsiteX1" fmla="*/ 1159669 w 1159669"/>
              <a:gd name="connsiteY1" fmla="*/ 0 h 943200"/>
              <a:gd name="connsiteX2" fmla="*/ 866775 w 1159669"/>
              <a:gd name="connsiteY2" fmla="*/ 942518 h 943200"/>
              <a:gd name="connsiteX3" fmla="*/ 866775 w 1159669"/>
              <a:gd name="connsiteY3" fmla="*/ 943200 h 943200"/>
              <a:gd name="connsiteX4" fmla="*/ 866563 w 1159669"/>
              <a:gd name="connsiteY4" fmla="*/ 943200 h 943200"/>
              <a:gd name="connsiteX5" fmla="*/ 0 w 1159669"/>
              <a:gd name="connsiteY5" fmla="*/ 943200 h 943200"/>
              <a:gd name="connsiteX6" fmla="*/ 0 w 1159669"/>
              <a:gd name="connsiteY6" fmla="*/ 225 h 943200"/>
              <a:gd name="connsiteX7" fmla="*/ 866563 w 1159669"/>
              <a:gd name="connsiteY7" fmla="*/ 225 h 9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9669" h="943200">
                <a:moveTo>
                  <a:pt x="866563" y="0"/>
                </a:moveTo>
                <a:lnTo>
                  <a:pt x="1159669" y="0"/>
                </a:lnTo>
                <a:lnTo>
                  <a:pt x="866775" y="942518"/>
                </a:lnTo>
                <a:lnTo>
                  <a:pt x="866775" y="943200"/>
                </a:lnTo>
                <a:lnTo>
                  <a:pt x="866563" y="943200"/>
                </a:lnTo>
                <a:lnTo>
                  <a:pt x="0" y="943200"/>
                </a:lnTo>
                <a:lnTo>
                  <a:pt x="0" y="225"/>
                </a:lnTo>
                <a:lnTo>
                  <a:pt x="866563" y="225"/>
                </a:lnTo>
                <a:close/>
              </a:path>
            </a:pathLst>
          </a:custGeom>
          <a:solidFill>
            <a:srgbClr val="F8931D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0" rIns="18000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 err="1">
                <a:solidFill>
                  <a:srgbClr val="F8931D">
                    <a:lumMod val="75000"/>
                  </a:srgbClr>
                </a:solidFill>
                <a:latin typeface="+mj-ea"/>
                <a:ea typeface="+mj-ea"/>
                <a:sym typeface="Arial" panose="020B0604020202020204" pitchFamily="34" charset="0"/>
              </a:rPr>
              <a:t>5</a:t>
            </a:r>
            <a:endParaRPr lang="en-US" altLang="zh-CN" b="1" dirty="0" err="1">
              <a:solidFill>
                <a:srgbClr val="F8931D">
                  <a:lumMod val="75000"/>
                </a:srgb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16"/>
            </p:custDataLst>
          </p:nvPr>
        </p:nvSpPr>
        <p:spPr>
          <a:xfrm>
            <a:off x="1390909" y="5924829"/>
            <a:ext cx="298975" cy="579180"/>
          </a:xfrm>
          <a:custGeom>
            <a:avLst/>
            <a:gdLst>
              <a:gd name="connsiteX0" fmla="*/ 0 w 766762"/>
              <a:gd name="connsiteY0" fmla="*/ 0 h 1485388"/>
              <a:gd name="connsiteX1" fmla="*/ 766762 w 766762"/>
              <a:gd name="connsiteY1" fmla="*/ 501220 h 1485388"/>
              <a:gd name="connsiteX2" fmla="*/ 766762 w 766762"/>
              <a:gd name="connsiteY2" fmla="*/ 1485388 h 1485388"/>
              <a:gd name="connsiteX3" fmla="*/ 766235 w 766762"/>
              <a:gd name="connsiteY3" fmla="*/ 1485388 h 1485388"/>
              <a:gd name="connsiteX4" fmla="*/ 0 w 766762"/>
              <a:gd name="connsiteY4" fmla="*/ 984513 h 14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762" h="1485388">
                <a:moveTo>
                  <a:pt x="0" y="0"/>
                </a:moveTo>
                <a:lnTo>
                  <a:pt x="766762" y="501220"/>
                </a:lnTo>
                <a:lnTo>
                  <a:pt x="766762" y="1485388"/>
                </a:lnTo>
                <a:lnTo>
                  <a:pt x="766235" y="1485388"/>
                </a:lnTo>
                <a:lnTo>
                  <a:pt x="0" y="984513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4000">
                <a:srgbClr val="F3EFEF"/>
              </a:gs>
              <a:gs pos="70000">
                <a:srgbClr val="D9D9D9"/>
              </a:gs>
              <a:gs pos="100000">
                <a:srgbClr val="D9D9D9"/>
              </a:gs>
            </a:gsLst>
            <a:lin ang="18900000" scaled="1"/>
          </a:gra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3720" y="5954395"/>
            <a:ext cx="1880235" cy="7308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rgbClr val="B5655E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3200" b="1" dirty="0">
                <a:solidFill>
                  <a:srgbClr val="CC866C"/>
                </a:solidFill>
                <a:latin typeface="+mj-ea"/>
                <a:ea typeface="+mj-ea"/>
                <a:cs typeface="+mj-ea"/>
                <a:sym typeface="+mn-ea"/>
              </a:rPr>
              <a:t>论文规划 </a:t>
            </a:r>
            <a:endParaRPr lang="zh-CN" altLang="en-US" sz="3200" b="1" dirty="0">
              <a:solidFill>
                <a:srgbClr val="CC866C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9" name="任意多边形 8"/>
          <p:cNvSpPr/>
          <p:nvPr>
            <p:custDataLst>
              <p:tags r:id="rId17"/>
            </p:custDataLst>
          </p:nvPr>
        </p:nvSpPr>
        <p:spPr>
          <a:xfrm>
            <a:off x="1407160" y="5496560"/>
            <a:ext cx="266700" cy="305435"/>
          </a:xfrm>
          <a:custGeom>
            <a:avLst/>
            <a:gdLst>
              <a:gd name="connsiteX0" fmla="*/ 242061 w 766548"/>
              <a:gd name="connsiteY0" fmla="*/ 0 h 783175"/>
              <a:gd name="connsiteX1" fmla="*/ 766548 w 766548"/>
              <a:gd name="connsiteY1" fmla="*/ 342849 h 783175"/>
              <a:gd name="connsiteX2" fmla="*/ 579 w 766548"/>
              <a:gd name="connsiteY2" fmla="*/ 783175 h 783175"/>
              <a:gd name="connsiteX3" fmla="*/ 0 w 766548"/>
              <a:gd name="connsiteY3" fmla="*/ 783175 h 783175"/>
              <a:gd name="connsiteX4" fmla="*/ 0 w 766548"/>
              <a:gd name="connsiteY4" fmla="*/ 775607 h 78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548" h="783175">
                <a:moveTo>
                  <a:pt x="242061" y="0"/>
                </a:moveTo>
                <a:lnTo>
                  <a:pt x="766548" y="342849"/>
                </a:lnTo>
                <a:lnTo>
                  <a:pt x="579" y="783175"/>
                </a:lnTo>
                <a:lnTo>
                  <a:pt x="0" y="783175"/>
                </a:lnTo>
                <a:lnTo>
                  <a:pt x="0" y="775607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6000">
                <a:srgbClr val="D9D9D9"/>
              </a:gs>
              <a:gs pos="75000">
                <a:srgbClr val="979A9C"/>
              </a:gs>
              <a:gs pos="100000">
                <a:srgbClr val="979A9C"/>
              </a:gs>
            </a:gsLst>
            <a:lin ang="18900000" scaled="1"/>
          </a:gra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1" name="任意多边形 10"/>
          <p:cNvSpPr/>
          <p:nvPr>
            <p:custDataLst>
              <p:tags r:id="rId18"/>
            </p:custDataLst>
          </p:nvPr>
        </p:nvSpPr>
        <p:spPr>
          <a:xfrm>
            <a:off x="1433454" y="6347277"/>
            <a:ext cx="298891" cy="305374"/>
          </a:xfrm>
          <a:custGeom>
            <a:avLst/>
            <a:gdLst>
              <a:gd name="connsiteX0" fmla="*/ 242061 w 766548"/>
              <a:gd name="connsiteY0" fmla="*/ 0 h 783175"/>
              <a:gd name="connsiteX1" fmla="*/ 766548 w 766548"/>
              <a:gd name="connsiteY1" fmla="*/ 342849 h 783175"/>
              <a:gd name="connsiteX2" fmla="*/ 579 w 766548"/>
              <a:gd name="connsiteY2" fmla="*/ 783175 h 783175"/>
              <a:gd name="connsiteX3" fmla="*/ 0 w 766548"/>
              <a:gd name="connsiteY3" fmla="*/ 783175 h 783175"/>
              <a:gd name="connsiteX4" fmla="*/ 0 w 766548"/>
              <a:gd name="connsiteY4" fmla="*/ 775607 h 78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548" h="783175">
                <a:moveTo>
                  <a:pt x="242061" y="0"/>
                </a:moveTo>
                <a:lnTo>
                  <a:pt x="766548" y="342849"/>
                </a:lnTo>
                <a:lnTo>
                  <a:pt x="579" y="783175"/>
                </a:lnTo>
                <a:lnTo>
                  <a:pt x="0" y="783175"/>
                </a:lnTo>
                <a:lnTo>
                  <a:pt x="0" y="775607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6000">
                <a:srgbClr val="D9D9D9"/>
              </a:gs>
              <a:gs pos="75000">
                <a:srgbClr val="979A9C"/>
              </a:gs>
              <a:gs pos="100000">
                <a:srgbClr val="979A9C"/>
              </a:gs>
            </a:gsLst>
            <a:lin ang="18900000" scaled="1"/>
          </a:gra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97630" y="189865"/>
            <a:ext cx="4050665" cy="768350"/>
          </a:xfrm>
          <a:prstGeom prst="rect">
            <a:avLst/>
          </a:prstGeom>
          <a:solidFill>
            <a:srgbClr val="CC866C"/>
          </a:solidFill>
          <a:ln w="28575" cmpd="sng"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目的意义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200025" y="1281430"/>
            <a:ext cx="13227050" cy="5478780"/>
            <a:chOff x="3705" y="4500"/>
            <a:chExt cx="12508" cy="1900"/>
          </a:xfrm>
        </p:grpSpPr>
        <p:pic>
          <p:nvPicPr>
            <p:cNvPr id="12" name="图片 11" descr="黑板3-01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705" y="4500"/>
              <a:ext cx="12508" cy="190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6098" y="4781"/>
              <a:ext cx="8159" cy="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algn="l">
                <a:buNone/>
              </a:pPr>
              <a:endParaRPr lang="en-US" altLang="zh-CN" sz="2800">
                <a:ea typeface="宋体" panose="02010600030101010101" pitchFamily="2" charset="-122"/>
                <a:sym typeface="+mn-ea"/>
              </a:endParaRPr>
            </a:p>
            <a:p>
              <a:pPr indent="0" algn="l">
                <a:buNone/>
              </a:pPr>
              <a:r>
                <a:rPr lang="en-US" altLang="zh-CN" sz="2800">
                  <a:ea typeface="宋体" panose="02010600030101010101" pitchFamily="2" charset="-122"/>
                  <a:sym typeface="+mn-ea"/>
                </a:rPr>
                <a:t>1.  </a:t>
              </a:r>
              <a:r>
                <a:rPr lang="zh-CN" sz="2800">
                  <a:ea typeface="宋体" panose="02010600030101010101" pitchFamily="2" charset="-122"/>
                  <a:sym typeface="+mn-ea"/>
                </a:rPr>
                <a:t>它能使用户能够迅速地在这有限的领域内， 查到他所关心的问题的答案。 </a:t>
              </a:r>
              <a:endParaRPr lang="zh-CN" sz="2800" b="0">
                <a:ea typeface="宋体" panose="02010600030101010101" pitchFamily="2" charset="-122"/>
              </a:endParaRPr>
            </a:p>
            <a:p>
              <a:pPr indent="0" algn="l">
                <a:buNone/>
              </a:pPr>
              <a:r>
                <a:rPr lang="en-US" altLang="zh-CN" sz="2800">
                  <a:ea typeface="宋体" panose="02010600030101010101" pitchFamily="2" charset="-122"/>
                  <a:sym typeface="+mn-ea"/>
                </a:rPr>
                <a:t>2.  </a:t>
              </a:r>
              <a:r>
                <a:rPr lang="zh-CN" altLang="en-US" sz="2800">
                  <a:ea typeface="宋体" panose="02010600030101010101" pitchFamily="2" charset="-122"/>
                  <a:sym typeface="+mn-ea"/>
                </a:rPr>
                <a:t>对于用户上网查询信息的瓶颈就在于网络速度的缓慢，这种迅速达到查询目标的技术自然会受到欢迎。</a:t>
              </a:r>
              <a:endParaRPr lang="zh-CN" altLang="en-US" sz="2800" b="0">
                <a:ea typeface="宋体" panose="02010600030101010101" pitchFamily="2" charset="-122"/>
              </a:endParaRPr>
            </a:p>
            <a:p>
              <a:pPr indent="0" algn="l">
                <a:buNone/>
              </a:pPr>
              <a:endParaRPr lang="zh-CN" altLang="en-US" sz="2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3715385" y="1109980"/>
            <a:ext cx="4232910" cy="0"/>
          </a:xfrm>
          <a:prstGeom prst="line">
            <a:avLst/>
          </a:prstGeom>
          <a:ln w="41275" cmpd="sng">
            <a:solidFill>
              <a:srgbClr val="D0907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97630" y="189865"/>
            <a:ext cx="4050665" cy="768350"/>
          </a:xfrm>
          <a:prstGeom prst="rect">
            <a:avLst/>
          </a:prstGeom>
          <a:solidFill>
            <a:srgbClr val="CC866C"/>
          </a:solidFill>
          <a:ln w="28575" cmpd="sng"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研究内容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152400" y="958215"/>
            <a:ext cx="13227050" cy="5898089"/>
            <a:chOff x="3705" y="4500"/>
            <a:chExt cx="12508" cy="1841"/>
          </a:xfrm>
        </p:grpSpPr>
        <p:pic>
          <p:nvPicPr>
            <p:cNvPr id="12" name="图片 11" descr="黑板3-01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705" y="4500"/>
              <a:ext cx="12508" cy="1841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6055" y="4706"/>
              <a:ext cx="8159" cy="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algn="l">
                <a:buNone/>
              </a:pPr>
              <a:endParaRPr lang="en-US" altLang="zh-CN" sz="2800">
                <a:ea typeface="宋体" panose="02010600030101010101" pitchFamily="2" charset="-122"/>
                <a:sym typeface="+mn-ea"/>
              </a:endParaRPr>
            </a:p>
            <a:p>
              <a:pPr indent="0" algn="l">
                <a:buNone/>
              </a:pPr>
              <a:endParaRPr lang="zh-CN" altLang="en-US" sz="2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3715385" y="1109980"/>
            <a:ext cx="4232910" cy="0"/>
          </a:xfrm>
          <a:prstGeom prst="line">
            <a:avLst/>
          </a:prstGeom>
          <a:ln w="41275" cmpd="sng">
            <a:solidFill>
              <a:srgbClr val="D0907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525395" y="2051685"/>
            <a:ext cx="842010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/>
                </a:solidFill>
                <a:latin typeface="+mn-ea"/>
              </a:rPr>
              <a:t>  </a:t>
            </a:r>
            <a:r>
              <a:rPr lang="zh-CN" altLang="en-US" sz="3200" dirty="0">
                <a:solidFill>
                  <a:schemeClr val="tx1"/>
                </a:solidFill>
                <a:latin typeface="+mn-ea"/>
              </a:rPr>
              <a:t>主要针对</a:t>
            </a:r>
            <a:r>
              <a:rPr lang="zh-CN" sz="32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操作系统这</a:t>
            </a:r>
            <a:r>
              <a:rPr lang="zh-CN" sz="32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门课程的</a:t>
            </a:r>
            <a:r>
              <a:rPr lang="en-US" altLang="zh-CN" sz="3200" dirty="0" err="1">
                <a:solidFill>
                  <a:schemeClr val="tx1"/>
                </a:solidFill>
                <a:latin typeface="+mn-ea"/>
              </a:rPr>
              <a:t>基于FAQ</a:t>
            </a:r>
            <a:r>
              <a:rPr lang="en-US" altLang="zh-CN" sz="3200" dirty="0" err="1" smtClean="0">
                <a:solidFill>
                  <a:schemeClr val="tx1"/>
                </a:solidFill>
                <a:latin typeface="+mn-ea"/>
              </a:rPr>
              <a:t>的系统问题库的构建和维护展开研究</a:t>
            </a:r>
            <a:r>
              <a:rPr lang="en-US" altLang="zh-CN" sz="3200" dirty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sz="3200" dirty="0">
              <a:solidFill>
                <a:schemeClr val="tx1"/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zh-CN" altLang="en-US" sz="3200" dirty="0">
                <a:solidFill>
                  <a:schemeClr val="tx1"/>
                </a:solidFill>
                <a:latin typeface="+mn-ea"/>
              </a:rPr>
              <a:t>学生用户：查询、提交未解决问题功能</a:t>
            </a:r>
            <a:endParaRPr lang="zh-CN" altLang="en-US" sz="3200" dirty="0">
              <a:solidFill>
                <a:schemeClr val="tx1"/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zh-CN" altLang="en-US" sz="3200" dirty="0">
                <a:solidFill>
                  <a:schemeClr val="tx1"/>
                </a:solidFill>
                <a:latin typeface="+mn-ea"/>
              </a:rPr>
              <a:t>教师管理员：管理用户、对问答对进行维护（增、删、改、查）功能</a:t>
            </a:r>
            <a:endParaRPr lang="zh-CN" altLang="en-US" sz="3200" dirty="0">
              <a:solidFill>
                <a:schemeClr val="tx1"/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zh-CN" altLang="en-US" sz="3200" dirty="0">
                <a:solidFill>
                  <a:schemeClr val="tx1"/>
                </a:solidFill>
                <a:latin typeface="+mn-ea"/>
              </a:rPr>
              <a:t>数据表：通过</a:t>
            </a:r>
            <a:r>
              <a:rPr lang="zh-CN" altLang="en-US" sz="3200" dirty="0" smtClean="0">
                <a:solidFill>
                  <a:schemeClr val="tx1"/>
                </a:solidFill>
                <a:latin typeface="+mn-ea"/>
              </a:rPr>
              <a:t>问</a:t>
            </a:r>
            <a:r>
              <a:rPr lang="zh-CN" altLang="en-US" sz="3200" dirty="0">
                <a:latin typeface="+mn-ea"/>
              </a:rPr>
              <a:t>题</a:t>
            </a:r>
            <a:r>
              <a:rPr lang="en-US" altLang="zh-CN" sz="320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latin typeface="+mn-ea"/>
              </a:rPr>
              <a:t>答案表、用户</a:t>
            </a:r>
            <a:r>
              <a:rPr lang="en-US" altLang="zh-CN" sz="3200" dirty="0">
                <a:solidFill>
                  <a:schemeClr val="tx1"/>
                </a:solidFill>
                <a:latin typeface="+mn-ea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latin typeface="+mn-ea"/>
              </a:rPr>
              <a:t>管理员表、待解决问题表来提供数据</a:t>
            </a:r>
            <a:endParaRPr lang="zh-CN" altLang="en-US" sz="3200" dirty="0">
              <a:solidFill>
                <a:schemeClr val="tx1"/>
              </a:solidFill>
              <a:latin typeface="+mn-ea"/>
            </a:endParaRPr>
          </a:p>
          <a:p>
            <a:endParaRPr lang="zh-CN" altLang="en-US" sz="32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360截图175010093637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165" y="44450"/>
            <a:ext cx="12229465" cy="683133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3979545" y="1016000"/>
            <a:ext cx="4232910" cy="0"/>
          </a:xfrm>
          <a:prstGeom prst="line">
            <a:avLst/>
          </a:prstGeom>
          <a:ln w="41275" cmpd="sng">
            <a:solidFill>
              <a:srgbClr val="CC866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070350" y="126365"/>
            <a:ext cx="4050665" cy="768350"/>
          </a:xfrm>
          <a:prstGeom prst="rect">
            <a:avLst/>
          </a:prstGeom>
          <a:solidFill>
            <a:srgbClr val="CC866C"/>
          </a:solidFill>
          <a:ln w="28575" cmpd="sng"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研究方案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152400" y="958215"/>
            <a:ext cx="13227050" cy="5898089"/>
            <a:chOff x="3705" y="4500"/>
            <a:chExt cx="12508" cy="1841"/>
          </a:xfrm>
        </p:grpSpPr>
        <p:pic>
          <p:nvPicPr>
            <p:cNvPr id="12" name="图片 11" descr="黑板3-01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705" y="4500"/>
              <a:ext cx="12508" cy="1841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6055" y="4706"/>
              <a:ext cx="8159" cy="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algn="l">
                <a:buNone/>
              </a:pPr>
              <a:endParaRPr lang="en-US" altLang="zh-CN" sz="2800">
                <a:ea typeface="宋体" panose="02010600030101010101" pitchFamily="2" charset="-122"/>
                <a:sym typeface="+mn-ea"/>
              </a:endParaRPr>
            </a:p>
            <a:p>
              <a:pPr indent="0" algn="l">
                <a:buNone/>
              </a:pPr>
              <a:endParaRPr lang="zh-CN" altLang="en-US" sz="28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36495" y="1617980"/>
            <a:ext cx="852424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  <a:latin typeface="+mn-ea"/>
              </a:rPr>
              <a:t>  </a:t>
            </a:r>
            <a:r>
              <a:rPr lang="zh-CN" sz="2800">
                <a:solidFill>
                  <a:schemeClr val="tx1"/>
                </a:solidFill>
                <a:latin typeface="+mn-ea"/>
              </a:rPr>
              <a:t>首先小组三人将其分为三部分：前端、后台、问答对数据库建立。</a:t>
            </a:r>
            <a:endParaRPr lang="en-US" altLang="zh-CN" sz="2800">
              <a:solidFill>
                <a:schemeClr val="tx1"/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zh-CN" altLang="en-US" sz="2800">
                <a:solidFill>
                  <a:schemeClr val="tx1"/>
                </a:solidFill>
                <a:latin typeface="+mn-ea"/>
              </a:rPr>
              <a:t>前端：用户（登录、注册、查询、提交未解决问题界面）、教师管理员（增删改查界面）、主界面</a:t>
            </a:r>
            <a:r>
              <a:rPr lang="zh-CN" altLang="en-US" sz="2800">
                <a:latin typeface="+mn-ea"/>
                <a:sym typeface="+mn-ea"/>
              </a:rPr>
              <a:t>（常见问题、搜索、网站导航）</a:t>
            </a:r>
            <a:endParaRPr lang="zh-CN" altLang="en-US" sz="2800">
              <a:solidFill>
                <a:schemeClr val="tx1"/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zh-CN" altLang="en-US" sz="2800">
                <a:solidFill>
                  <a:schemeClr val="tx1"/>
                </a:solidFill>
                <a:latin typeface="+mn-ea"/>
              </a:rPr>
              <a:t>后台：实现用户登录注册、教师管理员对问答对的增删改查</a:t>
            </a:r>
            <a:endParaRPr lang="zh-CN" altLang="en-US" sz="2800">
              <a:solidFill>
                <a:schemeClr val="tx1"/>
              </a:solidFill>
              <a:latin typeface="+mn-ea"/>
            </a:endParaRPr>
          </a:p>
          <a:p>
            <a:pPr marL="514350" indent="-514350">
              <a:buAutoNum type="arabicPeriod"/>
            </a:pPr>
            <a:r>
              <a:rPr lang="zh-CN" sz="2800">
                <a:solidFill>
                  <a:schemeClr val="tx1"/>
                </a:solidFill>
                <a:latin typeface="+mn-ea"/>
              </a:rPr>
              <a:t>问答对数据库建立：</a:t>
            </a:r>
            <a:r>
              <a:rPr lang="zh-CN" sz="2800">
                <a:latin typeface="+mn-ea"/>
                <a:sym typeface="+mn-ea"/>
              </a:rPr>
              <a:t>问答对收集、建</a:t>
            </a:r>
            <a:r>
              <a:rPr lang="zh-CN" sz="2800">
                <a:solidFill>
                  <a:schemeClr val="tx1"/>
                </a:solidFill>
                <a:latin typeface="+mn-ea"/>
              </a:rPr>
              <a:t>问题</a:t>
            </a:r>
            <a:r>
              <a:rPr lang="en-US" altLang="zh-CN" sz="2800">
                <a:solidFill>
                  <a:schemeClr val="tx1"/>
                </a:solidFill>
                <a:latin typeface="+mn-ea"/>
              </a:rPr>
              <a:t>-</a:t>
            </a:r>
            <a:r>
              <a:rPr lang="zh-CN" sz="2800">
                <a:solidFill>
                  <a:schemeClr val="tx1"/>
                </a:solidFill>
                <a:latin typeface="+mn-ea"/>
              </a:rPr>
              <a:t>答案表、用户</a:t>
            </a:r>
            <a:r>
              <a:rPr lang="en-US" altLang="zh-CN" sz="2800">
                <a:solidFill>
                  <a:schemeClr val="tx1"/>
                </a:solidFill>
                <a:latin typeface="+mn-ea"/>
              </a:rPr>
              <a:t>-</a:t>
            </a:r>
            <a:r>
              <a:rPr lang="zh-CN" sz="2800">
                <a:solidFill>
                  <a:schemeClr val="tx1"/>
                </a:solidFill>
                <a:latin typeface="+mn-ea"/>
              </a:rPr>
              <a:t>管理员表、待解答问题表</a:t>
            </a:r>
            <a:endParaRPr lang="zh-CN" altLang="zh-CN" sz="280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838065" y="398145"/>
            <a:ext cx="2494280" cy="768350"/>
          </a:xfrm>
          <a:prstGeom prst="rect">
            <a:avLst/>
          </a:prstGeom>
          <a:solidFill>
            <a:srgbClr val="D09079"/>
          </a:solidFill>
          <a:ln w="28575" cmpd="sng"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后台部分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023360" y="1315720"/>
            <a:ext cx="4232910" cy="0"/>
          </a:xfrm>
          <a:prstGeom prst="line">
            <a:avLst/>
          </a:prstGeom>
          <a:ln w="41275" cmpd="sng">
            <a:solidFill>
              <a:srgbClr val="D0907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-462303" y="1068070"/>
            <a:ext cx="13306724" cy="5878214"/>
            <a:chOff x="3215" y="4500"/>
            <a:chExt cx="13557" cy="1970"/>
          </a:xfrm>
        </p:grpSpPr>
        <p:pic>
          <p:nvPicPr>
            <p:cNvPr id="14" name="图片 13" descr="黑板3-01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215" y="4500"/>
              <a:ext cx="13557" cy="1970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5992" y="4686"/>
              <a:ext cx="8652" cy="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zh-CN" altLang="en-US" sz="2800" b="1" dirty="0">
                <a:solidFill>
                  <a:schemeClr val="tx1"/>
                </a:solidFill>
                <a:latin typeface="+mj-ea"/>
                <a:ea typeface="+mj-ea"/>
                <a:sym typeface="+mn-ea"/>
              </a:endParaRPr>
            </a:p>
            <a:p>
              <a:pPr algn="l"/>
              <a:endParaRPr lang="zh-CN" altLang="en-US" sz="2800" b="1" dirty="0">
                <a:solidFill>
                  <a:schemeClr val="tx1"/>
                </a:solidFill>
                <a:latin typeface="+mj-ea"/>
                <a:ea typeface="+mj-ea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16480" y="1623060"/>
            <a:ext cx="838517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开发工具：IDE</a:t>
            </a:r>
            <a:r>
              <a:rPr lang="en-US" altLang="zh-CN" sz="2800"/>
              <a:t>A</a:t>
            </a:r>
            <a:endParaRPr lang="zh-CN" altLang="en-US" sz="2800"/>
          </a:p>
          <a:p>
            <a:r>
              <a:rPr lang="zh-CN" altLang="en-US" sz="2800"/>
              <a:t>语言：</a:t>
            </a:r>
            <a:r>
              <a:rPr lang="en-US" altLang="zh-CN" sz="2800"/>
              <a:t>Java</a:t>
            </a:r>
            <a:r>
              <a:rPr lang="zh-CN" altLang="en-US" sz="2800"/>
              <a:t>语言</a:t>
            </a:r>
            <a:endParaRPr lang="zh-CN" altLang="en-US"/>
          </a:p>
          <a:p>
            <a:r>
              <a:rPr lang="zh-CN" altLang="en-US"/>
              <a:t>                  </a:t>
            </a:r>
            <a:endParaRPr lang="zh-CN" altLang="en-US"/>
          </a:p>
        </p:txBody>
      </p:sp>
      <p:pic>
        <p:nvPicPr>
          <p:cNvPr id="6" name="图片 5" descr="360截图164912145075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675" y="3001645"/>
            <a:ext cx="5556885" cy="285115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360截图163904114947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" y="-19685"/>
            <a:ext cx="12203430" cy="700405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838065" y="398145"/>
            <a:ext cx="2494280" cy="768350"/>
          </a:xfrm>
          <a:prstGeom prst="rect">
            <a:avLst/>
          </a:prstGeom>
          <a:solidFill>
            <a:srgbClr val="D09079"/>
          </a:solidFill>
          <a:ln w="28575" cmpd="sng">
            <a:noFill/>
            <a:prstDash val="solid"/>
          </a:ln>
        </p:spPr>
        <p:txBody>
          <a:bodyPr wrap="square" rtlCol="0" anchor="t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进度安排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023360" y="1315720"/>
            <a:ext cx="4232910" cy="0"/>
          </a:xfrm>
          <a:prstGeom prst="line">
            <a:avLst/>
          </a:prstGeom>
          <a:ln w="41275" cmpd="sng">
            <a:solidFill>
              <a:srgbClr val="D0907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-462303" y="1068070"/>
            <a:ext cx="13306724" cy="5878214"/>
            <a:chOff x="3215" y="4500"/>
            <a:chExt cx="13557" cy="1970"/>
          </a:xfrm>
        </p:grpSpPr>
        <p:pic>
          <p:nvPicPr>
            <p:cNvPr id="14" name="图片 13" descr="黑板3-01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215" y="4500"/>
              <a:ext cx="13557" cy="1970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6008" y="4691"/>
              <a:ext cx="8652" cy="1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latin typeface="+mj-ea"/>
                  <a:ea typeface="+mj-ea"/>
                  <a:sym typeface="+mn-ea"/>
                </a:rPr>
                <a:t>第一阶段：</a:t>
              </a:r>
              <a:r>
                <a:rPr lang="en-US" altLang="zh-CN" sz="2400" b="1" dirty="0">
                  <a:latin typeface="+mj-ea"/>
                  <a:ea typeface="+mj-ea"/>
                  <a:sym typeface="+mn-ea"/>
                </a:rPr>
                <a:t>2019</a:t>
              </a:r>
              <a:r>
                <a:rPr lang="zh-CN" altLang="en-US" sz="2400" b="1" dirty="0">
                  <a:latin typeface="+mj-ea"/>
                  <a:ea typeface="+mj-ea"/>
                  <a:sym typeface="+mn-ea"/>
                </a:rPr>
                <a:t>年</a:t>
              </a:r>
              <a:r>
                <a:rPr lang="en-US" altLang="zh-CN" sz="2400" b="1" dirty="0">
                  <a:latin typeface="+mj-ea"/>
                  <a:ea typeface="+mj-ea"/>
                  <a:sym typeface="+mn-ea"/>
                </a:rPr>
                <a:t>10</a:t>
              </a:r>
              <a:r>
                <a:rPr lang="zh-CN" altLang="en-US" sz="2400" b="1" dirty="0">
                  <a:latin typeface="+mj-ea"/>
                  <a:ea typeface="+mj-ea"/>
                  <a:sym typeface="+mn-ea"/>
                </a:rPr>
                <a:t>月份</a:t>
              </a:r>
              <a:r>
                <a:rPr lang="en-US" altLang="zh-CN" sz="2400" b="1" dirty="0">
                  <a:latin typeface="+mj-ea"/>
                  <a:ea typeface="+mj-ea"/>
                  <a:sym typeface="+mn-ea"/>
                </a:rPr>
                <a:t>——</a:t>
              </a:r>
              <a:r>
                <a:rPr lang="zh-CN" altLang="en-US" sz="2400" b="1" dirty="0">
                  <a:latin typeface="+mj-ea"/>
                  <a:ea typeface="+mj-ea"/>
                  <a:sym typeface="+mn-ea"/>
                </a:rPr>
                <a:t>确定题目、开题报告</a:t>
              </a:r>
              <a:endParaRPr lang="zh-CN" altLang="en-US" sz="2400" b="1" dirty="0">
                <a:latin typeface="+mj-ea"/>
                <a:ea typeface="+mj-ea"/>
                <a:sym typeface="+mn-ea"/>
              </a:endParaRPr>
            </a:p>
            <a:p>
              <a:pPr algn="l"/>
              <a:r>
                <a:rPr lang="en-US" altLang="zh-CN" sz="2400" b="1" dirty="0">
                  <a:solidFill>
                    <a:schemeClr val="tx1"/>
                  </a:solidFill>
                  <a:latin typeface="+mj-ea"/>
                  <a:ea typeface="+mj-ea"/>
                  <a:sym typeface="+mn-ea"/>
                </a:rPr>
                <a:t>          2019</a:t>
              </a:r>
              <a:r>
                <a:rPr lang="zh-CN" altLang="en-US" sz="2400" b="1" dirty="0">
                  <a:solidFill>
                    <a:schemeClr val="tx1"/>
                  </a:solidFill>
                  <a:latin typeface="+mj-ea"/>
                  <a:ea typeface="+mj-ea"/>
                  <a:sym typeface="+mn-ea"/>
                </a:rPr>
                <a:t>年</a:t>
              </a:r>
              <a:r>
                <a:rPr lang="en-US" altLang="zh-CN" sz="2400" b="1" dirty="0">
                  <a:solidFill>
                    <a:schemeClr val="tx1"/>
                  </a:solidFill>
                  <a:latin typeface="+mj-ea"/>
                  <a:ea typeface="+mj-ea"/>
                  <a:sym typeface="+mn-ea"/>
                </a:rPr>
                <a:t>11</a:t>
              </a:r>
              <a:r>
                <a:rPr lang="zh-CN" altLang="en-US" sz="2400" b="1" dirty="0">
                  <a:solidFill>
                    <a:schemeClr val="tx1"/>
                  </a:solidFill>
                  <a:latin typeface="+mj-ea"/>
                  <a:ea typeface="+mj-ea"/>
                  <a:sym typeface="+mn-ea"/>
                </a:rPr>
                <a:t>月份</a:t>
              </a:r>
              <a:r>
                <a:rPr lang="en-US" altLang="zh-CN" sz="2400" b="1" dirty="0">
                  <a:solidFill>
                    <a:schemeClr val="tx1"/>
                  </a:solidFill>
                  <a:latin typeface="+mj-ea"/>
                  <a:ea typeface="+mj-ea"/>
                  <a:sym typeface="+mn-ea"/>
                </a:rPr>
                <a:t>——</a:t>
              </a:r>
              <a:r>
                <a:rPr lang="zh-CN" altLang="en-US" sz="2400" b="1" dirty="0">
                  <a:solidFill>
                    <a:schemeClr val="tx1"/>
                  </a:solidFill>
                  <a:latin typeface="+mj-ea"/>
                  <a:ea typeface="+mj-ea"/>
                  <a:sym typeface="+mn-ea"/>
                </a:rPr>
                <a:t>需求分析：功能模块、数据表结构设计、分析教材内容</a:t>
              </a:r>
              <a:r>
                <a:rPr lang="zh-CN" altLang="en-US" sz="2400" b="1" dirty="0">
                  <a:latin typeface="+mj-ea"/>
                  <a:ea typeface="+mj-ea"/>
                  <a:sym typeface="+mn-ea"/>
                </a:rPr>
                <a:t>  </a:t>
              </a:r>
              <a:endParaRPr lang="zh-CN" altLang="en-US" sz="2400" b="1" dirty="0">
                <a:latin typeface="+mj-ea"/>
                <a:ea typeface="+mj-ea"/>
                <a:sym typeface="+mn-ea"/>
              </a:endParaRPr>
            </a:p>
            <a:p>
              <a:pPr algn="l"/>
              <a:r>
                <a:rPr lang="zh-CN" altLang="en-US" sz="2400" b="1" dirty="0">
                  <a:latin typeface="+mj-ea"/>
                  <a:ea typeface="+mj-ea"/>
                  <a:sym typeface="+mn-ea"/>
                </a:rPr>
                <a:t> </a:t>
              </a:r>
              <a:endParaRPr lang="zh-CN" altLang="en-US" sz="2400" b="1" dirty="0">
                <a:solidFill>
                  <a:schemeClr val="tx1"/>
                </a:solidFill>
                <a:latin typeface="+mj-ea"/>
                <a:ea typeface="+mj-ea"/>
                <a:sym typeface="+mn-ea"/>
              </a:endParaRPr>
            </a:p>
            <a:p>
              <a:pPr indent="0" algn="l">
                <a:buFont typeface="+mj-ea"/>
                <a:buNone/>
              </a:pPr>
              <a:r>
                <a:rPr lang="zh-CN" altLang="en-US" sz="2400" b="1" dirty="0">
                  <a:latin typeface="+mj-ea"/>
                  <a:ea typeface="+mj-ea"/>
                  <a:sym typeface="+mn-ea"/>
                </a:rPr>
                <a:t>第二阶段：</a:t>
              </a:r>
              <a:r>
                <a:rPr lang="en-US" altLang="zh-CN" sz="2400" b="1" dirty="0">
                  <a:solidFill>
                    <a:schemeClr val="tx1"/>
                  </a:solidFill>
                  <a:latin typeface="+mj-ea"/>
                  <a:ea typeface="+mj-ea"/>
                  <a:sym typeface="+mn-ea"/>
                </a:rPr>
                <a:t>2019</a:t>
              </a:r>
              <a:r>
                <a:rPr lang="zh-CN" altLang="en-US" sz="2400" b="1" dirty="0">
                  <a:solidFill>
                    <a:schemeClr val="tx1"/>
                  </a:solidFill>
                  <a:latin typeface="+mj-ea"/>
                  <a:ea typeface="+mj-ea"/>
                  <a:sym typeface="+mn-ea"/>
                </a:rPr>
                <a:t>年</a:t>
              </a:r>
              <a:r>
                <a:rPr lang="en-US" altLang="zh-CN" sz="2400" b="1" dirty="0">
                  <a:latin typeface="+mj-ea"/>
                  <a:ea typeface="+mj-ea"/>
                  <a:sym typeface="+mn-ea"/>
                </a:rPr>
                <a:t>12</a:t>
              </a:r>
              <a:r>
                <a:rPr lang="zh-CN" altLang="en-US" sz="2400" b="1" dirty="0">
                  <a:latin typeface="+mj-ea"/>
                  <a:ea typeface="+mj-ea"/>
                  <a:sym typeface="+mn-ea"/>
                </a:rPr>
                <a:t>月份</a:t>
              </a:r>
              <a:r>
                <a:rPr lang="en-US" altLang="zh-CN" sz="2400" b="1" dirty="0">
                  <a:latin typeface="+mj-ea"/>
                  <a:ea typeface="+mj-ea"/>
                  <a:sym typeface="+mn-ea"/>
                </a:rPr>
                <a:t>—2020</a:t>
              </a:r>
              <a:r>
                <a:rPr lang="zh-CN" altLang="en-US" sz="2400" b="1" dirty="0">
                  <a:latin typeface="+mj-ea"/>
                  <a:ea typeface="+mj-ea"/>
                  <a:sym typeface="+mn-ea"/>
                </a:rPr>
                <a:t>年</a:t>
              </a:r>
              <a:r>
                <a:rPr lang="en-US" altLang="zh-CN" sz="2400" b="1" dirty="0">
                  <a:latin typeface="+mj-ea"/>
                  <a:ea typeface="+mj-ea"/>
                  <a:sym typeface="+mn-ea"/>
                </a:rPr>
                <a:t>1</a:t>
              </a:r>
              <a:r>
                <a:rPr lang="zh-CN" altLang="en-US" sz="2400" b="1" dirty="0">
                  <a:latin typeface="+mj-ea"/>
                  <a:ea typeface="+mj-ea"/>
                  <a:sym typeface="+mn-ea"/>
                </a:rPr>
                <a:t>月份</a:t>
              </a:r>
              <a:r>
                <a:rPr lang="en-US" altLang="zh-CN" sz="2400" b="1" dirty="0">
                  <a:latin typeface="+mj-ea"/>
                  <a:ea typeface="+mj-ea"/>
                  <a:sym typeface="+mn-ea"/>
                </a:rPr>
                <a:t>——</a:t>
              </a:r>
              <a:r>
                <a:rPr lang="zh-CN" sz="2400" b="1" dirty="0">
                  <a:latin typeface="+mj-ea"/>
                  <a:ea typeface="+mj-ea"/>
                  <a:sym typeface="+mn-ea"/>
                </a:rPr>
                <a:t>后台链接</a:t>
              </a:r>
              <a:endParaRPr lang="zh-CN" sz="2400" b="1" dirty="0">
                <a:latin typeface="+mj-ea"/>
                <a:ea typeface="+mj-ea"/>
                <a:sym typeface="+mn-ea"/>
              </a:endParaRPr>
            </a:p>
            <a:p>
              <a:pPr marL="457200" indent="-457200" algn="l">
                <a:buFont typeface="+mj-ea"/>
                <a:buAutoNum type="circleNumDbPlain"/>
              </a:pPr>
              <a:r>
                <a:rPr lang="zh-CN" altLang="en-US" sz="2400" b="1" dirty="0">
                  <a:latin typeface="+mj-ea"/>
                  <a:ea typeface="+mj-ea"/>
                  <a:sym typeface="+mn-ea"/>
                </a:rPr>
                <a:t>实现用户登录注册功能</a:t>
              </a:r>
              <a:endParaRPr lang="zh-CN" altLang="en-US" sz="2400" b="1" dirty="0">
                <a:latin typeface="+mj-ea"/>
                <a:ea typeface="+mj-ea"/>
                <a:sym typeface="+mn-ea"/>
              </a:endParaRPr>
            </a:p>
            <a:p>
              <a:pPr marL="457200" indent="-457200" algn="l">
                <a:buFont typeface="+mj-ea"/>
                <a:buAutoNum type="circleNumDbPlain"/>
              </a:pPr>
              <a:r>
                <a:rPr lang="zh-CN" altLang="en-US" sz="2400" b="1" dirty="0">
                  <a:latin typeface="+mj-ea"/>
                  <a:ea typeface="+mj-ea"/>
                  <a:sym typeface="+mn-ea"/>
                </a:rPr>
                <a:t>实现教师管理员增删改查功能</a:t>
              </a:r>
              <a:endParaRPr lang="zh-CN" altLang="en-US" sz="2400" b="1" dirty="0">
                <a:latin typeface="+mj-ea"/>
                <a:ea typeface="+mj-ea"/>
                <a:sym typeface="+mn-ea"/>
              </a:endParaRPr>
            </a:p>
            <a:p>
              <a:pPr indent="0" algn="l">
                <a:buFont typeface="+mj-ea"/>
                <a:buNone/>
              </a:pPr>
              <a:endParaRPr lang="en-US" altLang="zh-CN" sz="2400" b="1" dirty="0">
                <a:solidFill>
                  <a:schemeClr val="tx1"/>
                </a:solidFill>
                <a:latin typeface="+mj-ea"/>
                <a:ea typeface="+mj-ea"/>
                <a:sym typeface="+mn-ea"/>
              </a:endParaRPr>
            </a:p>
            <a:p>
              <a:pPr marL="457200" indent="-457200" algn="l"/>
              <a:r>
                <a:rPr lang="zh-CN" altLang="en-US" sz="2400" b="1" dirty="0">
                  <a:latin typeface="+mj-ea"/>
                  <a:ea typeface="+mj-ea"/>
                  <a:sym typeface="+mn-ea"/>
                </a:rPr>
                <a:t>第三阶段：</a:t>
              </a:r>
              <a:r>
                <a:rPr lang="en-US" altLang="zh-CN" sz="2400" b="1" dirty="0">
                  <a:solidFill>
                    <a:schemeClr val="tx1"/>
                  </a:solidFill>
                  <a:latin typeface="+mj-ea"/>
                  <a:ea typeface="+mj-ea"/>
                  <a:sym typeface="+mn-ea"/>
                </a:rPr>
                <a:t>2020</a:t>
              </a:r>
              <a:r>
                <a:rPr lang="zh-CN" altLang="en-US" sz="2400" b="1" dirty="0">
                  <a:solidFill>
                    <a:schemeClr val="tx1"/>
                  </a:solidFill>
                  <a:latin typeface="+mj-ea"/>
                  <a:ea typeface="+mj-ea"/>
                  <a:sym typeface="+mn-ea"/>
                </a:rPr>
                <a:t>年</a:t>
              </a:r>
              <a:r>
                <a:rPr lang="en-US" altLang="zh-CN" sz="2400" b="1" dirty="0">
                  <a:solidFill>
                    <a:schemeClr val="tx1"/>
                  </a:solidFill>
                  <a:latin typeface="+mj-ea"/>
                  <a:ea typeface="+mj-ea"/>
                  <a:sym typeface="+mn-ea"/>
                </a:rPr>
                <a:t>2</a:t>
              </a:r>
              <a:r>
                <a:rPr lang="zh-CN" altLang="en-US" sz="2400" b="1" dirty="0">
                  <a:solidFill>
                    <a:schemeClr val="tx1"/>
                  </a:solidFill>
                  <a:latin typeface="+mj-ea"/>
                  <a:ea typeface="+mj-ea"/>
                  <a:sym typeface="+mn-ea"/>
                </a:rPr>
                <a:t>、</a:t>
              </a:r>
              <a:r>
                <a:rPr lang="en-US" altLang="zh-CN" sz="2400" b="1" dirty="0">
                  <a:solidFill>
                    <a:schemeClr val="tx1"/>
                  </a:solidFill>
                  <a:latin typeface="+mj-ea"/>
                  <a:ea typeface="+mj-ea"/>
                  <a:sym typeface="+mn-ea"/>
                </a:rPr>
                <a:t>3</a:t>
              </a:r>
              <a:r>
                <a:rPr lang="zh-CN" altLang="en-US" sz="2400" b="1" dirty="0">
                  <a:solidFill>
                    <a:schemeClr val="tx1"/>
                  </a:solidFill>
                  <a:latin typeface="+mj-ea"/>
                  <a:ea typeface="+mj-ea"/>
                  <a:sym typeface="+mn-ea"/>
                </a:rPr>
                <a:t>月份</a:t>
              </a:r>
              <a:r>
                <a:rPr lang="en-US" altLang="zh-CN" sz="2400" b="1" dirty="0">
                  <a:solidFill>
                    <a:schemeClr val="tx1"/>
                  </a:solidFill>
                  <a:latin typeface="+mj-ea"/>
                  <a:ea typeface="+mj-ea"/>
                  <a:sym typeface="+mn-ea"/>
                </a:rPr>
                <a:t>——</a:t>
              </a:r>
              <a:r>
                <a:rPr lang="zh-CN" altLang="en-US" sz="2400" b="1" dirty="0">
                  <a:solidFill>
                    <a:schemeClr val="tx1"/>
                  </a:solidFill>
                  <a:latin typeface="+mj-ea"/>
                  <a:ea typeface="+mj-ea"/>
                  <a:sym typeface="+mn-ea"/>
                </a:rPr>
                <a:t>维护测试、论文撰写    </a:t>
              </a:r>
              <a:endParaRPr lang="zh-CN" altLang="en-US" sz="2400" b="1" dirty="0">
                <a:solidFill>
                  <a:schemeClr val="tx1"/>
                </a:solidFill>
                <a:latin typeface="+mj-ea"/>
                <a:ea typeface="+mj-ea"/>
                <a:sym typeface="+mn-ea"/>
              </a:endParaRPr>
            </a:p>
            <a:p>
              <a:pPr marL="457200" indent="-457200" algn="l"/>
              <a:r>
                <a:rPr lang="en-US" altLang="zh-CN" sz="2400" b="1" dirty="0">
                  <a:solidFill>
                    <a:schemeClr val="tx1"/>
                  </a:solidFill>
                  <a:latin typeface="+mj-ea"/>
                  <a:ea typeface="+mj-ea"/>
                  <a:sym typeface="+mn-ea"/>
                </a:rPr>
                <a:t>          2020</a:t>
              </a:r>
              <a:r>
                <a:rPr lang="zh-CN" altLang="en-US" sz="2400" b="1" dirty="0">
                  <a:solidFill>
                    <a:schemeClr val="tx1"/>
                  </a:solidFill>
                  <a:latin typeface="+mj-ea"/>
                  <a:ea typeface="+mj-ea"/>
                  <a:sym typeface="+mn-ea"/>
                </a:rPr>
                <a:t>年</a:t>
              </a:r>
              <a:r>
                <a:rPr lang="en-US" altLang="zh-CN" sz="2400" b="1" dirty="0">
                  <a:solidFill>
                    <a:schemeClr val="tx1"/>
                  </a:solidFill>
                  <a:latin typeface="+mj-ea"/>
                  <a:ea typeface="+mj-ea"/>
                  <a:sym typeface="+mn-ea"/>
                </a:rPr>
                <a:t>4</a:t>
              </a:r>
              <a:r>
                <a:rPr lang="zh-CN" altLang="en-US" sz="2400" b="1" dirty="0">
                  <a:solidFill>
                    <a:schemeClr val="tx1"/>
                  </a:solidFill>
                  <a:latin typeface="+mj-ea"/>
                  <a:ea typeface="+mj-ea"/>
                  <a:sym typeface="+mn-ea"/>
                </a:rPr>
                <a:t>月份</a:t>
              </a:r>
              <a:r>
                <a:rPr lang="en-US" altLang="zh-CN" sz="2400" b="1" dirty="0">
                  <a:solidFill>
                    <a:schemeClr val="tx1"/>
                  </a:solidFill>
                  <a:latin typeface="+mj-ea"/>
                  <a:ea typeface="+mj-ea"/>
                  <a:sym typeface="+mn-ea"/>
                </a:rPr>
                <a:t>——</a:t>
              </a:r>
              <a:r>
                <a:rPr lang="zh-CN" altLang="en-US" sz="2400" b="1" dirty="0">
                  <a:solidFill>
                    <a:schemeClr val="tx1"/>
                  </a:solidFill>
                  <a:latin typeface="+mj-ea"/>
                  <a:ea typeface="+mj-ea"/>
                  <a:sym typeface="+mn-ea"/>
                </a:rPr>
                <a:t>答辩</a:t>
              </a:r>
              <a:endParaRPr lang="zh-CN" altLang="en-US" sz="2800" b="1" dirty="0">
                <a:solidFill>
                  <a:schemeClr val="tx1"/>
                </a:solidFill>
                <a:latin typeface="+mj-ea"/>
                <a:ea typeface="+mj-ea"/>
                <a:sym typeface="+mn-ea"/>
              </a:endParaRPr>
            </a:p>
            <a:p>
              <a:pPr algn="l"/>
              <a:endParaRPr lang="zh-CN" altLang="en-US" sz="2800" b="1" dirty="0">
                <a:solidFill>
                  <a:schemeClr val="tx1"/>
                </a:solidFill>
                <a:latin typeface="+mj-ea"/>
                <a:ea typeface="+mj-ea"/>
                <a:sym typeface="+mn-ea"/>
              </a:endParaRPr>
            </a:p>
          </p:txBody>
        </p:sp>
      </p:grpSp>
    </p:spTree>
  </p:cSld>
  <p:clrMapOvr>
    <a:masterClrMapping/>
  </p:clrMapOvr>
  <p:transition>
    <p:wipe/>
  </p:transition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35_3*i*9"/>
  <p:tag name="KSO_WM_TEMPLATE_CATEGORY" val="diagram"/>
  <p:tag name="KSO_WM_TEMPLATE_INDEX" val="160135"/>
  <p:tag name="KSO_WM_UNIT_INDEX" val="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5"/>
  <p:tag name="KSO_WM_UNIT_TYPE" val="m_i"/>
  <p:tag name="KSO_WM_UNIT_INDEX" val="1_6"/>
  <p:tag name="KSO_WM_UNIT_ID" val="diagram160135_3*m_i*1_6"/>
  <p:tag name="KSO_WM_UNIT_CLEAR" val="1"/>
  <p:tag name="KSO_WM_UNIT_LAYERLEVEL" val="1_1"/>
  <p:tag name="KSO_WM_DIAGRAM_GROUP_CODE" val="m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5"/>
  <p:tag name="KSO_WM_UNIT_TYPE" val="m_i"/>
  <p:tag name="KSO_WM_UNIT_INDEX" val="1_4"/>
  <p:tag name="KSO_WM_UNIT_ID" val="diagram160135_3*m_i*1_4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5"/>
  <p:tag name="KSO_WM_UNIT_TYPE" val="m_i"/>
  <p:tag name="KSO_WM_UNIT_INDEX" val="1_5"/>
  <p:tag name="KSO_WM_UNIT_ID" val="diagram160135_3*m_i*1_5"/>
  <p:tag name="KSO_WM_UNIT_CLEAR" val="1"/>
  <p:tag name="KSO_WM_UNIT_LAYERLEVEL" val="1_1"/>
  <p:tag name="KSO_WM_DIAGRAM_GROUP_CODE" val="m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5"/>
  <p:tag name="KSO_WM_UNIT_TYPE" val="m_i"/>
  <p:tag name="KSO_WM_UNIT_INDEX" val="1_6"/>
  <p:tag name="KSO_WM_UNIT_ID" val="diagram160135_3*m_i*1_6"/>
  <p:tag name="KSO_WM_UNIT_CLEAR" val="1"/>
  <p:tag name="KSO_WM_UNIT_LAYERLEVEL" val="1_1"/>
  <p:tag name="KSO_WM_DIAGRAM_GROUP_CODE" val="m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5"/>
  <p:tag name="KSO_WM_UNIT_TYPE" val="m_i"/>
  <p:tag name="KSO_WM_UNIT_INDEX" val="1_4"/>
  <p:tag name="KSO_WM_UNIT_ID" val="diagram160135_3*m_i*1_4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5"/>
  <p:tag name="KSO_WM_UNIT_TYPE" val="m_i"/>
  <p:tag name="KSO_WM_UNIT_INDEX" val="1_6"/>
  <p:tag name="KSO_WM_UNIT_ID" val="diagram160135_3*m_i*1_6"/>
  <p:tag name="KSO_WM_UNIT_CLEAR" val="1"/>
  <p:tag name="KSO_WM_UNIT_LAYERLEVEL" val="1_1"/>
  <p:tag name="KSO_WM_DIAGRAM_GROUP_CODE" val="m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5"/>
  <p:tag name="KSO_WM_UNIT_TYPE" val="m_i"/>
  <p:tag name="KSO_WM_UNIT_INDEX" val="1_5"/>
  <p:tag name="KSO_WM_UNIT_ID" val="diagram160135_3*m_i*1_5"/>
  <p:tag name="KSO_WM_UNIT_CLEAR" val="1"/>
  <p:tag name="KSO_WM_UNIT_LAYERLEVEL" val="1_1"/>
  <p:tag name="KSO_WM_DIAGRAM_GROUP_CODE" val="m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5"/>
  <p:tag name="KSO_WM_UNIT_TYPE" val="m_i"/>
  <p:tag name="KSO_WM_UNIT_INDEX" val="1_5"/>
  <p:tag name="KSO_WM_UNIT_ID" val="diagram160135_3*m_i*1_5"/>
  <p:tag name="KSO_WM_UNIT_CLEAR" val="1"/>
  <p:tag name="KSO_WM_UNIT_LAYERLEVEL" val="1_1"/>
  <p:tag name="KSO_WM_DIAGRAM_GROUP_CODE" val="m1-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5"/>
  <p:tag name="KSO_WM_UNIT_TYPE" val="m_i"/>
  <p:tag name="KSO_WM_UNIT_INDEX" val="1_4"/>
  <p:tag name="KSO_WM_UNIT_ID" val="diagram160135_3*m_i*1_4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5"/>
  <p:tag name="KSO_WM_UNIT_TYPE" val="m_i"/>
  <p:tag name="KSO_WM_UNIT_INDEX" val="1_5"/>
  <p:tag name="KSO_WM_UNIT_ID" val="diagram160135_3*m_i*1_5"/>
  <p:tag name="KSO_WM_UNIT_CLEAR" val="1"/>
  <p:tag name="KSO_WM_UNIT_LAYERLEVEL" val="1_1"/>
  <p:tag name="KSO_WM_DIAGRAM_GROUP_CODE" val="m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5"/>
  <p:tag name="KSO_WM_UNIT_TYPE" val="m_i"/>
  <p:tag name="KSO_WM_UNIT_INDEX" val="1_6"/>
  <p:tag name="KSO_WM_UNIT_ID" val="diagram160135_3*m_i*1_6"/>
  <p:tag name="KSO_WM_UNIT_CLEAR" val="1"/>
  <p:tag name="KSO_WM_UNIT_LAYERLEVEL" val="1_1"/>
  <p:tag name="KSO_WM_DIAGRAM_GROUP_CODE" val="m1-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5"/>
  <p:tag name="KSO_WM_UNIT_TYPE" val="m_i"/>
  <p:tag name="KSO_WM_UNIT_INDEX" val="1_4"/>
  <p:tag name="KSO_WM_UNIT_ID" val="diagram160135_3*m_i*1_4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5"/>
  <p:tag name="KSO_WM_UNIT_TYPE" val="m_i"/>
  <p:tag name="KSO_WM_UNIT_INDEX" val="1_5"/>
  <p:tag name="KSO_WM_UNIT_ID" val="diagram160135_3*m_i*1_5"/>
  <p:tag name="KSO_WM_UNIT_CLEAR" val="1"/>
  <p:tag name="KSO_WM_UNIT_LAYERLEVEL" val="1_1"/>
  <p:tag name="KSO_WM_DIAGRAM_GROUP_CODE" val="m1-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5"/>
  <p:tag name="KSO_WM_UNIT_TYPE" val="m_i"/>
  <p:tag name="KSO_WM_UNIT_INDEX" val="1_6"/>
  <p:tag name="KSO_WM_UNIT_ID" val="diagram160135_3*m_i*1_6"/>
  <p:tag name="KSO_WM_UNIT_CLEAR" val="1"/>
  <p:tag name="KSO_WM_UNIT_LAYERLEVEL" val="1_1"/>
  <p:tag name="KSO_WM_DIAGRAM_GROUP_CODE" val="m1-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5"/>
  <p:tag name="KSO_WM_UNIT_TYPE" val="m_i"/>
  <p:tag name="KSO_WM_UNIT_INDEX" val="1_4"/>
  <p:tag name="KSO_WM_UNIT_ID" val="diagram160135_3*m_i*1_4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5"/>
  <p:tag name="KSO_WM_UNIT_TYPE" val="m_i"/>
  <p:tag name="KSO_WM_UNIT_INDEX" val="1_5"/>
  <p:tag name="KSO_WM_UNIT_ID" val="diagram160135_3*m_i*1_5"/>
  <p:tag name="KSO_WM_UNIT_CLEAR" val="1"/>
  <p:tag name="KSO_WM_UNIT_LAYERLEVEL" val="1_1"/>
  <p:tag name="KSO_WM_DIAGRAM_GROUP_CODE" val="m1-1"/>
</p:tagLst>
</file>

<file path=ppt/theme/theme1.xml><?xml version="1.0" encoding="utf-8"?>
<a:theme xmlns:a="http://schemas.openxmlformats.org/drawingml/2006/main" name="清风素材 https://12sc.taobao.com">
  <a:themeElements>
    <a:clrScheme name="自定义 7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B3D3C"/>
      </a:accent1>
      <a:accent2>
        <a:srgbClr val="FB5E62"/>
      </a:accent2>
      <a:accent3>
        <a:srgbClr val="F8F5ED"/>
      </a:accent3>
      <a:accent4>
        <a:srgbClr val="6B6B6B"/>
      </a:accent4>
      <a:accent5>
        <a:srgbClr val="D3D3D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724</Words>
  <Application>WPS 演示</Application>
  <PresentationFormat>宽屏</PresentationFormat>
  <Paragraphs>85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Century Gothic</vt:lpstr>
      <vt:lpstr>微软雅黑</vt:lpstr>
      <vt:lpstr>Segoe UI Light</vt:lpstr>
      <vt:lpstr>DFKai-SB</vt:lpstr>
      <vt:lpstr>Adobe 明體 Std L</vt:lpstr>
      <vt:lpstr>BatangChe</vt:lpstr>
      <vt:lpstr>Adobe Myungjo Std M</vt:lpstr>
      <vt:lpstr>Arial Unicode MS</vt:lpstr>
      <vt:lpstr>Calibri</vt:lpstr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https:/800sucai.taobao.com</cp:keywords>
  <dc:description>https://800sucai.taobao.com</dc:description>
  <dc:subject>哎呀小小草</dc:subject>
  <cp:category>https://800sucai.taobao.com</cp:category>
  <cp:lastModifiedBy>大绿绿青蛙王子</cp:lastModifiedBy>
  <cp:revision>220</cp:revision>
  <dcterms:created xsi:type="dcterms:W3CDTF">2015-08-18T02:51:00Z</dcterms:created>
  <dcterms:modified xsi:type="dcterms:W3CDTF">2019-11-28T07:53:28Z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2052-11.1.0.9208</vt:lpwstr>
  </property>
</Properties>
</file>