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obster"/>
      <p:regular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bster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d24157a2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d24157a2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d24157a2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d24157a2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24157a2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24157a2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24157a2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24157a2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d24157a2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d24157a2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d24157a2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d24157a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d24157a2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d24157a2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d24157a2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d24157a2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d24157a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d24157a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d24157a2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d24157a2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24157a2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d24157a2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24157a2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24157a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24157a2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d24157a2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24157a2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24157a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d24157a2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d24157a2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d24157a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d24157a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d24157a2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d24157a2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d24157a2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d24157a2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d24157a2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d24157a2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d24157a2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d24157a2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d24157a2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d24157a2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24157a2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24157a2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24157a2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24157a2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d24157a2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d24157a2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d24157a2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d24157a2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d24157a2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d24157a2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d24157a2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d24157a2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d24157a2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d24157a2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ol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2667762" y="473202"/>
            <a:ext cx="3926681" cy="3921919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08892" y="823791"/>
            <a:ext cx="77388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Impact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661284" y="4484397"/>
            <a:ext cx="6033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08892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35249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800413" y="4781759"/>
            <a:ext cx="1747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text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3408000" y="-754799"/>
            <a:ext cx="2695200" cy="76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vertical i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6009190" y="1827440"/>
            <a:ext cx="42003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1990114" y="-760211"/>
            <a:ext cx="4200300" cy="6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ol i objecte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938759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çalera de la secció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432197" y="805416"/>
            <a:ext cx="61404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432198" y="3869836"/>
            <a:ext cx="5263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427410" y="4781759"/>
            <a:ext cx="1120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959298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456826" y="4781759"/>
            <a:ext cx="1115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grpSp>
        <p:nvGrpSpPr>
          <p:cNvPr id="33" name="Google Shape;33;p4" title="left scallop shape"/>
          <p:cNvGrpSpPr/>
          <p:nvPr/>
        </p:nvGrpSpPr>
        <p:grpSpPr>
          <a:xfrm>
            <a:off x="0" y="0"/>
            <a:ext cx="2110978" cy="5143500"/>
            <a:chOff x="0" y="0"/>
            <a:chExt cx="2814638" cy="6858000"/>
          </a:xfrm>
        </p:grpSpPr>
        <p:sp>
          <p:nvSpPr>
            <p:cNvPr id="34" name="Google Shape;34;p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cte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942975" y="1714500"/>
            <a:ext cx="36006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985847" y="1714500"/>
            <a:ext cx="36006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939546" y="285750"/>
            <a:ext cx="7629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938759" y="1649725"/>
            <a:ext cx="360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942975" y="2181826"/>
            <a:ext cx="360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975398" y="1649725"/>
            <a:ext cx="3600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975398" y="2181826"/>
            <a:ext cx="360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més títol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ingut amb llegenda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253413" y="342899"/>
            <a:ext cx="2319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ill Sans"/>
              <a:buNone/>
              <a:defRPr b="1" i="0" sz="14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573788" y="690283"/>
            <a:ext cx="4618800" cy="3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–"/>
              <a:defRPr sz="21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6pPr>
            <a:lvl7pPr indent="-32385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–"/>
              <a:defRPr sz="1500"/>
            </a:lvl8pPr>
            <a:lvl9pPr indent="-32385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6253414" y="1306002"/>
            <a:ext cx="23190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573788" y="4781759"/>
            <a:ext cx="924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1577715" y="4781759"/>
            <a:ext cx="26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4268261" y="4781759"/>
            <a:ext cx="9243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2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tge amb llegenda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>
            <p:ph idx="2" type="pic"/>
          </p:nvPr>
        </p:nvSpPr>
        <p:spPr>
          <a:xfrm>
            <a:off x="212598" y="0"/>
            <a:ext cx="5516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ill Sans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5542359" y="0"/>
            <a:ext cx="3601641" cy="51435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6253412" y="342900"/>
            <a:ext cx="2319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ill Sans"/>
              <a:buNone/>
              <a:defRPr b="1" i="0" sz="1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253412" y="1306002"/>
            <a:ext cx="23190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574463" y="4781759"/>
            <a:ext cx="9243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1577716" y="4781759"/>
            <a:ext cx="26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4265676" y="4781759"/>
            <a:ext cx="925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Impact"/>
              <a:buNone/>
              <a:defRPr b="0" i="0" sz="38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8759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450" lvl="5" marL="2743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450" lvl="6" marL="3200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450" lvl="7" marL="3657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450" lvl="8" marL="4114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38759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664369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8931402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94">
          <p15:clr>
            <a:srgbClr val="F26B43"/>
          </p15:clr>
        </p15:guide>
        <p15:guide id="2" pos="5400">
          <p15:clr>
            <a:srgbClr val="F26B43"/>
          </p15:clr>
        </p15:guide>
        <p15:guide id="3" orient="horz" pos="3006">
          <p15:clr>
            <a:srgbClr val="F26B43"/>
          </p15:clr>
        </p15:guide>
        <p15:guide id="4" orient="horz" pos="1080">
          <p15:clr>
            <a:srgbClr val="F26B43"/>
          </p15:clr>
        </p15:guide>
        <p15:guide id="5" orient="horz" pos="2790">
          <p15:clr>
            <a:srgbClr val="F26B43"/>
          </p15:clr>
        </p15:guide>
        <p15:guide id="6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1" Type="http://schemas.openxmlformats.org/officeDocument/2006/relationships/image" Target="../media/image11.png"/><Relationship Id="rId10" Type="http://schemas.openxmlformats.org/officeDocument/2006/relationships/image" Target="../media/image22.png"/><Relationship Id="rId9" Type="http://schemas.openxmlformats.org/officeDocument/2006/relationships/image" Target="../media/image15.png"/><Relationship Id="rId5" Type="http://schemas.openxmlformats.org/officeDocument/2006/relationships/image" Target="../media/image33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988" y="2571751"/>
            <a:ext cx="12276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>
            <p:ph type="ctrTitle"/>
          </p:nvPr>
        </p:nvSpPr>
        <p:spPr>
          <a:xfrm>
            <a:off x="3308425" y="1229700"/>
            <a:ext cx="2632800" cy="96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5700">
                <a:latin typeface="Courier New"/>
                <a:ea typeface="Courier New"/>
                <a:cs typeface="Courier New"/>
                <a:sym typeface="Courier New"/>
              </a:rPr>
              <a:t>SASS</a:t>
            </a:r>
            <a:endParaRPr sz="5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1661284" y="4484397"/>
            <a:ext cx="6033900" cy="55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ca"/>
              <a:t>Luca Berni, Pau Agustina i Matthew Rivero</a:t>
            </a:r>
            <a:endParaRPr/>
          </a:p>
        </p:txBody>
      </p:sp>
      <p:sp>
        <p:nvSpPr>
          <p:cNvPr id="98" name="Google Shape;98;p13"/>
          <p:cNvSpPr txBox="1"/>
          <p:nvPr>
            <p:ph type="ctrTitle"/>
          </p:nvPr>
        </p:nvSpPr>
        <p:spPr>
          <a:xfrm>
            <a:off x="443550" y="285750"/>
            <a:ext cx="2006100" cy="64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>
                <a:latin typeface="Courier New"/>
                <a:ea typeface="Courier New"/>
                <a:cs typeface="Courier New"/>
                <a:sym typeface="Courier New"/>
              </a:rPr>
              <a:t>Software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3"/>
          <p:cNvSpPr txBox="1"/>
          <p:nvPr>
            <p:ph type="ctrTitle"/>
          </p:nvPr>
        </p:nvSpPr>
        <p:spPr>
          <a:xfrm>
            <a:off x="5792150" y="285750"/>
            <a:ext cx="3199200" cy="64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>
                <a:latin typeface="Courier New"/>
                <a:ea typeface="Courier New"/>
                <a:cs typeface="Courier New"/>
                <a:sym typeface="Courier New"/>
              </a:rPr>
              <a:t>Administració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3"/>
          <p:cNvSpPr txBox="1"/>
          <p:nvPr>
            <p:ph type="ctrTitle"/>
          </p:nvPr>
        </p:nvSpPr>
        <p:spPr>
          <a:xfrm>
            <a:off x="443550" y="3472075"/>
            <a:ext cx="2694000" cy="64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>
                <a:latin typeface="Courier New"/>
                <a:ea typeface="Courier New"/>
                <a:cs typeface="Courier New"/>
                <a:sym typeface="Courier New"/>
              </a:rPr>
              <a:t>Simultani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3"/>
          <p:cNvSpPr txBox="1"/>
          <p:nvPr>
            <p:ph type="ctrTitle"/>
          </p:nvPr>
        </p:nvSpPr>
        <p:spPr>
          <a:xfrm>
            <a:off x="7138275" y="3472075"/>
            <a:ext cx="1853100" cy="64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/>
              <a:t>Sistemes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Aplicació web: Historial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713" y="1271825"/>
            <a:ext cx="6019875" cy="35452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8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Aplicació web: Usuari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601" y="1238575"/>
            <a:ext cx="2998076" cy="332219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1000" fadeDir="5400012" kx="0" rotWithShape="0" algn="bl" stA="76000" stPos="0" sy="-100000" ky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Característiques i funcionalitats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65" y="2398788"/>
            <a:ext cx="569477" cy="56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266" y="1529360"/>
            <a:ext cx="569477" cy="55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162" y="3190212"/>
            <a:ext cx="609711" cy="60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6333" y="3028858"/>
            <a:ext cx="188680" cy="18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4463" y="3961275"/>
            <a:ext cx="555100" cy="5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type="title"/>
          </p:nvPr>
        </p:nvSpPr>
        <p:spPr>
          <a:xfrm>
            <a:off x="905725" y="2459450"/>
            <a:ext cx="3337200" cy="56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Comunicació totalment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encriptada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942975" y="1637250"/>
            <a:ext cx="3245100" cy="33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Control centralitzat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905725" y="3233275"/>
            <a:ext cx="3381600" cy="55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Fàcil desplegament de la infraestructura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942975" y="4082500"/>
            <a:ext cx="3300000" cy="55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Codi multiplataforma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5055150" y="1637250"/>
            <a:ext cx="3125700" cy="33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Autenticació requerida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80975" y="1529350"/>
            <a:ext cx="515850" cy="5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80850" y="2446272"/>
            <a:ext cx="474525" cy="4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>
            <p:ph type="title"/>
          </p:nvPr>
        </p:nvSpPr>
        <p:spPr>
          <a:xfrm>
            <a:off x="5036050" y="2513888"/>
            <a:ext cx="2965500" cy="33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Registre d’activitat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80975" y="3217512"/>
            <a:ext cx="555100" cy="5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type="title"/>
          </p:nvPr>
        </p:nvSpPr>
        <p:spPr>
          <a:xfrm>
            <a:off x="5135250" y="3217570"/>
            <a:ext cx="2965500" cy="55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Protecció de xarxa del client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3662" y="4027775"/>
            <a:ext cx="609725" cy="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>
            <p:ph type="title"/>
          </p:nvPr>
        </p:nvSpPr>
        <p:spPr>
          <a:xfrm>
            <a:off x="5135250" y="4082508"/>
            <a:ext cx="2965500" cy="55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latin typeface="Courier New"/>
                <a:ea typeface="Courier New"/>
                <a:cs typeface="Courier New"/>
                <a:sym typeface="Courier New"/>
              </a:rPr>
              <a:t>Resposta en temps real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Possibles escenaris d’ús</a:t>
            </a:r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2026600" y="1847800"/>
            <a:ext cx="3452700" cy="44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latin typeface="Courier New"/>
                <a:ea typeface="Courier New"/>
                <a:cs typeface="Courier New"/>
                <a:sym typeface="Courier New"/>
              </a:rPr>
              <a:t>Entorn empresarial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625" y="1622862"/>
            <a:ext cx="764876" cy="76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>
            <p:ph type="title"/>
          </p:nvPr>
        </p:nvSpPr>
        <p:spPr>
          <a:xfrm>
            <a:off x="2026600" y="2735900"/>
            <a:ext cx="2354100" cy="44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latin typeface="Courier New"/>
                <a:ea typeface="Courier New"/>
                <a:cs typeface="Courier New"/>
                <a:sym typeface="Courier New"/>
              </a:rPr>
              <a:t>Ús </a:t>
            </a:r>
            <a:r>
              <a:rPr lang="ca" sz="2400">
                <a:latin typeface="Courier New"/>
                <a:ea typeface="Courier New"/>
                <a:cs typeface="Courier New"/>
                <a:sym typeface="Courier New"/>
              </a:rPr>
              <a:t>domèstic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900" y="2519860"/>
            <a:ext cx="710324" cy="71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950" y="3509625"/>
            <a:ext cx="840225" cy="8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>
            <p:ph type="title"/>
          </p:nvPr>
        </p:nvSpPr>
        <p:spPr>
          <a:xfrm>
            <a:off x="2026600" y="3624000"/>
            <a:ext cx="2596500" cy="76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latin typeface="Courier New"/>
                <a:ea typeface="Courier New"/>
                <a:cs typeface="Courier New"/>
                <a:sym typeface="Courier New"/>
              </a:rPr>
              <a:t>Ús de dubtosa reputació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futur comercial</a:t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200" y="1405789"/>
            <a:ext cx="3432911" cy="343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2432200" y="916596"/>
            <a:ext cx="6140400" cy="185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Presentació técnica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2432198" y="2961686"/>
            <a:ext cx="5263200" cy="71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ca"/>
              <a:t>2n ASIX - Ciberseguretat</a:t>
            </a:r>
            <a:endParaRPr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0" l="48738" r="0" t="0"/>
          <a:stretch/>
        </p:blipFill>
        <p:spPr>
          <a:xfrm>
            <a:off x="6" y="2000250"/>
            <a:ext cx="6293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938759" y="28573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L</a:t>
            </a: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a infraestructura en el cloud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942975" y="1537150"/>
            <a:ext cx="5396700" cy="304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ca" sz="1400"/>
              <a:t>La infraestructura que tenim muntada en el cloud consta de: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Un contenidor NodeJS encarregat de atendre les peticions web, administrar les peticions al backend i administrar les connexions dels endpoints.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 sz="1400"/>
              <a:t>Un contenidor MongoDB encarregat d’emmagatzemar els clients connectats actualment (amb estat i data de connexió) i les comandes realitzades (amb comanda, output i data de la comanda)</a:t>
            </a:r>
            <a:endParaRPr sz="1400"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530" y="1537150"/>
            <a:ext cx="2200325" cy="30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La infraestructura Docker amb Docker-Compose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2263850" y="1347600"/>
            <a:ext cx="2308200" cy="342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500"/>
              </a:spcBef>
              <a:spcAft>
                <a:spcPts val="0"/>
              </a:spcAft>
              <a:buSzPts val="1000"/>
              <a:buChar char="-"/>
            </a:pPr>
            <a:r>
              <a:rPr lang="ca" sz="1000"/>
              <a:t>Dos serveis (sass i mongo)</a:t>
            </a:r>
            <a:endParaRPr sz="10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500"/>
              </a:spcBef>
              <a:spcAft>
                <a:spcPts val="0"/>
              </a:spcAft>
              <a:buSzPts val="1000"/>
              <a:buChar char="-"/>
            </a:pPr>
            <a:r>
              <a:rPr lang="ca" sz="1000"/>
              <a:t>Una subnet privada (backend) amb rang 10.5.0.0/16</a:t>
            </a:r>
            <a:endParaRPr sz="1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500"/>
              </a:spcBef>
              <a:spcAft>
                <a:spcPts val="0"/>
              </a:spcAft>
              <a:buSzPts val="1000"/>
              <a:buChar char="-"/>
            </a:pPr>
            <a:r>
              <a:rPr lang="ca" sz="1000"/>
              <a:t>Les respectives imatges per a cada contenidor</a:t>
            </a:r>
            <a:endParaRPr sz="1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500"/>
              </a:spcBef>
              <a:spcAft>
                <a:spcPts val="0"/>
              </a:spcAft>
              <a:buSzPts val="1000"/>
              <a:buChar char="-"/>
            </a:pPr>
            <a:r>
              <a:rPr lang="ca" sz="1000"/>
              <a:t>La variable de entorn MONGO_URL per al servei  sass</a:t>
            </a:r>
            <a:endParaRPr sz="1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500"/>
              </a:spcBef>
              <a:spcAft>
                <a:spcPts val="0"/>
              </a:spcAft>
              <a:buSzPts val="1000"/>
              <a:buChar char="-"/>
            </a:pPr>
            <a:r>
              <a:rPr lang="ca" sz="1000"/>
              <a:t>Noms predefinits per als contenidors.</a:t>
            </a:r>
            <a:endParaRPr sz="1000"/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305" y="1347600"/>
            <a:ext cx="4047967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575" y="1347600"/>
            <a:ext cx="149028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938759" y="28573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El contenidor NodeJS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942975" y="1714500"/>
            <a:ext cx="5531400" cy="301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ca"/>
              <a:t>Característiques del contenidor: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Està basat en una imatge Debian.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Utilitza NodeJS i Express per administrar les connexions entrants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Utilitza ReactJS com a aplicació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Utilitza la API MongoDB per establir connexions amb la BBDD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Utilitza Python per parsejar dades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Xifra les connexions de la aplicació web i dels endpoints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Té els ports 443 i 1234 bindejats en el S.O. host.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Establir </a:t>
            </a:r>
            <a:r>
              <a:rPr lang="ca"/>
              <a:t>connexions</a:t>
            </a:r>
            <a:r>
              <a:rPr lang="ca"/>
              <a:t> amb el contenidor MongoDB mitjançant el port 27017 i la ip privada de la subxarxa.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404" y="2237600"/>
            <a:ext cx="1586525" cy="16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El contenidor MongoDB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938750" y="1714500"/>
            <a:ext cx="5091000" cy="276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ca"/>
              <a:t>Característiques del contenidor: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Està basat en una imatge mongo:latest.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Conté la infraestructura de base de dades necessària per a emmagatzermar tota la informació que prové del contenidor NodeJS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Estableix un usuari per defecte admin:default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Emmagatzema la informació a /data/sass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Escolta al port 27017 per a qualsevol ip de la seva subxarxa</a:t>
            </a:r>
            <a:endParaRPr/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600" y="2287824"/>
            <a:ext cx="1598150" cy="1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2432200" y="916596"/>
            <a:ext cx="6140400" cy="1853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Presentació comercial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2432198" y="2961686"/>
            <a:ext cx="5263200" cy="71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ca"/>
              <a:t>2n ASIX - Ciberseguretat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0" l="48738" r="0" t="0"/>
          <a:stretch/>
        </p:blipFill>
        <p:spPr>
          <a:xfrm>
            <a:off x="6" y="2000250"/>
            <a:ext cx="6293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942984" y="721014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Estructura del nostre servei.</a:t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25" y="1687625"/>
            <a:ext cx="8148949" cy="26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Els processos </a:t>
            </a: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de SASS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938750" y="1549350"/>
            <a:ext cx="7633800" cy="330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Assignació d’IDs als endpoints</a:t>
            </a:r>
            <a:endParaRPr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Gestió de l’estat dels clients de cara a la Base de Dades NoSQL</a:t>
            </a:r>
            <a:endParaRPr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Execució de comandes als endpoints</a:t>
            </a:r>
            <a:endParaRPr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L’historial de comandes dels endpoints</a:t>
            </a:r>
            <a:endParaRPr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L’encriptació de les dades en la comunicació sockets clients-servidor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</a:t>
            </a: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om asigna el servidor de sockets una ID als clients?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13" y="1369126"/>
            <a:ext cx="6424275" cy="35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2507704" y="408544"/>
            <a:ext cx="4128600" cy="48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Com es gestiona l’estat dels clients?</a:t>
            </a:r>
            <a:endParaRPr sz="23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00" y="1751625"/>
            <a:ext cx="8056551" cy="19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942984" y="399064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Com s’executa una comanda?</a:t>
            </a:r>
            <a:endParaRPr sz="23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725" y="1724025"/>
            <a:ext cx="7701452" cy="21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Com es mostra l’historial de les comandes?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11" y="1714500"/>
            <a:ext cx="8021074" cy="2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Com s’encripten les dades?</a:t>
            </a:r>
            <a:endParaRPr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75" y="1356875"/>
            <a:ext cx="7943551" cy="3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Demostració i Proof of Concept</a:t>
            </a:r>
            <a:endParaRPr/>
          </a:p>
        </p:txBody>
      </p:sp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755100" y="1341450"/>
            <a:ext cx="8033100" cy="365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ca"/>
              <a:t>Passes: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Presentació Frontend, formulari Login.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Navegació a MultiCMD camp Endpoints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Instal·lació de l’agent Python als clients (</a:t>
            </a:r>
            <a:r>
              <a:rPr lang="ca"/>
              <a:t>Apareixen</a:t>
            </a:r>
            <a:r>
              <a:rPr lang="ca"/>
              <a:t> en el navegador)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Selecció d’</a:t>
            </a:r>
            <a:r>
              <a:rPr lang="ca"/>
              <a:t>endpoints</a:t>
            </a:r>
            <a:r>
              <a:rPr lang="ca"/>
              <a:t> i execució de comandes (hostnamectl i shutdown -r)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Navegació a History i mostra de les comanes executades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Navegació a Settings i mostra de un canvi de contrasenya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ca"/>
              <a:t>Contrastar canvi de contrasenya a la base de dades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Vulnerabilitats i possibles errors en noves instal·lacions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938750" y="1405800"/>
            <a:ext cx="7633800" cy="373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ca"/>
              <a:t>A mesura que estàvem finalitzant les funcionalitats del projecte ens hem adonat de les següents vulnerabilitats i errors que aquest conté: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Falla de seguretat en les cookies, bypass del formulari de login.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Error en el hash de la contrasenya de l’usuari admin en la base de dades degut al SALT.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Claus privades dels endpoints salvades en text pla, possibles atacs de suplantació d’identitat.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Connexió dels clients al servidor no controlada, un atacant podría conectar molts endpoints a través del port 1234 per tant de tumbar el servei al ocupar molts ports.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3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Conclusions</a:t>
            </a:r>
            <a:endParaRPr/>
          </a:p>
        </p:txBody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938750" y="1616650"/>
            <a:ext cx="7633800" cy="3340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Disseny i maquetació </a:t>
            </a:r>
            <a:r>
              <a:rPr lang="ca"/>
              <a:t>excel·lents y adients (paleta de colors agradable)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Tria </a:t>
            </a:r>
            <a:r>
              <a:rPr lang="ca"/>
              <a:t>adequada</a:t>
            </a:r>
            <a:r>
              <a:rPr lang="ca"/>
              <a:t> de les </a:t>
            </a:r>
            <a:r>
              <a:rPr lang="ca"/>
              <a:t>tecnologies</a:t>
            </a:r>
            <a:r>
              <a:rPr lang="ca"/>
              <a:t> per a la composició del projecte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Tecnologies usades en creixement i molt cotitzades al mercat laboral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Coneixements adquirits </a:t>
            </a:r>
            <a:r>
              <a:rPr lang="ca"/>
              <a:t>després</a:t>
            </a:r>
            <a:r>
              <a:rPr lang="ca"/>
              <a:t> de la realització del projecte molt adients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Producte amb bona competitivitat al mercat gràcies a la seva flexibilitat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Els clients poden funcionar a través de la xarxa 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Aplicació Web intuitiva i de fàcil ús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Organització i treball en equip excel·lents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Ús de serveis i tècniques estudiades al llarg del Grau Superior d’ASIX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Ús de la tecnologia de control de versions git per al desenvolupament en </a:t>
            </a:r>
            <a:r>
              <a:rPr lang="ca"/>
              <a:t>comú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Bones pràctiques de seguretat amb el xifrat de connexions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Requeriments de </a:t>
            </a:r>
            <a:r>
              <a:rPr lang="ca"/>
              <a:t>còmput</a:t>
            </a:r>
            <a:r>
              <a:rPr lang="ca"/>
              <a:t> molt lleugers, adequats per a l’ús en Raspberry Pi’s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futur és la tecnología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975" y="1628225"/>
            <a:ext cx="2238100" cy="22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450" y="1628226"/>
            <a:ext cx="2238100" cy="22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625" y="1645925"/>
            <a:ext cx="2202700" cy="22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Les necessitats del mercat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038" y="1649993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113" y="1649993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8" y="1649993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363" y="1649993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038" y="3107343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113" y="3107343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8" y="3107343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363" y="3107343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100" y="1851850"/>
            <a:ext cx="452800" cy="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225" y="1851850"/>
            <a:ext cx="452800" cy="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250" y="1851850"/>
            <a:ext cx="452800" cy="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375" y="1851850"/>
            <a:ext cx="452800" cy="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613" y="3339725"/>
            <a:ext cx="452800" cy="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738" y="3339725"/>
            <a:ext cx="452800" cy="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763" y="3339725"/>
            <a:ext cx="452800" cy="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888" y="3339725"/>
            <a:ext cx="452800" cy="4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 nostre solució</a:t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084" y="2781900"/>
            <a:ext cx="878157" cy="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688" y="2781900"/>
            <a:ext cx="878157" cy="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373" y="2781900"/>
            <a:ext cx="878157" cy="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518" y="2781900"/>
            <a:ext cx="878157" cy="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625" y="3893875"/>
            <a:ext cx="878157" cy="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29" y="3893875"/>
            <a:ext cx="878157" cy="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914" y="3893875"/>
            <a:ext cx="878157" cy="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518" y="3893875"/>
            <a:ext cx="878157" cy="8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607" y="1284750"/>
            <a:ext cx="650076" cy="6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791" y="1132638"/>
            <a:ext cx="1163725" cy="1163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7"/>
          <p:cNvCxnSpPr/>
          <p:nvPr/>
        </p:nvCxnSpPr>
        <p:spPr>
          <a:xfrm flipH="1" rot="10800000">
            <a:off x="3052525" y="1968775"/>
            <a:ext cx="1694100" cy="9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 flipH="1" rot="10800000">
            <a:off x="4342225" y="1953800"/>
            <a:ext cx="412200" cy="9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/>
          <p:nvPr/>
        </p:nvCxnSpPr>
        <p:spPr>
          <a:xfrm rot="10800000">
            <a:off x="4769575" y="1961525"/>
            <a:ext cx="854700" cy="9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4838171" y="2016550"/>
            <a:ext cx="19236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/>
          <p:nvPr/>
        </p:nvCxnSpPr>
        <p:spPr>
          <a:xfrm flipH="1" rot="10800000">
            <a:off x="3014375" y="1946100"/>
            <a:ext cx="1740000" cy="20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 flipH="1" rot="10800000">
            <a:off x="4288800" y="1976575"/>
            <a:ext cx="457800" cy="19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/>
          <p:nvPr/>
        </p:nvCxnSpPr>
        <p:spPr>
          <a:xfrm rot="10800000">
            <a:off x="4746700" y="1984200"/>
            <a:ext cx="786000" cy="19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/>
          <p:nvPr/>
        </p:nvCxnSpPr>
        <p:spPr>
          <a:xfrm rot="10800000">
            <a:off x="4761850" y="1984075"/>
            <a:ext cx="2121600" cy="19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6063" y="2938053"/>
            <a:ext cx="412200" cy="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675" y="2938053"/>
            <a:ext cx="412200" cy="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9288" y="2938053"/>
            <a:ext cx="412200" cy="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900" y="2938053"/>
            <a:ext cx="412200" cy="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7138" y="4054853"/>
            <a:ext cx="412200" cy="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750" y="4054853"/>
            <a:ext cx="412200" cy="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0363" y="4054853"/>
            <a:ext cx="412200" cy="4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1975" y="4054853"/>
            <a:ext cx="412200" cy="4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Aplicació web: Login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000" y="1161589"/>
            <a:ext cx="2204009" cy="34329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7000" fadeDir="5400012" kx="0" rotWithShape="0" algn="bl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Aplicació web: Seleccionar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7527" l="25982" r="35684" t="9291"/>
          <a:stretch/>
        </p:blipFill>
        <p:spPr>
          <a:xfrm>
            <a:off x="3233250" y="1068675"/>
            <a:ext cx="2958802" cy="3611474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9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Aplicació web: Comanda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400" y="1276764"/>
            <a:ext cx="2776508" cy="343291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1000" fadeDir="5400012" kx="0" rotWithShape="0" algn="bl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938759" y="286789"/>
            <a:ext cx="7633800" cy="11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Aplicació web: Output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775" y="1122401"/>
            <a:ext cx="2927500" cy="360950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1000" fadeDir="5400012" kx="0" rotWithShape="0" algn="bl" stPos="0" sy="-100000" ky="0"/>
          </a:effectLst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925" y="1119363"/>
            <a:ext cx="2927501" cy="361556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11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tintiu">
  <a:themeElements>
    <a:clrScheme name="Distintiu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