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roxima Nova"/>
      <p:regular r:id="rId21"/>
      <p:bold r:id="rId22"/>
      <p:italic r:id="rId23"/>
      <p:boldItalic r:id="rId24"/>
    </p:embeddedFont>
    <p:embeddedFont>
      <p:font typeface="Alfa Slab One"/>
      <p:regular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9ECAF48-06E6-42A6-883A-92E3C1E09FE1}">
  <a:tblStyle styleId="{B9ECAF48-06E6-42A6-883A-92E3C1E09FE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font" Target="fonts/AlfaSlabOne-regular.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Goal and Motivation (what &amp; why)</a:t>
            </a:r>
            <a:endParaRPr sz="1200">
              <a:solidFill>
                <a:schemeClr val="dk1"/>
              </a:solidFill>
              <a:latin typeface="Open Sans"/>
              <a:ea typeface="Open Sans"/>
              <a:cs typeface="Open Sans"/>
              <a:sym typeface="Open Sans"/>
            </a:endParaRPr>
          </a:p>
          <a:p>
            <a:pPr indent="-304800" lvl="0" marL="6985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Description of Overall software structure</a:t>
            </a:r>
            <a:endParaRPr sz="1200">
              <a:solidFill>
                <a:schemeClr val="dk1"/>
              </a:solidFill>
              <a:latin typeface="Open Sans"/>
              <a:ea typeface="Open Sans"/>
              <a:cs typeface="Open Sans"/>
              <a:sym typeface="Open Sans"/>
            </a:endParaRPr>
          </a:p>
          <a:p>
            <a:pPr indent="-304800" lvl="0" marL="6985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Describe the machine learning model</a:t>
            </a:r>
            <a:endParaRPr sz="1200">
              <a:solidFill>
                <a:schemeClr val="dk1"/>
              </a:solidFill>
              <a:latin typeface="Open Sans"/>
              <a:ea typeface="Open Sans"/>
              <a:cs typeface="Open Sans"/>
              <a:sym typeface="Open Sans"/>
            </a:endParaRPr>
          </a:p>
          <a:p>
            <a:pPr indent="-304800" lvl="0" marL="6985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Give the results of Training</a:t>
            </a:r>
            <a:endParaRPr sz="1200">
              <a:solidFill>
                <a:schemeClr val="dk1"/>
              </a:solidFill>
              <a:latin typeface="Open Sans"/>
              <a:ea typeface="Open Sans"/>
              <a:cs typeface="Open Sans"/>
              <a:sym typeface="Open Sans"/>
            </a:endParaRPr>
          </a:p>
          <a:p>
            <a:pPr indent="-304800" lvl="0" marL="6985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Demonstration of the complete project</a:t>
            </a:r>
            <a:endParaRPr sz="1200">
              <a:solidFill>
                <a:schemeClr val="dk1"/>
              </a:solidFill>
              <a:latin typeface="Open Sans"/>
              <a:ea typeface="Open Sans"/>
              <a:cs typeface="Open Sans"/>
              <a:sym typeface="Open Sans"/>
            </a:endParaRPr>
          </a:p>
          <a:p>
            <a:pPr indent="-304800" lvl="0" marL="6985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Key Learnings – what would you do differently?</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55cfe7cb3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55cfe7cb3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566f79ac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566f79ac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566f79ac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566f79ac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558812a0b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558812a0b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558812a0b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558812a0b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estimation is an important factor in social interaction. Humans however are quite poor at guessing age because our decisions are biased by many different factors. Age estimation has recently been gaining importance with applications in security control, law enforcement and human-machine interaction etc. We hypothesized that a machine could perform better at predicting someones age as compared to a machine.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designed our software to be as modular as possible. In this way the software takes in the UTKFace dataset .tar file which we extract all files from and organize into subfolders for training, validation and testing, making sure to sample equally among all subgroups. The subgroups in this case were not just categorized by age but also the race and gender. </a:t>
            </a:r>
            <a:r>
              <a:rPr lang="en"/>
              <a:t>This </a:t>
            </a:r>
            <a:r>
              <a:rPr lang="en"/>
              <a:t>made sure that our datasets contained a proportional amount of images from each age, gender and race. We also implemented data augmentation by randomly flipping and rotating images to complement for a lack of data in the higher age ranges.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we got the data, we passed it through our pretrained VGG16 model to extract the features and passed those through our age classifier which consisted of 95 classes, one for each age from 1 to 95. Passing the outputs of the classifier through a softmax layer gave us a probability distribution which we used to calculate the expected value for the predicted age. Finally, we had an accuracy module to determine our accuracies to compare our models performance on different age groups, races and gender.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Alibek will go in depth about the models we used.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558812a0b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558812a0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566f79ac2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566f79a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558812a0b_0_1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558812a0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558812a0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558812a0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~52 sec?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55cfe7cb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55cfe7cb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~45 sec?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55cfe7cb3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55cfe7cb3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7.png"/><Relationship Id="rId5" Type="http://schemas.openxmlformats.org/officeDocument/2006/relationships/image" Target="../media/image43.png"/><Relationship Id="rId6" Type="http://schemas.openxmlformats.org/officeDocument/2006/relationships/image" Target="../media/image36.png"/></Relationships>
</file>

<file path=ppt/slides/_rels/slide7.xml.rels><?xml version="1.0" encoding="UTF-8" standalone="yes"?><Relationships xmlns="http://schemas.openxmlformats.org/package/2006/relationships"><Relationship Id="rId20" Type="http://schemas.openxmlformats.org/officeDocument/2006/relationships/image" Target="../media/image20.png"/><Relationship Id="rId22" Type="http://schemas.openxmlformats.org/officeDocument/2006/relationships/image" Target="../media/image26.png"/><Relationship Id="rId21" Type="http://schemas.openxmlformats.org/officeDocument/2006/relationships/image" Target="../media/image19.png"/><Relationship Id="rId24" Type="http://schemas.openxmlformats.org/officeDocument/2006/relationships/image" Target="../media/image38.png"/><Relationship Id="rId23" Type="http://schemas.openxmlformats.org/officeDocument/2006/relationships/image" Target="../media/image21.png"/><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18.png"/><Relationship Id="rId26" Type="http://schemas.openxmlformats.org/officeDocument/2006/relationships/image" Target="../media/image27.png"/><Relationship Id="rId25" Type="http://schemas.openxmlformats.org/officeDocument/2006/relationships/image" Target="../media/image42.png"/><Relationship Id="rId28" Type="http://schemas.openxmlformats.org/officeDocument/2006/relationships/image" Target="../media/image23.png"/><Relationship Id="rId27" Type="http://schemas.openxmlformats.org/officeDocument/2006/relationships/image" Target="../media/image39.png"/><Relationship Id="rId5" Type="http://schemas.openxmlformats.org/officeDocument/2006/relationships/image" Target="../media/image4.png"/><Relationship Id="rId6" Type="http://schemas.openxmlformats.org/officeDocument/2006/relationships/image" Target="../media/image3.png"/><Relationship Id="rId29" Type="http://schemas.openxmlformats.org/officeDocument/2006/relationships/image" Target="../media/image29.png"/><Relationship Id="rId7" Type="http://schemas.openxmlformats.org/officeDocument/2006/relationships/image" Target="../media/image15.png"/><Relationship Id="rId8" Type="http://schemas.openxmlformats.org/officeDocument/2006/relationships/image" Target="../media/image10.png"/><Relationship Id="rId31" Type="http://schemas.openxmlformats.org/officeDocument/2006/relationships/image" Target="../media/image37.png"/><Relationship Id="rId30" Type="http://schemas.openxmlformats.org/officeDocument/2006/relationships/image" Target="../media/image46.png"/><Relationship Id="rId11" Type="http://schemas.openxmlformats.org/officeDocument/2006/relationships/image" Target="../media/image9.png"/><Relationship Id="rId10" Type="http://schemas.openxmlformats.org/officeDocument/2006/relationships/image" Target="../media/image7.png"/><Relationship Id="rId32" Type="http://schemas.openxmlformats.org/officeDocument/2006/relationships/image" Target="../media/image24.png"/><Relationship Id="rId13" Type="http://schemas.openxmlformats.org/officeDocument/2006/relationships/image" Target="../media/image11.png"/><Relationship Id="rId12" Type="http://schemas.openxmlformats.org/officeDocument/2006/relationships/image" Target="../media/image34.png"/><Relationship Id="rId15" Type="http://schemas.openxmlformats.org/officeDocument/2006/relationships/image" Target="../media/image17.png"/><Relationship Id="rId14" Type="http://schemas.openxmlformats.org/officeDocument/2006/relationships/image" Target="../media/image16.png"/><Relationship Id="rId17" Type="http://schemas.openxmlformats.org/officeDocument/2006/relationships/image" Target="../media/image13.png"/><Relationship Id="rId16" Type="http://schemas.openxmlformats.org/officeDocument/2006/relationships/image" Target="../media/image25.png"/><Relationship Id="rId19" Type="http://schemas.openxmlformats.org/officeDocument/2006/relationships/image" Target="../media/image22.png"/><Relationship Id="rId18"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30.png"/><Relationship Id="rId9" Type="http://schemas.openxmlformats.org/officeDocument/2006/relationships/image" Target="../media/image44.png"/><Relationship Id="rId5" Type="http://schemas.openxmlformats.org/officeDocument/2006/relationships/image" Target="../media/image33.png"/><Relationship Id="rId6" Type="http://schemas.openxmlformats.org/officeDocument/2006/relationships/image" Target="../media/image31.png"/><Relationship Id="rId7" Type="http://schemas.openxmlformats.org/officeDocument/2006/relationships/image" Target="../media/image35.png"/><Relationship Id="rId8" Type="http://schemas.openxmlformats.org/officeDocument/2006/relationships/image" Target="../media/image48.png"/><Relationship Id="rId11" Type="http://schemas.openxmlformats.org/officeDocument/2006/relationships/image" Target="../media/image49.png"/><Relationship Id="rId10" Type="http://schemas.openxmlformats.org/officeDocument/2006/relationships/image" Target="../media/image32.png"/><Relationship Id="rId12" Type="http://schemas.openxmlformats.org/officeDocument/2006/relationships/image" Target="../media/image4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Age Estimation </a:t>
            </a:r>
            <a:endParaRPr sz="4200"/>
          </a:p>
          <a:p>
            <a:pPr indent="0" lvl="0" marL="0" rtl="0" algn="ctr">
              <a:spcBef>
                <a:spcPts val="0"/>
              </a:spcBef>
              <a:spcAft>
                <a:spcPts val="0"/>
              </a:spcAft>
              <a:buNone/>
            </a:pPr>
            <a:r>
              <a:rPr lang="en" sz="4200"/>
              <a:t>using Facial Images</a:t>
            </a:r>
            <a:endParaRPr sz="4200"/>
          </a:p>
        </p:txBody>
      </p:sp>
      <p:sp>
        <p:nvSpPr>
          <p:cNvPr id="57" name="Google Shape;57;p13"/>
          <p:cNvSpPr txBox="1"/>
          <p:nvPr>
            <p:ph idx="1" type="subTitle"/>
          </p:nvPr>
        </p:nvSpPr>
        <p:spPr>
          <a:xfrm>
            <a:off x="5782500" y="3248375"/>
            <a:ext cx="3049800" cy="1251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Byeong Jun Kim</a:t>
            </a:r>
            <a:endParaRPr/>
          </a:p>
          <a:p>
            <a:pPr indent="0" lvl="0" marL="0" rtl="0" algn="r">
              <a:spcBef>
                <a:spcPts val="0"/>
              </a:spcBef>
              <a:spcAft>
                <a:spcPts val="0"/>
              </a:spcAft>
              <a:buNone/>
            </a:pPr>
            <a:r>
              <a:rPr lang="en"/>
              <a:t>Alibek Taizhanov</a:t>
            </a:r>
            <a:endParaRPr/>
          </a:p>
          <a:p>
            <a:pPr indent="0" lvl="0" marL="0" rtl="0" algn="r">
              <a:spcBef>
                <a:spcPts val="0"/>
              </a:spcBef>
              <a:spcAft>
                <a:spcPts val="0"/>
              </a:spcAft>
              <a:buNone/>
            </a:pPr>
            <a:r>
              <a:rPr lang="en"/>
              <a:t>Hammad Mohiuddin</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67" name="Google Shape;167;p22"/>
          <p:cNvSpPr txBox="1"/>
          <p:nvPr>
            <p:ph idx="2" type="body"/>
          </p:nvPr>
        </p:nvSpPr>
        <p:spPr>
          <a:xfrm>
            <a:off x="196875" y="1152475"/>
            <a:ext cx="8722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[1] </a:t>
            </a:r>
            <a:r>
              <a:rPr lang="en" sz="1200">
                <a:solidFill>
                  <a:srgbClr val="000000"/>
                </a:solidFill>
                <a:latin typeface="Times New Roman"/>
                <a:ea typeface="Times New Roman"/>
                <a:cs typeface="Times New Roman"/>
                <a:sym typeface="Times New Roman"/>
              </a:rPr>
              <a:t>http://www.dia.fi.upm.es/~pcr/images/age_estimation.png</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[2] https://ai2-s2-public.s3.amazonaws.com/figures/2017-08-08/110359824a0e3b6480102b108372793265a24a86/3-Figure3-1.png</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200">
                <a:solidFill>
                  <a:srgbClr val="000000"/>
                </a:solidFill>
                <a:latin typeface="Times New Roman"/>
                <a:ea typeface="Times New Roman"/>
                <a:cs typeface="Times New Roman"/>
                <a:sym typeface="Times New Roman"/>
              </a:rPr>
              <a:t>[3] </a:t>
            </a:r>
            <a:r>
              <a:rPr lang="en" sz="1200">
                <a:solidFill>
                  <a:srgbClr val="000000"/>
                </a:solidFill>
                <a:highlight>
                  <a:srgbClr val="FFFFFF"/>
                </a:highlight>
                <a:latin typeface="Times New Roman"/>
                <a:ea typeface="Times New Roman"/>
                <a:cs typeface="Times New Roman"/>
                <a:sym typeface="Times New Roman"/>
              </a:rPr>
              <a:t>“ICCV 2015 Area Chairs,” </a:t>
            </a:r>
            <a:r>
              <a:rPr i="1" lang="en" sz="1200">
                <a:solidFill>
                  <a:srgbClr val="000000"/>
                </a:solidFill>
                <a:latin typeface="Times New Roman"/>
                <a:ea typeface="Times New Roman"/>
                <a:cs typeface="Times New Roman"/>
                <a:sym typeface="Times New Roman"/>
              </a:rPr>
              <a:t>2015 IEEE International Conference on Computer Vision (ICCV)</a:t>
            </a:r>
            <a:r>
              <a:rPr lang="en" sz="1200">
                <a:solidFill>
                  <a:srgbClr val="000000"/>
                </a:solidFill>
                <a:highlight>
                  <a:srgbClr val="FFFFFF"/>
                </a:highlight>
                <a:latin typeface="Times New Roman"/>
                <a:ea typeface="Times New Roman"/>
                <a:cs typeface="Times New Roman"/>
                <a:sym typeface="Times New Roman"/>
              </a:rPr>
              <a:t>, 2015. </a:t>
            </a:r>
            <a:r>
              <a:rPr lang="en" sz="1200">
                <a:solidFill>
                  <a:srgbClr val="000000"/>
                </a:solidFill>
                <a:latin typeface="Times New Roman"/>
                <a:ea typeface="Times New Roman"/>
                <a:cs typeface="Times New Roman"/>
                <a:sym typeface="Times New Roman"/>
              </a:rPr>
              <a:t>https://www.cv-foundation.org//openaccess/content_iccv_2015_workshops/w11/papers/Rothe_DEX_Deep_EXpectation_ICCV_2015_paper.pdf</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[4] Hu Han, Charles Otto, and Anil K. Jain. Age Estimation from Face Images: Human vs. Machine Performance.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http://biometrics.cse.msu.edu/Publications/Face/HanOttoJain_AgeEstimationFaceImages_HumanvsMachinePerformance_ICB13.pdf</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173" name="Google Shape;173;p23"/>
          <p:cNvSpPr txBox="1"/>
          <p:nvPr>
            <p:ph idx="1" type="body"/>
          </p:nvPr>
        </p:nvSpPr>
        <p:spPr>
          <a:xfrm>
            <a:off x="311700" y="1271150"/>
            <a:ext cx="8080800" cy="33540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7" name="Shape 177"/>
        <p:cNvGrpSpPr/>
        <p:nvPr/>
      </p:nvGrpSpPr>
      <p:grpSpPr>
        <a:xfrm>
          <a:off x="0" y="0"/>
          <a:ext cx="0" cy="0"/>
          <a:chOff x="0" y="0"/>
          <a:chExt cx="0" cy="0"/>
        </a:xfrm>
      </p:grpSpPr>
      <p:pic>
        <p:nvPicPr>
          <p:cNvPr id="178" name="Google Shape;178;p24"/>
          <p:cNvPicPr preferRelativeResize="0"/>
          <p:nvPr/>
        </p:nvPicPr>
        <p:blipFill rotWithShape="1">
          <a:blip r:embed="rId3">
            <a:alphaModFix/>
          </a:blip>
          <a:srcRect b="32957" l="50000" r="0" t="0"/>
          <a:stretch/>
        </p:blipFill>
        <p:spPr>
          <a:xfrm>
            <a:off x="3142125" y="906613"/>
            <a:ext cx="2859750" cy="2263476"/>
          </a:xfrm>
          <a:prstGeom prst="rect">
            <a:avLst/>
          </a:prstGeom>
          <a:noFill/>
          <a:ln>
            <a:noFill/>
          </a:ln>
        </p:spPr>
      </p:pic>
      <p:sp>
        <p:nvSpPr>
          <p:cNvPr id="179" name="Google Shape;179;p24"/>
          <p:cNvSpPr txBox="1"/>
          <p:nvPr/>
        </p:nvSpPr>
        <p:spPr>
          <a:xfrm>
            <a:off x="2346075" y="3376075"/>
            <a:ext cx="4669500" cy="5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Human and Machine Performance Comparison on Age Estimation - 2200 image dataset</a:t>
            </a:r>
            <a:endParaRPr>
              <a:latin typeface="Proxima Nova"/>
              <a:ea typeface="Proxima Nova"/>
              <a:cs typeface="Proxima Nova"/>
              <a:sym typeface="Proxima Nova"/>
            </a:endParaRPr>
          </a:p>
        </p:txBody>
      </p:sp>
      <p:sp>
        <p:nvSpPr>
          <p:cNvPr id="180" name="Google Shape;180;p24"/>
          <p:cNvSpPr txBox="1"/>
          <p:nvPr/>
        </p:nvSpPr>
        <p:spPr>
          <a:xfrm>
            <a:off x="131550" y="4396250"/>
            <a:ext cx="8880900" cy="5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http://biometrics.cse.msu.edu/Publications/Face/HanOttoJain_AgeEstimationFaceImages_HumanvsMachinePerformance_ICB13.pdf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4" name="Shape 184"/>
        <p:cNvGrpSpPr/>
        <p:nvPr/>
      </p:nvGrpSpPr>
      <p:grpSpPr>
        <a:xfrm>
          <a:off x="0" y="0"/>
          <a:ext cx="0" cy="0"/>
          <a:chOff x="0" y="0"/>
          <a:chExt cx="0" cy="0"/>
        </a:xfrm>
      </p:grpSpPr>
      <p:sp>
        <p:nvSpPr>
          <p:cNvPr id="185" name="Google Shape;185;p25"/>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Regression w/ VGGFACE, bs 32, lr 1e-05</a:t>
            </a:r>
            <a:endParaRPr/>
          </a:p>
        </p:txBody>
      </p:sp>
      <p:pic>
        <p:nvPicPr>
          <p:cNvPr id="186" name="Google Shape;186;p25"/>
          <p:cNvPicPr preferRelativeResize="0"/>
          <p:nvPr/>
        </p:nvPicPr>
        <p:blipFill>
          <a:blip r:embed="rId3">
            <a:alphaModFix/>
          </a:blip>
          <a:stretch>
            <a:fillRect/>
          </a:stretch>
        </p:blipFill>
        <p:spPr>
          <a:xfrm>
            <a:off x="3641975" y="555600"/>
            <a:ext cx="3981450" cy="3248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0" name="Shape 190"/>
        <p:cNvGrpSpPr/>
        <p:nvPr/>
      </p:nvGrpSpPr>
      <p:grpSpPr>
        <a:xfrm>
          <a:off x="0" y="0"/>
          <a:ext cx="0" cy="0"/>
          <a:chOff x="0" y="0"/>
          <a:chExt cx="0" cy="0"/>
        </a:xfrm>
      </p:grpSpPr>
      <p:sp>
        <p:nvSpPr>
          <p:cNvPr id="191" name="Google Shape;191;p26"/>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Regression w/ inception_v3 model</a:t>
            </a:r>
            <a:endParaRPr/>
          </a:p>
        </p:txBody>
      </p:sp>
      <p:pic>
        <p:nvPicPr>
          <p:cNvPr id="192" name="Google Shape;192;p26"/>
          <p:cNvPicPr preferRelativeResize="0"/>
          <p:nvPr/>
        </p:nvPicPr>
        <p:blipFill>
          <a:blip r:embed="rId3">
            <a:alphaModFix/>
          </a:blip>
          <a:stretch>
            <a:fillRect/>
          </a:stretch>
        </p:blipFill>
        <p:spPr>
          <a:xfrm>
            <a:off x="4261775" y="889250"/>
            <a:ext cx="3886200" cy="32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345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Age Estimation?</a:t>
            </a:r>
            <a:endParaRPr/>
          </a:p>
        </p:txBody>
      </p:sp>
      <p:pic>
        <p:nvPicPr>
          <p:cNvPr id="63" name="Google Shape;63;p14"/>
          <p:cNvPicPr preferRelativeResize="0"/>
          <p:nvPr/>
        </p:nvPicPr>
        <p:blipFill>
          <a:blip r:embed="rId3">
            <a:alphaModFix/>
          </a:blip>
          <a:stretch>
            <a:fillRect/>
          </a:stretch>
        </p:blipFill>
        <p:spPr>
          <a:xfrm>
            <a:off x="4463300" y="1618500"/>
            <a:ext cx="4369000" cy="2376125"/>
          </a:xfrm>
          <a:prstGeom prst="rect">
            <a:avLst/>
          </a:prstGeom>
          <a:noFill/>
          <a:ln>
            <a:noFill/>
          </a:ln>
        </p:spPr>
      </p:pic>
      <p:sp>
        <p:nvSpPr>
          <p:cNvPr id="64" name="Google Shape;64;p14"/>
          <p:cNvSpPr txBox="1"/>
          <p:nvPr>
            <p:ph idx="4294967295" type="body"/>
          </p:nvPr>
        </p:nvSpPr>
        <p:spPr>
          <a:xfrm>
            <a:off x="311700" y="1618513"/>
            <a:ext cx="4239900" cy="23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Goal:</a:t>
            </a:r>
            <a:r>
              <a:rPr lang="en">
                <a:solidFill>
                  <a:srgbClr val="000000"/>
                </a:solidFill>
              </a:rPr>
              <a:t> Determine whether machines can perform better at estimating age than humans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b="1" lang="en">
                <a:solidFill>
                  <a:srgbClr val="000000"/>
                </a:solidFill>
              </a:rPr>
              <a:t>Applications: </a:t>
            </a:r>
            <a:r>
              <a:rPr lang="en">
                <a:solidFill>
                  <a:srgbClr val="000000"/>
                </a:solidFill>
              </a:rPr>
              <a:t>Security control, law enforcement and human-computer interaction</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442400" y="890500"/>
            <a:ext cx="8021097" cy="4108675"/>
          </a:xfrm>
          <a:prstGeom prst="rect">
            <a:avLst/>
          </a:prstGeom>
          <a:noFill/>
          <a:ln>
            <a:noFill/>
          </a:ln>
        </p:spPr>
      </p:pic>
      <p:sp>
        <p:nvSpPr>
          <p:cNvPr id="70" name="Google Shape;70;p15"/>
          <p:cNvSpPr txBox="1"/>
          <p:nvPr>
            <p:ph type="title"/>
          </p:nvPr>
        </p:nvSpPr>
        <p:spPr>
          <a:xfrm>
            <a:off x="311700" y="245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Software Structure</a:t>
            </a:r>
            <a:endParaRPr/>
          </a:p>
        </p:txBody>
      </p:sp>
      <p:pic>
        <p:nvPicPr>
          <p:cNvPr id="71" name="Google Shape;71;p15"/>
          <p:cNvPicPr preferRelativeResize="0"/>
          <p:nvPr/>
        </p:nvPicPr>
        <p:blipFill>
          <a:blip r:embed="rId4">
            <a:alphaModFix/>
          </a:blip>
          <a:stretch>
            <a:fillRect/>
          </a:stretch>
        </p:blipFill>
        <p:spPr>
          <a:xfrm>
            <a:off x="1626375" y="3351975"/>
            <a:ext cx="2019150" cy="1647200"/>
          </a:xfrm>
          <a:prstGeom prst="rect">
            <a:avLst/>
          </a:prstGeom>
          <a:noFill/>
          <a:ln>
            <a:noFill/>
          </a:ln>
        </p:spPr>
      </p:pic>
      <p:sp>
        <p:nvSpPr>
          <p:cNvPr id="72" name="Google Shape;72;p15"/>
          <p:cNvSpPr/>
          <p:nvPr/>
        </p:nvSpPr>
        <p:spPr>
          <a:xfrm>
            <a:off x="6901250" y="4698718"/>
            <a:ext cx="853800" cy="324900"/>
          </a:xfrm>
          <a:prstGeom prst="roundRect">
            <a:avLst>
              <a:gd fmla="val 16667" name="adj"/>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Description - Baseline</a:t>
            </a:r>
            <a:endParaRPr/>
          </a:p>
        </p:txBody>
      </p:sp>
      <p:sp>
        <p:nvSpPr>
          <p:cNvPr id="78" name="Google Shape;78;p16"/>
          <p:cNvSpPr txBox="1"/>
          <p:nvPr>
            <p:ph idx="1" type="body"/>
          </p:nvPr>
        </p:nvSpPr>
        <p:spPr>
          <a:xfrm>
            <a:off x="311700" y="1271150"/>
            <a:ext cx="8080800" cy="335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a:solidFill>
                  <a:srgbClr val="000000"/>
                </a:solidFill>
              </a:rPr>
              <a:t>Establish baseline performance with a simple CNN model</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317500" lvl="0" marL="457200" rtl="0" algn="l">
              <a:spcBef>
                <a:spcPts val="1600"/>
              </a:spcBef>
              <a:spcAft>
                <a:spcPts val="0"/>
              </a:spcAft>
              <a:buClr>
                <a:srgbClr val="000000"/>
              </a:buClr>
              <a:buSzPts val="1400"/>
              <a:buChar char="●"/>
            </a:pPr>
            <a:r>
              <a:rPr lang="en">
                <a:solidFill>
                  <a:srgbClr val="000000"/>
                </a:solidFill>
              </a:rPr>
              <a:t>11% accuracy for +/- 1 years and 60% accuracy for +/- 5 years from actual</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All subsequent models would need to exceed this threshold</a:t>
            </a:r>
            <a:endParaRPr>
              <a:solidFill>
                <a:srgbClr val="000000"/>
              </a:solidFill>
            </a:endParaRPr>
          </a:p>
        </p:txBody>
      </p:sp>
      <p:pic>
        <p:nvPicPr>
          <p:cNvPr id="79" name="Google Shape;79;p16"/>
          <p:cNvPicPr preferRelativeResize="0"/>
          <p:nvPr/>
        </p:nvPicPr>
        <p:blipFill>
          <a:blip r:embed="rId3">
            <a:alphaModFix/>
          </a:blip>
          <a:stretch>
            <a:fillRect/>
          </a:stretch>
        </p:blipFill>
        <p:spPr>
          <a:xfrm>
            <a:off x="865375" y="1734300"/>
            <a:ext cx="4130874" cy="1902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 Architectures</a:t>
            </a:r>
            <a:endParaRPr/>
          </a:p>
        </p:txBody>
      </p:sp>
      <p:sp>
        <p:nvSpPr>
          <p:cNvPr id="85" name="Google Shape;85;p17"/>
          <p:cNvSpPr txBox="1"/>
          <p:nvPr>
            <p:ph idx="1" type="body"/>
          </p:nvPr>
        </p:nvSpPr>
        <p:spPr>
          <a:xfrm>
            <a:off x="311700" y="1271150"/>
            <a:ext cx="8080800" cy="335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a:solidFill>
                  <a:srgbClr val="000000"/>
                </a:solidFill>
              </a:rPr>
              <a:t>Alexnet, VGG16, VGG19, ResNet were compared</a:t>
            </a:r>
            <a:endParaRPr>
              <a:solidFill>
                <a:srgbClr val="000000"/>
              </a:solidFill>
            </a:endParaRPr>
          </a:p>
          <a:p>
            <a:pPr indent="0" lvl="0" marL="457200" rtl="0" algn="l">
              <a:spcBef>
                <a:spcPts val="1600"/>
              </a:spcBef>
              <a:spcAft>
                <a:spcPts val="1600"/>
              </a:spcAft>
              <a:buNone/>
            </a:pPr>
            <a:r>
              <a:t/>
            </a:r>
            <a:endParaRPr/>
          </a:p>
        </p:txBody>
      </p:sp>
      <p:graphicFrame>
        <p:nvGraphicFramePr>
          <p:cNvPr id="86" name="Google Shape;86;p17"/>
          <p:cNvGraphicFramePr/>
          <p:nvPr/>
        </p:nvGraphicFramePr>
        <p:xfrm>
          <a:off x="638400" y="1786950"/>
          <a:ext cx="3000000" cy="3000000"/>
        </p:xfrm>
        <a:graphic>
          <a:graphicData uri="http://schemas.openxmlformats.org/drawingml/2006/table">
            <a:tbl>
              <a:tblPr>
                <a:noFill/>
                <a:tableStyleId>{B9ECAF48-06E6-42A6-883A-92E3C1E09FE1}</a:tableStyleId>
              </a:tblPr>
              <a:tblGrid>
                <a:gridCol w="1809750"/>
                <a:gridCol w="1809750"/>
                <a:gridCol w="1809750"/>
                <a:gridCol w="1809750"/>
              </a:tblGrid>
              <a:tr h="381000">
                <a:tc>
                  <a:txBody>
                    <a:bodyPr/>
                    <a:lstStyle/>
                    <a:p>
                      <a:pPr indent="0" lvl="0" marL="0" rtl="0" algn="ctr">
                        <a:spcBef>
                          <a:spcPts val="0"/>
                        </a:spcBef>
                        <a:spcAft>
                          <a:spcPts val="0"/>
                        </a:spcAft>
                        <a:buNone/>
                      </a:pPr>
                      <a:r>
                        <a:t/>
                      </a:r>
                      <a:endParaRPr sz="1300">
                        <a:latin typeface="Alfa Slab One"/>
                        <a:ea typeface="Alfa Slab One"/>
                        <a:cs typeface="Alfa Slab One"/>
                        <a:sym typeface="Alfa Slab One"/>
                      </a:endParaRPr>
                    </a:p>
                  </a:txBody>
                  <a:tcPr marT="91425" marB="91425" marR="91425" marL="91425"/>
                </a:tc>
                <a:tc>
                  <a:txBody>
                    <a:bodyPr/>
                    <a:lstStyle/>
                    <a:p>
                      <a:pPr indent="0" lvl="0" marL="0" rtl="0" algn="ctr">
                        <a:spcBef>
                          <a:spcPts val="0"/>
                        </a:spcBef>
                        <a:spcAft>
                          <a:spcPts val="0"/>
                        </a:spcAft>
                        <a:buNone/>
                      </a:pPr>
                      <a:r>
                        <a:rPr lang="en" sz="1300">
                          <a:latin typeface="Alfa Slab One"/>
                          <a:ea typeface="Alfa Slab One"/>
                          <a:cs typeface="Alfa Slab One"/>
                          <a:sym typeface="Alfa Slab One"/>
                        </a:rPr>
                        <a:t>Exact Accuracy</a:t>
                      </a:r>
                      <a:endParaRPr sz="1300">
                        <a:latin typeface="Alfa Slab One"/>
                        <a:ea typeface="Alfa Slab One"/>
                        <a:cs typeface="Alfa Slab One"/>
                        <a:sym typeface="Alfa Slab One"/>
                      </a:endParaRPr>
                    </a:p>
                  </a:txBody>
                  <a:tcPr marT="91425" marB="91425" marR="91425" marL="91425"/>
                </a:tc>
                <a:tc>
                  <a:txBody>
                    <a:bodyPr/>
                    <a:lstStyle/>
                    <a:p>
                      <a:pPr indent="0" lvl="0" marL="0" rtl="0" algn="ctr">
                        <a:spcBef>
                          <a:spcPts val="0"/>
                        </a:spcBef>
                        <a:spcAft>
                          <a:spcPts val="0"/>
                        </a:spcAft>
                        <a:buNone/>
                      </a:pPr>
                      <a:r>
                        <a:rPr lang="en" sz="1300">
                          <a:latin typeface="Alfa Slab One"/>
                          <a:ea typeface="Alfa Slab One"/>
                          <a:cs typeface="Alfa Slab One"/>
                          <a:sym typeface="Alfa Slab One"/>
                        </a:rPr>
                        <a:t>+/- 1 years Accuracy</a:t>
                      </a:r>
                      <a:endParaRPr sz="1300">
                        <a:latin typeface="Alfa Slab One"/>
                        <a:ea typeface="Alfa Slab One"/>
                        <a:cs typeface="Alfa Slab One"/>
                        <a:sym typeface="Alfa Slab One"/>
                      </a:endParaRPr>
                    </a:p>
                  </a:txBody>
                  <a:tcPr marT="91425" marB="91425" marR="91425" marL="91425"/>
                </a:tc>
                <a:tc>
                  <a:txBody>
                    <a:bodyPr/>
                    <a:lstStyle/>
                    <a:p>
                      <a:pPr indent="0" lvl="0" marL="0" rtl="0" algn="ctr">
                        <a:spcBef>
                          <a:spcPts val="0"/>
                        </a:spcBef>
                        <a:spcAft>
                          <a:spcPts val="0"/>
                        </a:spcAft>
                        <a:buNone/>
                      </a:pPr>
                      <a:r>
                        <a:rPr lang="en" sz="1300">
                          <a:latin typeface="Alfa Slab One"/>
                          <a:ea typeface="Alfa Slab One"/>
                          <a:cs typeface="Alfa Slab One"/>
                          <a:sym typeface="Alfa Slab One"/>
                        </a:rPr>
                        <a:t>+/- 5 years Accuracy</a:t>
                      </a:r>
                      <a:endParaRPr sz="1300">
                        <a:latin typeface="Alfa Slab One"/>
                        <a:ea typeface="Alfa Slab One"/>
                        <a:cs typeface="Alfa Slab One"/>
                        <a:sym typeface="Alfa Slab One"/>
                      </a:endParaRPr>
                    </a:p>
                  </a:txBody>
                  <a:tcPr marT="91425" marB="91425" marR="91425" marL="91425"/>
                </a:tc>
              </a:tr>
              <a:tr h="381000">
                <a:tc>
                  <a:txBody>
                    <a:bodyPr/>
                    <a:lstStyle/>
                    <a:p>
                      <a:pPr indent="0" lvl="0" marL="0" rtl="0" algn="ctr">
                        <a:spcBef>
                          <a:spcPts val="0"/>
                        </a:spcBef>
                        <a:spcAft>
                          <a:spcPts val="0"/>
                        </a:spcAft>
                        <a:buNone/>
                      </a:pPr>
                      <a:r>
                        <a:rPr lang="en" sz="1300">
                          <a:latin typeface="Alfa Slab One"/>
                          <a:ea typeface="Alfa Slab One"/>
                          <a:cs typeface="Alfa Slab One"/>
                          <a:sym typeface="Alfa Slab One"/>
                        </a:rPr>
                        <a:t>Alexnet</a:t>
                      </a:r>
                      <a:endParaRPr sz="1300">
                        <a:latin typeface="Alfa Slab One"/>
                        <a:ea typeface="Alfa Slab One"/>
                        <a:cs typeface="Alfa Slab One"/>
                        <a:sym typeface="Alfa Slab One"/>
                      </a:endParaRPr>
                    </a:p>
                  </a:txBody>
                  <a:tcPr marT="91425" marB="91425" marR="91425" marL="91425"/>
                </a:tc>
                <a:tc>
                  <a:txBody>
                    <a:bodyPr/>
                    <a:lstStyle/>
                    <a:p>
                      <a:pPr indent="0" lvl="0" marL="0" rtl="0" algn="ctr">
                        <a:spcBef>
                          <a:spcPts val="0"/>
                        </a:spcBef>
                        <a:spcAft>
                          <a:spcPts val="0"/>
                        </a:spcAft>
                        <a:buNone/>
                      </a:pPr>
                      <a:r>
                        <a:rPr lang="en" sz="1300">
                          <a:latin typeface="Impact"/>
                          <a:ea typeface="Impact"/>
                          <a:cs typeface="Impact"/>
                          <a:sym typeface="Impact"/>
                        </a:rPr>
                        <a:t>8%</a:t>
                      </a:r>
                      <a:endParaRPr sz="1300">
                        <a:latin typeface="Impact"/>
                        <a:ea typeface="Impact"/>
                        <a:cs typeface="Impact"/>
                        <a:sym typeface="Impact"/>
                      </a:endParaRPr>
                    </a:p>
                  </a:txBody>
                  <a:tcPr marT="91425" marB="91425" marR="91425" marL="91425"/>
                </a:tc>
                <a:tc>
                  <a:txBody>
                    <a:bodyPr/>
                    <a:lstStyle/>
                    <a:p>
                      <a:pPr indent="0" lvl="0" marL="0" rtl="0" algn="ctr">
                        <a:spcBef>
                          <a:spcPts val="0"/>
                        </a:spcBef>
                        <a:spcAft>
                          <a:spcPts val="0"/>
                        </a:spcAft>
                        <a:buNone/>
                      </a:pPr>
                      <a:r>
                        <a:rPr lang="en" sz="1300">
                          <a:latin typeface="Impact"/>
                          <a:ea typeface="Impact"/>
                          <a:cs typeface="Impact"/>
                          <a:sym typeface="Impact"/>
                        </a:rPr>
                        <a:t>13%</a:t>
                      </a:r>
                      <a:endParaRPr sz="1300">
                        <a:latin typeface="Impact"/>
                        <a:ea typeface="Impact"/>
                        <a:cs typeface="Impact"/>
                        <a:sym typeface="Impact"/>
                      </a:endParaRPr>
                    </a:p>
                  </a:txBody>
                  <a:tcPr marT="91425" marB="91425" marR="91425" marL="91425"/>
                </a:tc>
                <a:tc>
                  <a:txBody>
                    <a:bodyPr/>
                    <a:lstStyle/>
                    <a:p>
                      <a:pPr indent="0" lvl="0" marL="0" rtl="0" algn="ctr">
                        <a:spcBef>
                          <a:spcPts val="0"/>
                        </a:spcBef>
                        <a:spcAft>
                          <a:spcPts val="0"/>
                        </a:spcAft>
                        <a:buNone/>
                      </a:pPr>
                      <a:r>
                        <a:rPr lang="en" sz="1300">
                          <a:latin typeface="Impact"/>
                          <a:ea typeface="Impact"/>
                          <a:cs typeface="Impact"/>
                          <a:sym typeface="Impact"/>
                        </a:rPr>
                        <a:t>59%</a:t>
                      </a:r>
                      <a:endParaRPr sz="1300">
                        <a:latin typeface="Impact"/>
                        <a:ea typeface="Impact"/>
                        <a:cs typeface="Impact"/>
                        <a:sym typeface="Impact"/>
                      </a:endParaRPr>
                    </a:p>
                  </a:txBody>
                  <a:tcPr marT="91425" marB="91425" marR="91425" marL="91425"/>
                </a:tc>
              </a:tr>
              <a:tr h="381000">
                <a:tc>
                  <a:txBody>
                    <a:bodyPr/>
                    <a:lstStyle/>
                    <a:p>
                      <a:pPr indent="0" lvl="0" marL="0" rtl="0" algn="ctr">
                        <a:spcBef>
                          <a:spcPts val="0"/>
                        </a:spcBef>
                        <a:spcAft>
                          <a:spcPts val="0"/>
                        </a:spcAft>
                        <a:buNone/>
                      </a:pPr>
                      <a:r>
                        <a:rPr lang="en" sz="1300">
                          <a:latin typeface="Alfa Slab One"/>
                          <a:ea typeface="Alfa Slab One"/>
                          <a:cs typeface="Alfa Slab One"/>
                          <a:sym typeface="Alfa Slab One"/>
                        </a:rPr>
                        <a:t>VGG16</a:t>
                      </a:r>
                      <a:endParaRPr sz="1300">
                        <a:latin typeface="Alfa Slab One"/>
                        <a:ea typeface="Alfa Slab One"/>
                        <a:cs typeface="Alfa Slab One"/>
                        <a:sym typeface="Alfa Slab One"/>
                      </a:endParaRPr>
                    </a:p>
                  </a:txBody>
                  <a:tcPr marT="91425" marB="91425" marR="91425" marL="91425"/>
                </a:tc>
                <a:tc>
                  <a:txBody>
                    <a:bodyPr/>
                    <a:lstStyle/>
                    <a:p>
                      <a:pPr indent="0" lvl="0" marL="0" rtl="0" algn="ctr">
                        <a:spcBef>
                          <a:spcPts val="0"/>
                        </a:spcBef>
                        <a:spcAft>
                          <a:spcPts val="0"/>
                        </a:spcAft>
                        <a:buNone/>
                      </a:pPr>
                      <a:r>
                        <a:rPr lang="en" sz="1300">
                          <a:solidFill>
                            <a:schemeClr val="accent3"/>
                          </a:solidFill>
                          <a:latin typeface="Impact"/>
                          <a:ea typeface="Impact"/>
                          <a:cs typeface="Impact"/>
                          <a:sym typeface="Impact"/>
                        </a:rPr>
                        <a:t>13%</a:t>
                      </a:r>
                      <a:endParaRPr sz="1300">
                        <a:solidFill>
                          <a:schemeClr val="accent3"/>
                        </a:solidFill>
                        <a:latin typeface="Impact"/>
                        <a:ea typeface="Impact"/>
                        <a:cs typeface="Impact"/>
                        <a:sym typeface="Impact"/>
                      </a:endParaRPr>
                    </a:p>
                  </a:txBody>
                  <a:tcPr marT="91425" marB="91425" marR="91425" marL="91425"/>
                </a:tc>
                <a:tc>
                  <a:txBody>
                    <a:bodyPr/>
                    <a:lstStyle/>
                    <a:p>
                      <a:pPr indent="0" lvl="0" marL="0" rtl="0" algn="ctr">
                        <a:spcBef>
                          <a:spcPts val="0"/>
                        </a:spcBef>
                        <a:spcAft>
                          <a:spcPts val="0"/>
                        </a:spcAft>
                        <a:buNone/>
                      </a:pPr>
                      <a:r>
                        <a:rPr lang="en" sz="1300">
                          <a:solidFill>
                            <a:schemeClr val="accent3"/>
                          </a:solidFill>
                          <a:latin typeface="Impact"/>
                          <a:ea typeface="Impact"/>
                          <a:cs typeface="Impact"/>
                          <a:sym typeface="Impact"/>
                        </a:rPr>
                        <a:t>20%</a:t>
                      </a:r>
                      <a:endParaRPr sz="1300">
                        <a:solidFill>
                          <a:schemeClr val="accent3"/>
                        </a:solidFill>
                        <a:latin typeface="Impact"/>
                        <a:ea typeface="Impact"/>
                        <a:cs typeface="Impact"/>
                        <a:sym typeface="Impact"/>
                      </a:endParaRPr>
                    </a:p>
                  </a:txBody>
                  <a:tcPr marT="91425" marB="91425" marR="91425" marL="91425"/>
                </a:tc>
                <a:tc>
                  <a:txBody>
                    <a:bodyPr/>
                    <a:lstStyle/>
                    <a:p>
                      <a:pPr indent="0" lvl="0" marL="0" rtl="0" algn="ctr">
                        <a:spcBef>
                          <a:spcPts val="0"/>
                        </a:spcBef>
                        <a:spcAft>
                          <a:spcPts val="0"/>
                        </a:spcAft>
                        <a:buNone/>
                      </a:pPr>
                      <a:r>
                        <a:rPr lang="en" sz="1300">
                          <a:solidFill>
                            <a:schemeClr val="accent3"/>
                          </a:solidFill>
                          <a:latin typeface="Impact"/>
                          <a:ea typeface="Impact"/>
                          <a:cs typeface="Impact"/>
                          <a:sym typeface="Impact"/>
                        </a:rPr>
                        <a:t>71%</a:t>
                      </a:r>
                      <a:endParaRPr sz="1300">
                        <a:solidFill>
                          <a:schemeClr val="accent3"/>
                        </a:solidFill>
                        <a:latin typeface="Impact"/>
                        <a:ea typeface="Impact"/>
                        <a:cs typeface="Impact"/>
                        <a:sym typeface="Impact"/>
                      </a:endParaRPr>
                    </a:p>
                  </a:txBody>
                  <a:tcPr marT="91425" marB="91425" marR="91425" marL="91425"/>
                </a:tc>
              </a:tr>
              <a:tr h="381000">
                <a:tc>
                  <a:txBody>
                    <a:bodyPr/>
                    <a:lstStyle/>
                    <a:p>
                      <a:pPr indent="0" lvl="0" marL="0" rtl="0" algn="ctr">
                        <a:spcBef>
                          <a:spcPts val="0"/>
                        </a:spcBef>
                        <a:spcAft>
                          <a:spcPts val="0"/>
                        </a:spcAft>
                        <a:buNone/>
                      </a:pPr>
                      <a:r>
                        <a:rPr lang="en" sz="1300">
                          <a:latin typeface="Alfa Slab One"/>
                          <a:ea typeface="Alfa Slab One"/>
                          <a:cs typeface="Alfa Slab One"/>
                          <a:sym typeface="Alfa Slab One"/>
                        </a:rPr>
                        <a:t>VGG19</a:t>
                      </a:r>
                      <a:endParaRPr sz="1300">
                        <a:latin typeface="Alfa Slab One"/>
                        <a:ea typeface="Alfa Slab One"/>
                        <a:cs typeface="Alfa Slab One"/>
                        <a:sym typeface="Alfa Slab One"/>
                      </a:endParaRPr>
                    </a:p>
                  </a:txBody>
                  <a:tcPr marT="91425" marB="91425" marR="91425" marL="91425"/>
                </a:tc>
                <a:tc>
                  <a:txBody>
                    <a:bodyPr/>
                    <a:lstStyle/>
                    <a:p>
                      <a:pPr indent="0" lvl="0" marL="0" rtl="0" algn="ctr">
                        <a:spcBef>
                          <a:spcPts val="0"/>
                        </a:spcBef>
                        <a:spcAft>
                          <a:spcPts val="0"/>
                        </a:spcAft>
                        <a:buNone/>
                      </a:pPr>
                      <a:r>
                        <a:rPr lang="en" sz="1300">
                          <a:latin typeface="Impact"/>
                          <a:ea typeface="Impact"/>
                          <a:cs typeface="Impact"/>
                          <a:sym typeface="Impact"/>
                        </a:rPr>
                        <a:t>10%</a:t>
                      </a:r>
                      <a:endParaRPr sz="1300">
                        <a:latin typeface="Impact"/>
                        <a:ea typeface="Impact"/>
                        <a:cs typeface="Impact"/>
                        <a:sym typeface="Impact"/>
                      </a:endParaRPr>
                    </a:p>
                  </a:txBody>
                  <a:tcPr marT="91425" marB="91425" marR="91425" marL="91425"/>
                </a:tc>
                <a:tc>
                  <a:txBody>
                    <a:bodyPr/>
                    <a:lstStyle/>
                    <a:p>
                      <a:pPr indent="0" lvl="0" marL="0" rtl="0" algn="ctr">
                        <a:spcBef>
                          <a:spcPts val="0"/>
                        </a:spcBef>
                        <a:spcAft>
                          <a:spcPts val="0"/>
                        </a:spcAft>
                        <a:buNone/>
                      </a:pPr>
                      <a:r>
                        <a:rPr lang="en" sz="1300">
                          <a:latin typeface="Impact"/>
                          <a:ea typeface="Impact"/>
                          <a:cs typeface="Impact"/>
                          <a:sym typeface="Impact"/>
                        </a:rPr>
                        <a:t>16%</a:t>
                      </a:r>
                      <a:endParaRPr sz="1300">
                        <a:latin typeface="Impact"/>
                        <a:ea typeface="Impact"/>
                        <a:cs typeface="Impact"/>
                        <a:sym typeface="Impact"/>
                      </a:endParaRPr>
                    </a:p>
                  </a:txBody>
                  <a:tcPr marT="91425" marB="91425" marR="91425" marL="91425"/>
                </a:tc>
                <a:tc>
                  <a:txBody>
                    <a:bodyPr/>
                    <a:lstStyle/>
                    <a:p>
                      <a:pPr indent="0" lvl="0" marL="0" rtl="0" algn="ctr">
                        <a:spcBef>
                          <a:spcPts val="0"/>
                        </a:spcBef>
                        <a:spcAft>
                          <a:spcPts val="0"/>
                        </a:spcAft>
                        <a:buNone/>
                      </a:pPr>
                      <a:r>
                        <a:rPr lang="en" sz="1300">
                          <a:latin typeface="Impact"/>
                          <a:ea typeface="Impact"/>
                          <a:cs typeface="Impact"/>
                          <a:sym typeface="Impact"/>
                        </a:rPr>
                        <a:t>65%</a:t>
                      </a:r>
                      <a:endParaRPr sz="1300">
                        <a:latin typeface="Impact"/>
                        <a:ea typeface="Impact"/>
                        <a:cs typeface="Impact"/>
                        <a:sym typeface="Impact"/>
                      </a:endParaRPr>
                    </a:p>
                  </a:txBody>
                  <a:tcPr marT="91425" marB="91425" marR="91425" marL="91425"/>
                </a:tc>
              </a:tr>
              <a:tr h="381000">
                <a:tc>
                  <a:txBody>
                    <a:bodyPr/>
                    <a:lstStyle/>
                    <a:p>
                      <a:pPr indent="0" lvl="0" marL="0" rtl="0" algn="ctr">
                        <a:spcBef>
                          <a:spcPts val="0"/>
                        </a:spcBef>
                        <a:spcAft>
                          <a:spcPts val="0"/>
                        </a:spcAft>
                        <a:buNone/>
                      </a:pPr>
                      <a:r>
                        <a:rPr lang="en" sz="1300">
                          <a:latin typeface="Alfa Slab One"/>
                          <a:ea typeface="Alfa Slab One"/>
                          <a:cs typeface="Alfa Slab One"/>
                          <a:sym typeface="Alfa Slab One"/>
                        </a:rPr>
                        <a:t>ResNet</a:t>
                      </a:r>
                      <a:endParaRPr sz="1300">
                        <a:latin typeface="Alfa Slab One"/>
                        <a:ea typeface="Alfa Slab One"/>
                        <a:cs typeface="Alfa Slab One"/>
                        <a:sym typeface="Alfa Slab One"/>
                      </a:endParaRPr>
                    </a:p>
                  </a:txBody>
                  <a:tcPr marT="91425" marB="91425" marR="91425" marL="91425"/>
                </a:tc>
                <a:tc>
                  <a:txBody>
                    <a:bodyPr/>
                    <a:lstStyle/>
                    <a:p>
                      <a:pPr indent="0" lvl="0" marL="0" rtl="0" algn="ctr">
                        <a:spcBef>
                          <a:spcPts val="0"/>
                        </a:spcBef>
                        <a:spcAft>
                          <a:spcPts val="0"/>
                        </a:spcAft>
                        <a:buNone/>
                      </a:pPr>
                      <a:r>
                        <a:rPr lang="en" sz="1300">
                          <a:latin typeface="Impact"/>
                          <a:ea typeface="Impact"/>
                          <a:cs typeface="Impact"/>
                          <a:sym typeface="Impact"/>
                        </a:rPr>
                        <a:t>12%</a:t>
                      </a:r>
                      <a:endParaRPr sz="1300">
                        <a:latin typeface="Impact"/>
                        <a:ea typeface="Impact"/>
                        <a:cs typeface="Impact"/>
                        <a:sym typeface="Impact"/>
                      </a:endParaRPr>
                    </a:p>
                  </a:txBody>
                  <a:tcPr marT="91425" marB="91425" marR="91425" marL="91425"/>
                </a:tc>
                <a:tc>
                  <a:txBody>
                    <a:bodyPr/>
                    <a:lstStyle/>
                    <a:p>
                      <a:pPr indent="0" lvl="0" marL="0" rtl="0" algn="ctr">
                        <a:spcBef>
                          <a:spcPts val="0"/>
                        </a:spcBef>
                        <a:spcAft>
                          <a:spcPts val="0"/>
                        </a:spcAft>
                        <a:buNone/>
                      </a:pPr>
                      <a:r>
                        <a:rPr lang="en" sz="1300">
                          <a:latin typeface="Impact"/>
                          <a:ea typeface="Impact"/>
                          <a:cs typeface="Impact"/>
                          <a:sym typeface="Impact"/>
                        </a:rPr>
                        <a:t>18%</a:t>
                      </a:r>
                      <a:endParaRPr sz="1300">
                        <a:latin typeface="Impact"/>
                        <a:ea typeface="Impact"/>
                        <a:cs typeface="Impact"/>
                        <a:sym typeface="Impact"/>
                      </a:endParaRPr>
                    </a:p>
                  </a:txBody>
                  <a:tcPr marT="91425" marB="91425" marR="91425" marL="91425"/>
                </a:tc>
                <a:tc>
                  <a:txBody>
                    <a:bodyPr/>
                    <a:lstStyle/>
                    <a:p>
                      <a:pPr indent="0" lvl="0" marL="0" rtl="0" algn="ctr">
                        <a:spcBef>
                          <a:spcPts val="0"/>
                        </a:spcBef>
                        <a:spcAft>
                          <a:spcPts val="0"/>
                        </a:spcAft>
                        <a:buNone/>
                      </a:pPr>
                      <a:r>
                        <a:rPr lang="en" sz="1300">
                          <a:latin typeface="Impact"/>
                          <a:ea typeface="Impact"/>
                          <a:cs typeface="Impact"/>
                          <a:sym typeface="Impact"/>
                        </a:rPr>
                        <a:t>67%</a:t>
                      </a:r>
                      <a:endParaRPr sz="1300">
                        <a:latin typeface="Impact"/>
                        <a:ea typeface="Impact"/>
                        <a:cs typeface="Impact"/>
                        <a:sym typeface="Impact"/>
                      </a:endParaRPr>
                    </a:p>
                  </a:txBody>
                  <a:tcPr marT="91425" marB="91425" marR="91425" marL="91425"/>
                </a:tc>
              </a:tr>
              <a:tr h="381000">
                <a:tc>
                  <a:txBody>
                    <a:bodyPr/>
                    <a:lstStyle/>
                    <a:p>
                      <a:pPr indent="0" lvl="0" marL="0" rtl="0" algn="ctr">
                        <a:spcBef>
                          <a:spcPts val="0"/>
                        </a:spcBef>
                        <a:spcAft>
                          <a:spcPts val="0"/>
                        </a:spcAft>
                        <a:buNone/>
                      </a:pPr>
                      <a:r>
                        <a:rPr lang="en" sz="1300">
                          <a:latin typeface="Alfa Slab One"/>
                          <a:ea typeface="Alfa Slab One"/>
                          <a:cs typeface="Alfa Slab One"/>
                          <a:sym typeface="Alfa Slab One"/>
                        </a:rPr>
                        <a:t>Human [4]</a:t>
                      </a:r>
                      <a:endParaRPr sz="1300">
                        <a:latin typeface="Alfa Slab One"/>
                        <a:ea typeface="Alfa Slab One"/>
                        <a:cs typeface="Alfa Slab One"/>
                        <a:sym typeface="Alfa Slab One"/>
                      </a:endParaRPr>
                    </a:p>
                  </a:txBody>
                  <a:tcPr marT="91425" marB="91425" marR="91425" marL="91425"/>
                </a:tc>
                <a:tc>
                  <a:txBody>
                    <a:bodyPr/>
                    <a:lstStyle/>
                    <a:p>
                      <a:pPr indent="0" lvl="0" marL="0" rtl="0" algn="ctr">
                        <a:spcBef>
                          <a:spcPts val="0"/>
                        </a:spcBef>
                        <a:spcAft>
                          <a:spcPts val="0"/>
                        </a:spcAft>
                        <a:buNone/>
                      </a:pPr>
                      <a:r>
                        <a:rPr lang="en" sz="1300">
                          <a:latin typeface="Impact"/>
                          <a:ea typeface="Impact"/>
                          <a:cs typeface="Impact"/>
                          <a:sym typeface="Impact"/>
                        </a:rPr>
                        <a:t>&lt;10%</a:t>
                      </a:r>
                      <a:endParaRPr sz="1300">
                        <a:latin typeface="Impact"/>
                        <a:ea typeface="Impact"/>
                        <a:cs typeface="Impact"/>
                        <a:sym typeface="Impact"/>
                      </a:endParaRPr>
                    </a:p>
                  </a:txBody>
                  <a:tcPr marT="91425" marB="91425" marR="91425" marL="91425"/>
                </a:tc>
                <a:tc>
                  <a:txBody>
                    <a:bodyPr/>
                    <a:lstStyle/>
                    <a:p>
                      <a:pPr indent="0" lvl="0" marL="0" rtl="0" algn="ctr">
                        <a:spcBef>
                          <a:spcPts val="0"/>
                        </a:spcBef>
                        <a:spcAft>
                          <a:spcPts val="0"/>
                        </a:spcAft>
                        <a:buNone/>
                      </a:pPr>
                      <a:r>
                        <a:rPr lang="en" sz="1300">
                          <a:latin typeface="Impact"/>
                          <a:ea typeface="Impact"/>
                          <a:cs typeface="Impact"/>
                          <a:sym typeface="Impact"/>
                        </a:rPr>
                        <a:t> &lt;15%</a:t>
                      </a:r>
                      <a:endParaRPr sz="1300">
                        <a:latin typeface="Impact"/>
                        <a:ea typeface="Impact"/>
                        <a:cs typeface="Impact"/>
                        <a:sym typeface="Impact"/>
                      </a:endParaRPr>
                    </a:p>
                  </a:txBody>
                  <a:tcPr marT="91425" marB="91425" marR="91425" marL="91425"/>
                </a:tc>
                <a:tc>
                  <a:txBody>
                    <a:bodyPr/>
                    <a:lstStyle/>
                    <a:p>
                      <a:pPr indent="0" lvl="0" marL="0" rtl="0" algn="ctr">
                        <a:spcBef>
                          <a:spcPts val="0"/>
                        </a:spcBef>
                        <a:spcAft>
                          <a:spcPts val="0"/>
                        </a:spcAft>
                        <a:buNone/>
                      </a:pPr>
                      <a:r>
                        <a:rPr lang="en" sz="1300">
                          <a:latin typeface="Impact"/>
                          <a:ea typeface="Impact"/>
                          <a:cs typeface="Impact"/>
                          <a:sym typeface="Impact"/>
                        </a:rPr>
                        <a:t>&lt;50%</a:t>
                      </a:r>
                      <a:endParaRPr sz="1300">
                        <a:latin typeface="Impact"/>
                        <a:ea typeface="Impact"/>
                        <a:cs typeface="Impact"/>
                        <a:sym typeface="Impact"/>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VGG16 - Model and Results</a:t>
            </a:r>
            <a:endParaRPr/>
          </a:p>
        </p:txBody>
      </p:sp>
      <p:sp>
        <p:nvSpPr>
          <p:cNvPr id="92" name="Google Shape;92;p18"/>
          <p:cNvSpPr txBox="1"/>
          <p:nvPr>
            <p:ph idx="2" type="body"/>
          </p:nvPr>
        </p:nvSpPr>
        <p:spPr>
          <a:xfrm>
            <a:off x="311700" y="3984950"/>
            <a:ext cx="3121500" cy="85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Loss Functions: </a:t>
            </a:r>
            <a:r>
              <a:rPr lang="en">
                <a:solidFill>
                  <a:srgbClr val="000000"/>
                </a:solidFill>
              </a:rPr>
              <a:t>MSE and MAE loss functions were used with similar performance</a:t>
            </a:r>
            <a:endParaRPr>
              <a:solidFill>
                <a:srgbClr val="000000"/>
              </a:solidFill>
            </a:endParaRPr>
          </a:p>
        </p:txBody>
      </p:sp>
      <p:pic>
        <p:nvPicPr>
          <p:cNvPr id="93" name="Google Shape;93;p18"/>
          <p:cNvPicPr preferRelativeResize="0"/>
          <p:nvPr/>
        </p:nvPicPr>
        <p:blipFill>
          <a:blip r:embed="rId3">
            <a:alphaModFix/>
          </a:blip>
          <a:stretch>
            <a:fillRect/>
          </a:stretch>
        </p:blipFill>
        <p:spPr>
          <a:xfrm>
            <a:off x="615047" y="2538425"/>
            <a:ext cx="3188200" cy="1369625"/>
          </a:xfrm>
          <a:prstGeom prst="rect">
            <a:avLst/>
          </a:prstGeom>
          <a:noFill/>
          <a:ln>
            <a:noFill/>
          </a:ln>
        </p:spPr>
      </p:pic>
      <p:sp>
        <p:nvSpPr>
          <p:cNvPr id="94" name="Google Shape;94;p18"/>
          <p:cNvSpPr txBox="1"/>
          <p:nvPr>
            <p:ph idx="2" type="body"/>
          </p:nvPr>
        </p:nvSpPr>
        <p:spPr>
          <a:xfrm>
            <a:off x="263200" y="712925"/>
            <a:ext cx="5355900" cy="16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Model (VGG16 Features* + AvgPool + Custom Classifier 4 FC) </a:t>
            </a:r>
            <a:endParaRPr b="1">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With </a:t>
            </a:r>
            <a:r>
              <a:rPr lang="en">
                <a:solidFill>
                  <a:srgbClr val="000000"/>
                </a:solidFill>
              </a:rPr>
              <a:t>Regression Output</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With Classification Output (by age) (+2-3%)</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Expected Value Output (Classification + Regression) (+3-4%)</a:t>
            </a:r>
            <a:endParaRPr>
              <a:solidFill>
                <a:srgbClr val="000000"/>
              </a:solidFill>
            </a:endParaRPr>
          </a:p>
          <a:p>
            <a:pPr indent="0" lvl="0" marL="457200" rtl="0" algn="l">
              <a:spcBef>
                <a:spcPts val="0"/>
              </a:spcBef>
              <a:spcAft>
                <a:spcPts val="0"/>
              </a:spcAft>
              <a:buNone/>
            </a:pPr>
            <a:r>
              <a:rPr lang="en">
                <a:solidFill>
                  <a:srgbClr val="000000"/>
                </a:solidFill>
              </a:rPr>
              <a:t>*It is </a:t>
            </a:r>
            <a:r>
              <a:rPr lang="en">
                <a:solidFill>
                  <a:srgbClr val="000000"/>
                </a:solidFill>
              </a:rPr>
              <a:t>easier</a:t>
            </a:r>
            <a:r>
              <a:rPr lang="en">
                <a:solidFill>
                  <a:srgbClr val="000000"/>
                </a:solidFill>
              </a:rPr>
              <a:t> for the model to make comparative statements, rather than </a:t>
            </a:r>
            <a:r>
              <a:rPr lang="en">
                <a:solidFill>
                  <a:srgbClr val="000000"/>
                </a:solidFill>
              </a:rPr>
              <a:t>outputting</a:t>
            </a:r>
            <a:r>
              <a:rPr lang="en">
                <a:solidFill>
                  <a:srgbClr val="000000"/>
                </a:solidFill>
              </a:rPr>
              <a:t> a single number</a:t>
            </a:r>
            <a:endParaRPr>
              <a:solidFill>
                <a:srgbClr val="000000"/>
              </a:solidFill>
            </a:endParaRPr>
          </a:p>
        </p:txBody>
      </p:sp>
      <p:pic>
        <p:nvPicPr>
          <p:cNvPr id="95" name="Google Shape;95;p18"/>
          <p:cNvPicPr preferRelativeResize="0"/>
          <p:nvPr/>
        </p:nvPicPr>
        <p:blipFill>
          <a:blip r:embed="rId4">
            <a:alphaModFix/>
          </a:blip>
          <a:stretch>
            <a:fillRect/>
          </a:stretch>
        </p:blipFill>
        <p:spPr>
          <a:xfrm>
            <a:off x="5987150" y="634374"/>
            <a:ext cx="3008425" cy="2475825"/>
          </a:xfrm>
          <a:prstGeom prst="rect">
            <a:avLst/>
          </a:prstGeom>
          <a:noFill/>
          <a:ln>
            <a:noFill/>
          </a:ln>
        </p:spPr>
      </p:pic>
      <p:pic>
        <p:nvPicPr>
          <p:cNvPr id="96" name="Google Shape;96;p18"/>
          <p:cNvPicPr preferRelativeResize="0"/>
          <p:nvPr/>
        </p:nvPicPr>
        <p:blipFill rotWithShape="1">
          <a:blip r:embed="rId5">
            <a:alphaModFix/>
          </a:blip>
          <a:srcRect b="0" l="4833" r="2924" t="0"/>
          <a:stretch/>
        </p:blipFill>
        <p:spPr>
          <a:xfrm>
            <a:off x="6291950" y="3078575"/>
            <a:ext cx="2558149" cy="1838400"/>
          </a:xfrm>
          <a:prstGeom prst="rect">
            <a:avLst/>
          </a:prstGeom>
          <a:noFill/>
          <a:ln>
            <a:noFill/>
          </a:ln>
        </p:spPr>
      </p:pic>
      <p:pic>
        <p:nvPicPr>
          <p:cNvPr id="97" name="Google Shape;97;p18"/>
          <p:cNvPicPr preferRelativeResize="0"/>
          <p:nvPr/>
        </p:nvPicPr>
        <p:blipFill>
          <a:blip r:embed="rId6">
            <a:alphaModFix/>
          </a:blip>
          <a:stretch>
            <a:fillRect/>
          </a:stretch>
        </p:blipFill>
        <p:spPr>
          <a:xfrm>
            <a:off x="3833200" y="3303670"/>
            <a:ext cx="2428801" cy="1540605"/>
          </a:xfrm>
          <a:prstGeom prst="rect">
            <a:avLst/>
          </a:prstGeom>
          <a:noFill/>
          <a:ln>
            <a:noFill/>
          </a:ln>
        </p:spPr>
      </p:pic>
      <p:sp>
        <p:nvSpPr>
          <p:cNvPr id="98" name="Google Shape;98;p18"/>
          <p:cNvSpPr txBox="1"/>
          <p:nvPr>
            <p:ph idx="2" type="body"/>
          </p:nvPr>
        </p:nvSpPr>
        <p:spPr>
          <a:xfrm>
            <a:off x="311700" y="4827075"/>
            <a:ext cx="3121500" cy="24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i="1" lang="en" sz="1100">
                <a:solidFill>
                  <a:srgbClr val="000000"/>
                </a:solidFill>
              </a:rPr>
              <a:t>*</a:t>
            </a:r>
            <a:r>
              <a:rPr i="1" lang="en" sz="1100">
                <a:solidFill>
                  <a:srgbClr val="000000"/>
                </a:solidFill>
              </a:rPr>
              <a:t>fine-tuned weights on our data</a:t>
            </a:r>
            <a:endParaRPr i="1" sz="11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26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 Final Model Prediction</a:t>
            </a:r>
            <a:endParaRPr/>
          </a:p>
        </p:txBody>
      </p:sp>
      <p:grpSp>
        <p:nvGrpSpPr>
          <p:cNvPr id="104" name="Google Shape;104;p19"/>
          <p:cNvGrpSpPr/>
          <p:nvPr/>
        </p:nvGrpSpPr>
        <p:grpSpPr>
          <a:xfrm>
            <a:off x="853610" y="919393"/>
            <a:ext cx="2648239" cy="763555"/>
            <a:chOff x="777425" y="1017725"/>
            <a:chExt cx="3093375" cy="891900"/>
          </a:xfrm>
        </p:grpSpPr>
        <p:pic>
          <p:nvPicPr>
            <p:cNvPr id="105" name="Google Shape;105;p19"/>
            <p:cNvPicPr preferRelativeResize="0"/>
            <p:nvPr/>
          </p:nvPicPr>
          <p:blipFill rotWithShape="1">
            <a:blip r:embed="rId3">
              <a:alphaModFix/>
            </a:blip>
            <a:srcRect b="45529" l="7068" r="80780" t="9176"/>
            <a:stretch/>
          </p:blipFill>
          <p:spPr>
            <a:xfrm>
              <a:off x="777425" y="1017725"/>
              <a:ext cx="1074074" cy="891900"/>
            </a:xfrm>
            <a:prstGeom prst="rect">
              <a:avLst/>
            </a:prstGeom>
            <a:noFill/>
            <a:ln>
              <a:noFill/>
            </a:ln>
          </p:spPr>
        </p:pic>
        <p:pic>
          <p:nvPicPr>
            <p:cNvPr id="106" name="Google Shape;106;p19"/>
            <p:cNvPicPr preferRelativeResize="0"/>
            <p:nvPr/>
          </p:nvPicPr>
          <p:blipFill>
            <a:blip r:embed="rId4">
              <a:alphaModFix/>
            </a:blip>
            <a:stretch>
              <a:fillRect/>
            </a:stretch>
          </p:blipFill>
          <p:spPr>
            <a:xfrm>
              <a:off x="1792275" y="1017725"/>
              <a:ext cx="1495425" cy="419100"/>
            </a:xfrm>
            <a:prstGeom prst="rect">
              <a:avLst/>
            </a:prstGeom>
            <a:noFill/>
            <a:ln>
              <a:noFill/>
            </a:ln>
          </p:spPr>
        </p:pic>
        <p:pic>
          <p:nvPicPr>
            <p:cNvPr id="107" name="Google Shape;107;p19"/>
            <p:cNvPicPr preferRelativeResize="0"/>
            <p:nvPr/>
          </p:nvPicPr>
          <p:blipFill>
            <a:blip r:embed="rId5">
              <a:alphaModFix/>
            </a:blip>
            <a:stretch>
              <a:fillRect/>
            </a:stretch>
          </p:blipFill>
          <p:spPr>
            <a:xfrm>
              <a:off x="1851500" y="1436837"/>
              <a:ext cx="2019300" cy="381000"/>
            </a:xfrm>
            <a:prstGeom prst="rect">
              <a:avLst/>
            </a:prstGeom>
            <a:noFill/>
            <a:ln>
              <a:noFill/>
            </a:ln>
          </p:spPr>
        </p:pic>
      </p:grpSp>
      <p:grpSp>
        <p:nvGrpSpPr>
          <p:cNvPr id="108" name="Google Shape;108;p19"/>
          <p:cNvGrpSpPr/>
          <p:nvPr/>
        </p:nvGrpSpPr>
        <p:grpSpPr>
          <a:xfrm>
            <a:off x="4605817" y="3348583"/>
            <a:ext cx="2757376" cy="759749"/>
            <a:chOff x="811097" y="2045550"/>
            <a:chExt cx="2935878" cy="899537"/>
          </a:xfrm>
        </p:grpSpPr>
        <p:pic>
          <p:nvPicPr>
            <p:cNvPr id="109" name="Google Shape;109;p19"/>
            <p:cNvPicPr preferRelativeResize="0"/>
            <p:nvPr/>
          </p:nvPicPr>
          <p:blipFill rotWithShape="1">
            <a:blip r:embed="rId6">
              <a:alphaModFix/>
            </a:blip>
            <a:srcRect b="40886" l="6225" r="81307" t="12074"/>
            <a:stretch/>
          </p:blipFill>
          <p:spPr>
            <a:xfrm>
              <a:off x="811097" y="2053187"/>
              <a:ext cx="1074076" cy="891900"/>
            </a:xfrm>
            <a:prstGeom prst="rect">
              <a:avLst/>
            </a:prstGeom>
            <a:noFill/>
            <a:ln>
              <a:noFill/>
            </a:ln>
          </p:spPr>
        </p:pic>
        <p:pic>
          <p:nvPicPr>
            <p:cNvPr id="110" name="Google Shape;110;p19"/>
            <p:cNvPicPr preferRelativeResize="0"/>
            <p:nvPr/>
          </p:nvPicPr>
          <p:blipFill>
            <a:blip r:embed="rId7">
              <a:alphaModFix/>
            </a:blip>
            <a:stretch>
              <a:fillRect/>
            </a:stretch>
          </p:blipFill>
          <p:spPr>
            <a:xfrm>
              <a:off x="1868475" y="2045550"/>
              <a:ext cx="1343025" cy="381000"/>
            </a:xfrm>
            <a:prstGeom prst="rect">
              <a:avLst/>
            </a:prstGeom>
            <a:noFill/>
            <a:ln>
              <a:noFill/>
            </a:ln>
          </p:spPr>
        </p:pic>
        <p:pic>
          <p:nvPicPr>
            <p:cNvPr id="111" name="Google Shape;111;p19"/>
            <p:cNvPicPr preferRelativeResize="0"/>
            <p:nvPr/>
          </p:nvPicPr>
          <p:blipFill>
            <a:blip r:embed="rId8">
              <a:alphaModFix/>
            </a:blip>
            <a:stretch>
              <a:fillRect/>
            </a:stretch>
          </p:blipFill>
          <p:spPr>
            <a:xfrm>
              <a:off x="1851500" y="2500125"/>
              <a:ext cx="1895475" cy="371475"/>
            </a:xfrm>
            <a:prstGeom prst="rect">
              <a:avLst/>
            </a:prstGeom>
            <a:noFill/>
            <a:ln>
              <a:noFill/>
            </a:ln>
          </p:spPr>
        </p:pic>
      </p:grpSp>
      <p:grpSp>
        <p:nvGrpSpPr>
          <p:cNvPr id="112" name="Google Shape;112;p19"/>
          <p:cNvGrpSpPr/>
          <p:nvPr/>
        </p:nvGrpSpPr>
        <p:grpSpPr>
          <a:xfrm>
            <a:off x="910625" y="1691337"/>
            <a:ext cx="2622324" cy="817591"/>
            <a:chOff x="4484775" y="815550"/>
            <a:chExt cx="3120700" cy="972975"/>
          </a:xfrm>
        </p:grpSpPr>
        <p:pic>
          <p:nvPicPr>
            <p:cNvPr id="113" name="Google Shape;113;p19"/>
            <p:cNvPicPr preferRelativeResize="0"/>
            <p:nvPr/>
          </p:nvPicPr>
          <p:blipFill rotWithShape="1">
            <a:blip r:embed="rId9">
              <a:alphaModFix/>
            </a:blip>
            <a:srcRect b="44733" l="6742" r="81524" t="6727"/>
            <a:stretch/>
          </p:blipFill>
          <p:spPr>
            <a:xfrm>
              <a:off x="4484775" y="815550"/>
              <a:ext cx="1072826" cy="972975"/>
            </a:xfrm>
            <a:prstGeom prst="rect">
              <a:avLst/>
            </a:prstGeom>
            <a:noFill/>
            <a:ln>
              <a:noFill/>
            </a:ln>
          </p:spPr>
        </p:pic>
        <p:pic>
          <p:nvPicPr>
            <p:cNvPr id="114" name="Google Shape;114;p19"/>
            <p:cNvPicPr preferRelativeResize="0"/>
            <p:nvPr/>
          </p:nvPicPr>
          <p:blipFill>
            <a:blip r:embed="rId10">
              <a:alphaModFix/>
            </a:blip>
            <a:stretch>
              <a:fillRect/>
            </a:stretch>
          </p:blipFill>
          <p:spPr>
            <a:xfrm>
              <a:off x="5557600" y="815550"/>
              <a:ext cx="1390650" cy="447675"/>
            </a:xfrm>
            <a:prstGeom prst="rect">
              <a:avLst/>
            </a:prstGeom>
            <a:noFill/>
            <a:ln>
              <a:noFill/>
            </a:ln>
          </p:spPr>
        </p:pic>
        <p:pic>
          <p:nvPicPr>
            <p:cNvPr id="115" name="Google Shape;115;p19"/>
            <p:cNvPicPr preferRelativeResize="0"/>
            <p:nvPr/>
          </p:nvPicPr>
          <p:blipFill>
            <a:blip r:embed="rId11">
              <a:alphaModFix/>
            </a:blip>
            <a:stretch>
              <a:fillRect/>
            </a:stretch>
          </p:blipFill>
          <p:spPr>
            <a:xfrm>
              <a:off x="5557600" y="1244600"/>
              <a:ext cx="2047875" cy="438150"/>
            </a:xfrm>
            <a:prstGeom prst="rect">
              <a:avLst/>
            </a:prstGeom>
            <a:noFill/>
            <a:ln>
              <a:noFill/>
            </a:ln>
          </p:spPr>
        </p:pic>
      </p:grpSp>
      <p:grpSp>
        <p:nvGrpSpPr>
          <p:cNvPr id="116" name="Google Shape;116;p19"/>
          <p:cNvGrpSpPr/>
          <p:nvPr/>
        </p:nvGrpSpPr>
        <p:grpSpPr>
          <a:xfrm>
            <a:off x="977178" y="3295743"/>
            <a:ext cx="2589307" cy="822845"/>
            <a:chOff x="5669225" y="886625"/>
            <a:chExt cx="3061732" cy="972975"/>
          </a:xfrm>
        </p:grpSpPr>
        <p:pic>
          <p:nvPicPr>
            <p:cNvPr id="117" name="Google Shape;117;p19"/>
            <p:cNvPicPr preferRelativeResize="0"/>
            <p:nvPr/>
          </p:nvPicPr>
          <p:blipFill rotWithShape="1">
            <a:blip r:embed="rId12">
              <a:alphaModFix/>
            </a:blip>
            <a:srcRect b="42421" l="8310" r="80914" t="7405"/>
            <a:stretch/>
          </p:blipFill>
          <p:spPr>
            <a:xfrm>
              <a:off x="5669225" y="886625"/>
              <a:ext cx="985275" cy="972975"/>
            </a:xfrm>
            <a:prstGeom prst="rect">
              <a:avLst/>
            </a:prstGeom>
            <a:noFill/>
            <a:ln>
              <a:noFill/>
            </a:ln>
          </p:spPr>
        </p:pic>
        <p:pic>
          <p:nvPicPr>
            <p:cNvPr id="118" name="Google Shape;118;p19"/>
            <p:cNvPicPr preferRelativeResize="0"/>
            <p:nvPr/>
          </p:nvPicPr>
          <p:blipFill>
            <a:blip r:embed="rId13">
              <a:alphaModFix/>
            </a:blip>
            <a:stretch>
              <a:fillRect/>
            </a:stretch>
          </p:blipFill>
          <p:spPr>
            <a:xfrm>
              <a:off x="6607129" y="915800"/>
              <a:ext cx="1504950" cy="371475"/>
            </a:xfrm>
            <a:prstGeom prst="rect">
              <a:avLst/>
            </a:prstGeom>
            <a:noFill/>
            <a:ln>
              <a:noFill/>
            </a:ln>
          </p:spPr>
        </p:pic>
        <p:pic>
          <p:nvPicPr>
            <p:cNvPr id="119" name="Google Shape;119;p19"/>
            <p:cNvPicPr preferRelativeResize="0"/>
            <p:nvPr/>
          </p:nvPicPr>
          <p:blipFill>
            <a:blip r:embed="rId14">
              <a:alphaModFix/>
            </a:blip>
            <a:stretch>
              <a:fillRect/>
            </a:stretch>
          </p:blipFill>
          <p:spPr>
            <a:xfrm>
              <a:off x="6654507" y="1287275"/>
              <a:ext cx="2076450" cy="400050"/>
            </a:xfrm>
            <a:prstGeom prst="rect">
              <a:avLst/>
            </a:prstGeom>
            <a:noFill/>
            <a:ln>
              <a:noFill/>
            </a:ln>
          </p:spPr>
        </p:pic>
      </p:grpSp>
      <p:grpSp>
        <p:nvGrpSpPr>
          <p:cNvPr id="120" name="Google Shape;120;p19"/>
          <p:cNvGrpSpPr/>
          <p:nvPr/>
        </p:nvGrpSpPr>
        <p:grpSpPr>
          <a:xfrm>
            <a:off x="1017632" y="4075850"/>
            <a:ext cx="2700243" cy="822845"/>
            <a:chOff x="5527075" y="862925"/>
            <a:chExt cx="3192909" cy="972975"/>
          </a:xfrm>
        </p:grpSpPr>
        <p:pic>
          <p:nvPicPr>
            <p:cNvPr id="121" name="Google Shape;121;p19"/>
            <p:cNvPicPr preferRelativeResize="0"/>
            <p:nvPr/>
          </p:nvPicPr>
          <p:blipFill rotWithShape="1">
            <a:blip r:embed="rId15">
              <a:alphaModFix/>
            </a:blip>
            <a:srcRect b="43053" l="7715" r="82027" t="6426"/>
            <a:stretch/>
          </p:blipFill>
          <p:spPr>
            <a:xfrm>
              <a:off x="5527075" y="862925"/>
              <a:ext cx="937900" cy="972975"/>
            </a:xfrm>
            <a:prstGeom prst="rect">
              <a:avLst/>
            </a:prstGeom>
            <a:noFill/>
            <a:ln>
              <a:noFill/>
            </a:ln>
          </p:spPr>
        </p:pic>
        <p:pic>
          <p:nvPicPr>
            <p:cNvPr id="122" name="Google Shape;122;p19"/>
            <p:cNvPicPr preferRelativeResize="0"/>
            <p:nvPr/>
          </p:nvPicPr>
          <p:blipFill>
            <a:blip r:embed="rId16">
              <a:alphaModFix/>
            </a:blip>
            <a:stretch>
              <a:fillRect/>
            </a:stretch>
          </p:blipFill>
          <p:spPr>
            <a:xfrm>
              <a:off x="6464979" y="922300"/>
              <a:ext cx="1543050" cy="381000"/>
            </a:xfrm>
            <a:prstGeom prst="rect">
              <a:avLst/>
            </a:prstGeom>
            <a:noFill/>
            <a:ln>
              <a:noFill/>
            </a:ln>
          </p:spPr>
        </p:pic>
        <p:pic>
          <p:nvPicPr>
            <p:cNvPr id="123" name="Google Shape;123;p19"/>
            <p:cNvPicPr preferRelativeResize="0"/>
            <p:nvPr/>
          </p:nvPicPr>
          <p:blipFill>
            <a:blip r:embed="rId17">
              <a:alphaModFix/>
            </a:blip>
            <a:stretch>
              <a:fillRect/>
            </a:stretch>
          </p:blipFill>
          <p:spPr>
            <a:xfrm>
              <a:off x="6510184" y="1372375"/>
              <a:ext cx="2209800" cy="390525"/>
            </a:xfrm>
            <a:prstGeom prst="rect">
              <a:avLst/>
            </a:prstGeom>
            <a:noFill/>
            <a:ln>
              <a:noFill/>
            </a:ln>
          </p:spPr>
        </p:pic>
      </p:grpSp>
      <p:grpSp>
        <p:nvGrpSpPr>
          <p:cNvPr id="124" name="Google Shape;124;p19"/>
          <p:cNvGrpSpPr/>
          <p:nvPr/>
        </p:nvGrpSpPr>
        <p:grpSpPr>
          <a:xfrm>
            <a:off x="4702683" y="4118607"/>
            <a:ext cx="2812024" cy="763571"/>
            <a:chOff x="4994100" y="3080825"/>
            <a:chExt cx="3190768" cy="972950"/>
          </a:xfrm>
        </p:grpSpPr>
        <p:pic>
          <p:nvPicPr>
            <p:cNvPr id="125" name="Google Shape;125;p19"/>
            <p:cNvPicPr preferRelativeResize="0"/>
            <p:nvPr/>
          </p:nvPicPr>
          <p:blipFill rotWithShape="1">
            <a:blip r:embed="rId18">
              <a:alphaModFix/>
            </a:blip>
            <a:srcRect b="44319" l="6716" r="82321" t="5117"/>
            <a:stretch/>
          </p:blipFill>
          <p:spPr>
            <a:xfrm>
              <a:off x="4994100" y="3080825"/>
              <a:ext cx="1002351" cy="972950"/>
            </a:xfrm>
            <a:prstGeom prst="rect">
              <a:avLst/>
            </a:prstGeom>
            <a:noFill/>
            <a:ln>
              <a:noFill/>
            </a:ln>
          </p:spPr>
        </p:pic>
        <p:pic>
          <p:nvPicPr>
            <p:cNvPr id="126" name="Google Shape;126;p19"/>
            <p:cNvPicPr preferRelativeResize="0"/>
            <p:nvPr/>
          </p:nvPicPr>
          <p:blipFill>
            <a:blip r:embed="rId19">
              <a:alphaModFix/>
            </a:blip>
            <a:stretch>
              <a:fillRect/>
            </a:stretch>
          </p:blipFill>
          <p:spPr>
            <a:xfrm>
              <a:off x="5996450" y="3161875"/>
              <a:ext cx="1543050" cy="419100"/>
            </a:xfrm>
            <a:prstGeom prst="rect">
              <a:avLst/>
            </a:prstGeom>
            <a:noFill/>
            <a:ln>
              <a:noFill/>
            </a:ln>
          </p:spPr>
        </p:pic>
        <p:pic>
          <p:nvPicPr>
            <p:cNvPr id="127" name="Google Shape;127;p19"/>
            <p:cNvPicPr preferRelativeResize="0"/>
            <p:nvPr/>
          </p:nvPicPr>
          <p:blipFill>
            <a:blip r:embed="rId20">
              <a:alphaModFix/>
            </a:blip>
            <a:stretch>
              <a:fillRect/>
            </a:stretch>
          </p:blipFill>
          <p:spPr>
            <a:xfrm>
              <a:off x="5984593" y="3528563"/>
              <a:ext cx="2200275" cy="390525"/>
            </a:xfrm>
            <a:prstGeom prst="rect">
              <a:avLst/>
            </a:prstGeom>
            <a:noFill/>
            <a:ln>
              <a:noFill/>
            </a:ln>
          </p:spPr>
        </p:pic>
      </p:grpSp>
      <p:grpSp>
        <p:nvGrpSpPr>
          <p:cNvPr id="128" name="Google Shape;128;p19"/>
          <p:cNvGrpSpPr/>
          <p:nvPr/>
        </p:nvGrpSpPr>
        <p:grpSpPr>
          <a:xfrm>
            <a:off x="967171" y="2470611"/>
            <a:ext cx="2589380" cy="817591"/>
            <a:chOff x="4958575" y="1988175"/>
            <a:chExt cx="3081494" cy="972975"/>
          </a:xfrm>
        </p:grpSpPr>
        <p:pic>
          <p:nvPicPr>
            <p:cNvPr id="129" name="Google Shape;129;p19"/>
            <p:cNvPicPr preferRelativeResize="0"/>
            <p:nvPr/>
          </p:nvPicPr>
          <p:blipFill rotWithShape="1">
            <a:blip r:embed="rId21">
              <a:alphaModFix/>
            </a:blip>
            <a:srcRect b="44845" l="7473" r="81951" t="8817"/>
            <a:stretch/>
          </p:blipFill>
          <p:spPr>
            <a:xfrm>
              <a:off x="4958575" y="1988175"/>
              <a:ext cx="966949" cy="972975"/>
            </a:xfrm>
            <a:prstGeom prst="rect">
              <a:avLst/>
            </a:prstGeom>
            <a:noFill/>
            <a:ln>
              <a:noFill/>
            </a:ln>
          </p:spPr>
        </p:pic>
        <p:pic>
          <p:nvPicPr>
            <p:cNvPr id="130" name="Google Shape;130;p19"/>
            <p:cNvPicPr preferRelativeResize="0"/>
            <p:nvPr/>
          </p:nvPicPr>
          <p:blipFill>
            <a:blip r:embed="rId22">
              <a:alphaModFix/>
            </a:blip>
            <a:stretch>
              <a:fillRect/>
            </a:stretch>
          </p:blipFill>
          <p:spPr>
            <a:xfrm>
              <a:off x="5901830" y="2087279"/>
              <a:ext cx="1485900" cy="428625"/>
            </a:xfrm>
            <a:prstGeom prst="rect">
              <a:avLst/>
            </a:prstGeom>
            <a:noFill/>
            <a:ln>
              <a:noFill/>
            </a:ln>
          </p:spPr>
        </p:pic>
        <p:pic>
          <p:nvPicPr>
            <p:cNvPr id="131" name="Google Shape;131;p19"/>
            <p:cNvPicPr preferRelativeResize="0"/>
            <p:nvPr/>
          </p:nvPicPr>
          <p:blipFill>
            <a:blip r:embed="rId23">
              <a:alphaModFix/>
            </a:blip>
            <a:stretch>
              <a:fillRect/>
            </a:stretch>
          </p:blipFill>
          <p:spPr>
            <a:xfrm>
              <a:off x="5925520" y="2402193"/>
              <a:ext cx="2114550" cy="390525"/>
            </a:xfrm>
            <a:prstGeom prst="rect">
              <a:avLst/>
            </a:prstGeom>
            <a:noFill/>
            <a:ln>
              <a:noFill/>
            </a:ln>
          </p:spPr>
        </p:pic>
      </p:grpSp>
      <p:pic>
        <p:nvPicPr>
          <p:cNvPr id="132" name="Google Shape;132;p19"/>
          <p:cNvPicPr preferRelativeResize="0"/>
          <p:nvPr/>
        </p:nvPicPr>
        <p:blipFill rotWithShape="1">
          <a:blip r:embed="rId24">
            <a:alphaModFix/>
          </a:blip>
          <a:srcRect b="42033" l="7567" r="82233" t="5188"/>
          <a:stretch/>
        </p:blipFill>
        <p:spPr>
          <a:xfrm>
            <a:off x="4687654" y="818550"/>
            <a:ext cx="800625" cy="828736"/>
          </a:xfrm>
          <a:prstGeom prst="rect">
            <a:avLst/>
          </a:prstGeom>
          <a:noFill/>
          <a:ln>
            <a:noFill/>
          </a:ln>
        </p:spPr>
      </p:pic>
      <p:pic>
        <p:nvPicPr>
          <p:cNvPr id="133" name="Google Shape;133;p19"/>
          <p:cNvPicPr preferRelativeResize="0"/>
          <p:nvPr/>
        </p:nvPicPr>
        <p:blipFill rotWithShape="1">
          <a:blip r:embed="rId25">
            <a:alphaModFix/>
          </a:blip>
          <a:srcRect b="0" l="2668" r="82952" t="84738"/>
          <a:stretch/>
        </p:blipFill>
        <p:spPr>
          <a:xfrm>
            <a:off x="5501429" y="867050"/>
            <a:ext cx="1314800" cy="279100"/>
          </a:xfrm>
          <a:prstGeom prst="rect">
            <a:avLst/>
          </a:prstGeom>
          <a:noFill/>
          <a:ln>
            <a:noFill/>
          </a:ln>
        </p:spPr>
      </p:pic>
      <p:pic>
        <p:nvPicPr>
          <p:cNvPr id="134" name="Google Shape;134;p19"/>
          <p:cNvPicPr preferRelativeResize="0"/>
          <p:nvPr/>
        </p:nvPicPr>
        <p:blipFill rotWithShape="1">
          <a:blip r:embed="rId26">
            <a:alphaModFix/>
          </a:blip>
          <a:srcRect b="0" l="-3734" r="0" t="0"/>
          <a:stretch/>
        </p:blipFill>
        <p:spPr>
          <a:xfrm>
            <a:off x="5381114" y="1146150"/>
            <a:ext cx="1767650" cy="279100"/>
          </a:xfrm>
          <a:prstGeom prst="rect">
            <a:avLst/>
          </a:prstGeom>
          <a:noFill/>
          <a:ln>
            <a:noFill/>
          </a:ln>
        </p:spPr>
      </p:pic>
      <p:pic>
        <p:nvPicPr>
          <p:cNvPr id="135" name="Google Shape;135;p19"/>
          <p:cNvPicPr preferRelativeResize="0"/>
          <p:nvPr/>
        </p:nvPicPr>
        <p:blipFill rotWithShape="1">
          <a:blip r:embed="rId27">
            <a:alphaModFix/>
          </a:blip>
          <a:srcRect b="41062" l="8172" r="81408" t="9117"/>
          <a:stretch/>
        </p:blipFill>
        <p:spPr>
          <a:xfrm>
            <a:off x="4687654" y="1653924"/>
            <a:ext cx="800614" cy="817600"/>
          </a:xfrm>
          <a:prstGeom prst="rect">
            <a:avLst/>
          </a:prstGeom>
          <a:noFill/>
          <a:ln>
            <a:noFill/>
          </a:ln>
        </p:spPr>
      </p:pic>
      <p:pic>
        <p:nvPicPr>
          <p:cNvPr id="136" name="Google Shape;136;p19"/>
          <p:cNvPicPr preferRelativeResize="0"/>
          <p:nvPr/>
        </p:nvPicPr>
        <p:blipFill>
          <a:blip r:embed="rId28">
            <a:alphaModFix/>
          </a:blip>
          <a:stretch>
            <a:fillRect/>
          </a:stretch>
        </p:blipFill>
        <p:spPr>
          <a:xfrm>
            <a:off x="5441274" y="1663998"/>
            <a:ext cx="1314800" cy="307049"/>
          </a:xfrm>
          <a:prstGeom prst="rect">
            <a:avLst/>
          </a:prstGeom>
          <a:noFill/>
          <a:ln>
            <a:noFill/>
          </a:ln>
        </p:spPr>
      </p:pic>
      <p:pic>
        <p:nvPicPr>
          <p:cNvPr id="137" name="Google Shape;137;p19"/>
          <p:cNvPicPr preferRelativeResize="0"/>
          <p:nvPr/>
        </p:nvPicPr>
        <p:blipFill>
          <a:blip r:embed="rId29">
            <a:alphaModFix/>
          </a:blip>
          <a:stretch>
            <a:fillRect/>
          </a:stretch>
        </p:blipFill>
        <p:spPr>
          <a:xfrm>
            <a:off x="5451301" y="1970409"/>
            <a:ext cx="1866531" cy="307050"/>
          </a:xfrm>
          <a:prstGeom prst="rect">
            <a:avLst/>
          </a:prstGeom>
          <a:noFill/>
          <a:ln>
            <a:noFill/>
          </a:ln>
        </p:spPr>
      </p:pic>
      <p:pic>
        <p:nvPicPr>
          <p:cNvPr id="138" name="Google Shape;138;p19"/>
          <p:cNvPicPr preferRelativeResize="0"/>
          <p:nvPr/>
        </p:nvPicPr>
        <p:blipFill rotWithShape="1">
          <a:blip r:embed="rId30">
            <a:alphaModFix/>
          </a:blip>
          <a:srcRect b="45584" l="7185" r="82068" t="7642"/>
          <a:stretch/>
        </p:blipFill>
        <p:spPr>
          <a:xfrm>
            <a:off x="4657574" y="2496125"/>
            <a:ext cx="841175" cy="763550"/>
          </a:xfrm>
          <a:prstGeom prst="rect">
            <a:avLst/>
          </a:prstGeom>
          <a:noFill/>
          <a:ln>
            <a:noFill/>
          </a:ln>
        </p:spPr>
      </p:pic>
      <p:pic>
        <p:nvPicPr>
          <p:cNvPr id="139" name="Google Shape;139;p19"/>
          <p:cNvPicPr preferRelativeResize="0"/>
          <p:nvPr/>
        </p:nvPicPr>
        <p:blipFill>
          <a:blip r:embed="rId31">
            <a:alphaModFix/>
          </a:blip>
          <a:stretch>
            <a:fillRect/>
          </a:stretch>
        </p:blipFill>
        <p:spPr>
          <a:xfrm>
            <a:off x="5498750" y="2488361"/>
            <a:ext cx="1309255" cy="342900"/>
          </a:xfrm>
          <a:prstGeom prst="rect">
            <a:avLst/>
          </a:prstGeom>
          <a:noFill/>
          <a:ln>
            <a:noFill/>
          </a:ln>
        </p:spPr>
      </p:pic>
      <p:pic>
        <p:nvPicPr>
          <p:cNvPr id="140" name="Google Shape;140;p19"/>
          <p:cNvPicPr preferRelativeResize="0"/>
          <p:nvPr/>
        </p:nvPicPr>
        <p:blipFill>
          <a:blip r:embed="rId32">
            <a:alphaModFix/>
          </a:blip>
          <a:stretch>
            <a:fillRect/>
          </a:stretch>
        </p:blipFill>
        <p:spPr>
          <a:xfrm>
            <a:off x="5484900" y="2878125"/>
            <a:ext cx="1866525" cy="2921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Learning - </a:t>
            </a:r>
            <a:r>
              <a:rPr lang="en"/>
              <a:t>Data, Data, and Data</a:t>
            </a:r>
            <a:endParaRPr/>
          </a:p>
        </p:txBody>
      </p:sp>
      <p:pic>
        <p:nvPicPr>
          <p:cNvPr id="146" name="Google Shape;146;p20"/>
          <p:cNvPicPr preferRelativeResize="0"/>
          <p:nvPr/>
        </p:nvPicPr>
        <p:blipFill>
          <a:blip r:embed="rId3">
            <a:alphaModFix/>
          </a:blip>
          <a:stretch>
            <a:fillRect/>
          </a:stretch>
        </p:blipFill>
        <p:spPr>
          <a:xfrm>
            <a:off x="2507005" y="1260675"/>
            <a:ext cx="1358975" cy="1289450"/>
          </a:xfrm>
          <a:prstGeom prst="rect">
            <a:avLst/>
          </a:prstGeom>
          <a:noFill/>
          <a:ln>
            <a:noFill/>
          </a:ln>
        </p:spPr>
      </p:pic>
      <p:pic>
        <p:nvPicPr>
          <p:cNvPr id="147" name="Google Shape;147;p20"/>
          <p:cNvPicPr preferRelativeResize="0"/>
          <p:nvPr/>
        </p:nvPicPr>
        <p:blipFill>
          <a:blip r:embed="rId4">
            <a:alphaModFix/>
          </a:blip>
          <a:stretch>
            <a:fillRect/>
          </a:stretch>
        </p:blipFill>
        <p:spPr>
          <a:xfrm>
            <a:off x="6434897" y="1239050"/>
            <a:ext cx="1358975" cy="1332703"/>
          </a:xfrm>
          <a:prstGeom prst="rect">
            <a:avLst/>
          </a:prstGeom>
          <a:noFill/>
          <a:ln>
            <a:noFill/>
          </a:ln>
        </p:spPr>
      </p:pic>
      <p:sp>
        <p:nvSpPr>
          <p:cNvPr id="148" name="Google Shape;148;p20"/>
          <p:cNvSpPr txBox="1"/>
          <p:nvPr>
            <p:ph type="title"/>
          </p:nvPr>
        </p:nvSpPr>
        <p:spPr>
          <a:xfrm>
            <a:off x="4022350" y="2646600"/>
            <a:ext cx="89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V S</a:t>
            </a:r>
            <a:endParaRPr>
              <a:solidFill>
                <a:srgbClr val="000000"/>
              </a:solidFill>
            </a:endParaRPr>
          </a:p>
        </p:txBody>
      </p:sp>
      <p:pic>
        <p:nvPicPr>
          <p:cNvPr id="149" name="Google Shape;149;p20"/>
          <p:cNvPicPr preferRelativeResize="0"/>
          <p:nvPr/>
        </p:nvPicPr>
        <p:blipFill>
          <a:blip r:embed="rId5">
            <a:alphaModFix/>
          </a:blip>
          <a:stretch>
            <a:fillRect/>
          </a:stretch>
        </p:blipFill>
        <p:spPr>
          <a:xfrm>
            <a:off x="1159875" y="1260675"/>
            <a:ext cx="1358975" cy="1289450"/>
          </a:xfrm>
          <a:prstGeom prst="rect">
            <a:avLst/>
          </a:prstGeom>
          <a:noFill/>
          <a:ln>
            <a:noFill/>
          </a:ln>
        </p:spPr>
      </p:pic>
      <p:pic>
        <p:nvPicPr>
          <p:cNvPr id="150" name="Google Shape;150;p20"/>
          <p:cNvPicPr preferRelativeResize="0"/>
          <p:nvPr/>
        </p:nvPicPr>
        <p:blipFill>
          <a:blip r:embed="rId6">
            <a:alphaModFix/>
          </a:blip>
          <a:stretch>
            <a:fillRect/>
          </a:stretch>
        </p:blipFill>
        <p:spPr>
          <a:xfrm>
            <a:off x="1188247" y="3388725"/>
            <a:ext cx="1302225" cy="1283091"/>
          </a:xfrm>
          <a:prstGeom prst="rect">
            <a:avLst/>
          </a:prstGeom>
          <a:noFill/>
          <a:ln>
            <a:noFill/>
          </a:ln>
        </p:spPr>
      </p:pic>
      <p:pic>
        <p:nvPicPr>
          <p:cNvPr id="151" name="Google Shape;151;p20"/>
          <p:cNvPicPr preferRelativeResize="0"/>
          <p:nvPr/>
        </p:nvPicPr>
        <p:blipFill>
          <a:blip r:embed="rId7">
            <a:alphaModFix/>
          </a:blip>
          <a:stretch>
            <a:fillRect/>
          </a:stretch>
        </p:blipFill>
        <p:spPr>
          <a:xfrm>
            <a:off x="5144516" y="1254287"/>
            <a:ext cx="1302225" cy="1302225"/>
          </a:xfrm>
          <a:prstGeom prst="rect">
            <a:avLst/>
          </a:prstGeom>
          <a:noFill/>
          <a:ln>
            <a:noFill/>
          </a:ln>
        </p:spPr>
      </p:pic>
      <p:pic>
        <p:nvPicPr>
          <p:cNvPr id="152" name="Google Shape;152;p20"/>
          <p:cNvPicPr preferRelativeResize="0"/>
          <p:nvPr/>
        </p:nvPicPr>
        <p:blipFill>
          <a:blip r:embed="rId8">
            <a:alphaModFix/>
          </a:blip>
          <a:stretch>
            <a:fillRect/>
          </a:stretch>
        </p:blipFill>
        <p:spPr>
          <a:xfrm>
            <a:off x="2490475" y="3388725"/>
            <a:ext cx="1302225" cy="1315186"/>
          </a:xfrm>
          <a:prstGeom prst="rect">
            <a:avLst/>
          </a:prstGeom>
          <a:noFill/>
          <a:ln>
            <a:noFill/>
          </a:ln>
        </p:spPr>
      </p:pic>
      <p:pic>
        <p:nvPicPr>
          <p:cNvPr id="153" name="Google Shape;153;p20"/>
          <p:cNvPicPr preferRelativeResize="0"/>
          <p:nvPr/>
        </p:nvPicPr>
        <p:blipFill>
          <a:blip r:embed="rId9">
            <a:alphaModFix/>
          </a:blip>
          <a:stretch>
            <a:fillRect/>
          </a:stretch>
        </p:blipFill>
        <p:spPr>
          <a:xfrm>
            <a:off x="3792700" y="3388725"/>
            <a:ext cx="1302225" cy="1334616"/>
          </a:xfrm>
          <a:prstGeom prst="rect">
            <a:avLst/>
          </a:prstGeom>
          <a:noFill/>
          <a:ln>
            <a:noFill/>
          </a:ln>
        </p:spPr>
      </p:pic>
      <p:pic>
        <p:nvPicPr>
          <p:cNvPr id="154" name="Google Shape;154;p20"/>
          <p:cNvPicPr preferRelativeResize="0"/>
          <p:nvPr/>
        </p:nvPicPr>
        <p:blipFill>
          <a:blip r:embed="rId10">
            <a:alphaModFix/>
          </a:blip>
          <a:stretch>
            <a:fillRect/>
          </a:stretch>
        </p:blipFill>
        <p:spPr>
          <a:xfrm>
            <a:off x="3865981" y="1266676"/>
            <a:ext cx="1302225" cy="1289643"/>
          </a:xfrm>
          <a:prstGeom prst="rect">
            <a:avLst/>
          </a:prstGeom>
          <a:noFill/>
          <a:ln>
            <a:noFill/>
          </a:ln>
        </p:spPr>
      </p:pic>
      <p:pic>
        <p:nvPicPr>
          <p:cNvPr id="155" name="Google Shape;155;p20"/>
          <p:cNvPicPr preferRelativeResize="0"/>
          <p:nvPr/>
        </p:nvPicPr>
        <p:blipFill>
          <a:blip r:embed="rId11">
            <a:alphaModFix/>
          </a:blip>
          <a:stretch>
            <a:fillRect/>
          </a:stretch>
        </p:blipFill>
        <p:spPr>
          <a:xfrm>
            <a:off x="5094925" y="3413525"/>
            <a:ext cx="1302225" cy="1289395"/>
          </a:xfrm>
          <a:prstGeom prst="rect">
            <a:avLst/>
          </a:prstGeom>
          <a:noFill/>
          <a:ln>
            <a:noFill/>
          </a:ln>
        </p:spPr>
      </p:pic>
      <p:pic>
        <p:nvPicPr>
          <p:cNvPr id="156" name="Google Shape;156;p20"/>
          <p:cNvPicPr preferRelativeResize="0"/>
          <p:nvPr/>
        </p:nvPicPr>
        <p:blipFill>
          <a:blip r:embed="rId12">
            <a:alphaModFix/>
          </a:blip>
          <a:stretch>
            <a:fillRect/>
          </a:stretch>
        </p:blipFill>
        <p:spPr>
          <a:xfrm>
            <a:off x="6397150" y="3388726"/>
            <a:ext cx="1358975" cy="13389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