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8" r:id="rId2"/>
    <p:sldId id="289" r:id="rId3"/>
    <p:sldId id="293" r:id="rId4"/>
    <p:sldId id="291" r:id="rId5"/>
    <p:sldId id="290" r:id="rId6"/>
    <p:sldId id="292" r:id="rId7"/>
    <p:sldId id="294" r:id="rId8"/>
    <p:sldId id="296" r:id="rId9"/>
    <p:sldId id="297" r:id="rId10"/>
    <p:sldId id="298" r:id="rId11"/>
    <p:sldId id="299" r:id="rId12"/>
    <p:sldId id="301" r:id="rId13"/>
    <p:sldId id="30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C0F5BB-01FA-73CA-7E6F-A954B2B0A97E}" v="41" dt="2021-07-02T04:45:13.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7" d="100"/>
          <a:sy n="107" d="100"/>
        </p:scale>
        <p:origin x="13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12424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44790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1143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008649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0411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736683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336356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92526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20259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27456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AD44E-59C0-4191-8252-19FD35A59848}"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77913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AD44E-59C0-4191-8252-19FD35A59848}" type="datetimeFigureOut">
              <a:rPr lang="en-US" smtClean="0"/>
              <a:pPr/>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31097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AD44E-59C0-4191-8252-19FD35A59848}" type="datetimeFigureOut">
              <a:rPr lang="en-US" smtClean="0"/>
              <a:pPr/>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59223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AD44E-59C0-4191-8252-19FD35A59848}" type="datetimeFigureOut">
              <a:rPr lang="en-US" smtClean="0"/>
              <a:pPr/>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70696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7AD44E-59C0-4191-8252-19FD35A59848}"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26403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7AD44E-59C0-4191-8252-19FD35A59848}" type="datetimeFigureOut">
              <a:rPr lang="en-US" smtClean="0"/>
              <a:pPr/>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26323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7AD44E-59C0-4191-8252-19FD35A59848}" type="datetimeFigureOut">
              <a:rPr lang="en-US" smtClean="0"/>
              <a:pPr/>
              <a:t>7/5/2021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FB4163-8E5D-4695-9159-46C857C71E19}" type="slidenum">
              <a:rPr lang="en-US" smtClean="0"/>
              <a:pPr/>
              <a:t>‹#›</a:t>
            </a:fld>
            <a:endParaRPr lang="en-US"/>
          </a:p>
        </p:txBody>
      </p:sp>
    </p:spTree>
    <p:extLst>
      <p:ext uri="{BB962C8B-B14F-4D97-AF65-F5344CB8AC3E}">
        <p14:creationId xmlns:p14="http://schemas.microsoft.com/office/powerpoint/2010/main" val="1082574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martystreets.com/products/apis/us-street-ap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Project  - Event Management ( Pro FIT ) </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2160589"/>
            <a:ext cx="8596668" cy="3880773"/>
          </a:xfrm>
        </p:spPr>
        <p:txBody>
          <a:bodyPr>
            <a:normAutofit/>
          </a:bodyPr>
          <a:lstStyle/>
          <a:p>
            <a:r>
              <a:rPr lang="en-IN" dirty="0"/>
              <a:t>Pro </a:t>
            </a:r>
            <a:r>
              <a:rPr lang="en-US" dirty="0"/>
              <a:t>FIT is looking for an event management software which will help them to manage their events very effectively along with the attends &amp; location information. As a developer you have been asked to develop the solution using Salesforce Platform. Here are the complete information of the project.</a:t>
            </a:r>
            <a:endParaRPr lang="en-IN" dirty="0"/>
          </a:p>
        </p:txBody>
      </p:sp>
    </p:spTree>
    <p:extLst>
      <p:ext uri="{BB962C8B-B14F-4D97-AF65-F5344CB8AC3E}">
        <p14:creationId xmlns:p14="http://schemas.microsoft.com/office/powerpoint/2010/main" val="11009060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5</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Develop Apex Batch – Add a new value on Status as ‘Deleted’. Write an Apex Batch which should update Status(set to Deleted) all the event records which are more than 4 months old &amp; have been never Organized. Also you need to ensure that the records will be marked with red flag on new field ‘Status Indicator’ which are having status as deleted.</a:t>
            </a:r>
          </a:p>
          <a:p>
            <a:r>
              <a:rPr lang="en-US" dirty="0"/>
              <a:t>In the finish method of the batch apex send an email to “youremail@gmail.com“ email address saying that execution of the batch has been processed. </a:t>
            </a:r>
          </a:p>
          <a:p>
            <a:r>
              <a:rPr lang="en-US" dirty="0"/>
              <a:t>No handler class should be used for the batch </a:t>
            </a:r>
          </a:p>
          <a:p>
            <a:r>
              <a:rPr lang="en-US" dirty="0"/>
              <a:t>Send Email from the finish method as outlined in the requirement.</a:t>
            </a:r>
          </a:p>
        </p:txBody>
      </p:sp>
    </p:spTree>
    <p:extLst>
      <p:ext uri="{BB962C8B-B14F-4D97-AF65-F5344CB8AC3E}">
        <p14:creationId xmlns:p14="http://schemas.microsoft.com/office/powerpoint/2010/main" val="101658372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6</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Develop Unit Test - Develop the unit test for the above batch with at-least 95% code coverage</a:t>
            </a:r>
          </a:p>
          <a:p>
            <a:r>
              <a:rPr lang="en-US" dirty="0"/>
              <a:t>Must Have – </a:t>
            </a:r>
          </a:p>
          <a:p>
            <a:pPr lvl="1"/>
            <a:r>
              <a:rPr lang="en-US" dirty="0"/>
              <a:t>Unit Test must be tested for at-least 199 records</a:t>
            </a:r>
          </a:p>
          <a:p>
            <a:pPr lvl="1"/>
            <a:r>
              <a:rPr lang="en-US" dirty="0"/>
              <a:t>Code coverage must be 95%</a:t>
            </a:r>
          </a:p>
        </p:txBody>
      </p:sp>
    </p:spTree>
    <p:extLst>
      <p:ext uri="{BB962C8B-B14F-4D97-AF65-F5344CB8AC3E}">
        <p14:creationId xmlns:p14="http://schemas.microsoft.com/office/powerpoint/2010/main" val="6613781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7</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vert="horz" lIns="91440" tIns="45720" rIns="91440" bIns="45720" rtlCol="0" anchor="t">
            <a:normAutofit/>
          </a:bodyPr>
          <a:lstStyle/>
          <a:p>
            <a:r>
              <a:rPr lang="en-US" dirty="0"/>
              <a:t>Make Call-out to </a:t>
            </a:r>
            <a:r>
              <a:rPr lang="en-US" dirty="0" err="1"/>
              <a:t>SmartyStreets</a:t>
            </a:r>
            <a:r>
              <a:rPr lang="en-US" dirty="0"/>
              <a:t> API – </a:t>
            </a:r>
          </a:p>
          <a:p>
            <a:r>
              <a:rPr lang="en-US" dirty="0" err="1"/>
              <a:t>SmartyStreets</a:t>
            </a:r>
            <a:r>
              <a:rPr lang="en-US" dirty="0"/>
              <a:t> API is used to verify the address and ZIP. </a:t>
            </a:r>
          </a:p>
          <a:p>
            <a:r>
              <a:rPr lang="en-US" dirty="0"/>
              <a:t>In this milestone you need to consume below Apis </a:t>
            </a:r>
          </a:p>
          <a:p>
            <a:r>
              <a:rPr lang="en-US" dirty="0"/>
              <a:t>Street API -  </a:t>
            </a:r>
            <a:r>
              <a:rPr lang="en-US" dirty="0">
                <a:hlinkClick r:id="rId2"/>
              </a:rPr>
              <a:t>https://smartystreets.com/products/apis/us-street-api</a:t>
            </a:r>
            <a:r>
              <a:rPr lang="en-US" dirty="0"/>
              <a:t>.</a:t>
            </a:r>
          </a:p>
          <a:p>
            <a:r>
              <a:rPr lang="en-US" dirty="0"/>
              <a:t>Zip Code API - https://www.smartystreets.com/products/apis/us-zipcode-api</a:t>
            </a:r>
          </a:p>
          <a:p>
            <a:r>
              <a:rPr lang="en-US" dirty="0"/>
              <a:t>Requirement – </a:t>
            </a:r>
          </a:p>
          <a:p>
            <a:pPr lvl="1"/>
            <a:r>
              <a:rPr lang="en-US" dirty="0"/>
              <a:t>The business ask is to verify the address of the Location Object. Use the above API to verify the address &amp; update “Location Verified” field on Location Object using Street API. </a:t>
            </a:r>
          </a:p>
          <a:p>
            <a:pPr lvl="1"/>
            <a:r>
              <a:rPr lang="en-US" dirty="0"/>
              <a:t>The business also want to check if the Zip code is correct for Location Object. So if that is correct please flag the newly created field “Is Zip correct?” using Zip code API.</a:t>
            </a:r>
          </a:p>
          <a:p>
            <a:r>
              <a:rPr lang="en-US" dirty="0"/>
              <a:t>Must Have - Use of Error Handling and code re-usability</a:t>
            </a:r>
          </a:p>
        </p:txBody>
      </p:sp>
    </p:spTree>
    <p:extLst>
      <p:ext uri="{BB962C8B-B14F-4D97-AF65-F5344CB8AC3E}">
        <p14:creationId xmlns:p14="http://schemas.microsoft.com/office/powerpoint/2010/main" val="149252732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8</a:t>
            </a:r>
            <a:br>
              <a:rPr lang="en-IN" dirty="0"/>
            </a:br>
            <a:endParaRPr lang="en-IN" dirty="0"/>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vert="horz" lIns="91440" tIns="45720" rIns="91440" bIns="45720" rtlCol="0" anchor="t">
            <a:normAutofit/>
          </a:bodyPr>
          <a:lstStyle/>
          <a:p>
            <a:r>
              <a:rPr lang="en-US" dirty="0" err="1"/>
              <a:t>AttendeeEvents</a:t>
            </a:r>
            <a:r>
              <a:rPr lang="en-US" dirty="0"/>
              <a:t> Component:- </a:t>
            </a:r>
          </a:p>
          <a:p>
            <a:pPr lvl="1"/>
            <a:r>
              <a:rPr lang="en-US" dirty="0"/>
              <a:t>Develop a Lightning web component which will sit inside the detail page of the Attendee object and display the details of the Event that attendee has attended or registered. The component must have 2 sections </a:t>
            </a:r>
          </a:p>
          <a:p>
            <a:pPr lvl="1"/>
            <a:r>
              <a:rPr lang="en-US"/>
              <a:t>Upcoming Events: - Display all the event that attendee has registered Event Details </a:t>
            </a:r>
          </a:p>
          <a:p>
            <a:pPr lvl="1"/>
            <a:r>
              <a:rPr lang="en-US" dirty="0"/>
              <a:t>Past Events - Display all the Event that the user was part of. </a:t>
            </a:r>
          </a:p>
          <a:p>
            <a:pPr lvl="1"/>
            <a:r>
              <a:rPr lang="en-US" dirty="0"/>
              <a:t>These should be displayed as Data table.</a:t>
            </a:r>
          </a:p>
          <a:p>
            <a:pPr lvl="1"/>
            <a:endParaRPr lang="en-US" dirty="0"/>
          </a:p>
          <a:p>
            <a:r>
              <a:rPr lang="en-US" dirty="0"/>
              <a:t>Expose Salesforce Object - Develop Apex Rest API to send the Event Details to 3rd party in JSON format. </a:t>
            </a:r>
          </a:p>
          <a:p>
            <a:r>
              <a:rPr lang="en-US" dirty="0"/>
              <a:t>Create Test classes.</a:t>
            </a:r>
          </a:p>
        </p:txBody>
      </p:sp>
    </p:spTree>
    <p:extLst>
      <p:ext uri="{BB962C8B-B14F-4D97-AF65-F5344CB8AC3E}">
        <p14:creationId xmlns:p14="http://schemas.microsoft.com/office/powerpoint/2010/main" val="39317043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86081" y="195239"/>
            <a:ext cx="8596668" cy="828583"/>
          </a:xfrm>
        </p:spPr>
        <p:txBody>
          <a:bodyPr>
            <a:normAutofit/>
          </a:bodyPr>
          <a:lstStyle/>
          <a:p>
            <a:r>
              <a:rPr lang="en-IN" dirty="0"/>
              <a:t>Involved Entities (Objects)</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317363" y="904413"/>
            <a:ext cx="3575070" cy="3880773"/>
          </a:xfrm>
        </p:spPr>
        <p:txBody>
          <a:bodyPr>
            <a:normAutofit/>
          </a:bodyPr>
          <a:lstStyle/>
          <a:p>
            <a:r>
              <a:rPr lang="en-US" sz="1600" dirty="0"/>
              <a:t>Location ( Address Book ) </a:t>
            </a:r>
          </a:p>
          <a:p>
            <a:pPr lvl="1"/>
            <a:r>
              <a:rPr lang="en-US" sz="1400" dirty="0"/>
              <a:t>Street ( Text ) </a:t>
            </a:r>
          </a:p>
          <a:p>
            <a:pPr lvl="1"/>
            <a:r>
              <a:rPr lang="en-US" sz="1400" dirty="0"/>
              <a:t>City ( Text ) </a:t>
            </a:r>
          </a:p>
          <a:p>
            <a:pPr lvl="1"/>
            <a:r>
              <a:rPr lang="en-US" sz="1400" dirty="0"/>
              <a:t>State ( Text ) </a:t>
            </a:r>
          </a:p>
          <a:p>
            <a:pPr lvl="1"/>
            <a:r>
              <a:rPr lang="en-US" sz="1400" dirty="0"/>
              <a:t>Postal Code ( Text ) </a:t>
            </a:r>
          </a:p>
          <a:p>
            <a:pPr lvl="1"/>
            <a:r>
              <a:rPr lang="en-US" sz="1400" dirty="0"/>
              <a:t>Country ( </a:t>
            </a:r>
            <a:r>
              <a:rPr lang="en-US" sz="1400" dirty="0" err="1"/>
              <a:t>PickList</a:t>
            </a:r>
            <a:r>
              <a:rPr lang="en-US" sz="1400" dirty="0"/>
              <a:t> ) </a:t>
            </a:r>
          </a:p>
          <a:p>
            <a:pPr lvl="1"/>
            <a:r>
              <a:rPr lang="en-US" sz="1400" dirty="0"/>
              <a:t>Landmark ( Text ) </a:t>
            </a:r>
          </a:p>
          <a:p>
            <a:pPr lvl="1"/>
            <a:r>
              <a:rPr lang="en-US" sz="1400" dirty="0"/>
              <a:t>Verified ( checkbox ) </a:t>
            </a:r>
            <a:endParaRPr lang="en-IN" sz="1400" dirty="0"/>
          </a:p>
        </p:txBody>
      </p:sp>
      <p:sp>
        <p:nvSpPr>
          <p:cNvPr id="21" name="Content Placeholder 2">
            <a:extLst>
              <a:ext uri="{FF2B5EF4-FFF2-40B4-BE49-F238E27FC236}">
                <a16:creationId xmlns:a16="http://schemas.microsoft.com/office/drawing/2014/main" id="{1035456F-FE5A-48EF-9EC2-0ECA001DC722}"/>
              </a:ext>
            </a:extLst>
          </p:cNvPr>
          <p:cNvSpPr txBox="1">
            <a:spLocks/>
          </p:cNvSpPr>
          <p:nvPr/>
        </p:nvSpPr>
        <p:spPr>
          <a:xfrm>
            <a:off x="377127" y="3817750"/>
            <a:ext cx="371496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Event Organizer </a:t>
            </a:r>
          </a:p>
          <a:p>
            <a:pPr lvl="1"/>
            <a:r>
              <a:rPr lang="en-US" sz="1400" dirty="0"/>
              <a:t>Name ( Standard field )</a:t>
            </a:r>
          </a:p>
          <a:p>
            <a:pPr lvl="1"/>
            <a:r>
              <a:rPr lang="en-US" sz="1400" dirty="0"/>
              <a:t> Email ( Email ) </a:t>
            </a:r>
          </a:p>
          <a:p>
            <a:pPr lvl="1"/>
            <a:r>
              <a:rPr lang="en-US" sz="1400" dirty="0"/>
              <a:t>Alternative Email ( Email )</a:t>
            </a:r>
          </a:p>
          <a:p>
            <a:pPr lvl="1"/>
            <a:r>
              <a:rPr lang="en-US" sz="1400" dirty="0"/>
              <a:t>Phone ( Phone ) </a:t>
            </a:r>
          </a:p>
          <a:p>
            <a:pPr lvl="1"/>
            <a:r>
              <a:rPr lang="en-US" sz="1400" dirty="0"/>
              <a:t>Alternative Phone ( Phone )</a:t>
            </a:r>
          </a:p>
          <a:p>
            <a:pPr lvl="1"/>
            <a:r>
              <a:rPr lang="en-US" sz="1400" dirty="0"/>
              <a:t>Address ( Lookup - Location ) </a:t>
            </a:r>
            <a:endParaRPr lang="en-IN" sz="1400" dirty="0"/>
          </a:p>
        </p:txBody>
      </p:sp>
      <p:sp>
        <p:nvSpPr>
          <p:cNvPr id="22" name="Content Placeholder 2">
            <a:extLst>
              <a:ext uri="{FF2B5EF4-FFF2-40B4-BE49-F238E27FC236}">
                <a16:creationId xmlns:a16="http://schemas.microsoft.com/office/drawing/2014/main" id="{F85EED2C-DB75-4097-A03C-CB0B7F451345}"/>
              </a:ext>
            </a:extLst>
          </p:cNvPr>
          <p:cNvSpPr txBox="1">
            <a:spLocks/>
          </p:cNvSpPr>
          <p:nvPr/>
        </p:nvSpPr>
        <p:spPr>
          <a:xfrm>
            <a:off x="4056461" y="922677"/>
            <a:ext cx="6623375" cy="551747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Event </a:t>
            </a:r>
          </a:p>
          <a:p>
            <a:pPr lvl="1"/>
            <a:r>
              <a:rPr lang="en-US" dirty="0"/>
              <a:t>Event # ( Standard Auto Number ) </a:t>
            </a:r>
          </a:p>
          <a:p>
            <a:pPr lvl="1"/>
            <a:r>
              <a:rPr lang="en-US" dirty="0"/>
              <a:t>Name ( Text ) </a:t>
            </a:r>
          </a:p>
          <a:p>
            <a:pPr lvl="1"/>
            <a:r>
              <a:rPr lang="en-US" dirty="0"/>
              <a:t>Status ( Created, Published, In Progress, Completed, Post </a:t>
            </a:r>
            <a:r>
              <a:rPr lang="en-US" dirty="0" err="1"/>
              <a:t>Poned</a:t>
            </a:r>
            <a:r>
              <a:rPr lang="en-US" dirty="0"/>
              <a:t>, Cancelled ) - Picklist </a:t>
            </a:r>
          </a:p>
          <a:p>
            <a:pPr lvl="1"/>
            <a:r>
              <a:rPr lang="en-US" dirty="0"/>
              <a:t>Organizer ( Lookup - Event Organizer ) </a:t>
            </a:r>
          </a:p>
          <a:p>
            <a:pPr lvl="1"/>
            <a:r>
              <a:rPr lang="en-US" dirty="0"/>
              <a:t>Start Date/Time </a:t>
            </a:r>
          </a:p>
          <a:p>
            <a:pPr lvl="1"/>
            <a:r>
              <a:rPr lang="en-US" dirty="0"/>
              <a:t>End Date/Time </a:t>
            </a:r>
          </a:p>
          <a:p>
            <a:pPr lvl="1"/>
            <a:r>
              <a:rPr lang="en-US" dirty="0"/>
              <a:t>Max Seats ( Number ) </a:t>
            </a:r>
          </a:p>
          <a:p>
            <a:pPr lvl="1"/>
            <a:r>
              <a:rPr lang="en-US" dirty="0"/>
              <a:t># People Attending ( Rollup Summary Field ) </a:t>
            </a:r>
          </a:p>
          <a:p>
            <a:pPr lvl="1"/>
            <a:r>
              <a:rPr lang="en-US" dirty="0"/>
              <a:t>Remaining Seats ( Formula field - “Max Seats - # People Attending“ ) </a:t>
            </a:r>
          </a:p>
          <a:p>
            <a:pPr lvl="1"/>
            <a:r>
              <a:rPr lang="en-US" dirty="0"/>
              <a:t>Lookup ( Location ) </a:t>
            </a:r>
          </a:p>
          <a:p>
            <a:pPr lvl="1"/>
            <a:r>
              <a:rPr lang="en-US" dirty="0"/>
              <a:t>Location Verified ( Formula </a:t>
            </a:r>
            <a:r>
              <a:rPr lang="en-US" dirty="0" err="1"/>
              <a:t>Location__r.Verified__c</a:t>
            </a:r>
            <a:r>
              <a:rPr lang="en-US" dirty="0"/>
              <a:t> ) </a:t>
            </a:r>
          </a:p>
          <a:p>
            <a:pPr lvl="1"/>
            <a:r>
              <a:rPr lang="en-US" dirty="0"/>
              <a:t>Live? ( Checkbox ) </a:t>
            </a:r>
          </a:p>
          <a:p>
            <a:pPr lvl="1"/>
            <a:r>
              <a:rPr lang="en-US" dirty="0"/>
              <a:t>Recurring? ( Checkbox ) </a:t>
            </a:r>
          </a:p>
          <a:p>
            <a:pPr lvl="1"/>
            <a:r>
              <a:rPr lang="en-US" dirty="0"/>
              <a:t>Event Type ( In-Person, Virtual ) - Picklist </a:t>
            </a:r>
          </a:p>
          <a:p>
            <a:pPr lvl="1"/>
            <a:r>
              <a:rPr lang="en-US" dirty="0"/>
              <a:t>Frequency ( Daily, Weekly ) - Picklist </a:t>
            </a:r>
            <a:endParaRPr lang="en-IN" dirty="0"/>
          </a:p>
        </p:txBody>
      </p:sp>
    </p:spTree>
    <p:extLst>
      <p:ext uri="{BB962C8B-B14F-4D97-AF65-F5344CB8AC3E}">
        <p14:creationId xmlns:p14="http://schemas.microsoft.com/office/powerpoint/2010/main" val="36378760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Involved Entities</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505393" y="1484379"/>
            <a:ext cx="3699357" cy="3880773"/>
          </a:xfrm>
        </p:spPr>
        <p:txBody>
          <a:bodyPr>
            <a:normAutofit/>
          </a:bodyPr>
          <a:lstStyle/>
          <a:p>
            <a:r>
              <a:rPr lang="en-US" dirty="0"/>
              <a:t>Attendees </a:t>
            </a:r>
          </a:p>
          <a:p>
            <a:pPr lvl="1"/>
            <a:r>
              <a:rPr lang="en-US" dirty="0"/>
              <a:t>Name ( Standard ) </a:t>
            </a:r>
          </a:p>
          <a:p>
            <a:pPr lvl="1"/>
            <a:r>
              <a:rPr lang="en-US" dirty="0"/>
              <a:t>Email ( Email ) </a:t>
            </a:r>
          </a:p>
          <a:p>
            <a:pPr lvl="1"/>
            <a:r>
              <a:rPr lang="en-US" dirty="0"/>
              <a:t>Phone ( Phone ) </a:t>
            </a:r>
          </a:p>
          <a:p>
            <a:pPr lvl="1"/>
            <a:r>
              <a:rPr lang="en-US" dirty="0"/>
              <a:t>Company Name ( Text ) </a:t>
            </a:r>
          </a:p>
          <a:p>
            <a:pPr lvl="1"/>
            <a:r>
              <a:rPr lang="en-US" dirty="0"/>
              <a:t>Address ( Lookup - Location ) </a:t>
            </a:r>
          </a:p>
          <a:p>
            <a:pPr lvl="1"/>
            <a:r>
              <a:rPr lang="en-US" dirty="0"/>
              <a:t>Location ( Address Book ) </a:t>
            </a:r>
          </a:p>
        </p:txBody>
      </p:sp>
      <p:sp>
        <p:nvSpPr>
          <p:cNvPr id="22" name="Content Placeholder 2">
            <a:extLst>
              <a:ext uri="{FF2B5EF4-FFF2-40B4-BE49-F238E27FC236}">
                <a16:creationId xmlns:a16="http://schemas.microsoft.com/office/drawing/2014/main" id="{EB88D29D-AC68-4977-9C8A-C0D7F4995FDB}"/>
              </a:ext>
            </a:extLst>
          </p:cNvPr>
          <p:cNvSpPr txBox="1">
            <a:spLocks/>
          </p:cNvSpPr>
          <p:nvPr/>
        </p:nvSpPr>
        <p:spPr>
          <a:xfrm>
            <a:off x="3793647" y="1389185"/>
            <a:ext cx="3699357" cy="27670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Speaker </a:t>
            </a:r>
          </a:p>
          <a:p>
            <a:pPr lvl="1"/>
            <a:r>
              <a:rPr lang="en-US" dirty="0"/>
              <a:t>Name ( Standard Name Field ) </a:t>
            </a:r>
          </a:p>
          <a:p>
            <a:pPr lvl="1"/>
            <a:r>
              <a:rPr lang="en-US" dirty="0"/>
              <a:t>Email ( Email ) </a:t>
            </a:r>
          </a:p>
          <a:p>
            <a:pPr lvl="1"/>
            <a:r>
              <a:rPr lang="en-US" dirty="0"/>
              <a:t>Phone ( Phone ) </a:t>
            </a:r>
          </a:p>
          <a:p>
            <a:pPr lvl="1"/>
            <a:r>
              <a:rPr lang="en-US" dirty="0"/>
              <a:t>Company ( Text )</a:t>
            </a:r>
          </a:p>
        </p:txBody>
      </p:sp>
      <p:sp>
        <p:nvSpPr>
          <p:cNvPr id="23" name="Content Placeholder 2">
            <a:extLst>
              <a:ext uri="{FF2B5EF4-FFF2-40B4-BE49-F238E27FC236}">
                <a16:creationId xmlns:a16="http://schemas.microsoft.com/office/drawing/2014/main" id="{A70E413F-E7CD-407A-8038-E246B91443D9}"/>
              </a:ext>
            </a:extLst>
          </p:cNvPr>
          <p:cNvSpPr txBox="1">
            <a:spLocks/>
          </p:cNvSpPr>
          <p:nvPr/>
        </p:nvSpPr>
        <p:spPr>
          <a:xfrm>
            <a:off x="509231" y="4299544"/>
            <a:ext cx="369935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Event-Attendee </a:t>
            </a:r>
          </a:p>
          <a:p>
            <a:pPr lvl="1"/>
            <a:r>
              <a:rPr lang="en-IN" dirty="0"/>
              <a:t>Event ( M-D Event ) </a:t>
            </a:r>
          </a:p>
          <a:p>
            <a:pPr lvl="1"/>
            <a:r>
              <a:rPr lang="en-IN" dirty="0"/>
              <a:t>Attendee ( M-D Attendee )</a:t>
            </a:r>
          </a:p>
          <a:p>
            <a:r>
              <a:rPr lang="en-US" dirty="0"/>
              <a:t>Event-Speaker </a:t>
            </a:r>
          </a:p>
          <a:p>
            <a:pPr lvl="1"/>
            <a:r>
              <a:rPr lang="en-US" dirty="0"/>
              <a:t>Event ( M-D Event ) </a:t>
            </a:r>
          </a:p>
          <a:p>
            <a:pPr lvl="1"/>
            <a:r>
              <a:rPr lang="en-US" dirty="0"/>
              <a:t>Speaker( M-D Speaker )</a:t>
            </a:r>
            <a:r>
              <a:rPr lang="en-IN" dirty="0"/>
              <a:t> </a:t>
            </a:r>
            <a:endParaRPr lang="en-US" dirty="0"/>
          </a:p>
        </p:txBody>
      </p:sp>
      <p:sp>
        <p:nvSpPr>
          <p:cNvPr id="24" name="Content Placeholder 2">
            <a:extLst>
              <a:ext uri="{FF2B5EF4-FFF2-40B4-BE49-F238E27FC236}">
                <a16:creationId xmlns:a16="http://schemas.microsoft.com/office/drawing/2014/main" id="{FC6E63B7-7468-4963-9428-FE4823151154}"/>
              </a:ext>
            </a:extLst>
          </p:cNvPr>
          <p:cNvSpPr txBox="1">
            <a:spLocks/>
          </p:cNvSpPr>
          <p:nvPr/>
        </p:nvSpPr>
        <p:spPr>
          <a:xfrm>
            <a:off x="4127104" y="3652528"/>
            <a:ext cx="6051961" cy="250018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Error Log </a:t>
            </a:r>
          </a:p>
          <a:p>
            <a:pPr lvl="1"/>
            <a:r>
              <a:rPr lang="en-US" dirty="0"/>
              <a:t>Log Date/Tile ( Store the Date &amp; Time details when the Error Occurred ) </a:t>
            </a:r>
          </a:p>
          <a:p>
            <a:pPr lvl="1"/>
            <a:r>
              <a:rPr lang="en-US" dirty="0"/>
              <a:t>Log Details ( Stores the Complete Stack Track about the Problem ) - Text Area Long </a:t>
            </a:r>
          </a:p>
          <a:p>
            <a:pPr lvl="1"/>
            <a:r>
              <a:rPr lang="en-US" dirty="0"/>
              <a:t>Process Name ( The Name of Either Apex Class or Apex Trigger ) - Text </a:t>
            </a:r>
          </a:p>
          <a:p>
            <a:pPr lvl="1"/>
            <a:r>
              <a:rPr lang="en-US" dirty="0"/>
              <a:t>Log # ( Auto Generated Number ) </a:t>
            </a:r>
          </a:p>
        </p:txBody>
      </p:sp>
    </p:spTree>
    <p:extLst>
      <p:ext uri="{BB962C8B-B14F-4D97-AF65-F5344CB8AC3E}">
        <p14:creationId xmlns:p14="http://schemas.microsoft.com/office/powerpoint/2010/main" val="2989167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3754" y="643467"/>
            <a:ext cx="4203045" cy="1375608"/>
          </a:xfrm>
        </p:spPr>
        <p:txBody>
          <a:bodyPr anchor="ctr">
            <a:normAutofit/>
          </a:bodyPr>
          <a:lstStyle/>
          <a:p>
            <a:r>
              <a:rPr lang="en-IN">
                <a:solidFill>
                  <a:schemeClr val="bg1"/>
                </a:solidFill>
              </a:rPr>
              <a:t>ER Diagram</a:t>
            </a:r>
          </a:p>
        </p:txBody>
      </p:sp>
      <p:pic>
        <p:nvPicPr>
          <p:cNvPr id="5" name="Content Placeholder 4">
            <a:extLst>
              <a:ext uri="{FF2B5EF4-FFF2-40B4-BE49-F238E27FC236}">
                <a16:creationId xmlns:a16="http://schemas.microsoft.com/office/drawing/2014/main" id="{56C19AAD-3F5E-45AE-ACFD-EDD8BAA90352}"/>
              </a:ext>
            </a:extLst>
          </p:cNvPr>
          <p:cNvPicPr>
            <a:picLocks noChangeAspect="1"/>
          </p:cNvPicPr>
          <p:nvPr/>
        </p:nvPicPr>
        <p:blipFill>
          <a:blip r:embed="rId2"/>
          <a:stretch>
            <a:fillRect/>
          </a:stretch>
        </p:blipFill>
        <p:spPr>
          <a:xfrm>
            <a:off x="5784452" y="978862"/>
            <a:ext cx="5131171" cy="4900269"/>
          </a:xfrm>
          <a:prstGeom prst="rect">
            <a:avLst/>
          </a:prstGeom>
        </p:spPr>
      </p:pic>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0491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1</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2160589"/>
            <a:ext cx="8596668" cy="3880773"/>
          </a:xfrm>
        </p:spPr>
        <p:txBody>
          <a:bodyPr>
            <a:normAutofit/>
          </a:bodyPr>
          <a:lstStyle/>
          <a:p>
            <a:r>
              <a:rPr lang="en-IN" dirty="0"/>
              <a:t>Complete the object structure</a:t>
            </a:r>
          </a:p>
          <a:p>
            <a:r>
              <a:rPr lang="en-IN" dirty="0"/>
              <a:t>Create all the fields with right Data type</a:t>
            </a:r>
          </a:p>
          <a:p>
            <a:r>
              <a:rPr lang="en-IN" dirty="0"/>
              <a:t>Create One Application called as Pro Fit. Use one logo.</a:t>
            </a:r>
          </a:p>
          <a:p>
            <a:r>
              <a:rPr lang="en-IN" dirty="0"/>
              <a:t>Must have – Each field will be having description and help text.</a:t>
            </a:r>
          </a:p>
          <a:p>
            <a:endParaRPr lang="en-IN" dirty="0"/>
          </a:p>
          <a:p>
            <a:endParaRPr lang="en-IN" dirty="0"/>
          </a:p>
        </p:txBody>
      </p:sp>
    </p:spTree>
    <p:extLst>
      <p:ext uri="{BB962C8B-B14F-4D97-AF65-F5344CB8AC3E}">
        <p14:creationId xmlns:p14="http://schemas.microsoft.com/office/powerpoint/2010/main" val="7145857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1.1</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fontScale="92500"/>
          </a:bodyPr>
          <a:lstStyle/>
          <a:p>
            <a:r>
              <a:rPr lang="en-US" dirty="0"/>
              <a:t>Validation Rule Setup #</a:t>
            </a:r>
          </a:p>
          <a:p>
            <a:pPr lvl="1"/>
            <a:r>
              <a:rPr lang="en-US" dirty="0"/>
              <a:t>Validation Rule on Event Object </a:t>
            </a:r>
          </a:p>
          <a:p>
            <a:pPr lvl="2"/>
            <a:r>
              <a:rPr lang="en-US" dirty="0"/>
              <a:t>If Recurring? checkbox is checked then user must need to fill Frequency field &amp; If checkbox is unchecked then User can not select Frequency field. </a:t>
            </a:r>
          </a:p>
          <a:p>
            <a:pPr lvl="2"/>
            <a:r>
              <a:rPr lang="en-US" dirty="0"/>
              <a:t>If Virtual is Selected as Value for Event Type field then Prevent User to Select Location on Event Record. </a:t>
            </a:r>
          </a:p>
          <a:p>
            <a:pPr lvl="2"/>
            <a:r>
              <a:rPr lang="en-US" dirty="0"/>
              <a:t>End Date/Time must be at-least 1 day ahead of Start Date/Time ( If there is a value in End Date/Time field ) </a:t>
            </a:r>
          </a:p>
          <a:p>
            <a:pPr lvl="2"/>
            <a:r>
              <a:rPr lang="en-US" dirty="0"/>
              <a:t>If Event Type field value is In-Person then user must need to select Location on Event Record. </a:t>
            </a:r>
          </a:p>
          <a:p>
            <a:pPr lvl="1"/>
            <a:r>
              <a:rPr lang="en-US" dirty="0"/>
              <a:t>Event Attendee Object </a:t>
            </a:r>
          </a:p>
          <a:p>
            <a:pPr lvl="2"/>
            <a:r>
              <a:rPr lang="en-US" dirty="0"/>
              <a:t>Attendee can only be associated with the Event whose End Date is in future &amp; Event Live Checkbox is checked and Event is accepting the Attendees ( means Remaining Seats field value is not 0 ) </a:t>
            </a:r>
          </a:p>
          <a:p>
            <a:pPr lvl="1"/>
            <a:r>
              <a:rPr lang="en-US" dirty="0"/>
              <a:t>Event Speaker Object </a:t>
            </a:r>
          </a:p>
          <a:p>
            <a:pPr lvl="2"/>
            <a:r>
              <a:rPr lang="en-US" dirty="0"/>
              <a:t>Speaker can only be associated with the Event whose End Date is in future &amp; Event Live Checkbox is checked</a:t>
            </a:r>
            <a:endParaRPr lang="en-IN" dirty="0"/>
          </a:p>
        </p:txBody>
      </p:sp>
    </p:spTree>
    <p:extLst>
      <p:ext uri="{BB962C8B-B14F-4D97-AF65-F5344CB8AC3E}">
        <p14:creationId xmlns:p14="http://schemas.microsoft.com/office/powerpoint/2010/main" val="14243030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1.2</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Duplicate Rule Setup #</a:t>
            </a:r>
          </a:p>
          <a:p>
            <a:pPr lvl="1"/>
            <a:r>
              <a:rPr lang="en-US" dirty="0"/>
              <a:t>Speaker Object </a:t>
            </a:r>
          </a:p>
          <a:p>
            <a:pPr lvl="2"/>
            <a:r>
              <a:rPr lang="en-US" dirty="0"/>
              <a:t>User can not create duplicate speaker record with the same Email &amp; Phone </a:t>
            </a:r>
          </a:p>
          <a:p>
            <a:pPr lvl="1"/>
            <a:r>
              <a:rPr lang="en-US" dirty="0"/>
              <a:t>Attendee Object</a:t>
            </a:r>
          </a:p>
          <a:p>
            <a:pPr lvl="2"/>
            <a:r>
              <a:rPr lang="en-US" dirty="0"/>
              <a:t>User can not Create duplicate attendee with the Same Name, Email &amp; Phone </a:t>
            </a:r>
          </a:p>
          <a:p>
            <a:pPr lvl="1"/>
            <a:r>
              <a:rPr lang="en-US" dirty="0"/>
              <a:t>Event Organizer Object </a:t>
            </a:r>
          </a:p>
          <a:p>
            <a:pPr lvl="2"/>
            <a:r>
              <a:rPr lang="en-US" dirty="0"/>
              <a:t>Apply the same rule as Speaker object for not to having duplicate Organizer in the System</a:t>
            </a:r>
            <a:endParaRPr lang="en-IN" dirty="0"/>
          </a:p>
        </p:txBody>
      </p:sp>
    </p:spTree>
    <p:extLst>
      <p:ext uri="{BB962C8B-B14F-4D97-AF65-F5344CB8AC3E}">
        <p14:creationId xmlns:p14="http://schemas.microsoft.com/office/powerpoint/2010/main" val="113256636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3</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Trigger Development ( Event - Speaker Object ) – </a:t>
            </a:r>
          </a:p>
          <a:p>
            <a:pPr lvl="1"/>
            <a:r>
              <a:rPr lang="en-US" dirty="0"/>
              <a:t>Develop a Trigger on Event – Speaker object which will throw an error if the Speaker Selected on Event - Speaker Record already have an Event against his name. </a:t>
            </a:r>
          </a:p>
          <a:p>
            <a:pPr lvl="1"/>
            <a:r>
              <a:rPr lang="en-US" dirty="0" err="1"/>
              <a:t>i.e</a:t>
            </a:r>
            <a:r>
              <a:rPr lang="en-US" dirty="0"/>
              <a:t> - For a Speaker there will be only one event at a time. Reject Duplicate Bookings.</a:t>
            </a:r>
          </a:p>
          <a:p>
            <a:pPr lvl="1"/>
            <a:r>
              <a:rPr lang="en-US" dirty="0"/>
              <a:t>Question 1 - In which object the Trigger will be.</a:t>
            </a:r>
          </a:p>
          <a:p>
            <a:pPr lvl="1"/>
            <a:r>
              <a:rPr lang="en-US" dirty="0"/>
              <a:t>Question 2 - What are the events and output?</a:t>
            </a:r>
          </a:p>
        </p:txBody>
      </p:sp>
    </p:spTree>
    <p:extLst>
      <p:ext uri="{BB962C8B-B14F-4D97-AF65-F5344CB8AC3E}">
        <p14:creationId xmlns:p14="http://schemas.microsoft.com/office/powerpoint/2010/main" val="20339682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4</a:t>
            </a:r>
          </a:p>
        </p:txBody>
      </p:sp>
      <p:sp>
        <p:nvSpPr>
          <p:cNvPr id="3" name="Content Placeholder 2">
            <a:extLst>
              <a:ext uri="{FF2B5EF4-FFF2-40B4-BE49-F238E27FC236}">
                <a16:creationId xmlns:a16="http://schemas.microsoft.com/office/drawing/2014/main" id="{50ECBA94-388B-4F6B-8E68-AB93D8069B31}"/>
              </a:ext>
            </a:extLst>
          </p:cNvPr>
          <p:cNvSpPr>
            <a:spLocks noGrp="1"/>
          </p:cNvSpPr>
          <p:nvPr>
            <p:ph idx="1"/>
          </p:nvPr>
        </p:nvSpPr>
        <p:spPr>
          <a:xfrm>
            <a:off x="677334" y="1455939"/>
            <a:ext cx="8596668" cy="4585424"/>
          </a:xfrm>
        </p:spPr>
        <p:txBody>
          <a:bodyPr>
            <a:normAutofit fontScale="92500" lnSpcReduction="20000"/>
          </a:bodyPr>
          <a:lstStyle/>
          <a:p>
            <a:r>
              <a:rPr lang="en-US" dirty="0"/>
              <a:t>Trigger Development ( Event - Attendee Object ) – </a:t>
            </a:r>
          </a:p>
          <a:p>
            <a:pPr lvl="1"/>
            <a:r>
              <a:rPr lang="en-US" dirty="0"/>
              <a:t>Develop an Apex Trigger on Event Attendee Object ( Whenever a New Record gets created ) to send the email to Attendee saying that registration has been confirmed . In the email include the basic details of attendee like name, email, phone. Also, send an email to attendee. Use below format for email </a:t>
            </a:r>
          </a:p>
          <a:p>
            <a:pPr lvl="2"/>
            <a:r>
              <a:rPr lang="en-US" dirty="0"/>
              <a:t>Subject - Pass for the “ Event name Here” </a:t>
            </a:r>
          </a:p>
          <a:p>
            <a:pPr lvl="2"/>
            <a:r>
              <a:rPr lang="en-US" dirty="0"/>
              <a:t>Email Body – </a:t>
            </a:r>
          </a:p>
          <a:p>
            <a:pPr marL="1371600" lvl="3" indent="0">
              <a:buNone/>
            </a:pPr>
            <a:r>
              <a:rPr lang="en-US" dirty="0"/>
              <a:t>Dear Attendee Name, </a:t>
            </a:r>
          </a:p>
          <a:p>
            <a:pPr marL="1371600" lvl="3" indent="0">
              <a:buNone/>
            </a:pPr>
            <a:r>
              <a:rPr lang="en-US" dirty="0"/>
              <a:t>Thank you for registering for “ Event Name Here” which will be Organized on “ Event Date Here ” &amp; will be held in “Event Location Here”. We are excited to have you, see you in the event. </a:t>
            </a:r>
          </a:p>
          <a:p>
            <a:pPr marL="1371600" lvl="3" indent="0">
              <a:buNone/>
            </a:pPr>
            <a:r>
              <a:rPr lang="en-US" dirty="0"/>
              <a:t>Find the Google Map Location for the Event Here. (https://www.google.com/maps/place/) + Add your Location Here </a:t>
            </a:r>
          </a:p>
          <a:p>
            <a:pPr marL="1371600" lvl="3" indent="0">
              <a:buNone/>
            </a:pPr>
            <a:r>
              <a:rPr lang="en-US" dirty="0"/>
              <a:t>Thanks, </a:t>
            </a:r>
          </a:p>
          <a:p>
            <a:pPr marL="1371600" lvl="3" indent="0">
              <a:buNone/>
            </a:pPr>
            <a:r>
              <a:rPr lang="en-US" dirty="0"/>
              <a:t>“Organizer Name Here” </a:t>
            </a:r>
          </a:p>
          <a:p>
            <a:pPr marL="1371600" lvl="3" indent="0">
              <a:buNone/>
            </a:pPr>
            <a:endParaRPr lang="en-US" dirty="0"/>
          </a:p>
          <a:p>
            <a:pPr marL="400050" indent="-285750"/>
            <a:r>
              <a:rPr lang="en-US" dirty="0"/>
              <a:t>Must Have – </a:t>
            </a:r>
          </a:p>
          <a:p>
            <a:pPr marL="800100" lvl="1"/>
            <a:r>
              <a:rPr lang="en-US" dirty="0"/>
              <a:t>Bulk record handling along with the Exception handling. </a:t>
            </a:r>
          </a:p>
          <a:p>
            <a:pPr marL="800100" lvl="1"/>
            <a:r>
              <a:rPr lang="en-US" dirty="0"/>
              <a:t>Use of Handler/Helper Class</a:t>
            </a:r>
          </a:p>
        </p:txBody>
      </p:sp>
    </p:spTree>
    <p:extLst>
      <p:ext uri="{BB962C8B-B14F-4D97-AF65-F5344CB8AC3E}">
        <p14:creationId xmlns:p14="http://schemas.microsoft.com/office/powerpoint/2010/main" val="33883248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94"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38AAF07-95CC-48D0-9467-C8088C813EE0}">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28335</TotalTime>
  <Words>1312</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Project  - Event Management ( Pro FIT ) </vt:lpstr>
      <vt:lpstr>Involved Entities (Objects)</vt:lpstr>
      <vt:lpstr>Involved Entities</vt:lpstr>
      <vt:lpstr>ER Diagram</vt:lpstr>
      <vt:lpstr>Milestone 1</vt:lpstr>
      <vt:lpstr>Milestone 1.1</vt:lpstr>
      <vt:lpstr>Milestone 1.2</vt:lpstr>
      <vt:lpstr>Milestone 3</vt:lpstr>
      <vt:lpstr>Milestone 4</vt:lpstr>
      <vt:lpstr>Milestone 5</vt:lpstr>
      <vt:lpstr>Milestone 6</vt:lpstr>
      <vt:lpstr>Milestone 7</vt:lpstr>
      <vt:lpstr>Milestone 8 </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Triggers</dc:title>
  <dc:creator>Balaji Malemarpuram15</dc:creator>
  <cp:lastModifiedBy>CHARLES JUSTIN M. AMIADO</cp:lastModifiedBy>
  <cp:revision>529</cp:revision>
  <dcterms:created xsi:type="dcterms:W3CDTF">2018-07-03T06:26:49Z</dcterms:created>
  <dcterms:modified xsi:type="dcterms:W3CDTF">2021-07-05T01:19:12Z</dcterms:modified>
</cp:coreProperties>
</file>