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4" r:id="rId14"/>
    <p:sldId id="261" r:id="rId15"/>
    <p:sldId id="275" r:id="rId16"/>
    <p:sldId id="276" r:id="rId17"/>
    <p:sldId id="277" r:id="rId18"/>
    <p:sldId id="262" r:id="rId19"/>
    <p:sldId id="278" r:id="rId20"/>
    <p:sldId id="282" r:id="rId21"/>
    <p:sldId id="263" r:id="rId22"/>
    <p:sldId id="279" r:id="rId23"/>
    <p:sldId id="280" r:id="rId24"/>
    <p:sldId id="28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7BC6-DB60-45E7-9D02-F2D1FB25D0FA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FE70-0D1D-40C7-9F56-3FAF97D50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9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la plus simple possible</a:t>
            </a:r>
          </a:p>
          <a:p>
            <a:r>
              <a:rPr lang="fr-FR" dirty="0" smtClean="0"/>
              <a:t>Il faut sûrement</a:t>
            </a:r>
            <a:r>
              <a:rPr lang="fr-FR" baseline="0" dirty="0" smtClean="0"/>
              <a:t> rajouter un identifiant pour chaque cas pour pouvoir retrouver le scanner correspondant à un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8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r>
              <a:rPr lang="fr-FR" baseline="0" dirty="0" smtClean="0"/>
              <a:t> : il y’a deux seuils : </a:t>
            </a:r>
          </a:p>
          <a:p>
            <a:r>
              <a:rPr lang="fr-FR" baseline="0" dirty="0" smtClean="0"/>
              <a:t>	- un seuil local pour la propagation d’une région à ses voisins : comparaison entre le pixel courant et ses voisins</a:t>
            </a:r>
          </a:p>
          <a:p>
            <a:r>
              <a:rPr lang="fr-FR" baseline="0" dirty="0" smtClean="0"/>
              <a:t>	- un seuil global pour éviter la fuite d’une région : comparaison entre le germe et les voisins du pixel courant</a:t>
            </a:r>
          </a:p>
          <a:p>
            <a:r>
              <a:rPr lang="fr-FR" baseline="0" dirty="0" smtClean="0"/>
              <a:t>	Ces deux valeurs calculées doivent êtres inférieures aux seuils pour satisfaire la contrainte d’homogénéité de la région.</a:t>
            </a:r>
          </a:p>
          <a:p>
            <a:r>
              <a:rPr lang="fr-FR" baseline="0" dirty="0" smtClean="0"/>
              <a:t>	Si c’est le cas, la croissance de la région avec les voisins étudiés est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 de</a:t>
            </a:r>
            <a:r>
              <a:rPr lang="fr-FR" baseline="0" dirty="0" smtClean="0"/>
              <a:t> représentation de K  : logique de description, RDFS, etc. </a:t>
            </a:r>
            <a:r>
              <a:rPr lang="fr-FR" baseline="0" dirty="0" smtClean="0">
                <a:sym typeface="Wingdings" panose="05000000000000000000" pitchFamily="2" charset="2"/>
              </a:rPr>
              <a:t> pour des problèmes plus complexes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Nécessite un prétraitement pour calculer toutes ces grandeurs</a:t>
            </a:r>
            <a:r>
              <a:rPr lang="fr-FR" dirty="0" smtClean="0"/>
              <a:t>.</a:t>
            </a:r>
          </a:p>
          <a:p>
            <a:r>
              <a:rPr lang="fr-FR" dirty="0" smtClean="0"/>
              <a:t>g</a:t>
            </a:r>
            <a:r>
              <a:rPr lang="fr-FR" baseline="0" dirty="0" smtClean="0"/>
              <a:t> est l’intensité d’un pixel en niveau de gris, N(g) le nombre de pixels ayant l’intensité g.</a:t>
            </a:r>
            <a:endParaRPr lang="fr-FR" dirty="0" smtClean="0"/>
          </a:p>
          <a:p>
            <a:r>
              <a:rPr lang="fr-FR" dirty="0" smtClean="0"/>
              <a:t>H(g) est l’histogramme,</a:t>
            </a:r>
            <a:r>
              <a:rPr lang="fr-FR" baseline="0" dirty="0" smtClean="0"/>
              <a:t> donc H(3) renvoie la proportion de pixels ayant pour intensité en niveau de gris la valeur 3.</a:t>
            </a:r>
            <a:endParaRPr lang="fr-FR" dirty="0" smtClean="0"/>
          </a:p>
          <a:p>
            <a:r>
              <a:rPr lang="fr-FR" dirty="0" smtClean="0"/>
              <a:t>Asymétrie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Kurtosis</a:t>
            </a:r>
            <a:r>
              <a:rPr lang="fr-FR" baseline="0" dirty="0" smtClean="0"/>
              <a:t> sont des grandeurs mesurant la distribution des niveaux de gris dans l’image, aplatie, à pics, etc. Il utilisent donc H(g) et la moyenne/variance.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r>
              <a:rPr lang="fr-FR" baseline="0" dirty="0" smtClean="0"/>
              <a:t> des images = </a:t>
            </a:r>
            <a:r>
              <a:rPr lang="fr-FR" dirty="0" smtClean="0"/>
              <a:t>rotations</a:t>
            </a:r>
            <a:r>
              <a:rPr lang="fr-FR" baseline="0" dirty="0" smtClean="0"/>
              <a:t> / translations / changements d’échelle /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l’article sur le </a:t>
            </a:r>
            <a:r>
              <a:rPr lang="fr-FR" dirty="0" err="1" smtClean="0"/>
              <a:t>watershed</a:t>
            </a:r>
            <a:r>
              <a:rPr lang="fr-FR" dirty="0" smtClean="0"/>
              <a:t> les résultats</a:t>
            </a:r>
            <a:r>
              <a:rPr lang="fr-FR" baseline="0" dirty="0" smtClean="0"/>
              <a:t> sont moins bons en utilisant les Moments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F(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 peut aussi être la fonction de valeur de nuances de gris du pixel 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</a:t>
            </a:r>
            <a:r>
              <a:rPr lang="fr-FR" baseline="0" dirty="0" smtClean="0"/>
              <a:t> la taille, le poids,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voir les groupes il suffit de faire une coupe verticale à une distance donnée.</a:t>
            </a:r>
          </a:p>
          <a:p>
            <a:r>
              <a:rPr lang="fr-FR" baseline="0" dirty="0" smtClean="0"/>
              <a:t>Par exemple à d = 0,007 ici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Cette technique permet aussi de régler les poids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Poids pour donner + ou – d’importance</a:t>
            </a:r>
            <a:r>
              <a:rPr lang="fr-FR" baseline="0" dirty="0" smtClean="0"/>
              <a:t> aux caractéristiques</a:t>
            </a:r>
          </a:p>
          <a:p>
            <a:r>
              <a:rPr lang="fr-FR" baseline="0" dirty="0" smtClean="0"/>
              <a:t>Normalisation pour « niveler » les caractéristiques (ex: avec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3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3E0C-43BD-4BD3-9D98-E47133C0F16B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60AC-6FB4-4151-AF18-32B957CEA5B2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6AD-D75C-4BBC-B0EE-EB1C4A750FFF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C74-5C10-4051-A6E3-AA9EF5D2777A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689-383C-4C65-9A99-BE249E8E6DA6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F51-167A-4815-AAA7-25CFFE4B423B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863B-5F62-4D1B-A811-2497203129B2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C4B-3B74-49C1-839E-BABE36E5940B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BA5-93E2-443B-A8CE-27C1480288D2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9828-3518-4A8E-AE0E-F7C6B57D9567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5B7-E950-4F1F-896A-2428B09F2CC0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C39-ED98-4B12-9750-FA3EA5E008D8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F9C-7B0D-40AC-879E-D399781AA9DD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6EB0-DC39-4154-9CE8-BEB693E1778F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B018-388A-4D00-857F-89E0E298EDB9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01C-147A-40D7-86CA-8C540E946C34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CF09-D22D-44AC-9A23-30C84696D0B5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68347-93DD-4B15-A18F-1C554DAB4580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3246" y="311122"/>
            <a:ext cx="8574622" cy="2616199"/>
          </a:xfrm>
        </p:spPr>
        <p:txBody>
          <a:bodyPr/>
          <a:lstStyle/>
          <a:p>
            <a:pPr algn="ctr"/>
            <a:r>
              <a:rPr lang="fr-FR" dirty="0" smtClean="0"/>
              <a:t>Utilisation du RàPC pour la segmentation d’images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6734" y="6163733"/>
            <a:ext cx="6987645" cy="1388534"/>
          </a:xfrm>
        </p:spPr>
        <p:txBody>
          <a:bodyPr/>
          <a:lstStyle/>
          <a:p>
            <a:r>
              <a:rPr lang="fr-FR" dirty="0" smtClean="0"/>
              <a:t>Thibault DELAVELLE | Femto-st | 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2" y="3048000"/>
            <a:ext cx="3175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" y="5945792"/>
            <a:ext cx="1996921" cy="7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3. </a:t>
            </a:r>
            <a:r>
              <a:rPr lang="fr-FR" dirty="0"/>
              <a:t>Transformations :</a:t>
            </a:r>
          </a:p>
          <a:p>
            <a:pPr lvl="1"/>
            <a:r>
              <a:rPr lang="fr-FR" dirty="0"/>
              <a:t>Fourrier</a:t>
            </a:r>
          </a:p>
          <a:p>
            <a:pPr lvl="1"/>
            <a:r>
              <a:rPr lang="fr-FR" dirty="0" err="1"/>
              <a:t>Wavelet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Plus compliqué / lourd</a:t>
            </a:r>
          </a:p>
          <a:p>
            <a:pPr marL="0" indent="0">
              <a:buNone/>
            </a:pPr>
            <a:r>
              <a:rPr lang="fr-FR" dirty="0" smtClean="0"/>
              <a:t>Plutôt adapté à des contextes où les images subissent des transformations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5" y="2364861"/>
            <a:ext cx="5709185" cy="20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36914"/>
            <a:ext cx="10018713" cy="4795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>
                <a:latin typeface="Arial Black" panose="020B0A04020102020204" pitchFamily="34" charset="0"/>
              </a:rPr>
              <a:t>4</a:t>
            </a:r>
            <a:r>
              <a:rPr lang="fr-FR" sz="2200" dirty="0" smtClean="0">
                <a:latin typeface="Arial Black" panose="020B0A04020102020204" pitchFamily="34" charset="0"/>
              </a:rPr>
              <a:t>. </a:t>
            </a:r>
            <a:r>
              <a:rPr lang="fr-FR" dirty="0" smtClean="0"/>
              <a:t>Moments géométriques: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Rarement utilisé</a:t>
            </a:r>
            <a:r>
              <a:rPr lang="fr-FR" dirty="0" smtClean="0">
                <a:sym typeface="Wingdings" panose="05000000000000000000" pitchFamily="2" charset="2"/>
              </a:rPr>
              <a:t> A tester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2379245"/>
            <a:ext cx="7068457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5. </a:t>
            </a:r>
            <a:r>
              <a:rPr lang="fr-FR" dirty="0" smtClean="0"/>
              <a:t>Caractéristiques nonimage :</a:t>
            </a:r>
            <a:endParaRPr lang="fr-FR" dirty="0"/>
          </a:p>
          <a:p>
            <a:pPr lvl="1"/>
            <a:r>
              <a:rPr lang="fr-FR" dirty="0" smtClean="0"/>
              <a:t>Âge </a:t>
            </a:r>
          </a:p>
          <a:p>
            <a:pPr lvl="1"/>
            <a:r>
              <a:rPr lang="fr-FR" dirty="0" smtClean="0"/>
              <a:t>Sexe</a:t>
            </a:r>
          </a:p>
          <a:p>
            <a:pPr lvl="1"/>
            <a:r>
              <a:rPr lang="fr-FR" dirty="0" smtClean="0"/>
              <a:t>Nombre de coupes                                </a:t>
            </a:r>
          </a:p>
          <a:p>
            <a:pPr lvl="1"/>
            <a:r>
              <a:rPr lang="fr-FR" dirty="0" smtClean="0"/>
              <a:t>Epaisseur de la coupe                         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ccolade fermante 3"/>
          <p:cNvSpPr/>
          <p:nvPr/>
        </p:nvSpPr>
        <p:spPr>
          <a:xfrm>
            <a:off x="5370286" y="3759200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00697" y="3915619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dispos. dans les en-têtes des scanners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5370286" y="2889462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0697" y="3045881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Grosses différences anatomiques liées à ces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Remarque : Les images de bases sont parfois prétraitées à l’aide de filtres : </a:t>
            </a:r>
          </a:p>
          <a:p>
            <a:pPr marL="0" indent="0">
              <a:buNone/>
            </a:pPr>
            <a:r>
              <a:rPr lang="fr-FR" dirty="0" smtClean="0"/>
              <a:t>Ex: Gradient avec seuil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9" y="2907567"/>
            <a:ext cx="9240540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8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Objectif : déterminer les caractéristiques à utiliser pour un problème</a:t>
            </a:r>
          </a:p>
          <a:p>
            <a:pPr lvl="1"/>
            <a:r>
              <a:rPr lang="fr-FR" dirty="0" smtClean="0"/>
              <a:t>Processus de Clustering selon les caractéristiques</a:t>
            </a:r>
          </a:p>
          <a:p>
            <a:pPr lvl="1"/>
            <a:r>
              <a:rPr lang="fr-FR" dirty="0" smtClean="0"/>
              <a:t>Plusieurs tests successifs avec des ensembles de caractéristiques différents</a:t>
            </a:r>
          </a:p>
          <a:p>
            <a:pPr lvl="1"/>
            <a:r>
              <a:rPr lang="fr-FR" dirty="0"/>
              <a:t>Nécessite une base de cas dont on connait les solutions </a:t>
            </a:r>
            <a:r>
              <a:rPr lang="fr-FR" dirty="0" smtClean="0"/>
              <a:t>optimales</a:t>
            </a:r>
          </a:p>
          <a:p>
            <a:pPr lvl="1"/>
            <a:r>
              <a:rPr lang="fr-FR" dirty="0"/>
              <a:t>Evaluation des résultats « à la main » </a:t>
            </a:r>
            <a:endParaRPr lang="fr-FR" dirty="0" smtClean="0"/>
          </a:p>
          <a:p>
            <a:pPr lvl="1"/>
            <a:r>
              <a:rPr lang="fr-FR" dirty="0" smtClean="0"/>
              <a:t>Comparaison dans les clusters obtenus de la proximité des valeurs des solutions </a:t>
            </a:r>
            <a:r>
              <a:rPr lang="fr-FR" dirty="0" smtClean="0"/>
              <a:t>associées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Caractéristiques de test : </a:t>
            </a:r>
            <a:r>
              <a:rPr lang="fr-FR" dirty="0"/>
              <a:t>Informations </a:t>
            </a:r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Calcul des distances entre les images de test d’après ces caractéristiques</a:t>
            </a: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plusieurs méthodes possibles</a:t>
            </a:r>
            <a:endParaRPr lang="fr-FR" dirty="0" smtClean="0"/>
          </a:p>
          <a:p>
            <a:pPr lvl="1"/>
            <a:r>
              <a:rPr lang="fr-FR" dirty="0" smtClean="0"/>
              <a:t>Construction d’un dendrogramme  </a:t>
            </a:r>
          </a:p>
          <a:p>
            <a:pPr lvl="1"/>
            <a:r>
              <a:rPr lang="fr-FR" dirty="0" smtClean="0"/>
              <a:t>Vérification des groupes générés par rapport aux solutions optimales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1526906"/>
            <a:ext cx="596265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741715" y="1526906"/>
            <a:ext cx="140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Après évaluation, les caractéristiques statistiques / de textures sont les plus adaptées</a:t>
            </a:r>
          </a:p>
          <a:p>
            <a:endParaRPr lang="fr-FR" dirty="0"/>
          </a:p>
          <a:p>
            <a:r>
              <a:rPr lang="fr-FR" dirty="0" smtClean="0"/>
              <a:t>En résumé : Utilisation des données nonimage + caractéristiques statistiques / de texture </a:t>
            </a:r>
            <a:r>
              <a:rPr lang="fr-FR" smtClean="0"/>
              <a:t>de l’image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Dans notre cas d’étude : </a:t>
            </a:r>
          </a:p>
          <a:p>
            <a:r>
              <a:rPr lang="fr-FR" dirty="0" smtClean="0"/>
              <a:t>Plusieurs pistes concernant la modélisation des cas:</a:t>
            </a:r>
            <a:endParaRPr lang="fr-FR" dirty="0" smtClean="0"/>
          </a:p>
          <a:p>
            <a:pPr lvl="1"/>
            <a:r>
              <a:rPr lang="fr-FR" dirty="0" smtClean="0"/>
              <a:t>Des entiers / réels </a:t>
            </a:r>
            <a:r>
              <a:rPr lang="fr-FR" dirty="0" smtClean="0"/>
              <a:t>uniquement (ex</a:t>
            </a:r>
            <a:r>
              <a:rPr lang="fr-FR" dirty="0" smtClean="0"/>
              <a:t>: sexe = {0,1} pour {Homme, Femme})</a:t>
            </a:r>
          </a:p>
          <a:p>
            <a:pPr lvl="1"/>
            <a:r>
              <a:rPr lang="fr-FR" dirty="0" smtClean="0"/>
              <a:t>Normalisation </a:t>
            </a:r>
            <a:r>
              <a:rPr lang="fr-FR" dirty="0" smtClean="0"/>
              <a:t>? </a:t>
            </a:r>
            <a:endParaRPr lang="fr-FR" dirty="0" smtClean="0"/>
          </a:p>
          <a:p>
            <a:pPr lvl="1"/>
            <a:r>
              <a:rPr lang="fr-FR" dirty="0" smtClean="0"/>
              <a:t>Des Poids ? 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9" y="2588731"/>
            <a:ext cx="2781058" cy="233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71" y="2656600"/>
            <a:ext cx="3434106" cy="194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22939" y="5484841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25167" y="5483285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79812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182041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205877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958253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9404287" y="4942116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780202" y="4842072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329714" y="4865151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58762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Plusieurs possibilités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9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514350" indent="-514350">
              <a:buSzPct val="120000"/>
              <a:buAutoNum type="romanUcPeriod"/>
            </a:pPr>
            <a:r>
              <a:rPr lang="fr-FR" dirty="0" smtClean="0"/>
              <a:t>Généralités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Qu’est-ce qu’un cas / une base de cas ?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Mesure de Similarité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971550" lvl="1" indent="-514350">
              <a:buAutoNum type="romanUcPeriod"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594791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0543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910801" y="4747021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69116" y="4750668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18628" y="4773747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9479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les poids</a:t>
            </a:r>
            <a:endParaRPr lang="fr-FR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2382843"/>
            <a:ext cx="5763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 smtClean="0"/>
              <a:t>base de cas :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Deux approches : </a:t>
            </a:r>
          </a:p>
          <a:p>
            <a:pPr lvl="2"/>
            <a:r>
              <a:rPr lang="fr-FR" dirty="0" smtClean="0"/>
              <a:t>Stocker les cas sans réfléchir, sans structuration </a:t>
            </a:r>
            <a:r>
              <a:rPr lang="fr-FR" dirty="0" smtClean="0">
                <a:sym typeface="Wingdings" panose="05000000000000000000" pitchFamily="2" charset="2"/>
              </a:rPr>
              <a:t> simple mais peu efficace si grosse base</a:t>
            </a:r>
            <a:endParaRPr lang="fr-FR" dirty="0" smtClean="0"/>
          </a:p>
          <a:p>
            <a:pPr lvl="2"/>
            <a:r>
              <a:rPr lang="fr-FR" dirty="0" smtClean="0"/>
              <a:t>Hiérarchiser, Organiser, Trier, etc.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complexe mais vitesse de recherche augmentée 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Ex: arbres de décision, Clustering, etc.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Exemple de Classification par similarité des problèmes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237874" y="4961848"/>
            <a:ext cx="1973943" cy="1538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12" y="5631226"/>
            <a:ext cx="521209" cy="4767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27" y="5119661"/>
            <a:ext cx="533964" cy="470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9" y="5845442"/>
            <a:ext cx="501246" cy="39987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78172" y="4788994"/>
            <a:ext cx="1988457" cy="15765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04" y="5692084"/>
            <a:ext cx="491693" cy="4067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9" y="5051544"/>
            <a:ext cx="531092" cy="4821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98280" y="4934995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Classe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28712" y="5009741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Classe 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13" y="5716743"/>
            <a:ext cx="575835" cy="4670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2" y="5727626"/>
            <a:ext cx="466742" cy="4155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602043" y="6037322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04814" y="6080033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8172" y="4469679"/>
            <a:ext cx="3178628" cy="22632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86128" y="4742667"/>
            <a:ext cx="3235930" cy="19699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 smtClean="0"/>
              <a:t>base de cas :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Problèmes / Contraintes à respecter: </a:t>
            </a:r>
          </a:p>
          <a:p>
            <a:pPr lvl="1"/>
            <a:r>
              <a:rPr lang="fr-FR" dirty="0" smtClean="0"/>
              <a:t>Stockage</a:t>
            </a:r>
            <a:endParaRPr lang="fr-FR" dirty="0"/>
          </a:p>
          <a:p>
            <a:pPr lvl="1"/>
            <a:r>
              <a:rPr lang="fr-FR" dirty="0"/>
              <a:t>Accès</a:t>
            </a:r>
          </a:p>
          <a:p>
            <a:pPr lvl="1"/>
            <a:r>
              <a:rPr lang="fr-FR" dirty="0"/>
              <a:t>Mise à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Pérennité</a:t>
            </a:r>
            <a:endParaRPr lang="fr-FR" dirty="0"/>
          </a:p>
          <a:p>
            <a:pPr lvl="1"/>
            <a:r>
              <a:rPr lang="fr-FR" dirty="0"/>
              <a:t>Lecture rapide </a:t>
            </a:r>
            <a:endParaRPr lang="fr-FR" dirty="0" smtClean="0"/>
          </a:p>
          <a:p>
            <a:pPr lvl="1"/>
            <a:r>
              <a:rPr lang="fr-FR" dirty="0" smtClean="0"/>
              <a:t>Si structure hiérarchisée, </a:t>
            </a:r>
            <a:r>
              <a:rPr lang="fr-FR" dirty="0" err="1" smtClean="0"/>
              <a:t>clusterisée</a:t>
            </a:r>
            <a:r>
              <a:rPr lang="fr-FR" dirty="0" smtClean="0"/>
              <a:t>, etc. stockage plus complexe</a:t>
            </a:r>
          </a:p>
          <a:p>
            <a:pPr lvl="1"/>
            <a:r>
              <a:rPr lang="fr-FR" dirty="0" smtClean="0"/>
              <a:t>Attention si le nombre de germes varie selon les solutions (pour les moyennes)</a:t>
            </a:r>
            <a:endParaRPr lang="fr-FR" dirty="0"/>
          </a:p>
          <a:p>
            <a:pPr lvl="1"/>
            <a:r>
              <a:rPr lang="fr-FR" dirty="0" smtClean="0"/>
              <a:t>Quel type de stockage ? Fichier .</a:t>
            </a:r>
            <a:r>
              <a:rPr lang="fr-FR" dirty="0" err="1" smtClean="0"/>
              <a:t>txt</a:t>
            </a:r>
            <a:r>
              <a:rPr lang="fr-FR" dirty="0" smtClean="0"/>
              <a:t>, tableur, </a:t>
            </a:r>
            <a:r>
              <a:rPr lang="fr-FR" dirty="0" err="1" smtClean="0"/>
              <a:t>bdd</a:t>
            </a:r>
            <a:r>
              <a:rPr lang="fr-FR" dirty="0" smtClean="0"/>
              <a:t>, autre 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de base de cas dans un fichier .</a:t>
            </a:r>
            <a:r>
              <a:rPr lang="fr-FR" dirty="0" err="1" smtClean="0"/>
              <a:t>txt</a:t>
            </a:r>
            <a:r>
              <a:rPr lang="fr-FR" dirty="0" smtClean="0"/>
              <a:t>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2" y="1608255"/>
            <a:ext cx="44773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" y="3146756"/>
            <a:ext cx="6239746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èche droite 6"/>
          <p:cNvSpPr/>
          <p:nvPr/>
        </p:nvSpPr>
        <p:spPr>
          <a:xfrm>
            <a:off x="6618514" y="3715657"/>
            <a:ext cx="566057" cy="25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94972"/>
            <a:ext cx="10018713" cy="4557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Digramme de classe simplifi</a:t>
            </a:r>
            <a:r>
              <a:rPr lang="fr-FR" dirty="0" smtClean="0"/>
              <a:t>é en utilisant </a:t>
            </a:r>
            <a:r>
              <a:rPr lang="fr-FR" dirty="0"/>
              <a:t>d</a:t>
            </a:r>
            <a:r>
              <a:rPr lang="fr-FR" dirty="0" smtClean="0"/>
              <a:t>es classes de cas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3" y="2064911"/>
            <a:ext cx="4419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1277511"/>
            <a:ext cx="8049356" cy="52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8300"/>
            <a:ext cx="10018713" cy="38045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RàPC = système R</a:t>
            </a:r>
            <a:r>
              <a:rPr lang="fr-FR" baseline="30000" dirty="0" smtClean="0"/>
              <a:t>4</a:t>
            </a:r>
            <a:r>
              <a:rPr lang="fr-FR" dirty="0"/>
              <a:t> :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Reuse</a:t>
            </a:r>
            <a:r>
              <a:rPr lang="fr-FR" dirty="0"/>
              <a:t> – </a:t>
            </a:r>
            <a:r>
              <a:rPr lang="fr-FR" dirty="0" err="1"/>
              <a:t>Revise</a:t>
            </a:r>
            <a:r>
              <a:rPr lang="fr-FR" dirty="0"/>
              <a:t> – </a:t>
            </a:r>
            <a:r>
              <a:rPr lang="fr-FR" dirty="0" err="1" smtClean="0"/>
              <a:t>Retain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0" y="2206071"/>
            <a:ext cx="5686212" cy="40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93390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Idée : à partir d’un scanner donné, déterminer la position optimale des pixels germes (+seuils) en vue d’une segmentation par croissance de régions.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Scanner + informations (« image » / « nonimage »)   positions des germes + seuils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706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 Cas : </a:t>
            </a:r>
          </a:p>
          <a:p>
            <a:r>
              <a:rPr lang="fr-FR" dirty="0" smtClean="0"/>
              <a:t>Problème </a:t>
            </a:r>
          </a:p>
          <a:p>
            <a:r>
              <a:rPr lang="fr-FR" dirty="0" smtClean="0"/>
              <a:t>Solution</a:t>
            </a:r>
          </a:p>
          <a:p>
            <a:r>
              <a:rPr lang="fr-FR" dirty="0" smtClean="0"/>
              <a:t>(Description)</a:t>
            </a:r>
          </a:p>
          <a:p>
            <a:r>
              <a:rPr lang="fr-FR" dirty="0" smtClean="0"/>
              <a:t>Ces données sont représentées de diverses manières :</a:t>
            </a:r>
          </a:p>
          <a:p>
            <a:pPr lvl="1"/>
            <a:r>
              <a:rPr lang="fr-FR" dirty="0" smtClean="0"/>
              <a:t>Vocabulaire </a:t>
            </a:r>
            <a:r>
              <a:rPr lang="fr-FR" dirty="0" smtClean="0">
                <a:sym typeface="Wingdings" panose="05000000000000000000" pitchFamily="2" charset="2"/>
              </a:rPr>
              <a:t> concepts / relations (Représentation de K, graphes)</a:t>
            </a:r>
            <a:endParaRPr lang="fr-FR" dirty="0" smtClean="0"/>
          </a:p>
          <a:p>
            <a:pPr lvl="1"/>
            <a:r>
              <a:rPr lang="fr-FR" dirty="0" smtClean="0"/>
              <a:t>Données numériques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 </a:t>
            </a:r>
            <a:r>
              <a:rPr lang="fr-FR" dirty="0" smtClean="0"/>
              <a:t>: Problème = composition tarte aux pommes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      Solution = 3pommes, </a:t>
            </a:r>
            <a:r>
              <a:rPr lang="fr-FR" dirty="0" smtClean="0"/>
              <a:t>100g de sucre</a:t>
            </a:r>
            <a:r>
              <a:rPr lang="fr-FR" dirty="0" smtClean="0"/>
              <a:t>, </a:t>
            </a:r>
            <a:r>
              <a:rPr lang="fr-FR" dirty="0" smtClean="0"/>
              <a:t>etc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546601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Dans notre cas d’étude : </a:t>
            </a:r>
          </a:p>
          <a:p>
            <a:pPr lvl="1"/>
            <a:r>
              <a:rPr lang="fr-FR" sz="2200" dirty="0" smtClean="0"/>
              <a:t>Problème  =  informations sur le scanner (image et nonimage)</a:t>
            </a:r>
          </a:p>
          <a:p>
            <a:pPr lvl="1"/>
            <a:r>
              <a:rPr lang="fr-FR" sz="2200" dirty="0" smtClean="0"/>
              <a:t>Solution = position des germes + </a:t>
            </a:r>
            <a:r>
              <a:rPr lang="fr-FR" sz="2200" dirty="0" smtClean="0"/>
              <a:t>seuils</a:t>
            </a:r>
          </a:p>
          <a:p>
            <a:pPr marL="457200" lvl="1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 Données numériques </a:t>
            </a:r>
            <a:endParaRPr lang="fr-FR" sz="22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Base de cas = Ensemble des cas stockés : </a:t>
            </a:r>
          </a:p>
          <a:p>
            <a:pPr lvl="1"/>
            <a:r>
              <a:rPr lang="fr-FR" sz="2200" dirty="0" smtClean="0"/>
              <a:t>De manière naïve </a:t>
            </a:r>
          </a:p>
          <a:p>
            <a:pPr lvl="1"/>
            <a:r>
              <a:rPr lang="fr-FR" sz="2200" dirty="0" smtClean="0"/>
              <a:t>De manière structurée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statistiques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Caractéristiques de texture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Transformations 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Moments géométriques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nonimage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7082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1. </a:t>
            </a:r>
            <a:r>
              <a:rPr lang="fr-FR" dirty="0" smtClean="0"/>
              <a:t>Informations statistiques sur les niveaux de gris = caractéristiques du signal</a:t>
            </a:r>
          </a:p>
          <a:p>
            <a:pPr lvl="1"/>
            <a:r>
              <a:rPr lang="fr-FR" dirty="0" smtClean="0"/>
              <a:t>Moyenne </a:t>
            </a:r>
          </a:p>
          <a:p>
            <a:pPr lvl="1"/>
            <a:r>
              <a:rPr lang="fr-FR" dirty="0" smtClean="0"/>
              <a:t>Asymétrie</a:t>
            </a:r>
          </a:p>
          <a:p>
            <a:pPr lvl="1"/>
            <a:r>
              <a:rPr lang="fr-FR" dirty="0" err="1" smtClean="0"/>
              <a:t>Coef</a:t>
            </a:r>
            <a:r>
              <a:rPr lang="fr-FR" dirty="0" smtClean="0"/>
              <a:t>. </a:t>
            </a:r>
            <a:r>
              <a:rPr lang="fr-FR" dirty="0"/>
              <a:t>d</a:t>
            </a:r>
            <a:r>
              <a:rPr lang="fr-FR" dirty="0" smtClean="0"/>
              <a:t>e variation</a:t>
            </a:r>
          </a:p>
          <a:p>
            <a:pPr lvl="1"/>
            <a:r>
              <a:rPr lang="fr-FR" dirty="0" smtClean="0"/>
              <a:t>Centroïde</a:t>
            </a:r>
          </a:p>
          <a:p>
            <a:pPr lvl="1"/>
            <a:r>
              <a:rPr lang="fr-FR" dirty="0" smtClean="0"/>
              <a:t>Variance</a:t>
            </a:r>
          </a:p>
          <a:p>
            <a:pPr lvl="1"/>
            <a:r>
              <a:rPr lang="fr-FR" dirty="0" smtClean="0"/>
              <a:t>Entropie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84" y="2626145"/>
            <a:ext cx="7640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664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2. </a:t>
            </a:r>
            <a:r>
              <a:rPr lang="fr-FR" dirty="0" smtClean="0"/>
              <a:t>Caractéristiques </a:t>
            </a:r>
            <a:r>
              <a:rPr lang="fr-FR" dirty="0"/>
              <a:t>de </a:t>
            </a:r>
            <a:r>
              <a:rPr lang="fr-FR" dirty="0" smtClean="0"/>
              <a:t>texture = distribution des régions de l’image</a:t>
            </a:r>
            <a:endParaRPr lang="fr-FR" dirty="0"/>
          </a:p>
          <a:p>
            <a:pPr lvl="1"/>
            <a:r>
              <a:rPr lang="fr-FR" dirty="0" smtClean="0"/>
              <a:t>Energie</a:t>
            </a:r>
          </a:p>
          <a:p>
            <a:pPr lvl="1"/>
            <a:r>
              <a:rPr lang="fr-FR" dirty="0" smtClean="0"/>
              <a:t>Corrélation</a:t>
            </a:r>
          </a:p>
          <a:p>
            <a:pPr lvl="1"/>
            <a:r>
              <a:rPr lang="fr-FR" dirty="0" smtClean="0"/>
              <a:t>Homogénéité locale</a:t>
            </a:r>
          </a:p>
          <a:p>
            <a:pPr lvl="1"/>
            <a:r>
              <a:rPr lang="fr-FR" dirty="0" smtClean="0"/>
              <a:t>Contraste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0" y="2613850"/>
            <a:ext cx="5073570" cy="374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749</TotalTime>
  <Words>1149</Words>
  <Application>Microsoft Office PowerPoint</Application>
  <PresentationFormat>Grand écran</PresentationFormat>
  <Paragraphs>242</Paragraphs>
  <Slides>25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Corbel</vt:lpstr>
      <vt:lpstr>Wingdings</vt:lpstr>
      <vt:lpstr>Parallaxe</vt:lpstr>
      <vt:lpstr>Utilisation du RàPC pour la segmentation d’images</vt:lpstr>
      <vt:lpstr>Plan</vt:lpstr>
      <vt:lpstr>I. Généralités</vt:lpstr>
      <vt:lpstr>I. Généralités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du RàPC pour la segmentation d’images</dc:title>
  <dc:creator>Thibault</dc:creator>
  <cp:lastModifiedBy>Thibault</cp:lastModifiedBy>
  <cp:revision>107</cp:revision>
  <dcterms:created xsi:type="dcterms:W3CDTF">2017-03-14T08:34:02Z</dcterms:created>
  <dcterms:modified xsi:type="dcterms:W3CDTF">2017-03-15T15:10:47Z</dcterms:modified>
</cp:coreProperties>
</file>