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4" r:id="rId5"/>
    <p:sldId id="260" r:id="rId6"/>
    <p:sldId id="266" r:id="rId7"/>
    <p:sldId id="265" r:id="rId8"/>
    <p:sldId id="268" r:id="rId9"/>
    <p:sldId id="269" r:id="rId10"/>
    <p:sldId id="270" r:id="rId11"/>
    <p:sldId id="271" r:id="rId12"/>
    <p:sldId id="272" r:id="rId13"/>
    <p:sldId id="274" r:id="rId14"/>
    <p:sldId id="261" r:id="rId15"/>
    <p:sldId id="275" r:id="rId16"/>
    <p:sldId id="276" r:id="rId17"/>
    <p:sldId id="277" r:id="rId18"/>
    <p:sldId id="262" r:id="rId19"/>
    <p:sldId id="278" r:id="rId20"/>
    <p:sldId id="282" r:id="rId21"/>
    <p:sldId id="263" r:id="rId22"/>
    <p:sldId id="279" r:id="rId23"/>
    <p:sldId id="280" r:id="rId24"/>
    <p:sldId id="281" r:id="rId25"/>
    <p:sldId id="273" r:id="rId26"/>
    <p:sldId id="283" r:id="rId27"/>
    <p:sldId id="285" r:id="rId28"/>
    <p:sldId id="286" r:id="rId29"/>
    <p:sldId id="288" r:id="rId30"/>
    <p:sldId id="287" r:id="rId31"/>
    <p:sldId id="289" r:id="rId32"/>
    <p:sldId id="290" r:id="rId33"/>
    <p:sldId id="291" r:id="rId34"/>
    <p:sldId id="284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6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17BC6-DB60-45E7-9D02-F2D1FB25D0FA}" type="datetimeFigureOut">
              <a:rPr lang="fr-FR" smtClean="0"/>
              <a:t>24/03/2017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FE70-0D1D-40C7-9F56-3FAF97D50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63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41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 on essaye sans</a:t>
            </a:r>
            <a:r>
              <a:rPr lang="fr-FR" baseline="0" dirty="0" smtClean="0"/>
              <a:t> poids, puis on verra.</a:t>
            </a:r>
          </a:p>
          <a:p>
            <a:r>
              <a:rPr lang="fr-FR" baseline="0" dirty="0" smtClean="0"/>
              <a:t>La méthode de droite permet de donner un poids « nonimage » et « image » en plus des poids de chaque caractéristique.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1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aussi du problème si une des données (par exemple : le nombre de coupes)</a:t>
            </a:r>
            <a:r>
              <a:rPr lang="fr-FR" baseline="0" dirty="0" smtClean="0"/>
              <a:t> est manquante, comment faire ?</a:t>
            </a:r>
          </a:p>
          <a:p>
            <a:r>
              <a:rPr lang="fr-FR" baseline="0" dirty="0" smtClean="0"/>
              <a:t>	</a:t>
            </a:r>
            <a:r>
              <a:rPr lang="fr-FR" baseline="0" dirty="0" smtClean="0">
                <a:sym typeface="Wingdings" panose="05000000000000000000" pitchFamily="2" charset="2"/>
              </a:rPr>
              <a:t> pour le calcul de similarité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92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la plus simple possible</a:t>
            </a:r>
          </a:p>
          <a:p>
            <a:r>
              <a:rPr lang="fr-FR" dirty="0" smtClean="0"/>
              <a:t>Il faut sûrement</a:t>
            </a:r>
            <a:r>
              <a:rPr lang="fr-FR" baseline="0" dirty="0" smtClean="0"/>
              <a:t> rajouter un identifiant pour chaque cas pour pouvoir retrouver le scanner correspondant à un cas.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513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7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84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521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Tumeur : seuils trop</a:t>
            </a:r>
            <a:r>
              <a:rPr lang="fr-FR" baseline="0" dirty="0" smtClean="0"/>
              <a:t> permissifs</a:t>
            </a:r>
          </a:p>
          <a:p>
            <a:r>
              <a:rPr lang="fr-FR" baseline="0" dirty="0" smtClean="0"/>
              <a:t>Rein : seuils trop contraignants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03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10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  <a:r>
              <a:rPr lang="fr-FR" baseline="0" dirty="0" smtClean="0"/>
              <a:t> : il y’a deux seuils : </a:t>
            </a:r>
          </a:p>
          <a:p>
            <a:r>
              <a:rPr lang="fr-FR" baseline="0" dirty="0" smtClean="0"/>
              <a:t>	- un seuil local pour la propagation d’une région à ses voisins : comparaison entre le pixel courant et ses voisins</a:t>
            </a:r>
          </a:p>
          <a:p>
            <a:r>
              <a:rPr lang="fr-FR" baseline="0" dirty="0" smtClean="0"/>
              <a:t>	- un seuil global pour éviter la fuite d’une région : comparaison entre le germe et les voisins du pixel courant</a:t>
            </a:r>
          </a:p>
          <a:p>
            <a:r>
              <a:rPr lang="fr-FR" baseline="0" dirty="0" smtClean="0"/>
              <a:t>	Ces deux valeurs calculées doivent êtres inférieures aux seuils pour satisfaire la contrainte d’homogénéité de la région.</a:t>
            </a:r>
          </a:p>
          <a:p>
            <a:r>
              <a:rPr lang="fr-FR" baseline="0" dirty="0" smtClean="0"/>
              <a:t>	Si c’est le cas, la croissance de la région avec les voisins étudiés est possible.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79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 de</a:t>
            </a:r>
            <a:r>
              <a:rPr lang="fr-FR" baseline="0" dirty="0" smtClean="0"/>
              <a:t> représentation de K  : logique de description, RDFS, etc. </a:t>
            </a:r>
            <a:r>
              <a:rPr lang="fr-FR" baseline="0" dirty="0" smtClean="0">
                <a:sym typeface="Wingdings" panose="05000000000000000000" pitchFamily="2" charset="2"/>
              </a:rPr>
              <a:t> pour des problèmes plus complexes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6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Nécessite un prétraitement pour calculer toutes ces grandeurs.</a:t>
            </a:r>
          </a:p>
          <a:p>
            <a:r>
              <a:rPr lang="fr-FR" dirty="0" smtClean="0"/>
              <a:t>g</a:t>
            </a:r>
            <a:r>
              <a:rPr lang="fr-FR" baseline="0" dirty="0" smtClean="0"/>
              <a:t> est l’intensité d’un pixel en niveau de gris, N(g) le nombre de pixels ayant l’intensité g.</a:t>
            </a:r>
            <a:endParaRPr lang="fr-FR" dirty="0" smtClean="0"/>
          </a:p>
          <a:p>
            <a:r>
              <a:rPr lang="fr-FR" dirty="0" smtClean="0"/>
              <a:t>H(g) est l’histogramme,</a:t>
            </a:r>
            <a:r>
              <a:rPr lang="fr-FR" baseline="0" dirty="0" smtClean="0"/>
              <a:t> donc H(3) renvoie la proportion de pixels ayant pour intensité en niveau de gris la valeur 3.</a:t>
            </a:r>
            <a:endParaRPr lang="fr-FR" dirty="0" smtClean="0"/>
          </a:p>
          <a:p>
            <a:r>
              <a:rPr lang="fr-FR" dirty="0" smtClean="0"/>
              <a:t>Asymétrie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Kurtosis</a:t>
            </a:r>
            <a:r>
              <a:rPr lang="fr-FR" baseline="0" dirty="0" smtClean="0"/>
              <a:t> sont des grandeurs mesurant la distribution des niveaux de gris dans l’image, aplatie, à pics, etc. Il utilisent donc H(g) et la moyenne/variance.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00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Transformations</a:t>
            </a:r>
            <a:r>
              <a:rPr lang="fr-FR" baseline="0" dirty="0" smtClean="0"/>
              <a:t> des images = </a:t>
            </a:r>
            <a:r>
              <a:rPr lang="fr-FR" dirty="0" smtClean="0"/>
              <a:t>rotations</a:t>
            </a:r>
            <a:r>
              <a:rPr lang="fr-FR" baseline="0" dirty="0" smtClean="0"/>
              <a:t> / translations / changements d’échelle /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l’article sur le </a:t>
            </a:r>
            <a:r>
              <a:rPr lang="fr-FR" dirty="0" err="1" smtClean="0"/>
              <a:t>watershed</a:t>
            </a:r>
            <a:r>
              <a:rPr lang="fr-FR" dirty="0" smtClean="0"/>
              <a:t> les résultats</a:t>
            </a:r>
            <a:r>
              <a:rPr lang="fr-FR" baseline="0" dirty="0" smtClean="0"/>
              <a:t> sont moins bons en utilisant les Moments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F(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 peut aussi être la fonction de valeur de nuances de gris du pixel (</a:t>
            </a:r>
            <a:r>
              <a:rPr lang="fr-FR" baseline="0" dirty="0" err="1" smtClean="0"/>
              <a:t>x,y</a:t>
            </a:r>
            <a:r>
              <a:rPr lang="fr-FR" baseline="0" dirty="0" smtClean="0"/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41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pourrait rajouter</a:t>
            </a:r>
            <a:r>
              <a:rPr lang="fr-FR" baseline="0" dirty="0" smtClean="0"/>
              <a:t> la taille, le poids,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 voir les groupes il suffit de faire une coupe verticale à une distance donnée.</a:t>
            </a:r>
          </a:p>
          <a:p>
            <a:r>
              <a:rPr lang="fr-FR" baseline="0" dirty="0" smtClean="0"/>
              <a:t>Par exemple à d = 0,007 ici.</a:t>
            </a:r>
          </a:p>
          <a:p>
            <a:r>
              <a:rPr lang="fr-FR" baseline="0" dirty="0" smtClean="0"/>
              <a:t>Cette technique permet aussi de régler les poids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776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Poids pour donner + ou – d’importance</a:t>
            </a:r>
            <a:r>
              <a:rPr lang="fr-FR" baseline="0" dirty="0" smtClean="0"/>
              <a:t> aux caractéristiques</a:t>
            </a:r>
          </a:p>
          <a:p>
            <a:r>
              <a:rPr lang="fr-FR" baseline="0" dirty="0" smtClean="0"/>
              <a:t>Normalisation pour « niveler » les caractéristiques (ex: avec la taille)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4FE70-0D1D-40C7-9F56-3FAF97D507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73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3E0C-43BD-4BD3-9D98-E47133C0F16B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60AC-6FB4-4151-AF18-32B957CEA5B2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46AD-D75C-4BBC-B0EE-EB1C4A750FFF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DC74-5C10-4051-A6E3-AA9EF5D2777A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C689-383C-4C65-9A99-BE249E8E6DA6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8F51-167A-4815-AAA7-25CFFE4B423B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863B-5F62-4D1B-A811-2497203129B2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BC4B-3B74-49C1-839E-BABE36E5940B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FBA5-93E2-443B-A8CE-27C1480288D2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9828-3518-4A8E-AE0E-F7C6B57D9567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D5B7-E950-4F1F-896A-2428B09F2CC0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9C39-ED98-4B12-9750-FA3EA5E008D8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2F9C-7B0D-40AC-879E-D399781AA9DD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6EB0-DC39-4154-9CE8-BEB693E1778F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B018-388A-4D00-857F-89E0E298EDB9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01C-147A-40D7-86CA-8C540E946C34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CF09-D22D-44AC-9A23-30C84696D0B5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468347-93DD-4B15-A18F-1C554DAB4580}" type="datetime1">
              <a:rPr lang="en-US" smtClean="0"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FR" smtClean="0"/>
              <a:t>Utilisation du RàPC pour la segmentation d'images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3246" y="311122"/>
            <a:ext cx="8574622" cy="2616199"/>
          </a:xfrm>
        </p:spPr>
        <p:txBody>
          <a:bodyPr/>
          <a:lstStyle/>
          <a:p>
            <a:pPr algn="ctr"/>
            <a:r>
              <a:rPr lang="fr-FR" dirty="0" smtClean="0"/>
              <a:t>Utilisation du RàPC pour la segmentation d’images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6734" y="6163733"/>
            <a:ext cx="6987645" cy="1388534"/>
          </a:xfrm>
        </p:spPr>
        <p:txBody>
          <a:bodyPr/>
          <a:lstStyle/>
          <a:p>
            <a:r>
              <a:rPr lang="fr-FR" dirty="0" smtClean="0"/>
              <a:t>Thibault DELAVELLE | Femto-st | 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12" y="3048000"/>
            <a:ext cx="3175000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7" y="5945792"/>
            <a:ext cx="1996921" cy="7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3. </a:t>
            </a:r>
            <a:r>
              <a:rPr lang="fr-FR" dirty="0"/>
              <a:t>Transformations :</a:t>
            </a:r>
          </a:p>
          <a:p>
            <a:pPr lvl="1"/>
            <a:r>
              <a:rPr lang="fr-FR" dirty="0"/>
              <a:t>Fourrier</a:t>
            </a:r>
          </a:p>
          <a:p>
            <a:pPr lvl="1"/>
            <a:r>
              <a:rPr lang="fr-FR" dirty="0" err="1"/>
              <a:t>Wavelet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Plus compliqué / lourd</a:t>
            </a:r>
          </a:p>
          <a:p>
            <a:pPr marL="0" indent="0">
              <a:buNone/>
            </a:pPr>
            <a:r>
              <a:rPr lang="fr-FR" dirty="0" smtClean="0"/>
              <a:t>Plutôt adapté à des contextes où les images subissent des transformations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15" y="2364861"/>
            <a:ext cx="5709185" cy="2030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36914"/>
            <a:ext cx="10018713" cy="47953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>
                <a:latin typeface="Arial Black" panose="020B0A04020102020204" pitchFamily="34" charset="0"/>
              </a:rPr>
              <a:t>4</a:t>
            </a:r>
            <a:r>
              <a:rPr lang="fr-FR" sz="2200" dirty="0" smtClean="0">
                <a:latin typeface="Arial Black" panose="020B0A04020102020204" pitchFamily="34" charset="0"/>
              </a:rPr>
              <a:t>. </a:t>
            </a:r>
            <a:r>
              <a:rPr lang="fr-FR" dirty="0" smtClean="0"/>
              <a:t>Moments géométriques: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Rarement utilisé</a:t>
            </a:r>
            <a:r>
              <a:rPr lang="fr-FR" dirty="0" smtClean="0">
                <a:sym typeface="Wingdings" panose="05000000000000000000" pitchFamily="2" charset="2"/>
              </a:rPr>
              <a:t> A tester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43" y="2379245"/>
            <a:ext cx="7068457" cy="402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5. </a:t>
            </a:r>
            <a:r>
              <a:rPr lang="fr-FR" dirty="0" smtClean="0"/>
              <a:t>Caractéristiques nonimage :</a:t>
            </a:r>
            <a:endParaRPr lang="fr-FR" dirty="0"/>
          </a:p>
          <a:p>
            <a:pPr lvl="1"/>
            <a:r>
              <a:rPr lang="fr-FR" dirty="0" smtClean="0"/>
              <a:t>Âge </a:t>
            </a:r>
          </a:p>
          <a:p>
            <a:pPr lvl="1"/>
            <a:r>
              <a:rPr lang="fr-FR" dirty="0" smtClean="0"/>
              <a:t>Sexe</a:t>
            </a:r>
          </a:p>
          <a:p>
            <a:pPr lvl="1"/>
            <a:r>
              <a:rPr lang="fr-FR" dirty="0" smtClean="0"/>
              <a:t>Nombre de coupes                                </a:t>
            </a:r>
          </a:p>
          <a:p>
            <a:pPr lvl="1"/>
            <a:r>
              <a:rPr lang="fr-FR" dirty="0" smtClean="0"/>
              <a:t>Epaisseur de la coupe                         </a:t>
            </a:r>
          </a:p>
          <a:p>
            <a:pPr marL="457200" lvl="1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Accolade fermante 3"/>
          <p:cNvSpPr/>
          <p:nvPr/>
        </p:nvSpPr>
        <p:spPr>
          <a:xfrm>
            <a:off x="5370286" y="3759200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900697" y="3915619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Informations dispos. dans les en-têtes des scanners</a:t>
            </a:r>
            <a:endParaRPr lang="fr-FR" dirty="0"/>
          </a:p>
        </p:txBody>
      </p:sp>
      <p:sp>
        <p:nvSpPr>
          <p:cNvPr id="7" name="Accolade fermante 6"/>
          <p:cNvSpPr/>
          <p:nvPr/>
        </p:nvSpPr>
        <p:spPr>
          <a:xfrm>
            <a:off x="5370286" y="2889462"/>
            <a:ext cx="261257" cy="68217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00697" y="3045881"/>
            <a:ext cx="532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Grosses différences anatomiques liées à ces facteurs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7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42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Remarque : Les images de bases sont parfois prétraitées à l’aide de filtres : </a:t>
            </a:r>
          </a:p>
          <a:p>
            <a:pPr marL="0" indent="0">
              <a:buNone/>
            </a:pPr>
            <a:r>
              <a:rPr lang="fr-FR" dirty="0" smtClean="0"/>
              <a:t>Ex: Gradient avec seuil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99" y="2907567"/>
            <a:ext cx="9240540" cy="332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8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Objectif : déterminer les caractéristiques à utiliser pour un problème</a:t>
            </a:r>
          </a:p>
          <a:p>
            <a:pPr lvl="1"/>
            <a:r>
              <a:rPr lang="fr-FR" dirty="0" smtClean="0"/>
              <a:t>Processus de Clustering selon les caractéristiques</a:t>
            </a:r>
          </a:p>
          <a:p>
            <a:pPr lvl="1"/>
            <a:r>
              <a:rPr lang="fr-FR" dirty="0" smtClean="0"/>
              <a:t>Plusieurs tests successifs avec des ensembles de caractéristiques différents</a:t>
            </a:r>
          </a:p>
          <a:p>
            <a:pPr lvl="1"/>
            <a:r>
              <a:rPr lang="fr-FR" dirty="0"/>
              <a:t>Nécessite une base de cas dont on connait les solutions </a:t>
            </a:r>
            <a:r>
              <a:rPr lang="fr-FR" dirty="0" smtClean="0"/>
              <a:t>optimales</a:t>
            </a:r>
          </a:p>
          <a:p>
            <a:pPr lvl="1"/>
            <a:r>
              <a:rPr lang="fr-FR" dirty="0"/>
              <a:t>Evaluation des résultats « à la main » </a:t>
            </a:r>
            <a:endParaRPr lang="fr-FR" dirty="0" smtClean="0"/>
          </a:p>
          <a:p>
            <a:pPr lvl="1"/>
            <a:r>
              <a:rPr lang="fr-FR" dirty="0" smtClean="0"/>
              <a:t>Comparaison dans les clusters obtenus de la proximité des valeurs des solutions associées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Exemple : </a:t>
            </a:r>
          </a:p>
          <a:p>
            <a:pPr lvl="1"/>
            <a:r>
              <a:rPr lang="fr-FR" dirty="0" smtClean="0"/>
              <a:t>Caractéristiques de test : </a:t>
            </a:r>
            <a:r>
              <a:rPr lang="fr-FR" dirty="0"/>
              <a:t>Informations </a:t>
            </a:r>
            <a:r>
              <a:rPr lang="fr-FR" dirty="0" smtClean="0"/>
              <a:t>statistiques</a:t>
            </a:r>
          </a:p>
          <a:p>
            <a:pPr lvl="1"/>
            <a:r>
              <a:rPr lang="fr-FR" dirty="0" smtClean="0"/>
              <a:t>Calcul des distances entre les images de test d’après ces caractéristiques</a:t>
            </a:r>
          </a:p>
          <a:p>
            <a:pPr marL="914400" lvl="2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plusieurs méthodes possibles</a:t>
            </a:r>
            <a:endParaRPr lang="fr-FR" dirty="0" smtClean="0"/>
          </a:p>
          <a:p>
            <a:pPr lvl="1"/>
            <a:r>
              <a:rPr lang="fr-FR" dirty="0" smtClean="0"/>
              <a:t>Construction d’un dendrogramme  </a:t>
            </a:r>
          </a:p>
          <a:p>
            <a:pPr lvl="1"/>
            <a:r>
              <a:rPr lang="fr-FR" dirty="0" smtClean="0"/>
              <a:t>Vérification des groupes générés par rapport aux solutions optimales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1526906"/>
            <a:ext cx="5962650" cy="470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/>
          <p:cNvSpPr txBox="1"/>
          <p:nvPr/>
        </p:nvSpPr>
        <p:spPr>
          <a:xfrm>
            <a:off x="1741715" y="1526906"/>
            <a:ext cx="1407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Exemple</a:t>
            </a:r>
            <a:r>
              <a:rPr lang="fr-FR" dirty="0" smtClean="0"/>
              <a:t>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7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 la démarche suivie pour déterminer les meilleures caractéristiques: </a:t>
            </a:r>
          </a:p>
          <a:p>
            <a:r>
              <a:rPr lang="fr-FR" dirty="0" smtClean="0"/>
              <a:t>Après évaluation, les caractéristiques statistiques / de textures sont les plus adaptées à notre cas d’étude</a:t>
            </a:r>
          </a:p>
          <a:p>
            <a:endParaRPr lang="fr-FR" dirty="0"/>
          </a:p>
          <a:p>
            <a:r>
              <a:rPr lang="fr-FR" dirty="0" smtClean="0"/>
              <a:t>En résumé : Utilisation des données nonimage + caractéristiques statistiques / de texture de l’image</a:t>
            </a:r>
            <a:endParaRPr lang="en-US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Dans notre cas d’étude : </a:t>
            </a:r>
          </a:p>
          <a:p>
            <a:r>
              <a:rPr lang="fr-FR" dirty="0" smtClean="0"/>
              <a:t>Plusieurs pistes concernant la modélisation des cas:</a:t>
            </a:r>
          </a:p>
          <a:p>
            <a:pPr lvl="1"/>
            <a:r>
              <a:rPr lang="fr-FR" dirty="0" smtClean="0"/>
              <a:t>Des entiers / réels uniquement (ex: sexe = {0,1} pour {Homme, Femme})</a:t>
            </a:r>
          </a:p>
          <a:p>
            <a:pPr lvl="1"/>
            <a:r>
              <a:rPr lang="fr-FR" dirty="0" smtClean="0"/>
              <a:t>Normalisation ? </a:t>
            </a:r>
          </a:p>
          <a:p>
            <a:pPr lvl="1"/>
            <a:r>
              <a:rPr lang="fr-FR" dirty="0" smtClean="0"/>
              <a:t>Des Poids ?  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39" y="2588731"/>
            <a:ext cx="2781058" cy="233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71" y="2656600"/>
            <a:ext cx="3434106" cy="1940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122939" y="5484841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25167" y="5483285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679812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4182041" y="5109029"/>
            <a:ext cx="0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205877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958253" y="5442856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9404287" y="4942116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7780202" y="4842072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7329714" y="4865151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58762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Plusieurs possibilités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790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13490"/>
            <a:ext cx="10018713" cy="4966138"/>
          </a:xfrm>
        </p:spPr>
        <p:txBody>
          <a:bodyPr anchor="t">
            <a:normAutofit/>
          </a:bodyPr>
          <a:lstStyle/>
          <a:p>
            <a:pPr marL="514350" indent="-514350">
              <a:buSzPct val="120000"/>
              <a:buAutoNum type="romanUcPeriod"/>
            </a:pPr>
            <a:r>
              <a:rPr lang="fr-FR" dirty="0" smtClean="0"/>
              <a:t>Généralités</a:t>
            </a:r>
          </a:p>
          <a:p>
            <a:pPr marL="514350" indent="-514350">
              <a:buSzPct val="120000"/>
              <a:buAutoNum type="romanUcPeriod"/>
            </a:pPr>
            <a:r>
              <a:rPr lang="fr-FR" dirty="0" smtClean="0"/>
              <a:t>Qu’est-ce qu’un cas / une base de cas ?</a:t>
            </a:r>
          </a:p>
          <a:p>
            <a:pPr lvl="1">
              <a:buSzPct val="120000"/>
            </a:pPr>
            <a:r>
              <a:rPr lang="fr-FR" dirty="0" smtClean="0"/>
              <a:t>Etat de l’art</a:t>
            </a:r>
          </a:p>
          <a:p>
            <a:pPr lvl="1">
              <a:buSzPct val="120000"/>
            </a:pPr>
            <a:r>
              <a:rPr lang="fr-FR" dirty="0" smtClean="0"/>
              <a:t>Dans notre cas d’étude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fr-FR" dirty="0" smtClean="0"/>
              <a:t>Implémentation </a:t>
            </a:r>
          </a:p>
          <a:p>
            <a:pPr lvl="1">
              <a:buSzPct val="120000"/>
            </a:pPr>
            <a:r>
              <a:rPr lang="fr-FR" dirty="0" smtClean="0"/>
              <a:t>Segmentation par croissance de régions</a:t>
            </a:r>
          </a:p>
          <a:p>
            <a:pPr lvl="1">
              <a:buSzPct val="120000"/>
            </a:pPr>
            <a:r>
              <a:rPr lang="fr-FR" dirty="0" smtClean="0"/>
              <a:t>Base de cas</a:t>
            </a:r>
          </a:p>
          <a:p>
            <a:pPr lvl="1">
              <a:buSzPct val="120000"/>
            </a:pPr>
            <a:r>
              <a:rPr lang="fr-FR" dirty="0" smtClean="0"/>
              <a:t>Entrées / Sorties</a:t>
            </a:r>
          </a:p>
          <a:p>
            <a:pPr marL="514350" indent="-514350">
              <a:buSzPct val="120000"/>
              <a:buFont typeface="+mj-lt"/>
              <a:buAutoNum type="romanUcPeriod"/>
            </a:pPr>
            <a:r>
              <a:rPr lang="fr-FR" dirty="0" smtClean="0"/>
              <a:t>Problèmes liés à la segmentation par croissance de régions</a:t>
            </a:r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594791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460543" y="5351452"/>
            <a:ext cx="1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8910801" y="4747021"/>
            <a:ext cx="2896" cy="456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169116" y="4750668"/>
            <a:ext cx="423307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718628" y="4773747"/>
            <a:ext cx="433036" cy="53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594791" y="1674029"/>
            <a:ext cx="357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Avec les poids</a:t>
            </a:r>
            <a:endParaRPr lang="fr-FR" sz="2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61" y="2382843"/>
            <a:ext cx="5763429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Deux approches : </a:t>
            </a:r>
          </a:p>
          <a:p>
            <a:pPr lvl="2"/>
            <a:r>
              <a:rPr lang="fr-FR" dirty="0" smtClean="0"/>
              <a:t>Stocker les cas sans réfléchir, sans structuration </a:t>
            </a:r>
            <a:r>
              <a:rPr lang="fr-FR" dirty="0" smtClean="0">
                <a:sym typeface="Wingdings" panose="05000000000000000000" pitchFamily="2" charset="2"/>
              </a:rPr>
              <a:t> simple mais peu efficace si grosse base</a:t>
            </a:r>
            <a:endParaRPr lang="fr-FR" dirty="0" smtClean="0"/>
          </a:p>
          <a:p>
            <a:pPr lvl="2"/>
            <a:r>
              <a:rPr lang="fr-FR" dirty="0" smtClean="0"/>
              <a:t>Hiérarchiser, Organiser, Trier, etc. </a:t>
            </a:r>
            <a:r>
              <a:rPr lang="fr-FR" dirty="0" smtClean="0">
                <a:sym typeface="Wingdings" panose="05000000000000000000" pitchFamily="2" charset="2"/>
              </a:rPr>
              <a:t> complexe mais vitesse de recherche augmentée 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Ex: arbres de décision, Clustering, etc.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Exemple de Classification par similarité des problèmes :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4237874" y="4961848"/>
            <a:ext cx="1973943" cy="15385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12" y="5631226"/>
            <a:ext cx="521209" cy="4767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27" y="5119661"/>
            <a:ext cx="533964" cy="4707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09" y="5845442"/>
            <a:ext cx="501246" cy="39987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6778172" y="4788994"/>
            <a:ext cx="1988457" cy="157653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04" y="5692084"/>
            <a:ext cx="491693" cy="40670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09" y="5051544"/>
            <a:ext cx="531092" cy="4821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598280" y="4934995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Classe 1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628712" y="5009741"/>
            <a:ext cx="10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Classe 2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13" y="5716743"/>
            <a:ext cx="575835" cy="46706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02" y="5727626"/>
            <a:ext cx="466742" cy="415514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602043" y="6037322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304814" y="6080033"/>
            <a:ext cx="163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moyenne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778172" y="4469679"/>
            <a:ext cx="3178628" cy="22632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86128" y="4742667"/>
            <a:ext cx="3235930" cy="19699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La base de cas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Problèmes / Contraintes à respecter: </a:t>
            </a:r>
          </a:p>
          <a:p>
            <a:pPr lvl="1"/>
            <a:r>
              <a:rPr lang="fr-FR" dirty="0" smtClean="0"/>
              <a:t>Stockage</a:t>
            </a:r>
            <a:endParaRPr lang="fr-FR" dirty="0"/>
          </a:p>
          <a:p>
            <a:pPr lvl="1"/>
            <a:r>
              <a:rPr lang="fr-FR" dirty="0"/>
              <a:t>Accès</a:t>
            </a:r>
          </a:p>
          <a:p>
            <a:pPr lvl="1"/>
            <a:r>
              <a:rPr lang="fr-FR" dirty="0"/>
              <a:t>Mise à </a:t>
            </a:r>
            <a:r>
              <a:rPr lang="fr-FR" dirty="0" smtClean="0"/>
              <a:t>jour</a:t>
            </a:r>
          </a:p>
          <a:p>
            <a:pPr lvl="1"/>
            <a:r>
              <a:rPr lang="fr-FR" dirty="0" smtClean="0"/>
              <a:t>Pérennité</a:t>
            </a:r>
            <a:endParaRPr lang="fr-FR" dirty="0"/>
          </a:p>
          <a:p>
            <a:pPr lvl="1"/>
            <a:r>
              <a:rPr lang="fr-FR" dirty="0"/>
              <a:t>Lecture rapide </a:t>
            </a:r>
            <a:endParaRPr lang="fr-FR" dirty="0" smtClean="0"/>
          </a:p>
          <a:p>
            <a:pPr lvl="1"/>
            <a:r>
              <a:rPr lang="fr-FR" dirty="0" smtClean="0"/>
              <a:t>Si structure hiérarchisée, </a:t>
            </a:r>
            <a:r>
              <a:rPr lang="fr-FR" dirty="0" err="1" smtClean="0"/>
              <a:t>clusterisée</a:t>
            </a:r>
            <a:r>
              <a:rPr lang="fr-FR" dirty="0" smtClean="0"/>
              <a:t>, etc. stockage plus complexe</a:t>
            </a:r>
          </a:p>
          <a:p>
            <a:pPr lvl="1"/>
            <a:r>
              <a:rPr lang="fr-FR" dirty="0" smtClean="0"/>
              <a:t>Attention si le nombre de germes varie selon les solutions (pour les moyennes)</a:t>
            </a:r>
            <a:endParaRPr lang="fr-FR" dirty="0"/>
          </a:p>
          <a:p>
            <a:pPr lvl="1"/>
            <a:r>
              <a:rPr lang="fr-FR" dirty="0" smtClean="0"/>
              <a:t>Quel type de stockage ? Fichier .</a:t>
            </a:r>
            <a:r>
              <a:rPr lang="fr-FR" dirty="0" err="1" smtClean="0"/>
              <a:t>txt</a:t>
            </a:r>
            <a:r>
              <a:rPr lang="fr-FR" dirty="0" smtClean="0"/>
              <a:t>, tableur, </a:t>
            </a:r>
            <a:r>
              <a:rPr lang="fr-FR" dirty="0" err="1" smtClean="0"/>
              <a:t>bdd</a:t>
            </a:r>
            <a:r>
              <a:rPr lang="fr-FR" dirty="0" smtClean="0"/>
              <a:t>, autre ?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2418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de base de cas dans un fichier .</a:t>
            </a:r>
            <a:r>
              <a:rPr lang="fr-FR" dirty="0" err="1" smtClean="0"/>
              <a:t>txt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12" y="1608255"/>
            <a:ext cx="4477375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0" y="3146756"/>
            <a:ext cx="6239746" cy="163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èche droite 6"/>
          <p:cNvSpPr/>
          <p:nvPr/>
        </p:nvSpPr>
        <p:spPr>
          <a:xfrm>
            <a:off x="6618514" y="3715657"/>
            <a:ext cx="566057" cy="250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34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494972"/>
            <a:ext cx="10018713" cy="45574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Digramme de classe simplifié en utilisant </a:t>
            </a:r>
            <a:r>
              <a:rPr lang="fr-FR" dirty="0"/>
              <a:t>d</a:t>
            </a:r>
            <a:r>
              <a:rPr lang="fr-FR" dirty="0" smtClean="0"/>
              <a:t>es classes de cas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83" y="2064911"/>
            <a:ext cx="441960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23" y="1277511"/>
            <a:ext cx="8049356" cy="5285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9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TODO</a:t>
            </a:r>
          </a:p>
          <a:p>
            <a:pPr>
              <a:buFontTx/>
              <a:buChar char="-"/>
            </a:pPr>
            <a:r>
              <a:rPr lang="fr-FR" dirty="0" smtClean="0"/>
              <a:t>Montrer comment j’ai codé : </a:t>
            </a:r>
          </a:p>
          <a:p>
            <a:pPr lvl="1">
              <a:buFontTx/>
              <a:buChar char="-"/>
            </a:pPr>
            <a:r>
              <a:rPr lang="fr-FR" dirty="0" smtClean="0"/>
              <a:t>ImageJ</a:t>
            </a:r>
          </a:p>
          <a:p>
            <a:pPr lvl="1">
              <a:buFontTx/>
              <a:buChar char="-"/>
            </a:pPr>
            <a:r>
              <a:rPr lang="fr-FR" dirty="0" smtClean="0"/>
              <a:t>UML</a:t>
            </a:r>
          </a:p>
          <a:p>
            <a:pPr lvl="1">
              <a:buFontTx/>
              <a:buChar char="-"/>
            </a:pPr>
            <a:r>
              <a:rPr lang="fr-FR" dirty="0" smtClean="0"/>
              <a:t>Base de cas </a:t>
            </a:r>
          </a:p>
          <a:p>
            <a:pPr lvl="1">
              <a:buFontTx/>
              <a:buChar char="-"/>
            </a:pPr>
            <a:r>
              <a:rPr lang="fr-FR" dirty="0" smtClean="0"/>
              <a:t>E/S</a:t>
            </a:r>
          </a:p>
          <a:p>
            <a:pPr lvl="1">
              <a:buFontTx/>
              <a:buChar char="-"/>
            </a:pPr>
            <a:r>
              <a:rPr lang="fr-FR" dirty="0" smtClean="0"/>
              <a:t>Exécution</a:t>
            </a:r>
          </a:p>
          <a:p>
            <a:pPr lvl="1">
              <a:buFontTx/>
              <a:buChar char="-"/>
            </a:pPr>
            <a:r>
              <a:rPr lang="fr-FR" dirty="0" smtClean="0"/>
              <a:t>Couleurs</a:t>
            </a:r>
          </a:p>
          <a:p>
            <a:pPr lvl="1">
              <a:buFontTx/>
              <a:buChar char="-"/>
            </a:pPr>
            <a:r>
              <a:rPr lang="fr-FR" dirty="0" smtClean="0"/>
              <a:t>Ouverture</a:t>
            </a:r>
          </a:p>
          <a:p>
            <a:pPr lvl="1">
              <a:buFontTx/>
              <a:buChar char="-"/>
            </a:pPr>
            <a:r>
              <a:rPr lang="fr-FR" dirty="0" smtClean="0"/>
              <a:t>Fusion possible des régions</a:t>
            </a:r>
          </a:p>
          <a:p>
            <a:pPr lvl="1">
              <a:buFontTx/>
              <a:buChar char="-"/>
            </a:pPr>
            <a:r>
              <a:rPr lang="fr-FR" dirty="0" smtClean="0"/>
              <a:t>Etc.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ImageJ </a:t>
            </a:r>
            <a:r>
              <a:rPr lang="fr-FR" dirty="0" smtClean="0">
                <a:sym typeface="Wingdings" panose="05000000000000000000" pitchFamily="2" charset="2"/>
              </a:rPr>
              <a:t> Java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Simple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Contient des filtres existants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Gestion E/S facile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Environnement de développement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Java pas le plus adapté dans le TI</a:t>
            </a:r>
          </a:p>
          <a:p>
            <a:pPr marL="457200" lvl="1" indent="0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05" y="3909848"/>
            <a:ext cx="338769" cy="3387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89" y="3438101"/>
            <a:ext cx="338769" cy="3387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12" y="2966915"/>
            <a:ext cx="438414" cy="35401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91" y="2581364"/>
            <a:ext cx="438414" cy="3540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68" y="2159875"/>
            <a:ext cx="438414" cy="35401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07" y="1200553"/>
            <a:ext cx="1867161" cy="3886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07" y="4581036"/>
            <a:ext cx="2071254" cy="2071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38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Fonctionnalités implémentées : </a:t>
            </a:r>
          </a:p>
          <a:p>
            <a:r>
              <a:rPr lang="fr-FR" dirty="0" smtClean="0"/>
              <a:t>Algorithme de croissance par régions avec plusieurs germes</a:t>
            </a:r>
          </a:p>
          <a:p>
            <a:r>
              <a:rPr lang="fr-FR" dirty="0" smtClean="0"/>
              <a:t>Fusion de deux régions</a:t>
            </a:r>
          </a:p>
          <a:p>
            <a:r>
              <a:rPr lang="fr-FR" dirty="0" smtClean="0"/>
              <a:t>Ouverture / Fermeture morphologique après segmentation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9614"/>
            <a:ext cx="10577061" cy="45926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Modélisation : Diagramme UML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63" y="0"/>
            <a:ext cx="322343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20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638300"/>
            <a:ext cx="10018713" cy="38045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RàPC = système R</a:t>
            </a:r>
            <a:r>
              <a:rPr lang="fr-FR" baseline="30000" dirty="0" smtClean="0"/>
              <a:t>4</a:t>
            </a:r>
            <a:r>
              <a:rPr lang="fr-FR" dirty="0"/>
              <a:t> :</a:t>
            </a:r>
            <a:r>
              <a:rPr lang="fr-FR" dirty="0" err="1" smtClean="0"/>
              <a:t>Retrieve</a:t>
            </a:r>
            <a:r>
              <a:rPr lang="fr-FR" dirty="0" smtClean="0"/>
              <a:t> </a:t>
            </a:r>
            <a:r>
              <a:rPr lang="fr-FR" dirty="0"/>
              <a:t>– </a:t>
            </a:r>
            <a:r>
              <a:rPr lang="fr-FR" dirty="0" err="1"/>
              <a:t>Reuse</a:t>
            </a:r>
            <a:r>
              <a:rPr lang="fr-FR" dirty="0"/>
              <a:t> – </a:t>
            </a:r>
            <a:r>
              <a:rPr lang="fr-FR" dirty="0" err="1"/>
              <a:t>Revise</a:t>
            </a:r>
            <a:r>
              <a:rPr lang="fr-FR" dirty="0"/>
              <a:t> – </a:t>
            </a:r>
            <a:r>
              <a:rPr lang="fr-FR" dirty="0" err="1" smtClean="0"/>
              <a:t>Retain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60" y="2206071"/>
            <a:ext cx="5686212" cy="402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8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(image de base, puis segmentée, puis avec fermeture)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8" y="1639614"/>
            <a:ext cx="11839903" cy="4287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2538247" y="6389168"/>
            <a:ext cx="928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germes sont positionnés « à la main » pour les tests, de manière à obtenir de bons résultats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501055" y="5895186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30   Seuil local : 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4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méthode </a:t>
            </a:r>
            <a:r>
              <a:rPr lang="fr-FR" dirty="0" err="1" smtClean="0"/>
              <a:t>toString</a:t>
            </a:r>
            <a:r>
              <a:rPr lang="fr-FR" dirty="0" smtClean="0"/>
              <a:t>() de la base de cas associée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66" y="1464972"/>
            <a:ext cx="8631600" cy="4941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1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Segmentation d’une tumeur (sans puis avec fermeture)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9" y="1951023"/>
            <a:ext cx="11682248" cy="3090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508938" y="5168585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30   Seuil local : 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III. Implémentation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93228"/>
            <a:ext cx="10577061" cy="52390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d’exécution : Exemple de fusion entre deux régions (en violet foncé)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94" y="1639614"/>
            <a:ext cx="4629150" cy="501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77061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TODO</a:t>
            </a:r>
          </a:p>
          <a:p>
            <a:pPr>
              <a:buFontTx/>
              <a:buChar char="-"/>
            </a:pPr>
            <a:r>
              <a:rPr lang="fr-FR" dirty="0" smtClean="0"/>
              <a:t>Image simple ça marche bien (montrer seuils, germes, ouverture, etc.)</a:t>
            </a:r>
          </a:p>
          <a:p>
            <a:pPr>
              <a:buFontTx/>
              <a:buChar char="-"/>
            </a:pPr>
            <a:r>
              <a:rPr lang="fr-FR" dirty="0" smtClean="0"/>
              <a:t>Image compliquée c’est la merde (montrer problèmes </a:t>
            </a:r>
            <a:r>
              <a:rPr lang="fr-FR" dirty="0" err="1" smtClean="0"/>
              <a:t>niv</a:t>
            </a:r>
            <a:r>
              <a:rPr lang="fr-FR" dirty="0" smtClean="0"/>
              <a:t>. Gris, seuils, prétraitements </a:t>
            </a:r>
            <a:r>
              <a:rPr lang="fr-FR" dirty="0" err="1" smtClean="0"/>
              <a:t>imageJ</a:t>
            </a:r>
            <a:r>
              <a:rPr lang="fr-FR" dirty="0" smtClean="0"/>
              <a:t>, 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Un seuil par germe ? Pour plus de précision ?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Cas d’une image « compliquée » ou de « mauvaise qualité »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28" y="1639614"/>
            <a:ext cx="7381875" cy="492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0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obtenus : mauvaise segmentation de la tumeur et du rein sein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220606" y="5665934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10   Seuil local : 5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0" y="1639614"/>
            <a:ext cx="11027876" cy="4001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Résultats obtenus : isolation du rein sein sur cette image </a:t>
            </a:r>
            <a:r>
              <a:rPr lang="fr-FR" dirty="0" smtClean="0">
                <a:sym typeface="Wingdings" panose="05000000000000000000" pitchFamily="2" charset="2"/>
              </a:rPr>
              <a:t> gros seuils nécessaires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220606" y="5794178"/>
            <a:ext cx="536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Seuil global : 53  Seuil local : 15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82" y="1781734"/>
            <a:ext cx="10598441" cy="3836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0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Conclusion :</a:t>
            </a:r>
          </a:p>
          <a:p>
            <a:r>
              <a:rPr lang="fr-FR" dirty="0" smtClean="0"/>
              <a:t> Il faudra sûrement utiliser des seuils différents pour chaque germe</a:t>
            </a:r>
          </a:p>
          <a:p>
            <a:r>
              <a:rPr lang="fr-FR" dirty="0" smtClean="0"/>
              <a:t>Un prétraitement est parfois nécessaire pour faire ressortir les organes</a:t>
            </a:r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3"/>
            <a:ext cx="10018713" cy="1327301"/>
          </a:xfrm>
        </p:spPr>
        <p:txBody>
          <a:bodyPr/>
          <a:lstStyle/>
          <a:p>
            <a:pPr algn="l"/>
            <a:r>
              <a:rPr lang="fr-FR" dirty="0" smtClean="0"/>
              <a:t>IV. Problèmes liés à la 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135118"/>
            <a:ext cx="10577061" cy="43077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Tentatives de prétraitements </a:t>
            </a:r>
          </a:p>
          <a:p>
            <a:pPr marL="0" indent="0">
              <a:buNone/>
            </a:pPr>
            <a:r>
              <a:rPr lang="fr-FR" dirty="0"/>
              <a:t>	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514350" indent="-514350">
              <a:buAutoNum type="romanUcPeriod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05" y="1814570"/>
            <a:ext cx="4187014" cy="303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98" y="1814569"/>
            <a:ext cx="4075416" cy="294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2900485" y="4874871"/>
            <a:ext cx="25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Unsharp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54908" y="4874871"/>
            <a:ext cx="377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Unsharp</a:t>
            </a:r>
            <a:r>
              <a:rPr lang="fr-FR" dirty="0"/>
              <a:t> </a:t>
            </a:r>
            <a:r>
              <a:rPr lang="fr-FR" dirty="0" err="1"/>
              <a:t>mask</a:t>
            </a:r>
            <a:r>
              <a:rPr lang="fr-FR" dirty="0"/>
              <a:t> </a:t>
            </a:r>
            <a:r>
              <a:rPr lang="fr-FR" dirty="0" smtClean="0"/>
              <a:t> + Convolution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31" y="5554324"/>
            <a:ext cx="1609950" cy="99073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672039" y="5619332"/>
            <a:ext cx="2128345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Radius : 30 pixels</a:t>
            </a:r>
          </a:p>
          <a:p>
            <a:r>
              <a:rPr lang="fr-FR" dirty="0" smtClean="0"/>
              <a:t>Poids Masque : 0,8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4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I. 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593390" cy="405647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sz="2200" dirty="0" smtClean="0"/>
              <a:t>Idée : à partir d’un scanner donné,</a:t>
            </a:r>
          </a:p>
          <a:p>
            <a:pPr marL="0" indent="0">
              <a:buNone/>
            </a:pPr>
            <a:r>
              <a:rPr lang="fr-FR" sz="2200" dirty="0" smtClean="0"/>
              <a:t> déterminer la position optimale des </a:t>
            </a:r>
          </a:p>
          <a:p>
            <a:pPr marL="0" indent="0">
              <a:buNone/>
            </a:pPr>
            <a:r>
              <a:rPr lang="fr-FR" sz="2200" dirty="0" smtClean="0"/>
              <a:t>pixels germes (+seuils) </a:t>
            </a:r>
          </a:p>
          <a:p>
            <a:pPr marL="0" indent="0">
              <a:buNone/>
            </a:pPr>
            <a:r>
              <a:rPr lang="fr-FR" sz="2200" dirty="0" smtClean="0"/>
              <a:t>en vue d’une segmentation </a:t>
            </a:r>
          </a:p>
          <a:p>
            <a:pPr marL="0" indent="0">
              <a:buNone/>
            </a:pPr>
            <a:r>
              <a:rPr lang="fr-FR" sz="2200" dirty="0" smtClean="0"/>
              <a:t>par croissance de régions.</a:t>
            </a:r>
          </a:p>
          <a:p>
            <a:pPr marL="0" indent="0">
              <a:buNone/>
            </a:pPr>
            <a:endParaRPr lang="fr-FR" sz="2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Scanner + informations (« image » / « nonimage »)   positions des germes + seuils</a:t>
            </a:r>
            <a:endParaRPr lang="fr-FR" sz="2200" dirty="0" smtClean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pPr marL="514350" indent="-514350">
              <a:buAutoNum type="romanUcPeriod"/>
            </a:pPr>
            <a:endParaRPr lang="fr-FR" sz="2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56" y="1006472"/>
            <a:ext cx="5450473" cy="399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4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70625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Un Cas : </a:t>
            </a:r>
          </a:p>
          <a:p>
            <a:r>
              <a:rPr lang="fr-FR" dirty="0" smtClean="0"/>
              <a:t>Problème </a:t>
            </a:r>
          </a:p>
          <a:p>
            <a:r>
              <a:rPr lang="fr-FR" dirty="0" smtClean="0"/>
              <a:t>Solution</a:t>
            </a:r>
          </a:p>
          <a:p>
            <a:r>
              <a:rPr lang="fr-FR" dirty="0" smtClean="0"/>
              <a:t>(+Description)</a:t>
            </a:r>
          </a:p>
          <a:p>
            <a:r>
              <a:rPr lang="fr-FR" dirty="0" smtClean="0"/>
              <a:t>Ces données sont représentées de diverses manières :</a:t>
            </a:r>
          </a:p>
          <a:p>
            <a:pPr lvl="1"/>
            <a:r>
              <a:rPr lang="fr-FR" dirty="0" smtClean="0"/>
              <a:t>Vocabulaire </a:t>
            </a:r>
            <a:r>
              <a:rPr lang="fr-FR" dirty="0" smtClean="0">
                <a:sym typeface="Wingdings" panose="05000000000000000000" pitchFamily="2" charset="2"/>
              </a:rPr>
              <a:t> concepts / relations (Représentation de K, graphes)</a:t>
            </a:r>
            <a:endParaRPr lang="fr-FR" dirty="0" smtClean="0"/>
          </a:p>
          <a:p>
            <a:pPr lvl="1"/>
            <a:r>
              <a:rPr lang="fr-FR" dirty="0" smtClean="0"/>
              <a:t>Données numériques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Exemple : Problème = composition tarte aux pommes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       Solution = 3pommes, 100g de sucre, etc.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4546601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Dans notre cas d’étude : </a:t>
            </a:r>
          </a:p>
          <a:p>
            <a:pPr lvl="1"/>
            <a:r>
              <a:rPr lang="fr-FR" sz="2200" dirty="0" smtClean="0"/>
              <a:t>Problème  =  informations sur le scanner (image et nonimage)</a:t>
            </a:r>
          </a:p>
          <a:p>
            <a:pPr lvl="1"/>
            <a:r>
              <a:rPr lang="fr-FR" sz="2200" dirty="0" smtClean="0"/>
              <a:t>Solution = position des germes + seuils</a:t>
            </a:r>
          </a:p>
          <a:p>
            <a:pPr marL="457200" lvl="1" indent="0">
              <a:buNone/>
            </a:pPr>
            <a:r>
              <a:rPr lang="fr-FR" sz="2200" dirty="0" smtClean="0">
                <a:sym typeface="Wingdings" panose="05000000000000000000" pitchFamily="2" charset="2"/>
              </a:rPr>
              <a:t> Données numériques </a:t>
            </a:r>
            <a:endParaRPr lang="fr-FR" sz="2200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Base de cas = Ensemble des cas stockés : </a:t>
            </a:r>
          </a:p>
          <a:p>
            <a:pPr lvl="1"/>
            <a:r>
              <a:rPr lang="fr-FR" sz="2200" dirty="0" smtClean="0"/>
              <a:t>De manière naïve </a:t>
            </a:r>
          </a:p>
          <a:p>
            <a:pPr lvl="1"/>
            <a:r>
              <a:rPr lang="fr-FR" sz="2200" dirty="0" smtClean="0"/>
              <a:t>De manière structurée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810656"/>
            <a:ext cx="10018713" cy="3632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statistiques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Caractéristiques de texture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Transformations 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Moments géométriques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fr-FR" dirty="0" smtClean="0"/>
              <a:t>Informations nonimage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24000"/>
            <a:ext cx="10018713" cy="47082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1. </a:t>
            </a:r>
            <a:r>
              <a:rPr lang="fr-FR" dirty="0" smtClean="0"/>
              <a:t>Informations statistiques sur les niveaux de gris = caractéristiques du signal</a:t>
            </a:r>
          </a:p>
          <a:p>
            <a:pPr lvl="1"/>
            <a:r>
              <a:rPr lang="fr-FR" dirty="0" smtClean="0"/>
              <a:t>Moyenne </a:t>
            </a:r>
          </a:p>
          <a:p>
            <a:pPr lvl="1"/>
            <a:r>
              <a:rPr lang="fr-FR" dirty="0" smtClean="0"/>
              <a:t>Asymétrie</a:t>
            </a:r>
          </a:p>
          <a:p>
            <a:pPr lvl="1"/>
            <a:r>
              <a:rPr lang="fr-FR" dirty="0" err="1" smtClean="0"/>
              <a:t>Coef</a:t>
            </a:r>
            <a:r>
              <a:rPr lang="fr-FR" dirty="0" smtClean="0"/>
              <a:t>. </a:t>
            </a:r>
            <a:r>
              <a:rPr lang="fr-FR" dirty="0"/>
              <a:t>d</a:t>
            </a:r>
            <a:r>
              <a:rPr lang="fr-FR" dirty="0" smtClean="0"/>
              <a:t>e variation</a:t>
            </a:r>
          </a:p>
          <a:p>
            <a:pPr lvl="1"/>
            <a:r>
              <a:rPr lang="fr-FR" dirty="0" smtClean="0"/>
              <a:t>Centroïde</a:t>
            </a:r>
          </a:p>
          <a:p>
            <a:pPr lvl="1"/>
            <a:r>
              <a:rPr lang="fr-FR" dirty="0" smtClean="0"/>
              <a:t>Variance</a:t>
            </a:r>
          </a:p>
          <a:p>
            <a:pPr lvl="1"/>
            <a:r>
              <a:rPr lang="fr-FR" dirty="0" smtClean="0"/>
              <a:t>Entropie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84" y="2626145"/>
            <a:ext cx="764011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12312"/>
            <a:ext cx="10018713" cy="1752599"/>
          </a:xfrm>
        </p:spPr>
        <p:txBody>
          <a:bodyPr/>
          <a:lstStyle/>
          <a:p>
            <a:pPr algn="l"/>
            <a:r>
              <a:rPr lang="fr-FR" dirty="0" smtClean="0"/>
              <a:t>II. </a:t>
            </a:r>
            <a:r>
              <a:rPr lang="fr-FR" dirty="0"/>
              <a:t>Qu’est-ce qu’un cas / une base de cas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1567543"/>
            <a:ext cx="10018713" cy="4664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/>
              <a:t>Etat de l’art des caractéristiques utilisées pour la partie problème :</a:t>
            </a:r>
          </a:p>
          <a:p>
            <a:pPr marL="0" indent="0">
              <a:buNone/>
            </a:pPr>
            <a:r>
              <a:rPr lang="fr-FR" sz="2200" dirty="0" smtClean="0">
                <a:latin typeface="Arial Black" panose="020B0A04020102020204" pitchFamily="34" charset="0"/>
              </a:rPr>
              <a:t>2. </a:t>
            </a:r>
            <a:r>
              <a:rPr lang="fr-FR" dirty="0" smtClean="0"/>
              <a:t>Caractéristiques </a:t>
            </a:r>
            <a:r>
              <a:rPr lang="fr-FR" dirty="0"/>
              <a:t>de </a:t>
            </a:r>
            <a:r>
              <a:rPr lang="fr-FR" dirty="0" smtClean="0"/>
              <a:t>texture = distribution des régions de l’image</a:t>
            </a:r>
            <a:endParaRPr lang="fr-FR" dirty="0"/>
          </a:p>
          <a:p>
            <a:pPr lvl="1"/>
            <a:r>
              <a:rPr lang="fr-FR" dirty="0" smtClean="0"/>
              <a:t>Energie</a:t>
            </a:r>
          </a:p>
          <a:p>
            <a:pPr lvl="1"/>
            <a:r>
              <a:rPr lang="fr-FR" dirty="0" smtClean="0"/>
              <a:t>Corrélation</a:t>
            </a:r>
          </a:p>
          <a:p>
            <a:pPr lvl="1"/>
            <a:r>
              <a:rPr lang="fr-FR" dirty="0" smtClean="0"/>
              <a:t>Homogénéité locale</a:t>
            </a:r>
          </a:p>
          <a:p>
            <a:pPr lvl="1"/>
            <a:r>
              <a:rPr lang="fr-FR" dirty="0" smtClean="0"/>
              <a:t>Contraste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30" y="2613850"/>
            <a:ext cx="5073570" cy="3748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1138</TotalTime>
  <Words>1552</Words>
  <Application>Microsoft Office PowerPoint</Application>
  <PresentationFormat>Grand écran</PresentationFormat>
  <Paragraphs>344</Paragraphs>
  <Slides>39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Corbel</vt:lpstr>
      <vt:lpstr>Wingdings</vt:lpstr>
      <vt:lpstr>Parallaxe</vt:lpstr>
      <vt:lpstr>Utilisation du RàPC pour la segmentation d’images</vt:lpstr>
      <vt:lpstr>Plan</vt:lpstr>
      <vt:lpstr>I. Généralités</vt:lpstr>
      <vt:lpstr>I. Généralités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II. Qu’est-ce qu’un cas / une base de cas ? </vt:lpstr>
      <vt:lpstr>III. Implémentation </vt:lpstr>
      <vt:lpstr>III. Implémentation </vt:lpstr>
      <vt:lpstr>III. Implémentation </vt:lpstr>
      <vt:lpstr>III. Implémentation </vt:lpstr>
      <vt:lpstr>III. Implémentation </vt:lpstr>
      <vt:lpstr>III. Implémentation </vt:lpstr>
      <vt:lpstr>III. Implémentation </vt:lpstr>
      <vt:lpstr>III. Implémentation </vt:lpstr>
      <vt:lpstr>IV. Problèmes liés à la segmentation </vt:lpstr>
      <vt:lpstr>IV. Problèmes liés à la segmentation </vt:lpstr>
      <vt:lpstr>IV. Problèmes liés à la segmentation </vt:lpstr>
      <vt:lpstr>IV. Problèmes liés à la segmentation </vt:lpstr>
      <vt:lpstr>IV. Problèmes liés à la segmentation </vt:lpstr>
      <vt:lpstr>IV. Problèmes liés à la segmentation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du RàPC pour la segmentation d’images</dc:title>
  <dc:creator>Thibault</dc:creator>
  <cp:lastModifiedBy>Thibault</cp:lastModifiedBy>
  <cp:revision>129</cp:revision>
  <dcterms:created xsi:type="dcterms:W3CDTF">2017-03-14T08:34:02Z</dcterms:created>
  <dcterms:modified xsi:type="dcterms:W3CDTF">2017-03-24T10:24:58Z</dcterms:modified>
</cp:coreProperties>
</file>