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  <p:sldId id="285" r:id="rId27"/>
    <p:sldId id="286" r:id="rId28"/>
    <p:sldId id="288" r:id="rId29"/>
    <p:sldId id="287" r:id="rId30"/>
    <p:sldId id="29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00" r:id="rId40"/>
    <p:sldId id="301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226" autoAdjust="0"/>
  </p:normalViewPr>
  <p:slideViewPr>
    <p:cSldViewPr snapToGrid="0">
      <p:cViewPr>
        <p:scale>
          <a:sx n="50" d="100"/>
          <a:sy n="50" d="100"/>
        </p:scale>
        <p:origin x="62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30/03/2017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cas avec</a:t>
            </a:r>
            <a:r>
              <a:rPr lang="fr-FR" baseline="0" dirty="0" smtClean="0"/>
              <a:t> des poids possiblement ! (expliquer pour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5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</a:t>
            </a:r>
            <a:r>
              <a:rPr lang="fr-FR" baseline="0" dirty="0" smtClean="0"/>
              <a:t> des poids aussi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939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5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52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Tumeur : seuils trop</a:t>
            </a:r>
            <a:r>
              <a:rPr lang="fr-FR" baseline="0" dirty="0" smtClean="0"/>
              <a:t> permissifs</a:t>
            </a:r>
          </a:p>
          <a:p>
            <a:r>
              <a:rPr lang="fr-FR" baseline="0" dirty="0" smtClean="0"/>
              <a:t>Rein : seuils trop contraignants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3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du </a:t>
            </a:r>
            <a:r>
              <a:rPr lang="fr-FR" dirty="0" err="1" smtClean="0"/>
              <a:t>unsharp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mask</a:t>
            </a:r>
            <a:r>
              <a:rPr lang="fr-FR" baseline="0" dirty="0" smtClean="0"/>
              <a:t> dans « journail_de_travail.txt », 25/03</a:t>
            </a:r>
          </a:p>
          <a:p>
            <a:r>
              <a:rPr lang="fr-FR" baseline="0" dirty="0" smtClean="0"/>
              <a:t>Problème : Un prétraitement pour une image n’est pas forcément bon pour une autre ! </a:t>
            </a:r>
          </a:p>
          <a:p>
            <a:r>
              <a:rPr lang="fr-FR" baseline="0" dirty="0" smtClean="0"/>
              <a:t>Adapter les prétraitement à l’image </a:t>
            </a:r>
            <a:r>
              <a:rPr lang="fr-FR" baseline="0" dirty="0" smtClean="0">
                <a:sym typeface="Wingdings" panose="05000000000000000000" pitchFamily="2" charset="2"/>
              </a:rPr>
              <a:t> nouvelle partie solution dans le RàPC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01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du </a:t>
            </a:r>
            <a:r>
              <a:rPr lang="fr-FR" dirty="0" err="1" smtClean="0"/>
              <a:t>unsharp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mask</a:t>
            </a:r>
            <a:r>
              <a:rPr lang="fr-FR" baseline="0" dirty="0" smtClean="0"/>
              <a:t> dans « journail_de_travail.txt », 25/03</a:t>
            </a:r>
          </a:p>
          <a:p>
            <a:r>
              <a:rPr lang="fr-FR" baseline="0" dirty="0" smtClean="0"/>
              <a:t>Problème : Un prétraitement pour une image n’est pas forcément bon pour une autre ! </a:t>
            </a:r>
          </a:p>
          <a:p>
            <a:r>
              <a:rPr lang="fr-FR" baseline="0" dirty="0" smtClean="0"/>
              <a:t>Adapter les prétraitement à l’image </a:t>
            </a:r>
            <a:r>
              <a:rPr lang="fr-FR" baseline="0" dirty="0" smtClean="0">
                <a:sym typeface="Wingdings" panose="05000000000000000000" pitchFamily="2" charset="2"/>
              </a:rPr>
              <a:t> nouvelle partie solution dans le RàPC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156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du </a:t>
            </a:r>
            <a:r>
              <a:rPr lang="fr-FR" dirty="0" err="1" smtClean="0"/>
              <a:t>unsharp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mask</a:t>
            </a:r>
            <a:r>
              <a:rPr lang="fr-FR" baseline="0" dirty="0" smtClean="0"/>
              <a:t> dans « journail_de_travail.txt », 25/03</a:t>
            </a:r>
          </a:p>
          <a:p>
            <a:r>
              <a:rPr lang="fr-FR" baseline="0" dirty="0" smtClean="0"/>
              <a:t>Problème : Un prétraitement pour une image n’est pas forcément bon pour une autre ! </a:t>
            </a:r>
          </a:p>
          <a:p>
            <a:r>
              <a:rPr lang="fr-FR" baseline="0" dirty="0" smtClean="0"/>
              <a:t>Adapter les prétraitement à l’image </a:t>
            </a:r>
            <a:r>
              <a:rPr lang="fr-FR" baseline="0" dirty="0" smtClean="0">
                <a:sym typeface="Wingdings" panose="05000000000000000000" pitchFamily="2" charset="2"/>
              </a:rPr>
              <a:t> nouvelle partie solution dans le RàPC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0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pour la taille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75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emf"/><Relationship Id="rId4" Type="http://schemas.openxmlformats.org/officeDocument/2006/relationships/package" Target="../embeddings/Feuille_de_calcul_Microsoft_Excel1.xls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 à notre cas d’étude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13490"/>
            <a:ext cx="10018713" cy="4966138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Implémentation </a:t>
            </a:r>
          </a:p>
          <a:p>
            <a:pPr lvl="1">
              <a:buSzPct val="120000"/>
            </a:pPr>
            <a:r>
              <a:rPr lang="fr-FR" dirty="0" smtClean="0"/>
              <a:t>Segmentation par croissance de régions</a:t>
            </a:r>
          </a:p>
          <a:p>
            <a:pPr lvl="1">
              <a:buSzPct val="120000"/>
            </a:pPr>
            <a:r>
              <a:rPr lang="fr-FR" dirty="0" smtClean="0"/>
              <a:t>Base de cas</a:t>
            </a:r>
          </a:p>
          <a:p>
            <a:pPr lvl="1">
              <a:buSzPct val="120000"/>
            </a:pPr>
            <a:r>
              <a:rPr lang="fr-FR" dirty="0" smtClean="0"/>
              <a:t>Entrées / Sorties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Problèmes liés à la segmentation par croissance de régions</a:t>
            </a:r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ImageJ </a:t>
            </a:r>
            <a:r>
              <a:rPr lang="fr-FR" dirty="0" smtClean="0">
                <a:sym typeface="Wingdings" panose="05000000000000000000" pitchFamily="2" charset="2"/>
              </a:rPr>
              <a:t> Java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Simple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Contient des filtres existants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Gestion E/S facile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Environnement de développement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Java pas le plus adapté dans le TI</a:t>
            </a:r>
          </a:p>
          <a:p>
            <a:pPr marL="457200" lvl="1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05" y="3909848"/>
            <a:ext cx="338769" cy="338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89" y="3438101"/>
            <a:ext cx="338769" cy="3387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2" y="2966915"/>
            <a:ext cx="438414" cy="3540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1" y="2581364"/>
            <a:ext cx="438414" cy="3540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68" y="2159875"/>
            <a:ext cx="438414" cy="3540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07" y="1200553"/>
            <a:ext cx="1867161" cy="388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7" y="4581036"/>
            <a:ext cx="2071254" cy="2071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8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Fonctionnalités implémentées : </a:t>
            </a:r>
          </a:p>
          <a:p>
            <a:r>
              <a:rPr lang="fr-FR" dirty="0" smtClean="0"/>
              <a:t>Algorithme de croissance par régions avec plusieurs germes</a:t>
            </a:r>
          </a:p>
          <a:p>
            <a:r>
              <a:rPr lang="fr-FR" dirty="0" smtClean="0"/>
              <a:t>Fusion de deux régions</a:t>
            </a:r>
          </a:p>
          <a:p>
            <a:r>
              <a:rPr lang="fr-FR" dirty="0" smtClean="0"/>
              <a:t>Ouverture / Fermeture morphologique après segmentation</a:t>
            </a:r>
          </a:p>
          <a:p>
            <a:r>
              <a:rPr lang="fr-FR" dirty="0" smtClean="0"/>
              <a:t>Base de cas (première version)</a:t>
            </a:r>
          </a:p>
          <a:p>
            <a:r>
              <a:rPr lang="fr-FR" dirty="0" smtClean="0"/>
              <a:t>Lecture / Ecriture fichier base de cas (première version)</a:t>
            </a:r>
          </a:p>
          <a:p>
            <a:r>
              <a:rPr lang="fr-FR" dirty="0" smtClean="0"/>
              <a:t>« Mini RàPC » simplifié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Modélisation : Diagramme UML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63" y="0"/>
            <a:ext cx="322343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0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(image de base, puis segmentée,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8" y="1639614"/>
            <a:ext cx="11839903" cy="428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538247" y="6389168"/>
            <a:ext cx="928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germes sont positionnés « à la main » pour les tests, de manière à obtenir de bons résultats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01055" y="5895186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Fermeture morphologique :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4066947" y="558587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Effet : comble les « trous » des objets de l’image</a:t>
            </a:r>
            <a:endParaRPr lang="fr-FR" dirty="0"/>
          </a:p>
        </p:txBody>
      </p:sp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11906"/>
              </p:ext>
            </p:extLst>
          </p:nvPr>
        </p:nvGraphicFramePr>
        <p:xfrm>
          <a:off x="1656589" y="2102757"/>
          <a:ext cx="9846434" cy="299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Feuille de calcul" r:id="rId4" imgW="8181895" imgH="2486031" progId="Excel.Sheet.12">
                  <p:embed/>
                </p:oleObj>
              </mc:Choice>
              <mc:Fallback>
                <p:oleObj name="Feuille de calcul" r:id="rId4" imgW="8181895" imgH="2486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6589" y="2102757"/>
                        <a:ext cx="9846434" cy="2991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méthode </a:t>
            </a:r>
            <a:r>
              <a:rPr lang="fr-FR" dirty="0" err="1" smtClean="0"/>
              <a:t>toString</a:t>
            </a:r>
            <a:r>
              <a:rPr lang="fr-FR" dirty="0" smtClean="0"/>
              <a:t>() de la base de cas associée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66" y="1464972"/>
            <a:ext cx="8631600" cy="4941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Segmentation d’une tumeur (sans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9" y="1951023"/>
            <a:ext cx="11682248" cy="309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08938" y="5168585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Exemple de fusion entre deux régions (en violet foncé)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94" y="1639614"/>
            <a:ext cx="462915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Cas d’une image « compliquée » ou de « mauvaise qualité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28" y="1639614"/>
            <a:ext cx="738187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mauvaise segmentation de la tumeur et du rein sein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665934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10   Seuil local : 5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639614"/>
            <a:ext cx="11027876" cy="400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isolation du rein sein sur cette image </a:t>
            </a:r>
            <a:r>
              <a:rPr lang="fr-FR" dirty="0" smtClean="0">
                <a:sym typeface="Wingdings" panose="05000000000000000000" pitchFamily="2" charset="2"/>
              </a:rPr>
              <a:t> gros seuils nécessaires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794178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53  Seuil local : 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2" y="1781734"/>
            <a:ext cx="10598441" cy="3836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0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Conclusion :</a:t>
            </a:r>
          </a:p>
          <a:p>
            <a:r>
              <a:rPr lang="fr-FR" dirty="0" smtClean="0"/>
              <a:t> Il faudra sûrement utiliser des seuils différents pour chaque germe</a:t>
            </a:r>
          </a:p>
          <a:p>
            <a:r>
              <a:rPr lang="fr-FR" dirty="0" smtClean="0"/>
              <a:t>Un prétraitement est parfois nécessaire pour faire ressortir les organes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Tentatives de prétraitements 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05" y="1814570"/>
            <a:ext cx="4187014" cy="30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98" y="1814569"/>
            <a:ext cx="4075416" cy="294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900485" y="4874871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Unsharp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4908" y="4874871"/>
            <a:ext cx="37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Unsharp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 </a:t>
            </a:r>
            <a:r>
              <a:rPr lang="fr-FR" dirty="0" smtClean="0"/>
              <a:t> + Convolution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31" y="5554324"/>
            <a:ext cx="1609950" cy="9907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72039" y="5619332"/>
            <a:ext cx="2128345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Radius : 30 pixels</a:t>
            </a:r>
          </a:p>
          <a:p>
            <a:r>
              <a:rPr lang="fr-FR" dirty="0" smtClean="0"/>
              <a:t>Poids Masque : 0,8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Tentatives de </a:t>
            </a:r>
            <a:r>
              <a:rPr lang="fr-FR" dirty="0" smtClean="0"/>
              <a:t>prétraitements, premiers résultats : 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443285" y="5548907"/>
            <a:ext cx="355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Filtre </a:t>
            </a:r>
            <a:r>
              <a:rPr lang="fr-FR" dirty="0" err="1" smtClean="0"/>
              <a:t>moyenneur</a:t>
            </a:r>
            <a:r>
              <a:rPr lang="fr-FR" dirty="0" smtClean="0"/>
              <a:t>  + </a:t>
            </a:r>
            <a:r>
              <a:rPr lang="fr-FR" dirty="0" err="1" smtClean="0"/>
              <a:t>Unsharp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649702"/>
            <a:ext cx="10553700" cy="379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7734956" y="5518789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</a:t>
            </a:r>
            <a:r>
              <a:rPr lang="fr-FR" dirty="0" smtClean="0"/>
              <a:t>30</a:t>
            </a:r>
            <a:r>
              <a:rPr lang="fr-FR" dirty="0" smtClean="0"/>
              <a:t>  </a:t>
            </a:r>
            <a:r>
              <a:rPr lang="fr-FR" dirty="0" smtClean="0"/>
              <a:t>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4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: à partir d’un scanner donné,</a:t>
            </a:r>
          </a:p>
          <a:p>
            <a:pPr marL="0" indent="0">
              <a:buNone/>
            </a:pPr>
            <a:r>
              <a:rPr lang="fr-FR" sz="2200" dirty="0" smtClean="0"/>
              <a:t> déterminer la position optimale des </a:t>
            </a:r>
          </a:p>
          <a:p>
            <a:pPr marL="0" indent="0">
              <a:buNone/>
            </a:pPr>
            <a:r>
              <a:rPr lang="fr-FR" sz="2200" dirty="0" smtClean="0"/>
              <a:t>pixels germes (+seuils) </a:t>
            </a:r>
          </a:p>
          <a:p>
            <a:pPr marL="0" indent="0">
              <a:buNone/>
            </a:pPr>
            <a:r>
              <a:rPr lang="fr-FR" sz="2200" dirty="0" smtClean="0"/>
              <a:t>en vue d’une segmentation </a:t>
            </a:r>
          </a:p>
          <a:p>
            <a:pPr marL="0" indent="0">
              <a:buNone/>
            </a:pPr>
            <a:r>
              <a:rPr lang="fr-FR" sz="2200" dirty="0" smtClean="0"/>
              <a:t>par 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Problème du prétraitement 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443285" y="5548907"/>
            <a:ext cx="355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Filtre </a:t>
            </a:r>
            <a:r>
              <a:rPr lang="fr-FR" dirty="0" err="1" smtClean="0"/>
              <a:t>moyenneur</a:t>
            </a:r>
            <a:r>
              <a:rPr lang="fr-FR" dirty="0" smtClean="0"/>
              <a:t>  + </a:t>
            </a:r>
            <a:r>
              <a:rPr lang="fr-FR" dirty="0" err="1" smtClean="0"/>
              <a:t>Unsharp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58756" y="5548907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</a:t>
            </a:r>
            <a:r>
              <a:rPr lang="fr-FR" dirty="0" smtClean="0"/>
              <a:t>30</a:t>
            </a:r>
            <a:r>
              <a:rPr lang="fr-FR" dirty="0" smtClean="0"/>
              <a:t>  </a:t>
            </a:r>
            <a:r>
              <a:rPr lang="fr-FR" dirty="0" smtClean="0"/>
              <a:t>Seuil local : 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86" y="1639614"/>
            <a:ext cx="9807937" cy="3849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2746191" y="6080997"/>
            <a:ext cx="820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même prétraitement ne fonctionne pas forcément pour deux images différentes, et peut détériorer les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3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625337"/>
            <a:ext cx="10018713" cy="1327301"/>
          </a:xfrm>
        </p:spPr>
        <p:txBody>
          <a:bodyPr/>
          <a:lstStyle/>
          <a:p>
            <a:r>
              <a:rPr lang="fr-FR" dirty="0" smtClean="0"/>
              <a:t>Démonstration Mini - RàPC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(+Description)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1803</TotalTime>
  <Words>1628</Words>
  <Application>Microsoft Office PowerPoint</Application>
  <PresentationFormat>Grand écran</PresentationFormat>
  <Paragraphs>368</Paragraphs>
  <Slides>41</Slides>
  <Notes>25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Calibri</vt:lpstr>
      <vt:lpstr>Corbel</vt:lpstr>
      <vt:lpstr>Wingdings</vt:lpstr>
      <vt:lpstr>Parallaxe</vt:lpstr>
      <vt:lpstr>Feuille de calcul Microsoft Excel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Démonstration Mini - RàPC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146</cp:revision>
  <dcterms:created xsi:type="dcterms:W3CDTF">2017-03-14T08:34:02Z</dcterms:created>
  <dcterms:modified xsi:type="dcterms:W3CDTF">2017-03-30T09:03:28Z</dcterms:modified>
</cp:coreProperties>
</file>