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6" r:id="rId5"/>
    <p:sldId id="267" r:id="rId6"/>
    <p:sldId id="258" r:id="rId7"/>
    <p:sldId id="261" r:id="rId8"/>
    <p:sldId id="262" r:id="rId9"/>
    <p:sldId id="268" r:id="rId10"/>
    <p:sldId id="269" r:id="rId11"/>
    <p:sldId id="265" r:id="rId12"/>
    <p:sldId id="271" r:id="rId13"/>
    <p:sldId id="270" r:id="rId14"/>
    <p:sldId id="263" r:id="rId15"/>
    <p:sldId id="264" r:id="rId16"/>
    <p:sldId id="274" r:id="rId17"/>
    <p:sldId id="273" r:id="rId18"/>
    <p:sldId id="275" r:id="rId19"/>
    <p:sldId id="27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12" autoAdjust="0"/>
  </p:normalViewPr>
  <p:slideViewPr>
    <p:cSldViewPr snapToGrid="0">
      <p:cViewPr>
        <p:scale>
          <a:sx n="75" d="100"/>
          <a:sy n="75" d="100"/>
        </p:scale>
        <p:origin x="33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e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11" Type="http://schemas.openxmlformats.org/officeDocument/2006/relationships/image" Target="../media/image17.emf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9760B-F482-4A28-9985-DAC59822EDF9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21B9-9FE5-432F-A9DE-276993DF5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3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07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Mesure de similarité et recherche du cas le plus similaire da	ns la base, ici représenté</a:t>
            </a:r>
            <a:r>
              <a:rPr lang="fr-FR" baseline="0" dirty="0" smtClean="0"/>
              <a:t> en Rouge </a:t>
            </a:r>
          </a:p>
          <a:p>
            <a:r>
              <a:rPr lang="fr-FR" baseline="0" dirty="0" smtClean="0"/>
              <a:t>On se remémore ensuite la solution du cas le plus similaire</a:t>
            </a:r>
          </a:p>
          <a:p>
            <a:r>
              <a:rPr lang="fr-FR" baseline="0" dirty="0" smtClean="0"/>
              <a:t>On adapte cette solution à notre nouveau problème, en modifiant les paramètres par exemple</a:t>
            </a:r>
          </a:p>
          <a:p>
            <a:r>
              <a:rPr lang="fr-FR" baseline="0" dirty="0" smtClean="0"/>
              <a:t>On exécute ensuite le programme avec la solution adaptée, et si le résultat du programme est satisfaisant, on stocke le cas </a:t>
            </a:r>
            <a:r>
              <a:rPr lang="fr-FR" baseline="0" dirty="0" err="1" smtClean="0"/>
              <a:t>probleme+solution</a:t>
            </a:r>
            <a:r>
              <a:rPr lang="fr-FR" baseline="0" dirty="0" smtClean="0"/>
              <a:t> dans la base de cas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92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5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b="1" dirty="0" smtClean="0"/>
              <a:t>Ontologie</a:t>
            </a:r>
            <a:r>
              <a:rPr lang="fr-FR" sz="1200" dirty="0" smtClean="0"/>
              <a:t> : « Spécification formelle et explicite d’une conceptualisation partagée »</a:t>
            </a:r>
          </a:p>
          <a:p>
            <a:pPr marL="0" indent="0">
              <a:buNone/>
            </a:pPr>
            <a:r>
              <a:rPr lang="fr-FR" sz="1200" dirty="0" smtClean="0"/>
              <a:t>= Représentation des connaissances dans un domaine.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25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Fusion de relations spatiales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49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96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99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55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7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7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97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56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2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9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7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7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1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5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2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464316-5A27-4FEC-B358-C0D92F8D80B5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0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package" Target="../embeddings/Feuille_de_calcul_Microsoft_Excel1.xlsx"/><Relationship Id="rId7" Type="http://schemas.openxmlformats.org/officeDocument/2006/relationships/package" Target="../embeddings/Feuille_de_calcul_Microsoft_Excel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Feuille_de_calcul_Microsoft_Excel2.xlsx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package" Target="../embeddings/Feuille_de_calcul_Microsoft_Excel4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5683" y="1380068"/>
            <a:ext cx="9377340" cy="2616199"/>
          </a:xfrm>
        </p:spPr>
        <p:txBody>
          <a:bodyPr/>
          <a:lstStyle/>
          <a:p>
            <a:r>
              <a:rPr lang="fr-FR" dirty="0"/>
              <a:t>Segmentation par RàPC et logique floue</a:t>
            </a:r>
          </a:p>
        </p:txBody>
      </p:sp>
    </p:spTree>
    <p:extLst>
      <p:ext uri="{BB962C8B-B14F-4D97-AF65-F5344CB8AC3E}">
        <p14:creationId xmlns:p14="http://schemas.microsoft.com/office/powerpoint/2010/main" val="3971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48871"/>
                <a:ext cx="10018713" cy="5029200"/>
              </a:xfrm>
            </p:spPr>
            <p:txBody>
              <a:bodyPr anchor="t">
                <a:normAutofit/>
              </a:bodyPr>
              <a:lstStyle/>
              <a:p>
                <a:pPr marL="457200" indent="-457200">
                  <a:buSzPct val="110000"/>
                  <a:buAutoNum type="alphaUcPeriod"/>
                </a:pPr>
                <a:r>
                  <a:rPr lang="fr-FR" b="1" dirty="0" smtClean="0"/>
                  <a:t>Premier RàPC sur </a:t>
                </a:r>
                <a:r>
                  <a:rPr lang="fr-FR" b="1" dirty="0"/>
                  <a:t>les </a:t>
                </a:r>
                <a:r>
                  <a:rPr lang="fr-FR" b="1" dirty="0" smtClean="0"/>
                  <a:t>caractéristiques des cas</a:t>
                </a:r>
              </a:p>
              <a:p>
                <a:r>
                  <a:rPr lang="fr-FR" sz="2200" dirty="0" smtClean="0"/>
                  <a:t>Formule utilisée : </a:t>
                </a:r>
              </a:p>
              <a:p>
                <a:pPr marL="457200" lvl="1" indent="0">
                  <a:buNone/>
                </a:pPr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Partie </a:t>
                </a:r>
                <a:r>
                  <a:rPr lang="fr-FR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NonImage</a:t>
                </a:r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formule de </a:t>
                </a:r>
                <a:r>
                  <a:rPr lang="fr-FR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Perner</a:t>
                </a:r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fr-FR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erner</a:t>
                </a:r>
                <a:r>
                  <a:rPr lang="fr-F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i="1">
                          <a:latin typeface="Cambria Math" panose="02040503050406030204" pitchFamily="18" charset="0"/>
                        </a:rPr>
                        <m:t>𝑆𝑁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𝐴𝑖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]"/>
                              <m:ctrlPr>
                                <a:rPr lang="fr-F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𝐴𝑖</m:t>
                              </m:r>
                            </m:e>
                          </m:d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𝐷𝑖</m:t>
                              </m:r>
                            </m:e>
                          </m:d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𝐸𝑖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fr-FR" sz="19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𝑎𝑣𝑒𝑐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𝐴𝑖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𝑏𝑜𝑡h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𝑜𝑛𝑙𝑦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𝐸𝑖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𝑜𝑛𝑙𝑦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fr-FR" sz="1900" dirty="0"/>
              </a:p>
              <a:p>
                <a:pPr lvl="2">
                  <a:buSzPct val="100000"/>
                  <a:buFont typeface="Wingdings" panose="05000000000000000000" pitchFamily="2" charset="2"/>
                  <a:buChar char="Ø"/>
                </a:pPr>
                <a:r>
                  <a:rPr lang="fr-FR" sz="1700" dirty="0"/>
                  <a:t>Nécessite une conversion des caractéristiques en binaire </a:t>
                </a:r>
              </a:p>
              <a:p>
                <a:pPr lvl="2">
                  <a:buSzPct val="100000"/>
                  <a:buFont typeface="Wingdings" panose="05000000000000000000" pitchFamily="2" charset="2"/>
                  <a:buChar char="Ø"/>
                </a:pPr>
                <a:r>
                  <a:rPr lang="el-GR" sz="1700" dirty="0"/>
                  <a:t>α</a:t>
                </a:r>
                <a:r>
                  <a:rPr lang="fr-FR" sz="1700" dirty="0"/>
                  <a:t>,</a:t>
                </a:r>
                <a:r>
                  <a:rPr lang="el-GR" sz="1700" dirty="0"/>
                  <a:t>β</a:t>
                </a:r>
                <a:r>
                  <a:rPr lang="fr-FR" sz="1700" dirty="0"/>
                  <a:t> et </a:t>
                </a:r>
                <a:r>
                  <a:rPr lang="el-GR" sz="1700" dirty="0"/>
                  <a:t>γ</a:t>
                </a:r>
                <a:r>
                  <a:rPr lang="fr-FR" sz="1700" dirty="0"/>
                  <a:t> sont des poids, généralement </a:t>
                </a:r>
                <a:r>
                  <a:rPr lang="el-G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l-G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fr-F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 </a:t>
                </a:r>
                <a:r>
                  <a:rPr lang="fr-FR" sz="1700" dirty="0"/>
                  <a:t>et </a:t>
                </a:r>
                <a:r>
                  <a:rPr lang="el-G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r>
                  <a:rPr lang="fr-F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0,5</a:t>
                </a:r>
                <a:r>
                  <a:rPr lang="fr-FR" sz="1700" dirty="0"/>
                  <a:t>, </a:t>
                </a:r>
                <a:r>
                  <a:rPr lang="fr-FR" sz="1700" b="1" dirty="0"/>
                  <a:t>quand </a:t>
                </a:r>
                <a:r>
                  <a:rPr lang="fr-FR" sz="17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fr-FR" sz="1700" b="1" dirty="0"/>
                  <a:t>  est le nouveau cas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48871"/>
                <a:ext cx="10018713" cy="5029200"/>
              </a:xfrm>
              <a:blipFill rotWithShape="0">
                <a:blip r:embed="rId2"/>
                <a:stretch>
                  <a:fillRect l="-1338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67243"/>
              </p:ext>
            </p:extLst>
          </p:nvPr>
        </p:nvGraphicFramePr>
        <p:xfrm>
          <a:off x="4776106" y="4454917"/>
          <a:ext cx="28479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988"/>
                <a:gridCol w="142398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= 120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01111000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 = 125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01111101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both</a:t>
                      </a:r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(A,B)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only</a:t>
                      </a:r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(A)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only</a:t>
                      </a:r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(B)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3971305" y="4131752"/>
            <a:ext cx="4638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Exemple de conversion </a:t>
            </a:r>
            <a:r>
              <a:rPr lang="fr-FR" sz="1500" dirty="0" smtClean="0"/>
              <a:t>binaire de deux caractéristiques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99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48871"/>
            <a:ext cx="10284138" cy="5029200"/>
          </a:xfrm>
        </p:spPr>
        <p:txBody>
          <a:bodyPr anchor="t"/>
          <a:lstStyle/>
          <a:p>
            <a:pPr marL="457200" indent="-457200">
              <a:buSzPct val="110000"/>
              <a:buFont typeface="+mj-lt"/>
              <a:buAutoNum type="alphaUcPeriod" startAt="2"/>
            </a:pPr>
            <a:r>
              <a:rPr lang="fr-FR" b="1" dirty="0" smtClean="0"/>
              <a:t>Deuxième RàPC pour la position des organes (germes)</a:t>
            </a:r>
            <a:endParaRPr lang="fr-FR" b="1" dirty="0" smtClean="0"/>
          </a:p>
          <a:p>
            <a:r>
              <a:rPr lang="fr-FR" dirty="0" smtClean="0"/>
              <a:t>Utilisation de la Logique floue pour définir des relations spatiales </a:t>
            </a:r>
            <a:r>
              <a:rPr lang="fr-FR" sz="1800" dirty="0" smtClean="0"/>
              <a:t>[</a:t>
            </a:r>
            <a:r>
              <a:rPr lang="fr-FR" sz="1800" dirty="0" err="1" smtClean="0"/>
              <a:t>Hudelot</a:t>
            </a:r>
            <a:r>
              <a:rPr lang="fr-FR" sz="1800" dirty="0" smtClean="0"/>
              <a:t>][</a:t>
            </a:r>
            <a:r>
              <a:rPr lang="fr-FR" sz="1800" dirty="0" err="1" smtClean="0"/>
              <a:t>Colliot</a:t>
            </a:r>
            <a:r>
              <a:rPr lang="fr-FR" sz="1800" dirty="0" smtClean="0"/>
              <a:t>] </a:t>
            </a:r>
          </a:p>
          <a:p>
            <a:endParaRPr lang="fr-FR" dirty="0" smtClean="0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078718" y="3066589"/>
            <a:ext cx="0" cy="1022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078718" y="4089305"/>
            <a:ext cx="2384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078718" y="4089305"/>
            <a:ext cx="5969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41729" y="3300308"/>
            <a:ext cx="494099" cy="788997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684042" y="3300308"/>
            <a:ext cx="440055" cy="778876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635828" y="4089305"/>
            <a:ext cx="49564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978388" y="3995325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r>
              <a:rPr lang="el-GR" dirty="0" smtClean="0"/>
              <a:t>π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64350" y="3995325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815510" y="3118143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93919" y="3868488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03344" y="3995325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75720" y="4317667"/>
            <a:ext cx="16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Angle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415618" y="3999675"/>
            <a:ext cx="51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384512" y="3995325"/>
            <a:ext cx="59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r>
              <a:rPr lang="el-GR" dirty="0" smtClean="0"/>
              <a:t>π</a:t>
            </a:r>
            <a:r>
              <a:rPr lang="fr-FR" dirty="0" smtClean="0"/>
              <a:t>/2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41" y="2080041"/>
            <a:ext cx="4222421" cy="4569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ZoneTexte 18"/>
          <p:cNvSpPr txBox="1"/>
          <p:nvPr/>
        </p:nvSpPr>
        <p:spPr>
          <a:xfrm>
            <a:off x="9500260" y="2929284"/>
            <a:ext cx="2452656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Exemple de relation « </a:t>
            </a:r>
            <a:r>
              <a:rPr lang="fr-FR" b="1" dirty="0" err="1" smtClean="0"/>
              <a:t>aDroiteDe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Par </a:t>
            </a:r>
            <a:r>
              <a:rPr lang="fr-FR" dirty="0" smtClean="0"/>
              <a:t>rapport à un Point de référence au centre de l’image (blanc = 1, noir = 0)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852411" y="4697765"/>
            <a:ext cx="276414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Fonction d’appartenance à la relation </a:t>
            </a:r>
            <a:r>
              <a:rPr lang="fr-FR" dirty="0"/>
              <a:t>« </a:t>
            </a:r>
            <a:r>
              <a:rPr lang="fr-FR" b="1" dirty="0" err="1"/>
              <a:t>aDroiteDe</a:t>
            </a:r>
            <a:r>
              <a:rPr 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48871"/>
            <a:ext cx="10284138" cy="5029200"/>
          </a:xfrm>
        </p:spPr>
        <p:txBody>
          <a:bodyPr anchor="t">
            <a:normAutofit/>
          </a:bodyPr>
          <a:lstStyle/>
          <a:p>
            <a:pPr marL="457200" indent="-457200">
              <a:buSzPct val="110000"/>
              <a:buFont typeface="+mj-lt"/>
              <a:buAutoNum type="alphaUcPeriod" startAt="2"/>
            </a:pPr>
            <a:r>
              <a:rPr lang="fr-FR" b="1" dirty="0" smtClean="0"/>
              <a:t>Deuxième RàPC pour la position des organes (germes)</a:t>
            </a:r>
          </a:p>
          <a:p>
            <a:pPr marL="457200" indent="-457200">
              <a:buSzPct val="110000"/>
              <a:buFont typeface="+mj-lt"/>
              <a:buAutoNum type="alphaUcPeriod" startAt="2"/>
            </a:pPr>
            <a:endParaRPr lang="fr-FR" b="1" dirty="0" smtClean="0"/>
          </a:p>
          <a:p>
            <a:r>
              <a:rPr lang="fr-FR" dirty="0" smtClean="0"/>
              <a:t>Utilisation de la Logique floue pour définir des relations spatiales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ex: « </a:t>
            </a:r>
            <a:r>
              <a:rPr lang="fr-F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ReinDroit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aGaucheDe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ColonneVertébrale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»</a:t>
            </a:r>
          </a:p>
          <a:p>
            <a:pPr marL="0" indent="0">
              <a:buNone/>
            </a:pPr>
            <a:r>
              <a:rPr lang="fr-F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fr-F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« </a:t>
            </a:r>
            <a:r>
              <a:rPr lang="fr-F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TumeurRénale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procheDe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ReinDroit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»</a:t>
            </a:r>
          </a:p>
          <a:p>
            <a:r>
              <a:rPr lang="fr-FR" dirty="0" smtClean="0"/>
              <a:t>Positionnement flou de la tumeur stocké dans chaque cas</a:t>
            </a:r>
            <a:endParaRPr lang="fr-FR" dirty="0" smtClean="0"/>
          </a:p>
          <a:p>
            <a:r>
              <a:rPr lang="fr-FR" dirty="0" smtClean="0"/>
              <a:t>Structuration des relations de base entre organes à l’aide d’une </a:t>
            </a:r>
            <a:r>
              <a:rPr lang="fr-FR" b="1" dirty="0" smtClean="0"/>
              <a:t>Ontologie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dirty="0" smtClean="0">
                <a:sym typeface="Wingdings" panose="05000000000000000000" pitchFamily="2" charset="2"/>
              </a:rPr>
              <a:t> permet d’inférer le positionnement flou de la tumeur par comparaison 	de relations spatiales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ex: « A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aDroiteDe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B » et « B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aDroiteDe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C » permet d’inférer « A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aDroiteDe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C »</a:t>
            </a:r>
            <a:endParaRPr lang="fr-F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48871"/>
            <a:ext cx="10284138" cy="5029200"/>
          </a:xfrm>
        </p:spPr>
        <p:txBody>
          <a:bodyPr anchor="t"/>
          <a:lstStyle/>
          <a:p>
            <a:pPr marL="457200" indent="-457200">
              <a:buSzPct val="110000"/>
              <a:buFont typeface="+mj-lt"/>
              <a:buAutoNum type="alphaUcPeriod" startAt="2"/>
            </a:pPr>
            <a:r>
              <a:rPr lang="fr-FR" b="1" dirty="0" smtClean="0"/>
              <a:t>Deuxième RàPC pour la position des organes (germes)</a:t>
            </a:r>
          </a:p>
          <a:p>
            <a:pPr marL="0" lvl="0" indent="0"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r>
              <a:rPr lang="fr-FR" dirty="0">
                <a:solidFill>
                  <a:prstClr val="black"/>
                </a:solidFill>
              </a:rPr>
              <a:t>Exemple </a:t>
            </a:r>
            <a:r>
              <a:rPr lang="fr-FR" dirty="0" smtClean="0">
                <a:solidFill>
                  <a:prstClr val="black"/>
                </a:solidFill>
              </a:rPr>
              <a:t>de logique floue pour les relations spatiales floues :</a:t>
            </a:r>
          </a:p>
          <a:p>
            <a:pPr marL="0" lvl="0" indent="0"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r>
              <a:rPr lang="fr-FR" sz="2200" dirty="0" smtClean="0">
                <a:solidFill>
                  <a:prstClr val="black"/>
                </a:solidFill>
              </a:rPr>
              <a:t>« </a:t>
            </a:r>
            <a:r>
              <a:rPr lang="fr-FR" sz="2200" dirty="0">
                <a:solidFill>
                  <a:prstClr val="black"/>
                </a:solidFill>
              </a:rPr>
              <a:t>Tumeur en haut à gauche et moyennement proche de la colonne vertébrale »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lphaUcPeriod" startAt="2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24" y="2514685"/>
            <a:ext cx="5374579" cy="388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7861465" y="3718765"/>
            <a:ext cx="3379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Degré d’appartenance à la relation floue (blanc = 1, noir = 0)</a:t>
            </a:r>
          </a:p>
          <a:p>
            <a:endParaRPr lang="fr-FR" dirty="0"/>
          </a:p>
          <a:p>
            <a:r>
              <a:rPr lang="fr-FR" dirty="0" smtClean="0"/>
              <a:t>Le germe est à placer au degré le plus élevé </a:t>
            </a:r>
            <a:r>
              <a:rPr lang="fr-FR" dirty="0" smtClean="0"/>
              <a:t>(pixel le </a:t>
            </a:r>
            <a:r>
              <a:rPr lang="fr-FR" dirty="0" smtClean="0"/>
              <a:t>plus blanc)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1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III. Adaptation de la position des germes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r>
              <a:rPr lang="fr-FR" dirty="0" smtClean="0"/>
              <a:t>Si le pixel associé au germe calculé par RàPC a une couleur incohérente, on évalue la couleur de ses voisins, jusqu’à trouver un pixel de « bonne couleur »</a:t>
            </a:r>
          </a:p>
          <a:p>
            <a:r>
              <a:rPr lang="fr-FR" dirty="0" smtClean="0"/>
              <a:t>La cohérence de la couleur du pixel est fixée par un seuil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Ex: le rein (après prétraitement) est toujours clair (intensité supérieure à 150)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On fixe un seuil minimum à 150 pour les pixels germes du rein</a:t>
            </a:r>
            <a:endParaRPr lang="fr-FR" dirty="0"/>
          </a:p>
        </p:txBody>
      </p:sp>
      <p:graphicFrame>
        <p:nvGraphicFramePr>
          <p:cNvPr id="24" name="Obje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358"/>
              </p:ext>
            </p:extLst>
          </p:nvPr>
        </p:nvGraphicFramePr>
        <p:xfrm>
          <a:off x="3808084" y="2469531"/>
          <a:ext cx="23907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Feuille de calcul" r:id="rId3" imgW="2390799" imgH="2390895" progId="Excel.Sheet.12">
                  <p:embed/>
                </p:oleObj>
              </mc:Choice>
              <mc:Fallback>
                <p:oleObj name="Feuille de calcul" r:id="rId3" imgW="2390799" imgH="23908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8084" y="2469531"/>
                        <a:ext cx="2390775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10815"/>
              </p:ext>
            </p:extLst>
          </p:nvPr>
        </p:nvGraphicFramePr>
        <p:xfrm>
          <a:off x="7218776" y="2685761"/>
          <a:ext cx="485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Feuille de calcul" r:id="rId5" imgW="485649" imgH="485911" progId="Excel.Sheet.12">
                  <p:embed/>
                </p:oleObj>
              </mc:Choice>
              <mc:Fallback>
                <p:oleObj name="Feuille de calcul" r:id="rId5" imgW="485649" imgH="485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8776" y="2685761"/>
                        <a:ext cx="4857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ZoneTexte 34"/>
          <p:cNvSpPr txBox="1"/>
          <p:nvPr/>
        </p:nvSpPr>
        <p:spPr>
          <a:xfrm>
            <a:off x="7740566" y="2743982"/>
            <a:ext cx="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 courant </a:t>
            </a:r>
            <a:endParaRPr lang="fr-FR" dirty="0"/>
          </a:p>
        </p:txBody>
      </p:sp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73199"/>
              </p:ext>
            </p:extLst>
          </p:nvPr>
        </p:nvGraphicFramePr>
        <p:xfrm>
          <a:off x="7218775" y="3422030"/>
          <a:ext cx="485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Feuille de calcul" r:id="rId7" imgW="485649" imgH="485911" progId="Excel.Sheet.12">
                  <p:embed/>
                </p:oleObj>
              </mc:Choice>
              <mc:Fallback>
                <p:oleObj name="Feuille de calcul" r:id="rId7" imgW="485649" imgH="485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18775" y="3422030"/>
                        <a:ext cx="4857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ZoneTexte 36"/>
          <p:cNvSpPr txBox="1"/>
          <p:nvPr/>
        </p:nvSpPr>
        <p:spPr>
          <a:xfrm>
            <a:off x="7740566" y="3480251"/>
            <a:ext cx="28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Pixels voisins (8-connexité)</a:t>
            </a:r>
            <a:endParaRPr lang="fr-FR" dirty="0"/>
          </a:p>
        </p:txBody>
      </p:sp>
      <p:graphicFrame>
        <p:nvGraphicFramePr>
          <p:cNvPr id="38" name="Obje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93129"/>
              </p:ext>
            </p:extLst>
          </p:nvPr>
        </p:nvGraphicFramePr>
        <p:xfrm>
          <a:off x="7218774" y="4158299"/>
          <a:ext cx="485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Feuille de calcul" r:id="rId9" imgW="485649" imgH="485911" progId="Excel.Sheet.12">
                  <p:embed/>
                </p:oleObj>
              </mc:Choice>
              <mc:Fallback>
                <p:oleObj name="Feuille de calcul" r:id="rId9" imgW="485649" imgH="485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18774" y="4158299"/>
                        <a:ext cx="4857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ZoneTexte 38"/>
          <p:cNvSpPr txBox="1"/>
          <p:nvPr/>
        </p:nvSpPr>
        <p:spPr>
          <a:xfrm>
            <a:off x="7769686" y="4235712"/>
            <a:ext cx="28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Autres pixels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IV. </a:t>
            </a:r>
            <a:r>
              <a:rPr lang="fr-FR" dirty="0" smtClean="0"/>
              <a:t>Expériences et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Problème majeur de la croissance région pour ce projet : 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lang="fr-FR" sz="2200" dirty="0"/>
              <a:t>	</a:t>
            </a:r>
            <a:r>
              <a:rPr lang="fr-FR" sz="2200" dirty="0" smtClean="0"/>
              <a:t>Les muscles et la tumeur ont la même couleur sur les scanners</a:t>
            </a:r>
          </a:p>
          <a:p>
            <a:r>
              <a:rPr lang="fr-FR" dirty="0" smtClean="0"/>
              <a:t>Solution : 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lang="fr-FR" dirty="0"/>
              <a:t>	</a:t>
            </a:r>
            <a:r>
              <a:rPr lang="fr-FR" sz="2200" dirty="0" smtClean="0"/>
              <a:t>Appliquer des </a:t>
            </a:r>
            <a:r>
              <a:rPr lang="fr-FR" sz="2200" b="1" dirty="0" smtClean="0"/>
              <a:t>prétraitements</a:t>
            </a:r>
            <a:r>
              <a:rPr lang="fr-FR" sz="2200" dirty="0" smtClean="0"/>
              <a:t> à l’image pour faire ressortir le contraste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2000" dirty="0" smtClean="0"/>
              <a:t>-</a:t>
            </a:r>
            <a:r>
              <a:rPr lang="fr-FR" dirty="0" smtClean="0"/>
              <a:t> </a:t>
            </a:r>
            <a:r>
              <a:rPr lang="fr-FR" sz="2000" dirty="0" smtClean="0"/>
              <a:t>Egalisation d’histogramme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- </a:t>
            </a:r>
            <a:r>
              <a:rPr lang="fr-FR" sz="2000" dirty="0" err="1" smtClean="0"/>
              <a:t>Unshapred</a:t>
            </a:r>
            <a:r>
              <a:rPr lang="fr-FR" sz="2000" dirty="0" smtClean="0"/>
              <a:t> </a:t>
            </a:r>
            <a:r>
              <a:rPr lang="fr-FR" sz="2000" dirty="0" err="1" smtClean="0"/>
              <a:t>mask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- Filtre médian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lang="fr-FR" dirty="0"/>
              <a:t>	</a:t>
            </a:r>
            <a:r>
              <a:rPr lang="fr-FR" sz="2200" b="1" dirty="0" smtClean="0"/>
              <a:t>Segmenter les muscles </a:t>
            </a:r>
            <a:r>
              <a:rPr lang="fr-FR" sz="2200" dirty="0" smtClean="0"/>
              <a:t>par RàPC avant de segmenter les autres organes</a:t>
            </a:r>
            <a:endParaRPr lang="fr-FR" sz="2200" dirty="0" smtClean="0"/>
          </a:p>
        </p:txBody>
      </p:sp>
    </p:spTree>
    <p:extLst>
      <p:ext uri="{BB962C8B-B14F-4D97-AF65-F5344CB8AC3E}">
        <p14:creationId xmlns:p14="http://schemas.microsoft.com/office/powerpoint/2010/main" val="4400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IV. </a:t>
            </a:r>
            <a:r>
              <a:rPr lang="fr-FR" dirty="0" smtClean="0"/>
              <a:t>Expériences et résultats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709942" y="783362"/>
            <a:ext cx="10577061" cy="4433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 smtClean="0"/>
              <a:t>Résultats obtenus : </a:t>
            </a:r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dirty="0" smtClean="0"/>
              <a:t>	</a:t>
            </a:r>
          </a:p>
          <a:p>
            <a:pPr marL="0" indent="0">
              <a:buFont typeface="Arial"/>
              <a:buNone/>
            </a:pPr>
            <a:endParaRPr lang="fr-FR" dirty="0" smtClean="0"/>
          </a:p>
          <a:p>
            <a:pPr marL="514350" indent="-514350">
              <a:buFont typeface="Arial"/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177488" y="56415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73" y="1281171"/>
            <a:ext cx="7216014" cy="5225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1506261" y="2138504"/>
            <a:ext cx="129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 prétraitée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170934" y="2138504"/>
            <a:ext cx="174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Segmentation muscles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35838" y="4783032"/>
            <a:ext cx="163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Suppression muscles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175771" y="4778261"/>
            <a:ext cx="163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Segmentation tumeur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26332" y="1549466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520498" y="1549466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26332" y="414000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520497" y="414000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IV. </a:t>
            </a:r>
            <a:r>
              <a:rPr lang="fr-FR" dirty="0" smtClean="0"/>
              <a:t>Expériences et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31203"/>
            <a:ext cx="10018713" cy="5029200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 smtClean="0"/>
              <a:t>Mesure </a:t>
            </a:r>
            <a:r>
              <a:rPr lang="fr-FR" dirty="0" smtClean="0"/>
              <a:t>de </a:t>
            </a:r>
            <a:r>
              <a:rPr lang="fr-FR" dirty="0" smtClean="0"/>
              <a:t>similarité d’un nouveau cas par rapport à la base 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35" y="1602062"/>
            <a:ext cx="2940216" cy="19614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5" y="1617768"/>
            <a:ext cx="2710966" cy="192803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3" y="1597909"/>
            <a:ext cx="1947894" cy="194789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218" y="1597909"/>
            <a:ext cx="1952047" cy="1952047"/>
          </a:xfrm>
          <a:prstGeom prst="rect">
            <a:avLst/>
          </a:prstGeom>
        </p:spPr>
      </p:pic>
      <p:sp>
        <p:nvSpPr>
          <p:cNvPr id="12" name="Accolade ouvrante 11"/>
          <p:cNvSpPr/>
          <p:nvPr/>
        </p:nvSpPr>
        <p:spPr>
          <a:xfrm rot="16200000">
            <a:off x="5324191" y="-204279"/>
            <a:ext cx="380010" cy="8222522"/>
          </a:xfrm>
          <a:prstGeom prst="leftBrace">
            <a:avLst>
              <a:gd name="adj1" fmla="val 8333"/>
              <a:gd name="adj2" fmla="val 50578"/>
            </a:avLst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990117" y="4096987"/>
            <a:ext cx="240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 de cas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208376" y="4062247"/>
            <a:ext cx="240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 cas</a:t>
            </a:r>
            <a:endParaRPr lang="fr-FR" dirty="0"/>
          </a:p>
        </p:txBody>
      </p:sp>
      <p:sp>
        <p:nvSpPr>
          <p:cNvPr id="15" name="Accolade ouvrante 14"/>
          <p:cNvSpPr/>
          <p:nvPr/>
        </p:nvSpPr>
        <p:spPr>
          <a:xfrm rot="16200000">
            <a:off x="10723275" y="2936997"/>
            <a:ext cx="380010" cy="1939970"/>
          </a:xfrm>
          <a:prstGeom prst="leftBrace">
            <a:avLst>
              <a:gd name="adj1" fmla="val 8333"/>
              <a:gd name="adj2" fmla="val 50578"/>
            </a:avLst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74262"/>
              </p:ext>
            </p:extLst>
          </p:nvPr>
        </p:nvGraphicFramePr>
        <p:xfrm>
          <a:off x="2554514" y="4943870"/>
          <a:ext cx="8128000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Similarité MSSIM (Image)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0.244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0.856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3914179" y="1608617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930905" y="1586656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70451" y="1593840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IV. </a:t>
            </a:r>
            <a:r>
              <a:rPr lang="fr-FR" dirty="0" smtClean="0"/>
              <a:t>Résultats actuels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 smtClean="0"/>
              <a:t>Résultat global (avec adaptation de la position des germes) 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56" y="2611260"/>
            <a:ext cx="2495819" cy="25006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4" y="2611260"/>
            <a:ext cx="2500656" cy="25006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28" y="2571901"/>
            <a:ext cx="2479427" cy="247942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84409" y="5139507"/>
            <a:ext cx="297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de la base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887241" y="6316777"/>
            <a:ext cx="297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segmenté par </a:t>
            </a:r>
            <a:r>
              <a:rPr lang="fr-FR" dirty="0"/>
              <a:t>R</a:t>
            </a:r>
            <a:r>
              <a:rPr lang="fr-FR" dirty="0" smtClean="0"/>
              <a:t>àPC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183" y="1287577"/>
            <a:ext cx="2476563" cy="248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19" y="3840523"/>
            <a:ext cx="2492527" cy="249252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620919" y="1317268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Sans adaptation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620919" y="384052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Avec adaptation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Bibliographie RàPC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50883"/>
            <a:ext cx="10577061" cy="5496102"/>
          </a:xfrm>
        </p:spPr>
        <p:txBody>
          <a:bodyPr anchor="t">
            <a:normAutofit/>
          </a:bodyPr>
          <a:lstStyle/>
          <a:p>
            <a:pPr lvl="1"/>
            <a:r>
              <a:rPr lang="en-US" dirty="0" smtClean="0"/>
              <a:t>[</a:t>
            </a:r>
            <a:r>
              <a:rPr lang="en-US" dirty="0" smtClean="0"/>
              <a:t>Finnie] “Similarity </a:t>
            </a:r>
            <a:r>
              <a:rPr lang="en-US" dirty="0"/>
              <a:t>and Metrics in Case-Based </a:t>
            </a:r>
            <a:r>
              <a:rPr lang="en-US" dirty="0" smtClean="0"/>
              <a:t>Reasoning” </a:t>
            </a:r>
            <a:r>
              <a:rPr lang="en-US" dirty="0" err="1" smtClean="0"/>
              <a:t>Finnnie</a:t>
            </a:r>
            <a:r>
              <a:rPr lang="en-US" dirty="0" smtClean="0"/>
              <a:t>  &amp; Sun 2002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Perner</a:t>
            </a:r>
            <a:r>
              <a:rPr lang="en-US" dirty="0" smtClean="0"/>
              <a:t>] “An </a:t>
            </a:r>
            <a:r>
              <a:rPr lang="en-US" dirty="0"/>
              <a:t>architecture for a CBR image segmentation </a:t>
            </a:r>
            <a:r>
              <a:rPr lang="en-US" dirty="0" smtClean="0"/>
              <a:t>system” </a:t>
            </a:r>
            <a:r>
              <a:rPr lang="en-US" dirty="0" err="1" smtClean="0"/>
              <a:t>Perner</a:t>
            </a:r>
            <a:r>
              <a:rPr lang="en-US" dirty="0" smtClean="0"/>
              <a:t> 1999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Burkhard</a:t>
            </a:r>
            <a:r>
              <a:rPr lang="en-US" dirty="0" smtClean="0"/>
              <a:t>] “Case </a:t>
            </a:r>
            <a:r>
              <a:rPr lang="en-US" dirty="0"/>
              <a:t>Completion and Similarity in Case-Based </a:t>
            </a:r>
            <a:r>
              <a:rPr lang="en-US" dirty="0" smtClean="0"/>
              <a:t>Reasoning” </a:t>
            </a:r>
            <a:r>
              <a:rPr lang="en-US" dirty="0" err="1" smtClean="0"/>
              <a:t>Burkhard</a:t>
            </a:r>
            <a:r>
              <a:rPr lang="en-US" dirty="0" smtClean="0"/>
              <a:t> 2004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Garrell</a:t>
            </a:r>
            <a:r>
              <a:rPr lang="en-US" dirty="0" smtClean="0"/>
              <a:t>] “Automatic </a:t>
            </a:r>
            <a:r>
              <a:rPr lang="en-US" dirty="0"/>
              <a:t>diagnosis with genetic algorithms and case-based </a:t>
            </a:r>
            <a:r>
              <a:rPr lang="en-US" dirty="0" smtClean="0"/>
              <a:t>reasoning” </a:t>
            </a:r>
            <a:r>
              <a:rPr lang="en-US" dirty="0" err="1" smtClean="0"/>
              <a:t>Garrell</a:t>
            </a:r>
            <a:r>
              <a:rPr lang="en-US" dirty="0" smtClean="0"/>
              <a:t> &amp; al. 1999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Golobardes</a:t>
            </a:r>
            <a:r>
              <a:rPr lang="en-US" dirty="0" smtClean="0"/>
              <a:t>] “Computer </a:t>
            </a:r>
            <a:r>
              <a:rPr lang="en-US" dirty="0"/>
              <a:t>aided diagnosis with case-based reasoning and genetic </a:t>
            </a:r>
            <a:r>
              <a:rPr lang="en-US" dirty="0" smtClean="0"/>
              <a:t>algorithms” </a:t>
            </a:r>
            <a:r>
              <a:rPr lang="en-US" dirty="0" err="1" smtClean="0"/>
              <a:t>Golobardes</a:t>
            </a:r>
            <a:r>
              <a:rPr lang="en-US" dirty="0" smtClean="0"/>
              <a:t> &amp; al. </a:t>
            </a:r>
            <a:r>
              <a:rPr lang="en-US" dirty="0" smtClean="0"/>
              <a:t>2002</a:t>
            </a:r>
          </a:p>
          <a:p>
            <a:pPr lvl="1"/>
            <a:r>
              <a:rPr lang="en-US" dirty="0" smtClean="0"/>
              <a:t>[Wang] </a:t>
            </a:r>
            <a:r>
              <a:rPr lang="en-US" dirty="0"/>
              <a:t>“Image Quality Assessment: From Error Visibility to Structural </a:t>
            </a:r>
            <a:r>
              <a:rPr lang="en-US" dirty="0" smtClean="0"/>
              <a:t>Similarity” </a:t>
            </a:r>
            <a:r>
              <a:rPr lang="fr-FR" dirty="0" smtClean="0"/>
              <a:t>Wang &amp; al. 2004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Hudelot</a:t>
            </a:r>
            <a:r>
              <a:rPr lang="en-US" dirty="0" smtClean="0"/>
              <a:t>] “Fuzzy </a:t>
            </a:r>
            <a:r>
              <a:rPr lang="en-US" dirty="0"/>
              <a:t>spatial relation ontology for image </a:t>
            </a:r>
            <a:r>
              <a:rPr lang="en-US" dirty="0" smtClean="0"/>
              <a:t>interpretation” </a:t>
            </a:r>
            <a:r>
              <a:rPr lang="en-US" dirty="0" err="1" smtClean="0"/>
              <a:t>Hudelot</a:t>
            </a:r>
            <a:r>
              <a:rPr lang="en-US" dirty="0"/>
              <a:t>, </a:t>
            </a:r>
            <a:r>
              <a:rPr lang="en-US" dirty="0" err="1" smtClean="0"/>
              <a:t>Atif</a:t>
            </a:r>
            <a:r>
              <a:rPr lang="en-US" dirty="0" smtClean="0"/>
              <a:t> &amp; Bloch</a:t>
            </a:r>
            <a:r>
              <a:rPr lang="en-US" dirty="0"/>
              <a:t>, 2008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Colliot</a:t>
            </a:r>
            <a:r>
              <a:rPr lang="en-US" dirty="0" smtClean="0"/>
              <a:t>] “Integration </a:t>
            </a:r>
            <a:r>
              <a:rPr lang="en-US" dirty="0"/>
              <a:t>of fuzzy spatial relations in deformable models—Application to brain MRI </a:t>
            </a:r>
            <a:r>
              <a:rPr lang="en-US" dirty="0" smtClean="0"/>
              <a:t>segmentation” </a:t>
            </a:r>
            <a:r>
              <a:rPr lang="en-US" dirty="0" err="1" smtClean="0"/>
              <a:t>Colliot</a:t>
            </a:r>
            <a:r>
              <a:rPr lang="en-US" dirty="0" smtClean="0"/>
              <a:t> &amp; </a:t>
            </a:r>
            <a:r>
              <a:rPr lang="en-US" dirty="0" err="1" smtClean="0"/>
              <a:t>Camara</a:t>
            </a:r>
            <a:r>
              <a:rPr lang="en-US" dirty="0"/>
              <a:t>, Isabelle Bloch, </a:t>
            </a:r>
            <a:r>
              <a:rPr lang="en-US" dirty="0" smtClean="0"/>
              <a:t>2006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2400" dirty="0"/>
          </a:p>
          <a:p>
            <a:pPr lvl="1"/>
            <a:endParaRPr lang="fr-FR" sz="22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dirty="0" smtClean="0"/>
              <a:t>Rappels </a:t>
            </a:r>
            <a:r>
              <a:rPr lang="fr-FR" dirty="0" smtClean="0"/>
              <a:t>sur </a:t>
            </a:r>
            <a:r>
              <a:rPr lang="fr-FR" dirty="0"/>
              <a:t>la Croissance de </a:t>
            </a:r>
            <a:r>
              <a:rPr lang="fr-FR" dirty="0" smtClean="0"/>
              <a:t>régions / </a:t>
            </a:r>
            <a:r>
              <a:rPr lang="fr-FR" dirty="0" smtClean="0"/>
              <a:t>le RàPC 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dirty="0"/>
              <a:t>Mesure de similarité entre cas Suppression </a:t>
            </a:r>
            <a:r>
              <a:rPr lang="fr-FR" dirty="0" smtClean="0"/>
              <a:t>des </a:t>
            </a:r>
            <a:r>
              <a:rPr lang="fr-FR" dirty="0" smtClean="0"/>
              <a:t>muscles</a:t>
            </a:r>
          </a:p>
          <a:p>
            <a:pPr marL="971550" lvl="1" indent="-514350">
              <a:buSzPct val="110000"/>
              <a:buFont typeface="+mj-lt"/>
              <a:buAutoNum type="alphaUcPeriod"/>
            </a:pPr>
            <a:r>
              <a:rPr lang="fr-FR" dirty="0" smtClean="0"/>
              <a:t>Caractéristiques statistiques</a:t>
            </a:r>
          </a:p>
          <a:p>
            <a:pPr marL="971550" lvl="1" indent="-514350">
              <a:buSzPct val="110000"/>
              <a:buFont typeface="+mj-lt"/>
              <a:buAutoNum type="alphaUcPeriod"/>
            </a:pPr>
            <a:r>
              <a:rPr lang="fr-FR" dirty="0" smtClean="0"/>
              <a:t>Positionnement des organes</a:t>
            </a:r>
            <a:endParaRPr lang="fr-FR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dirty="0" smtClean="0"/>
              <a:t>Adaptation de la position des germes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dirty="0" smtClean="0"/>
              <a:t>Expériences et résultats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893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I. Rappels sur la croissance de régions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 smtClean="0"/>
              <a:t>Principe :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Positionner un pixel germe pour chaque objet à segmenter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Faire croître des « régions » à partir des germes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La croissance est contrôlée par des seuils de niveaux de gris :	</a:t>
            </a:r>
          </a:p>
          <a:p>
            <a:pPr lvl="1"/>
            <a:r>
              <a:rPr lang="fr-FR" b="1" dirty="0" smtClean="0"/>
              <a:t>Seuil global</a:t>
            </a:r>
          </a:p>
          <a:p>
            <a:pPr lvl="1"/>
            <a:r>
              <a:rPr lang="fr-FR" b="1" dirty="0" smtClean="0"/>
              <a:t>Seuil local</a:t>
            </a:r>
          </a:p>
        </p:txBody>
      </p:sp>
    </p:spTree>
    <p:extLst>
      <p:ext uri="{BB962C8B-B14F-4D97-AF65-F5344CB8AC3E}">
        <p14:creationId xmlns:p14="http://schemas.microsoft.com/office/powerpoint/2010/main" val="22976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I. Rappels sur la croissance de régions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30" y="1254063"/>
            <a:ext cx="6706536" cy="49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7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I</a:t>
            </a:r>
            <a:r>
              <a:rPr lang="fr-FR" dirty="0" smtClean="0"/>
              <a:t>. Rappels sur le RàPC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08529"/>
            <a:ext cx="10018713" cy="4782671"/>
          </a:xfrm>
        </p:spPr>
        <p:txBody>
          <a:bodyPr anchor="t"/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Modélisation de cas selon l’architecture Problème / Solution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Problèmes : Les scanners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Solutions: la position des germes et les seuils de la croissance de régions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Stockage des cas dans une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0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I. </a:t>
            </a:r>
            <a:r>
              <a:rPr lang="fr-FR" dirty="0" smtClean="0"/>
              <a:t>Rappels sur le RàPC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922930" y="1344706"/>
            <a:ext cx="1640541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Nouveau Problème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162407" y="2796988"/>
            <a:ext cx="1640541" cy="8606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Problème</a:t>
            </a:r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364112" y="2649069"/>
            <a:ext cx="1640541" cy="860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Problème</a:t>
            </a:r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606158" y="2501150"/>
            <a:ext cx="1640541" cy="8606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Problème</a:t>
            </a:r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804669" y="2380128"/>
            <a:ext cx="1640541" cy="8606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cas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9040907" y="1344706"/>
            <a:ext cx="1640541" cy="860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3" name="Connecteur en arc 12"/>
          <p:cNvCxnSpPr>
            <a:stCxn id="4" idx="6"/>
            <a:endCxn id="6" idx="1"/>
          </p:cNvCxnSpPr>
          <p:nvPr/>
        </p:nvCxnSpPr>
        <p:spPr>
          <a:xfrm>
            <a:off x="3563471" y="1775012"/>
            <a:ext cx="2040893" cy="1000091"/>
          </a:xfrm>
          <a:prstGeom prst="curved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rc 14"/>
          <p:cNvCxnSpPr>
            <a:endCxn id="9" idx="4"/>
          </p:cNvCxnSpPr>
          <p:nvPr/>
        </p:nvCxnSpPr>
        <p:spPr>
          <a:xfrm flipV="1">
            <a:off x="6774524" y="2205318"/>
            <a:ext cx="3086654" cy="1191775"/>
          </a:xfrm>
          <a:prstGeom prst="curved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9040906" y="4526647"/>
            <a:ext cx="1640541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8" name="Connecteur en arc 17"/>
          <p:cNvCxnSpPr>
            <a:stCxn id="9" idx="6"/>
            <a:endCxn id="17" idx="6"/>
          </p:cNvCxnSpPr>
          <p:nvPr/>
        </p:nvCxnSpPr>
        <p:spPr>
          <a:xfrm flipH="1">
            <a:off x="10681447" y="1775012"/>
            <a:ext cx="1" cy="318194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17" idx="4"/>
            <a:endCxn id="37" idx="3"/>
          </p:cNvCxnSpPr>
          <p:nvPr/>
        </p:nvCxnSpPr>
        <p:spPr>
          <a:xfrm rot="5400000">
            <a:off x="8106110" y="4148388"/>
            <a:ext cx="516196" cy="2993939"/>
          </a:xfrm>
          <a:prstGeom prst="curved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17" idx="2"/>
            <a:endCxn id="5" idx="4"/>
          </p:cNvCxnSpPr>
          <p:nvPr/>
        </p:nvCxnSpPr>
        <p:spPr>
          <a:xfrm rot="10800000">
            <a:off x="5982678" y="3657601"/>
            <a:ext cx="3058228" cy="1299353"/>
          </a:xfrm>
          <a:prstGeom prst="curved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504393">
            <a:off x="3859675" y="1962749"/>
            <a:ext cx="2470993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fr-FR" dirty="0" smtClean="0"/>
              <a:t>Mesure de similarité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20658136">
            <a:off x="7840363" y="3044719"/>
            <a:ext cx="185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Remémoration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 rot="5400000">
            <a:off x="10189492" y="3391228"/>
            <a:ext cx="185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daptation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rot="21152546">
            <a:off x="7993804" y="5759964"/>
            <a:ext cx="185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Exécution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5398836" y="5473149"/>
            <a:ext cx="1468402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 rot="1284333">
            <a:off x="5659593" y="4555011"/>
            <a:ext cx="3439764" cy="32980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fr-FR" b="0" cap="none" spc="0" dirty="0" smtClean="0">
                <a:ln w="0"/>
                <a:solidFill>
                  <a:schemeClr val="tx1"/>
                </a:solidFill>
              </a:rPr>
              <a:t>Stockage si résultat satisfaisant</a:t>
            </a:r>
            <a:endParaRPr lang="fr-FR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lphaUcPeriod"/>
            </a:pPr>
            <a:endParaRPr lang="fr-FR" dirty="0" smtClean="0"/>
          </a:p>
          <a:p>
            <a:pPr marL="457200" indent="-457200">
              <a:buSzPct val="110000"/>
              <a:buAutoNum type="alphaUcPeriod"/>
            </a:pPr>
            <a:r>
              <a:rPr lang="fr-FR" b="1" dirty="0" smtClean="0"/>
              <a:t>Premier </a:t>
            </a:r>
            <a:r>
              <a:rPr lang="fr-FR" b="1" dirty="0" smtClean="0"/>
              <a:t>RàPC sur les </a:t>
            </a:r>
            <a:r>
              <a:rPr lang="fr-FR" b="1" dirty="0" smtClean="0"/>
              <a:t>caractéristiques statistiques des cas pour déterminer les paramètres de la croissance de région (seuils et prétraitements)</a:t>
            </a:r>
          </a:p>
          <a:p>
            <a:pPr lvl="1">
              <a:buFontTx/>
              <a:buChar char="-"/>
            </a:pPr>
            <a:r>
              <a:rPr lang="fr-FR" sz="2200" dirty="0" smtClean="0"/>
              <a:t>Les statistiques des images (moyenne, </a:t>
            </a:r>
            <a:r>
              <a:rPr lang="fr-FR" sz="2200" dirty="0" err="1" smtClean="0"/>
              <a:t>kurtosis</a:t>
            </a:r>
            <a:r>
              <a:rPr lang="fr-FR" sz="2200" dirty="0" smtClean="0"/>
              <a:t>, variance, etc.) </a:t>
            </a:r>
            <a:r>
              <a:rPr lang="fr-FR" sz="2200" dirty="0" smtClean="0">
                <a:sym typeface="Wingdings" panose="05000000000000000000" pitchFamily="2" charset="2"/>
              </a:rPr>
              <a:t> données Image </a:t>
            </a:r>
            <a:r>
              <a:rPr lang="fr-FR" sz="1800" dirty="0" smtClean="0">
                <a:sym typeface="Wingdings" panose="05000000000000000000" pitchFamily="2" charset="2"/>
              </a:rPr>
              <a:t>[</a:t>
            </a:r>
            <a:r>
              <a:rPr lang="fr-FR" sz="1800" dirty="0" err="1" smtClean="0">
                <a:sym typeface="Wingdings" panose="05000000000000000000" pitchFamily="2" charset="2"/>
              </a:rPr>
              <a:t>Perner</a:t>
            </a:r>
            <a:r>
              <a:rPr lang="fr-FR" sz="1800" dirty="0" smtClean="0">
                <a:sym typeface="Wingdings" panose="05000000000000000000" pitchFamily="2" charset="2"/>
              </a:rPr>
              <a:t>]</a:t>
            </a:r>
            <a:r>
              <a:rPr lang="fr-FR" sz="1800" dirty="0"/>
              <a:t> [</a:t>
            </a:r>
            <a:r>
              <a:rPr lang="fr-FR" sz="1800" dirty="0" err="1"/>
              <a:t>Burkhard</a:t>
            </a:r>
            <a:r>
              <a:rPr lang="fr-FR" sz="1800" dirty="0"/>
              <a:t>] [</a:t>
            </a:r>
            <a:r>
              <a:rPr lang="fr-FR" sz="1800" dirty="0" err="1"/>
              <a:t>Finnie</a:t>
            </a:r>
            <a:r>
              <a:rPr lang="fr-FR" sz="1800" dirty="0"/>
              <a:t>] [</a:t>
            </a:r>
            <a:r>
              <a:rPr lang="fr-FR" sz="1800" dirty="0" err="1"/>
              <a:t>Garrell</a:t>
            </a:r>
            <a:r>
              <a:rPr lang="fr-FR" sz="1800" dirty="0" smtClean="0"/>
              <a:t>]</a:t>
            </a:r>
          </a:p>
          <a:p>
            <a:pPr lvl="1">
              <a:buFontTx/>
              <a:buChar char="-"/>
            </a:pPr>
            <a:r>
              <a:rPr lang="fr-FR" sz="2200" dirty="0" smtClean="0"/>
              <a:t>Les données patient (âge, taille, masse, sexe, etc.) </a:t>
            </a:r>
            <a:r>
              <a:rPr lang="fr-FR" sz="2200" dirty="0" smtClean="0">
                <a:sym typeface="Wingdings" panose="05000000000000000000" pitchFamily="2" charset="2"/>
              </a:rPr>
              <a:t> données </a:t>
            </a:r>
            <a:r>
              <a:rPr lang="fr-FR" sz="2200" dirty="0" err="1" smtClean="0">
                <a:sym typeface="Wingdings" panose="05000000000000000000" pitchFamily="2" charset="2"/>
              </a:rPr>
              <a:t>NonImage</a:t>
            </a:r>
            <a:endParaRPr lang="fr-FR" sz="2200" dirty="0" smtClean="0">
              <a:sym typeface="Wingdings" panose="05000000000000000000" pitchFamily="2" charset="2"/>
            </a:endParaRPr>
          </a:p>
          <a:p>
            <a:pPr marL="457200" indent="-457200">
              <a:buAutoNum type="alphaUcPeriod"/>
            </a:pPr>
            <a:endParaRPr lang="fr-FR" dirty="0" smtClean="0"/>
          </a:p>
          <a:p>
            <a:pPr marL="457200" indent="-457200">
              <a:buSzPct val="110000"/>
              <a:buAutoNum type="alphaUcPeriod"/>
            </a:pPr>
            <a:r>
              <a:rPr lang="fr-FR" b="1" dirty="0" smtClean="0"/>
              <a:t>Deuxième RàPC </a:t>
            </a:r>
            <a:r>
              <a:rPr lang="fr-FR" b="1" dirty="0" smtClean="0"/>
              <a:t>pour déterminer le positionnement des organes (germes)</a:t>
            </a:r>
            <a:endParaRPr lang="fr-FR" sz="22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>
              <a:buClr>
                <a:srgbClr val="30ACEC">
                  <a:lumMod val="75000"/>
                </a:srgbClr>
              </a:buClr>
              <a:buFontTx/>
              <a:buChar char="-"/>
            </a:pPr>
            <a:r>
              <a:rPr lang="fr-FR" sz="2200" dirty="0" smtClean="0"/>
              <a:t>Le positionnement des organes les uns par rapport aux autres</a:t>
            </a:r>
          </a:p>
          <a:p>
            <a:pPr lvl="1">
              <a:buClr>
                <a:srgbClr val="30ACEC">
                  <a:lumMod val="75000"/>
                </a:srgbClr>
              </a:buClr>
              <a:buFontTx/>
              <a:buChar char="-"/>
            </a:pPr>
            <a:r>
              <a:rPr lang="fr-FR" sz="2200" dirty="0" smtClean="0"/>
              <a:t>Le positionnement de la tumeur par rapport aux organes</a:t>
            </a:r>
            <a:endParaRPr lang="fr-FR" sz="2200" dirty="0" smtClean="0"/>
          </a:p>
        </p:txBody>
      </p:sp>
    </p:spTree>
    <p:extLst>
      <p:ext uri="{BB962C8B-B14F-4D97-AF65-F5344CB8AC3E}">
        <p14:creationId xmlns:p14="http://schemas.microsoft.com/office/powerpoint/2010/main" val="5230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>
            <a:normAutofit/>
          </a:bodyPr>
          <a:lstStyle/>
          <a:p>
            <a:pPr marL="457200" indent="-457200">
              <a:buSzPct val="110000"/>
              <a:buAutoNum type="alphaUcPeriod"/>
            </a:pPr>
            <a:r>
              <a:rPr lang="fr-FR" b="1" dirty="0" smtClean="0"/>
              <a:t>Premier </a:t>
            </a:r>
            <a:r>
              <a:rPr lang="fr-FR" b="1" dirty="0" smtClean="0"/>
              <a:t>RàPC sur </a:t>
            </a:r>
            <a:r>
              <a:rPr lang="fr-FR" b="1" dirty="0"/>
              <a:t>les </a:t>
            </a:r>
            <a:r>
              <a:rPr lang="fr-FR" b="1" dirty="0" smtClean="0"/>
              <a:t>caractéristiques des cas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sz="2200" dirty="0"/>
              <a:t>La similarité reflète l’utilité d’un cas (de la base) pour résoudre un problème</a:t>
            </a:r>
          </a:p>
          <a:p>
            <a:r>
              <a:rPr lang="fr-FR" sz="2200" dirty="0"/>
              <a:t>Elle est fortement liée à la « distance » entre deux cas</a:t>
            </a:r>
          </a:p>
          <a:p>
            <a:r>
              <a:rPr lang="fr-FR" sz="2200" dirty="0"/>
              <a:t>Notion liée à la théorie des ensembles flous, car elle s’exprime (souvent) sur l’intervalle [0,1] (un degré de similarité)</a:t>
            </a:r>
          </a:p>
          <a:p>
            <a:r>
              <a:rPr lang="fr-FR" sz="2200" dirty="0" smtClean="0"/>
              <a:t>Exemple </a:t>
            </a:r>
            <a:r>
              <a:rPr lang="fr-FR" sz="2200" dirty="0"/>
              <a:t>: la similarité entre l’âge de deux personnes :</a:t>
            </a:r>
          </a:p>
          <a:p>
            <a:pPr lvl="1"/>
            <a:r>
              <a:rPr lang="fr-FR" dirty="0"/>
              <a:t>Plus la différence d’âge (distance) est faible et plus la similarité est grande</a:t>
            </a:r>
          </a:p>
          <a:p>
            <a:pPr lvl="1"/>
            <a:r>
              <a:rPr lang="fr-FR" dirty="0"/>
              <a:t>C’est pourquoi on définit par exemple :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Similarité(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 = 1 – Distance(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48871"/>
                <a:ext cx="10018713" cy="5029200"/>
              </a:xfrm>
            </p:spPr>
            <p:txBody>
              <a:bodyPr anchor="t">
                <a:normAutofit/>
              </a:bodyPr>
              <a:lstStyle/>
              <a:p>
                <a:pPr marL="457200" indent="-457200">
                  <a:buSzPct val="110000"/>
                  <a:buAutoNum type="alphaUcPeriod"/>
                </a:pPr>
                <a:r>
                  <a:rPr lang="fr-FR" b="1" dirty="0" smtClean="0"/>
                  <a:t>Premier RàPC sur </a:t>
                </a:r>
                <a:r>
                  <a:rPr lang="fr-FR" b="1" dirty="0"/>
                  <a:t>les </a:t>
                </a:r>
                <a:r>
                  <a:rPr lang="fr-FR" b="1" dirty="0" smtClean="0"/>
                  <a:t>caractéristiques des cas</a:t>
                </a:r>
              </a:p>
              <a:p>
                <a:r>
                  <a:rPr lang="fr-FR" sz="2200" dirty="0" smtClean="0"/>
                  <a:t>Formule utilisée : </a:t>
                </a:r>
              </a:p>
              <a:p>
                <a:pPr marL="457200" lvl="1" indent="0">
                  <a:buNone/>
                </a:pPr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Partie Image : indice MSSIM </a:t>
                </a:r>
                <a:r>
                  <a:rPr lang="fr-F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[Wang] </a:t>
                </a:r>
              </a:p>
              <a:p>
                <a:pPr marL="457200" lvl="1" indent="0">
                  <a:buNone/>
                </a:pP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SSIM(</a:t>
                </a:r>
                <a:r>
                  <a:rPr lang="fr-FR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x,y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(2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)(2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𝑥𝑦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FR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)(</m:t>
                        </m:r>
                        <m:sSubSup>
                          <m:sSubSupPr>
                            <m:ctrlPr>
                              <a:rPr lang="fr-F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fr-FR" sz="2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fr-FR" sz="2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𝑎𝑣𝑒𝑐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𝑚𝑜𝑦𝑒𝑛𝑛𝑒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𝑒𝑐𝑎𝑟𝑡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𝑡𝑦𝑝𝑒</m:t>
                    </m:r>
                  </m:oMath>
                </a14:m>
                <a:r>
                  <a:rPr lang="fr-FR" sz="21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</a:p>
              <a:p>
                <a:pPr marL="457200" lvl="1" indent="0">
                  <a:buNone/>
                </a:pPr>
                <a:r>
                  <a:rPr lang="fr-FR" sz="21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fr-FR" sz="21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</a:t>
                </a:r>
                <a:r>
                  <a:rPr lang="fr-FR" sz="21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</a:t>
                </a:r>
                <a:r>
                  <a:rPr lang="fr-FR" sz="21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fr-FR" sz="21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1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 0,01*L, C</a:t>
                </a:r>
                <a:r>
                  <a:rPr lang="fr-FR" sz="21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fr-FR" sz="21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0,03*L et L = 255</a:t>
                </a:r>
                <a:endParaRPr lang="fr-FR" sz="21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MSSIM(X,Y)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𝑆𝑆𝐼𝑀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avec M = nombre de fenêtres et x</a:t>
                </a:r>
                <a:r>
                  <a:rPr lang="fr-FR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fr-FR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les ROI des 			   	    images de base (X et Y)</a:t>
                </a:r>
              </a:p>
              <a:p>
                <a:pPr marL="914400" lvl="2" indent="0">
                  <a:buNone/>
                </a:pPr>
                <a:endParaRPr lang="fr-F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48871"/>
                <a:ext cx="10018713" cy="5029200"/>
              </a:xfrm>
              <a:blipFill rotWithShape="0">
                <a:blip r:embed="rId2"/>
                <a:stretch>
                  <a:fillRect l="-1338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19949" y="4455461"/>
            <a:ext cx="3028953" cy="2204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219946" y="5187628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prstClr val="white"/>
                </a:solidFill>
              </a:rPr>
              <a:t>SSIM(x</a:t>
            </a:r>
            <a:r>
              <a:rPr lang="fr-FR" sz="1400" baseline="-25000" dirty="0" smtClean="0">
                <a:solidFill>
                  <a:prstClr val="white"/>
                </a:solidFill>
              </a:rPr>
              <a:t>0</a:t>
            </a:r>
            <a:r>
              <a:rPr lang="fr-FR" sz="1400" dirty="0" smtClean="0">
                <a:solidFill>
                  <a:prstClr val="white"/>
                </a:solidFill>
              </a:rPr>
              <a:t>,y</a:t>
            </a:r>
            <a:r>
              <a:rPr lang="fr-FR" sz="1400" baseline="-25000" dirty="0" smtClean="0">
                <a:solidFill>
                  <a:prstClr val="white"/>
                </a:solidFill>
              </a:rPr>
              <a:t>1</a:t>
            </a:r>
            <a:r>
              <a:rPr lang="fr-FR" sz="1400" dirty="0" smtClean="0">
                <a:solidFill>
                  <a:prstClr val="white"/>
                </a:solidFill>
              </a:rPr>
              <a:t>)</a:t>
            </a:r>
            <a:endParaRPr lang="fr-FR" sz="14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9945" y="4453713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SSIM(x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,y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8229596" y="4451615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prstClr val="white"/>
                </a:solidFill>
              </a:rPr>
              <a:t>SSIM(x</a:t>
            </a:r>
            <a:r>
              <a:rPr lang="fr-FR" sz="1400" baseline="-25000" dirty="0" smtClean="0">
                <a:solidFill>
                  <a:prstClr val="white"/>
                </a:solidFill>
              </a:rPr>
              <a:t>1</a:t>
            </a:r>
            <a:r>
              <a:rPr lang="fr-FR" sz="1400" dirty="0" smtClean="0">
                <a:solidFill>
                  <a:prstClr val="white"/>
                </a:solidFill>
              </a:rPr>
              <a:t>,y</a:t>
            </a:r>
            <a:r>
              <a:rPr lang="fr-FR" sz="1400" baseline="-25000" dirty="0" smtClean="0">
                <a:solidFill>
                  <a:prstClr val="white"/>
                </a:solidFill>
              </a:rPr>
              <a:t>0</a:t>
            </a:r>
            <a:r>
              <a:rPr lang="fr-FR" sz="1400" dirty="0">
                <a:solidFill>
                  <a:prstClr val="white"/>
                </a:solidFill>
              </a:rPr>
              <a:t>)</a:t>
            </a:r>
            <a:endParaRPr lang="fr-FR" sz="14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39251" y="4451615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prstClr val="white"/>
                </a:solidFill>
              </a:rPr>
              <a:t>SSIM(x</a:t>
            </a:r>
            <a:r>
              <a:rPr lang="fr-FR" sz="1400" baseline="-25000" dirty="0" smtClean="0">
                <a:solidFill>
                  <a:prstClr val="white"/>
                </a:solidFill>
              </a:rPr>
              <a:t>1</a:t>
            </a:r>
            <a:r>
              <a:rPr lang="fr-FR" sz="1400" dirty="0" smtClean="0">
                <a:solidFill>
                  <a:prstClr val="white"/>
                </a:solidFill>
              </a:rPr>
              <a:t>,y</a:t>
            </a:r>
            <a:r>
              <a:rPr lang="fr-FR" sz="1400" baseline="-25000" dirty="0" smtClean="0">
                <a:solidFill>
                  <a:prstClr val="white"/>
                </a:solidFill>
              </a:rPr>
              <a:t>0</a:t>
            </a:r>
            <a:r>
              <a:rPr lang="fr-FR" sz="1400" dirty="0">
                <a:solidFill>
                  <a:prstClr val="white"/>
                </a:solidFill>
              </a:rPr>
              <a:t>)</a:t>
            </a:r>
            <a:endParaRPr lang="fr-FR" sz="14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592" y="5185530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8657353" y="5557651"/>
            <a:ext cx="938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453</TotalTime>
  <Words>831</Words>
  <Application>Microsoft Office PowerPoint</Application>
  <PresentationFormat>Grand écran</PresentationFormat>
  <Paragraphs>205</Paragraphs>
  <Slides>19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Times New Roman</vt:lpstr>
      <vt:lpstr>Wingdings</vt:lpstr>
      <vt:lpstr>Parallaxe</vt:lpstr>
      <vt:lpstr>Feuille de calcul Microsoft Excel</vt:lpstr>
      <vt:lpstr>Segmentation par RàPC et logique floue</vt:lpstr>
      <vt:lpstr>Plan</vt:lpstr>
      <vt:lpstr>I. Rappels sur la croissance de régions</vt:lpstr>
      <vt:lpstr>I. Rappels sur la croissance de régions</vt:lpstr>
      <vt:lpstr>I. Rappels sur le RàPC</vt:lpstr>
      <vt:lpstr>I. Rappels sur le RàPC</vt:lpstr>
      <vt:lpstr>II. Mesure de similarité entre cas</vt:lpstr>
      <vt:lpstr>II. Mesure de similarité entre cas</vt:lpstr>
      <vt:lpstr>II. Mesure de similarité entre cas</vt:lpstr>
      <vt:lpstr>II. Mesure de similarité entre cas</vt:lpstr>
      <vt:lpstr>II. Mesure de similarité entre cas</vt:lpstr>
      <vt:lpstr>II. Mesure de similarité entre cas</vt:lpstr>
      <vt:lpstr>II. Mesure de similarité entre cas</vt:lpstr>
      <vt:lpstr>III. Adaptation de la position des germes</vt:lpstr>
      <vt:lpstr>IV. Expériences et résultats</vt:lpstr>
      <vt:lpstr>IV. Expériences et résultats</vt:lpstr>
      <vt:lpstr>IV. Expériences et résultats</vt:lpstr>
      <vt:lpstr>IV. Résultats actuels</vt:lpstr>
      <vt:lpstr>Bibliographie RàPC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</dc:creator>
  <cp:lastModifiedBy>Thibault</cp:lastModifiedBy>
  <cp:revision>57</cp:revision>
  <dcterms:created xsi:type="dcterms:W3CDTF">2017-06-30T07:38:20Z</dcterms:created>
  <dcterms:modified xsi:type="dcterms:W3CDTF">2017-07-03T13:40:27Z</dcterms:modified>
</cp:coreProperties>
</file>