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41"/>
  </p:notesMasterIdLst>
  <p:sldIdLst>
    <p:sldId id="256" r:id="rId2"/>
    <p:sldId id="257" r:id="rId3"/>
    <p:sldId id="259" r:id="rId4"/>
    <p:sldId id="264" r:id="rId5"/>
    <p:sldId id="260" r:id="rId6"/>
    <p:sldId id="266" r:id="rId7"/>
    <p:sldId id="265" r:id="rId8"/>
    <p:sldId id="268" r:id="rId9"/>
    <p:sldId id="269" r:id="rId10"/>
    <p:sldId id="270" r:id="rId11"/>
    <p:sldId id="271" r:id="rId12"/>
    <p:sldId id="272" r:id="rId13"/>
    <p:sldId id="274" r:id="rId14"/>
    <p:sldId id="261" r:id="rId15"/>
    <p:sldId id="275" r:id="rId16"/>
    <p:sldId id="276" r:id="rId17"/>
    <p:sldId id="277" r:id="rId18"/>
    <p:sldId id="262" r:id="rId19"/>
    <p:sldId id="278" r:id="rId20"/>
    <p:sldId id="282" r:id="rId21"/>
    <p:sldId id="263" r:id="rId22"/>
    <p:sldId id="279" r:id="rId23"/>
    <p:sldId id="280" r:id="rId24"/>
    <p:sldId id="281" r:id="rId25"/>
    <p:sldId id="273" r:id="rId26"/>
    <p:sldId id="283" r:id="rId27"/>
    <p:sldId id="285" r:id="rId28"/>
    <p:sldId id="286" r:id="rId29"/>
    <p:sldId id="288" r:id="rId30"/>
    <p:sldId id="287" r:id="rId31"/>
    <p:sldId id="289" r:id="rId32"/>
    <p:sldId id="290" r:id="rId33"/>
    <p:sldId id="291" r:id="rId34"/>
    <p:sldId id="284" r:id="rId35"/>
    <p:sldId id="292" r:id="rId36"/>
    <p:sldId id="293" r:id="rId37"/>
    <p:sldId id="294" r:id="rId38"/>
    <p:sldId id="295" r:id="rId39"/>
    <p:sldId id="296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2226" autoAdjust="0"/>
  </p:normalViewPr>
  <p:slideViewPr>
    <p:cSldViewPr snapToGrid="0">
      <p:cViewPr varScale="1">
        <p:scale>
          <a:sx n="61" d="100"/>
          <a:sy n="61" d="100"/>
        </p:scale>
        <p:origin x="10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17BC6-DB60-45E7-9D02-F2D1FB25D0FA}" type="datetimeFigureOut">
              <a:rPr lang="fr-FR" smtClean="0"/>
              <a:t>24/03/2017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84FE70-0D1D-40C7-9F56-3FAF97D507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2637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4FE70-0D1D-40C7-9F56-3FAF97D50752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94164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Dans un premier temps on essaye sans</a:t>
            </a:r>
            <a:r>
              <a:rPr lang="fr-FR" baseline="0" dirty="0" smtClean="0"/>
              <a:t> poids, puis on verra.</a:t>
            </a:r>
          </a:p>
          <a:p>
            <a:r>
              <a:rPr lang="fr-FR" baseline="0" dirty="0" smtClean="0"/>
              <a:t>La méthode de droite permet de donner un poids « nonimage » et « image » en plus des poids de chaque caractéristique.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4FE70-0D1D-40C7-9F56-3FAF97D50752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2396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Dans un premier temps on essaye sans</a:t>
            </a:r>
            <a:r>
              <a:rPr lang="fr-FR" baseline="0" dirty="0" smtClean="0"/>
              <a:t> poids, puis on verra.</a:t>
            </a:r>
          </a:p>
          <a:p>
            <a:r>
              <a:rPr lang="fr-FR" baseline="0" dirty="0" smtClean="0"/>
              <a:t>La méthode de droite permet de donner un poids « nonimage » et « image » en plus des poids de chaque caractéristique.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4FE70-0D1D-40C7-9F56-3FAF97D50752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3179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4FE70-0D1D-40C7-9F56-3FAF97D50752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72151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Parler aussi du problème si une des données (par exemple : le nombre de coupes)</a:t>
            </a:r>
            <a:r>
              <a:rPr lang="fr-FR" baseline="0" dirty="0" smtClean="0"/>
              <a:t> est manquante, comment faire ?</a:t>
            </a:r>
          </a:p>
          <a:p>
            <a:r>
              <a:rPr lang="fr-FR" baseline="0" dirty="0" smtClean="0"/>
              <a:t>	</a:t>
            </a:r>
            <a:r>
              <a:rPr lang="fr-FR" baseline="0" dirty="0" smtClean="0">
                <a:sym typeface="Wingdings" panose="05000000000000000000" pitchFamily="2" charset="2"/>
              </a:rPr>
              <a:t> pour le calcul de similarité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4FE70-0D1D-40C7-9F56-3FAF97D50752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33929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Version la plus simple possible</a:t>
            </a:r>
          </a:p>
          <a:p>
            <a:r>
              <a:rPr lang="fr-FR" dirty="0" smtClean="0"/>
              <a:t>Il faut sûrement</a:t>
            </a:r>
            <a:r>
              <a:rPr lang="fr-FR" baseline="0" dirty="0" smtClean="0"/>
              <a:t> rajouter un identifiant pour chaque cas pour pouvoir retrouver le scanner correspondant à un cas.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4FE70-0D1D-40C7-9F56-3FAF97D50752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65136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4FE70-0D1D-40C7-9F56-3FAF97D50752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76769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4FE70-0D1D-40C7-9F56-3FAF97D50752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65845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Parler</a:t>
            </a:r>
            <a:r>
              <a:rPr lang="fr-FR" baseline="0" dirty="0" smtClean="0"/>
              <a:t> des poids aussi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4FE70-0D1D-40C7-9F56-3FAF97D50752}" type="slidenum">
              <a:rPr lang="fr-FR" smtClean="0"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59393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4FE70-0D1D-40C7-9F56-3FAF97D50752}" type="slidenum">
              <a:rPr lang="fr-FR" smtClean="0"/>
              <a:t>32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95212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Tumeur : seuils trop</a:t>
            </a:r>
            <a:r>
              <a:rPr lang="fr-FR" baseline="0" dirty="0" smtClean="0"/>
              <a:t> permissifs</a:t>
            </a:r>
          </a:p>
          <a:p>
            <a:r>
              <a:rPr lang="fr-FR" baseline="0" dirty="0" smtClean="0"/>
              <a:t>Rein : seuils trop contraignants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4FE70-0D1D-40C7-9F56-3FAF97D50752}" type="slidenum">
              <a:rPr lang="fr-FR" smtClean="0"/>
              <a:t>36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2033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Rappel</a:t>
            </a:r>
            <a:r>
              <a:rPr lang="fr-FR" baseline="0" dirty="0" smtClean="0"/>
              <a:t> : il y’a deux seuils : </a:t>
            </a:r>
          </a:p>
          <a:p>
            <a:r>
              <a:rPr lang="fr-FR" baseline="0" dirty="0" smtClean="0"/>
              <a:t>	- un seuil local pour la propagation d’une région à ses voisins : comparaison entre le pixel courant et ses voisins</a:t>
            </a:r>
          </a:p>
          <a:p>
            <a:r>
              <a:rPr lang="fr-FR" baseline="0" dirty="0" smtClean="0"/>
              <a:t>	- un seuil global pour éviter la fuite d’une région : comparaison entre le germe et les voisins du pixel courant</a:t>
            </a:r>
          </a:p>
          <a:p>
            <a:r>
              <a:rPr lang="fr-FR" baseline="0" dirty="0" smtClean="0"/>
              <a:t>	Ces deux valeurs calculées doivent êtres inférieures aux seuils pour satisfaire la contrainte d’homogénéité de la région.</a:t>
            </a:r>
          </a:p>
          <a:p>
            <a:r>
              <a:rPr lang="fr-FR" baseline="0" dirty="0" smtClean="0"/>
              <a:t>	Si c’est le cas, la croissance de la région avec les voisins étudiés est possible.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4FE70-0D1D-40C7-9F56-3FAF97D50752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17928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4FE70-0D1D-40C7-9F56-3FAF97D50752}" type="slidenum">
              <a:rPr lang="fr-FR" smtClean="0"/>
              <a:t>39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01015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Ex de</a:t>
            </a:r>
            <a:r>
              <a:rPr lang="fr-FR" baseline="0" dirty="0" smtClean="0"/>
              <a:t> représentation de K  : logique de description, RDFS, etc. </a:t>
            </a:r>
            <a:r>
              <a:rPr lang="fr-FR" baseline="0" dirty="0" smtClean="0">
                <a:sym typeface="Wingdings" panose="05000000000000000000" pitchFamily="2" charset="2"/>
              </a:rPr>
              <a:t> pour des problèmes plus complexes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4FE70-0D1D-40C7-9F56-3FAF97D50752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23619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Nécessite un prétraitement pour calculer toutes ces grandeurs.</a:t>
            </a:r>
          </a:p>
          <a:p>
            <a:r>
              <a:rPr lang="fr-FR" dirty="0" smtClean="0"/>
              <a:t>g</a:t>
            </a:r>
            <a:r>
              <a:rPr lang="fr-FR" baseline="0" dirty="0" smtClean="0"/>
              <a:t> est l’intensité d’un pixel en niveau de gris, N(g) le nombre de pixels ayant l’intensité g.</a:t>
            </a:r>
            <a:endParaRPr lang="fr-FR" dirty="0" smtClean="0"/>
          </a:p>
          <a:p>
            <a:r>
              <a:rPr lang="fr-FR" dirty="0" smtClean="0"/>
              <a:t>H(g) est l’histogramme,</a:t>
            </a:r>
            <a:r>
              <a:rPr lang="fr-FR" baseline="0" dirty="0" smtClean="0"/>
              <a:t> donc H(3) renvoie la proportion de pixels ayant pour intensité en niveau de gris la valeur 3.</a:t>
            </a:r>
            <a:endParaRPr lang="fr-FR" dirty="0" smtClean="0"/>
          </a:p>
          <a:p>
            <a:r>
              <a:rPr lang="fr-FR" dirty="0" smtClean="0"/>
              <a:t>Asymétrie</a:t>
            </a:r>
            <a:r>
              <a:rPr lang="fr-FR" baseline="0" dirty="0" smtClean="0"/>
              <a:t> et </a:t>
            </a:r>
            <a:r>
              <a:rPr lang="fr-FR" baseline="0" dirty="0" err="1" smtClean="0"/>
              <a:t>Kurtosis</a:t>
            </a:r>
            <a:r>
              <a:rPr lang="fr-FR" baseline="0" dirty="0" smtClean="0"/>
              <a:t> sont des grandeurs mesurant la distribution des niveaux de gris dans l’image, aplatie, à pics, etc. Il utilisent donc H(g) et la moyenne/variance.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4FE70-0D1D-40C7-9F56-3FAF97D50752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30024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Transformations</a:t>
            </a:r>
            <a:r>
              <a:rPr lang="fr-FR" baseline="0" dirty="0" smtClean="0"/>
              <a:t> des images = </a:t>
            </a:r>
            <a:r>
              <a:rPr lang="fr-FR" dirty="0" smtClean="0"/>
              <a:t>rotations</a:t>
            </a:r>
            <a:r>
              <a:rPr lang="fr-FR" baseline="0" dirty="0" smtClean="0"/>
              <a:t> / translations / changements d’échelle / etc.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4FE70-0D1D-40C7-9F56-3FAF97D50752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49905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Dans l’article sur le </a:t>
            </a:r>
            <a:r>
              <a:rPr lang="fr-FR" dirty="0" err="1" smtClean="0"/>
              <a:t>watershed</a:t>
            </a:r>
            <a:r>
              <a:rPr lang="fr-FR" dirty="0" smtClean="0"/>
              <a:t> les résultats</a:t>
            </a:r>
            <a:r>
              <a:rPr lang="fr-FR" baseline="0" dirty="0" smtClean="0"/>
              <a:t> sont moins bons en utilisant les Moments</a:t>
            </a:r>
          </a:p>
          <a:p>
            <a:endParaRPr lang="fr-FR" baseline="0" dirty="0" smtClean="0"/>
          </a:p>
          <a:p>
            <a:r>
              <a:rPr lang="fr-FR" baseline="0" dirty="0" smtClean="0"/>
              <a:t>F(</a:t>
            </a:r>
            <a:r>
              <a:rPr lang="fr-FR" baseline="0" dirty="0" err="1" smtClean="0"/>
              <a:t>x,y</a:t>
            </a:r>
            <a:r>
              <a:rPr lang="fr-FR" baseline="0" dirty="0" smtClean="0"/>
              <a:t>) peut aussi être la fonction de valeur de nuances de gris du pixel (</a:t>
            </a:r>
            <a:r>
              <a:rPr lang="fr-FR" baseline="0" dirty="0" err="1" smtClean="0"/>
              <a:t>x,y</a:t>
            </a:r>
            <a:r>
              <a:rPr lang="fr-FR" baseline="0" dirty="0" smtClean="0"/>
              <a:t>).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4FE70-0D1D-40C7-9F56-3FAF97D50752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44189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On pourrait rajouter</a:t>
            </a:r>
            <a:r>
              <a:rPr lang="fr-FR" baseline="0" dirty="0" smtClean="0"/>
              <a:t> la taille, le poids, etc.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4FE70-0D1D-40C7-9F56-3FAF97D50752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6137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Pour</a:t>
            </a:r>
            <a:r>
              <a:rPr lang="fr-FR" baseline="0" dirty="0" smtClean="0"/>
              <a:t> voir les groupes il suffit de faire une coupe verticale à une distance donnée.</a:t>
            </a:r>
          </a:p>
          <a:p>
            <a:r>
              <a:rPr lang="fr-FR" baseline="0" dirty="0" smtClean="0"/>
              <a:t>Par exemple à d = 0,007 ici.</a:t>
            </a:r>
          </a:p>
          <a:p>
            <a:r>
              <a:rPr lang="fr-FR" baseline="0" dirty="0" smtClean="0"/>
              <a:t>Cette technique permet aussi de régler les poids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4FE70-0D1D-40C7-9F56-3FAF97D50752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17766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Poids pour donner + ou – d’importance</a:t>
            </a:r>
            <a:r>
              <a:rPr lang="fr-FR" baseline="0" dirty="0" smtClean="0"/>
              <a:t> aux caractéristiques</a:t>
            </a:r>
          </a:p>
          <a:p>
            <a:r>
              <a:rPr lang="fr-FR" baseline="0" dirty="0" smtClean="0"/>
              <a:t>Normalisation pour « niveler » les caractéristiques (ex: avec la taille)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4FE70-0D1D-40C7-9F56-3FAF97D50752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3730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A3E0C-43BD-4BD3-9D98-E47133C0F16B}" type="datetime1">
              <a:rPr lang="en-US" smtClean="0"/>
              <a:t>3/24/2017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r>
              <a:rPr lang="fr-FR" smtClean="0"/>
              <a:t>Utilisation du RàPC pour la segmentation d'images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E60AC-6FB4-4151-AF18-32B957CEA5B2}" type="datetime1">
              <a:rPr lang="en-US" smtClean="0"/>
              <a:t>3/24/2017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Utilisation du RàPC pour la segmentation d'images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F46AD-D75C-4BBC-B0EE-EB1C4A750FFF}" type="datetime1">
              <a:rPr lang="en-US" smtClean="0"/>
              <a:t>3/24/2017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Utilisation du RàPC pour la segmentation d'images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BDC74-5C10-4051-A6E3-AA9EF5D2777A}" type="datetime1">
              <a:rPr lang="en-US" smtClean="0"/>
              <a:t>3/24/2017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Utilisation du RàPC pour la segmentation d'images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DC689-383C-4C65-9A99-BE249E8E6DA6}" type="datetime1">
              <a:rPr lang="en-US" smtClean="0"/>
              <a:t>3/24/2017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Utilisation du RàPC pour la segmentation d'images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08F51-167A-4815-AAA7-25CFFE4B423B}" type="datetime1">
              <a:rPr lang="en-US" smtClean="0"/>
              <a:t>3/24/2017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Utilisation du RàPC pour la segmentation d'images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B863B-5F62-4D1B-A811-2497203129B2}" type="datetime1">
              <a:rPr lang="en-US" smtClean="0"/>
              <a:t>3/24/2017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Utilisation du RàPC pour la segmentation d'images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DBC4B-3B74-49C1-839E-BABE36E5940B}" type="datetime1">
              <a:rPr lang="en-US" smtClean="0"/>
              <a:t>3/24/2017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Utilisation du RàPC pour la segmentation d'images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5FBA5-93E2-443B-A8CE-27C1480288D2}" type="datetime1">
              <a:rPr lang="en-US" smtClean="0"/>
              <a:t>3/24/2017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Utilisation du RàPC pour la segmentation d'images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89828-3518-4A8E-AE0E-F7C6B57D9567}" type="datetime1">
              <a:rPr lang="en-US" smtClean="0"/>
              <a:t>3/24/2017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Utilisation du RàPC pour la segmentation d'images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D5B7-E950-4F1F-896A-2428B09F2CC0}" type="datetime1">
              <a:rPr lang="en-US" smtClean="0"/>
              <a:t>3/24/2017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Utilisation du RàPC pour la segmentation d'images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C9C39-ED98-4B12-9750-FA3EA5E008D8}" type="datetime1">
              <a:rPr lang="en-US" smtClean="0"/>
              <a:t>3/24/2017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Utilisation du RàPC pour la segmentation d'images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32F9C-7B0D-40AC-879E-D399781AA9DD}" type="datetime1">
              <a:rPr lang="en-US" smtClean="0"/>
              <a:t>3/24/2017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Utilisation du RàPC pour la segmentation d'images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46EB0-DC39-4154-9CE8-BEB693E1778F}" type="datetime1">
              <a:rPr lang="en-US" smtClean="0"/>
              <a:t>3/24/2017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Utilisation du RàPC pour la segmentation d'images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2B018-388A-4D00-857F-89E0E298EDB9}" type="datetime1">
              <a:rPr lang="en-US" smtClean="0"/>
              <a:t>3/24/2017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Utilisation du RàPC pour la segmentation d'images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6601C-147A-40D7-86CA-8C540E946C34}" type="datetime1">
              <a:rPr lang="en-US" smtClean="0"/>
              <a:t>3/24/2017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Utilisation du RàPC pour la segmentation d'images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ACF09-D22D-44AC-9A23-30C84696D0B5}" type="datetime1">
              <a:rPr lang="en-US" smtClean="0"/>
              <a:t>3/24/2017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Utilisation du RàPC pour la segmentation d'images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D468347-93DD-4B15-A18F-1C554DAB4580}" type="datetime1">
              <a:rPr lang="en-US" smtClean="0"/>
              <a:t>3/24/2017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fr-FR" smtClean="0"/>
              <a:t>Utilisation du RàPC pour la segmentation d'images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jpg"/><Relationship Id="rId4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413246" y="311122"/>
            <a:ext cx="8574622" cy="2616199"/>
          </a:xfrm>
        </p:spPr>
        <p:txBody>
          <a:bodyPr/>
          <a:lstStyle/>
          <a:p>
            <a:pPr algn="ctr"/>
            <a:r>
              <a:rPr lang="fr-FR" dirty="0" smtClean="0"/>
              <a:t>Utilisation du RàPC pour la segmentation d’images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206734" y="6163733"/>
            <a:ext cx="6987645" cy="1388534"/>
          </a:xfrm>
        </p:spPr>
        <p:txBody>
          <a:bodyPr/>
          <a:lstStyle/>
          <a:p>
            <a:r>
              <a:rPr lang="fr-FR" dirty="0" smtClean="0"/>
              <a:t>Thibault DELAVELLE | Femto-st | 2017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8512" y="3048000"/>
            <a:ext cx="3175000" cy="25908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307" y="5945792"/>
            <a:ext cx="1996921" cy="723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416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0" y="312312"/>
            <a:ext cx="10018713" cy="1752599"/>
          </a:xfrm>
        </p:spPr>
        <p:txBody>
          <a:bodyPr/>
          <a:lstStyle/>
          <a:p>
            <a:pPr algn="l"/>
            <a:r>
              <a:rPr lang="fr-FR" dirty="0" smtClean="0"/>
              <a:t>II. </a:t>
            </a:r>
            <a:r>
              <a:rPr lang="fr-FR" dirty="0"/>
              <a:t>Qu’est-ce qu’un cas / une base de cas ?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1810656"/>
            <a:ext cx="10018713" cy="442160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fr-FR" dirty="0" smtClean="0"/>
              <a:t>Etat de l’art des caractéristiques utilisées pour la partie problème :</a:t>
            </a:r>
          </a:p>
          <a:p>
            <a:pPr marL="0" indent="0">
              <a:buNone/>
            </a:pPr>
            <a:r>
              <a:rPr lang="fr-FR" sz="2200" dirty="0" smtClean="0">
                <a:latin typeface="Arial Black" panose="020B0A04020102020204" pitchFamily="34" charset="0"/>
              </a:rPr>
              <a:t>3. </a:t>
            </a:r>
            <a:r>
              <a:rPr lang="fr-FR" dirty="0"/>
              <a:t>Transformations :</a:t>
            </a:r>
          </a:p>
          <a:p>
            <a:pPr lvl="1"/>
            <a:r>
              <a:rPr lang="fr-FR" dirty="0"/>
              <a:t>Fourrier</a:t>
            </a:r>
          </a:p>
          <a:p>
            <a:pPr lvl="1"/>
            <a:r>
              <a:rPr lang="fr-FR" dirty="0" err="1"/>
              <a:t>Wavelet</a:t>
            </a:r>
            <a:endParaRPr lang="fr-FR" dirty="0"/>
          </a:p>
          <a:p>
            <a:pPr marL="457200" lvl="1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Plus compliqué / lourd</a:t>
            </a:r>
          </a:p>
          <a:p>
            <a:pPr marL="0" indent="0">
              <a:buNone/>
            </a:pPr>
            <a:r>
              <a:rPr lang="fr-FR" dirty="0" smtClean="0"/>
              <a:t>Plutôt adapté à des contextes où les images subissent des transformations</a:t>
            </a:r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215" y="2364861"/>
            <a:ext cx="5709185" cy="20308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17847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0" y="312312"/>
            <a:ext cx="10018713" cy="1752599"/>
          </a:xfrm>
        </p:spPr>
        <p:txBody>
          <a:bodyPr/>
          <a:lstStyle/>
          <a:p>
            <a:pPr algn="l"/>
            <a:r>
              <a:rPr lang="fr-FR" dirty="0" smtClean="0"/>
              <a:t>II. </a:t>
            </a:r>
            <a:r>
              <a:rPr lang="fr-FR" dirty="0"/>
              <a:t>Qu’est-ce qu’un cas / une base de cas ?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1436914"/>
            <a:ext cx="10018713" cy="479534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fr-FR" dirty="0" smtClean="0"/>
              <a:t>Etat de l’art des caractéristiques utilisées pour la partie problème :</a:t>
            </a:r>
          </a:p>
          <a:p>
            <a:pPr marL="0" indent="0">
              <a:buNone/>
            </a:pPr>
            <a:r>
              <a:rPr lang="fr-FR" sz="2200" dirty="0">
                <a:latin typeface="Arial Black" panose="020B0A04020102020204" pitchFamily="34" charset="0"/>
              </a:rPr>
              <a:t>4</a:t>
            </a:r>
            <a:r>
              <a:rPr lang="fr-FR" sz="2200" dirty="0" smtClean="0">
                <a:latin typeface="Arial Black" panose="020B0A04020102020204" pitchFamily="34" charset="0"/>
              </a:rPr>
              <a:t>. </a:t>
            </a:r>
            <a:r>
              <a:rPr lang="fr-FR" dirty="0" smtClean="0"/>
              <a:t>Moments géométriques:</a:t>
            </a:r>
          </a:p>
          <a:p>
            <a:pPr marL="457200" lvl="1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Rarement utilisé</a:t>
            </a:r>
            <a:r>
              <a:rPr lang="fr-FR" dirty="0" smtClean="0">
                <a:sym typeface="Wingdings" panose="05000000000000000000" pitchFamily="2" charset="2"/>
              </a:rPr>
              <a:t> A tester</a:t>
            </a:r>
            <a:endParaRPr lang="fr-FR" dirty="0" smtClean="0"/>
          </a:p>
          <a:p>
            <a:pPr lvl="1"/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3543" y="2379245"/>
            <a:ext cx="7068457" cy="4027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983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0" y="312312"/>
            <a:ext cx="10018713" cy="1752599"/>
          </a:xfrm>
        </p:spPr>
        <p:txBody>
          <a:bodyPr/>
          <a:lstStyle/>
          <a:p>
            <a:pPr algn="l"/>
            <a:r>
              <a:rPr lang="fr-FR" dirty="0" smtClean="0"/>
              <a:t>II. </a:t>
            </a:r>
            <a:r>
              <a:rPr lang="fr-FR" dirty="0"/>
              <a:t>Qu’est-ce qu’un cas / une base de cas ?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1810656"/>
            <a:ext cx="10018713" cy="442160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fr-FR" dirty="0" smtClean="0"/>
              <a:t>Etat de l’art des caractéristiques utilisées pour la partie problème :</a:t>
            </a:r>
          </a:p>
          <a:p>
            <a:pPr marL="0" indent="0">
              <a:buNone/>
            </a:pPr>
            <a:r>
              <a:rPr lang="fr-FR" sz="2200" dirty="0" smtClean="0">
                <a:latin typeface="Arial Black" panose="020B0A04020102020204" pitchFamily="34" charset="0"/>
              </a:rPr>
              <a:t>5. </a:t>
            </a:r>
            <a:r>
              <a:rPr lang="fr-FR" dirty="0" smtClean="0"/>
              <a:t>Caractéristiques nonimage :</a:t>
            </a:r>
            <a:endParaRPr lang="fr-FR" dirty="0"/>
          </a:p>
          <a:p>
            <a:pPr lvl="1"/>
            <a:r>
              <a:rPr lang="fr-FR" dirty="0" smtClean="0"/>
              <a:t>Âge </a:t>
            </a:r>
          </a:p>
          <a:p>
            <a:pPr lvl="1"/>
            <a:r>
              <a:rPr lang="fr-FR" dirty="0" smtClean="0"/>
              <a:t>Sexe</a:t>
            </a:r>
          </a:p>
          <a:p>
            <a:pPr lvl="1"/>
            <a:r>
              <a:rPr lang="fr-FR" dirty="0" smtClean="0"/>
              <a:t>Nombre de coupes                                </a:t>
            </a:r>
          </a:p>
          <a:p>
            <a:pPr lvl="1"/>
            <a:r>
              <a:rPr lang="fr-FR" dirty="0" smtClean="0"/>
              <a:t>Epaisseur de la coupe                         </a:t>
            </a:r>
          </a:p>
          <a:p>
            <a:pPr marL="457200" lvl="1" indent="0">
              <a:buNone/>
            </a:pPr>
            <a:r>
              <a:rPr lang="fr-FR" dirty="0" smtClean="0"/>
              <a:t> </a:t>
            </a:r>
          </a:p>
          <a:p>
            <a:pPr lvl="1"/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Accolade fermante 3"/>
          <p:cNvSpPr/>
          <p:nvPr/>
        </p:nvSpPr>
        <p:spPr>
          <a:xfrm>
            <a:off x="5370286" y="3759200"/>
            <a:ext cx="261257" cy="682171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5900697" y="3915619"/>
            <a:ext cx="5326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Informations dispos. dans les en-têtes des scanners</a:t>
            </a:r>
            <a:endParaRPr lang="fr-FR" dirty="0"/>
          </a:p>
        </p:txBody>
      </p:sp>
      <p:sp>
        <p:nvSpPr>
          <p:cNvPr id="7" name="Accolade fermante 6"/>
          <p:cNvSpPr/>
          <p:nvPr/>
        </p:nvSpPr>
        <p:spPr>
          <a:xfrm>
            <a:off x="5370286" y="2889462"/>
            <a:ext cx="261257" cy="682171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5900697" y="3045881"/>
            <a:ext cx="5326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Grosses différences anatomiques liées à ces facteurs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58753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0" y="312312"/>
            <a:ext cx="10018713" cy="1752599"/>
          </a:xfrm>
        </p:spPr>
        <p:txBody>
          <a:bodyPr/>
          <a:lstStyle/>
          <a:p>
            <a:pPr algn="l"/>
            <a:r>
              <a:rPr lang="fr-FR" dirty="0" smtClean="0"/>
              <a:t>II. </a:t>
            </a:r>
            <a:r>
              <a:rPr lang="fr-FR" dirty="0"/>
              <a:t>Qu’est-ce qu’un cas / une base de cas ?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1810656"/>
            <a:ext cx="10018713" cy="442160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fr-FR" dirty="0" smtClean="0"/>
              <a:t>Remarque : Les images de bases sont parfois prétraitées à l’aide de filtres : </a:t>
            </a:r>
          </a:p>
          <a:p>
            <a:pPr marL="0" indent="0">
              <a:buNone/>
            </a:pPr>
            <a:r>
              <a:rPr lang="fr-FR" dirty="0" smtClean="0"/>
              <a:t>Ex: Gradient avec seuil 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lvl="1"/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899" y="2907567"/>
            <a:ext cx="9240540" cy="33246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53843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0" y="312312"/>
            <a:ext cx="10018713" cy="1752599"/>
          </a:xfrm>
        </p:spPr>
        <p:txBody>
          <a:bodyPr/>
          <a:lstStyle/>
          <a:p>
            <a:pPr algn="l"/>
            <a:r>
              <a:rPr lang="fr-FR" dirty="0" smtClean="0"/>
              <a:t>II. </a:t>
            </a:r>
            <a:r>
              <a:rPr lang="fr-FR" dirty="0"/>
              <a:t>Qu’est-ce qu’un cas / une base de cas ?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1810656"/>
            <a:ext cx="10577061" cy="363220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fr-FR" dirty="0" smtClean="0"/>
              <a:t>Etat de l’art de la démarche suivie pour déterminer les meilleures caractéristiques: </a:t>
            </a:r>
          </a:p>
          <a:p>
            <a:r>
              <a:rPr lang="fr-FR" dirty="0" smtClean="0"/>
              <a:t>Objectif : déterminer les caractéristiques à utiliser pour un problème</a:t>
            </a:r>
          </a:p>
          <a:p>
            <a:pPr lvl="1"/>
            <a:r>
              <a:rPr lang="fr-FR" dirty="0" smtClean="0"/>
              <a:t>Processus de Clustering selon les caractéristiques</a:t>
            </a:r>
          </a:p>
          <a:p>
            <a:pPr lvl="1"/>
            <a:r>
              <a:rPr lang="fr-FR" dirty="0" smtClean="0"/>
              <a:t>Plusieurs tests successifs avec des ensembles de caractéristiques différents</a:t>
            </a:r>
          </a:p>
          <a:p>
            <a:pPr lvl="1"/>
            <a:r>
              <a:rPr lang="fr-FR" dirty="0"/>
              <a:t>Nécessite une base de cas dont on connait les solutions </a:t>
            </a:r>
            <a:r>
              <a:rPr lang="fr-FR" dirty="0" smtClean="0"/>
              <a:t>optimales</a:t>
            </a:r>
          </a:p>
          <a:p>
            <a:pPr lvl="1"/>
            <a:r>
              <a:rPr lang="fr-FR" dirty="0"/>
              <a:t>Evaluation des résultats « à la main » </a:t>
            </a:r>
            <a:endParaRPr lang="fr-FR" dirty="0" smtClean="0"/>
          </a:p>
          <a:p>
            <a:pPr lvl="1"/>
            <a:r>
              <a:rPr lang="fr-FR" dirty="0" smtClean="0"/>
              <a:t>Comparaison dans les clusters obtenus de la proximité des valeurs des solutions associées</a:t>
            </a: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514350" indent="-514350">
              <a:buAutoNum type="romanUcPeriod"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98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0" y="312312"/>
            <a:ext cx="10018713" cy="1752599"/>
          </a:xfrm>
        </p:spPr>
        <p:txBody>
          <a:bodyPr/>
          <a:lstStyle/>
          <a:p>
            <a:pPr algn="l"/>
            <a:r>
              <a:rPr lang="fr-FR" dirty="0" smtClean="0"/>
              <a:t>II. </a:t>
            </a:r>
            <a:r>
              <a:rPr lang="fr-FR" dirty="0"/>
              <a:t>Qu’est-ce qu’un cas / une base de cas ?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1810656"/>
            <a:ext cx="10577061" cy="363220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fr-FR" dirty="0" smtClean="0"/>
              <a:t>Etat de l’art de la démarche suivie pour déterminer les meilleures caractéristiques: </a:t>
            </a:r>
          </a:p>
          <a:p>
            <a:r>
              <a:rPr lang="fr-FR" dirty="0" smtClean="0"/>
              <a:t>Exemple : </a:t>
            </a:r>
          </a:p>
          <a:p>
            <a:pPr lvl="1"/>
            <a:r>
              <a:rPr lang="fr-FR" dirty="0" smtClean="0"/>
              <a:t>Caractéristiques de test : </a:t>
            </a:r>
            <a:r>
              <a:rPr lang="fr-FR" dirty="0"/>
              <a:t>Informations </a:t>
            </a:r>
            <a:r>
              <a:rPr lang="fr-FR" dirty="0" smtClean="0"/>
              <a:t>statistiques</a:t>
            </a:r>
          </a:p>
          <a:p>
            <a:pPr lvl="1"/>
            <a:r>
              <a:rPr lang="fr-FR" dirty="0" smtClean="0"/>
              <a:t>Calcul des distances entre les images de test d’après ces caractéristiques</a:t>
            </a:r>
          </a:p>
          <a:p>
            <a:pPr marL="914400" lvl="2" indent="0">
              <a:buNone/>
            </a:pPr>
            <a:r>
              <a:rPr lang="fr-FR" dirty="0" smtClean="0">
                <a:sym typeface="Wingdings" panose="05000000000000000000" pitchFamily="2" charset="2"/>
              </a:rPr>
              <a:t> plusieurs méthodes possibles</a:t>
            </a:r>
            <a:endParaRPr lang="fr-FR" dirty="0" smtClean="0"/>
          </a:p>
          <a:p>
            <a:pPr lvl="1"/>
            <a:r>
              <a:rPr lang="fr-FR" dirty="0" smtClean="0"/>
              <a:t>Construction d’un dendrogramme  </a:t>
            </a:r>
          </a:p>
          <a:p>
            <a:pPr lvl="1"/>
            <a:r>
              <a:rPr lang="fr-FR" dirty="0" smtClean="0"/>
              <a:t>Vérification des groupes générés par rapport aux solutions optimales</a:t>
            </a:r>
            <a:endParaRPr lang="en-US" dirty="0" smtClean="0"/>
          </a:p>
          <a:p>
            <a:pPr lvl="1"/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514350" indent="-514350">
              <a:buAutoNum type="romanUcPeriod"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91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0" y="312312"/>
            <a:ext cx="10018713" cy="1752599"/>
          </a:xfrm>
        </p:spPr>
        <p:txBody>
          <a:bodyPr/>
          <a:lstStyle/>
          <a:p>
            <a:pPr algn="l"/>
            <a:r>
              <a:rPr lang="fr-FR" dirty="0" smtClean="0"/>
              <a:t>II. </a:t>
            </a:r>
            <a:r>
              <a:rPr lang="fr-FR" dirty="0"/>
              <a:t>Qu’est-ce qu’un cas / une base de cas ?</a:t>
            </a:r>
            <a:br>
              <a:rPr lang="fr-FR" dirty="0"/>
            </a:b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7075" y="1526906"/>
            <a:ext cx="5962650" cy="47053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ZoneTexte 2"/>
          <p:cNvSpPr txBox="1"/>
          <p:nvPr/>
        </p:nvSpPr>
        <p:spPr>
          <a:xfrm>
            <a:off x="1741715" y="1526906"/>
            <a:ext cx="140788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dirty="0" smtClean="0"/>
              <a:t>Exemple</a:t>
            </a:r>
            <a:r>
              <a:rPr lang="fr-FR" dirty="0" smtClean="0"/>
              <a:t> :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10736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0" y="312312"/>
            <a:ext cx="10018713" cy="1752599"/>
          </a:xfrm>
        </p:spPr>
        <p:txBody>
          <a:bodyPr/>
          <a:lstStyle/>
          <a:p>
            <a:pPr algn="l"/>
            <a:r>
              <a:rPr lang="fr-FR" dirty="0" smtClean="0"/>
              <a:t>II. </a:t>
            </a:r>
            <a:r>
              <a:rPr lang="fr-FR" dirty="0"/>
              <a:t>Qu’est-ce qu’un cas / une base de cas ?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1810656"/>
            <a:ext cx="10577061" cy="363220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fr-FR" dirty="0" smtClean="0"/>
              <a:t>Etat de l’art de la démarche suivie pour déterminer les meilleures caractéristiques: </a:t>
            </a:r>
          </a:p>
          <a:p>
            <a:r>
              <a:rPr lang="fr-FR" dirty="0" smtClean="0"/>
              <a:t>Après évaluation, les caractéristiques statistiques / de textures sont les plus adaptées à notre cas d’étude</a:t>
            </a:r>
          </a:p>
          <a:p>
            <a:endParaRPr lang="fr-FR" dirty="0"/>
          </a:p>
          <a:p>
            <a:r>
              <a:rPr lang="fr-FR" dirty="0" smtClean="0"/>
              <a:t>En résumé : Utilisation des données nonimage + caractéristiques statistiques / de texture de l’image</a:t>
            </a:r>
            <a:endParaRPr lang="en-US" dirty="0" smtClean="0"/>
          </a:p>
          <a:p>
            <a:pPr lvl="1"/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514350" indent="-514350">
              <a:buAutoNum type="romanUcPeriod"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136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0" y="312312"/>
            <a:ext cx="10018713" cy="1752599"/>
          </a:xfrm>
        </p:spPr>
        <p:txBody>
          <a:bodyPr/>
          <a:lstStyle/>
          <a:p>
            <a:pPr algn="l"/>
            <a:r>
              <a:rPr lang="fr-FR" dirty="0" smtClean="0"/>
              <a:t>II. </a:t>
            </a:r>
            <a:r>
              <a:rPr lang="fr-FR" dirty="0"/>
              <a:t>Qu’est-ce qu’un cas / une base de cas ?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1810656"/>
            <a:ext cx="10018713" cy="363220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fr-FR" dirty="0" smtClean="0"/>
              <a:t>Dans notre cas d’étude : </a:t>
            </a:r>
          </a:p>
          <a:p>
            <a:r>
              <a:rPr lang="fr-FR" dirty="0" smtClean="0"/>
              <a:t>Plusieurs pistes concernant la modélisation des cas:</a:t>
            </a:r>
          </a:p>
          <a:p>
            <a:pPr lvl="1"/>
            <a:r>
              <a:rPr lang="fr-FR" dirty="0" smtClean="0"/>
              <a:t>Des entiers / réels uniquement (ex: sexe = {0,1} pour {Homme, Femme})</a:t>
            </a:r>
          </a:p>
          <a:p>
            <a:pPr lvl="1"/>
            <a:r>
              <a:rPr lang="fr-FR" dirty="0" smtClean="0"/>
              <a:t>Normalisation ? </a:t>
            </a:r>
          </a:p>
          <a:p>
            <a:pPr lvl="1"/>
            <a:r>
              <a:rPr lang="fr-FR" dirty="0" smtClean="0"/>
              <a:t>Des Poids ?  </a:t>
            </a:r>
          </a:p>
          <a:p>
            <a:pPr marL="457200" lvl="1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514350" indent="-514350">
              <a:buAutoNum type="romanUcPeriod"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125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0" y="312312"/>
            <a:ext cx="10018713" cy="1752599"/>
          </a:xfrm>
        </p:spPr>
        <p:txBody>
          <a:bodyPr/>
          <a:lstStyle/>
          <a:p>
            <a:pPr algn="l"/>
            <a:r>
              <a:rPr lang="fr-FR" dirty="0" smtClean="0"/>
              <a:t>II. </a:t>
            </a:r>
            <a:r>
              <a:rPr lang="fr-FR" dirty="0"/>
              <a:t>Qu’est-ce qu’un cas / une base de cas ?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1810656"/>
            <a:ext cx="10018713" cy="3632201"/>
          </a:xfrm>
        </p:spPr>
        <p:txBody>
          <a:bodyPr anchor="t">
            <a:normAutofit/>
          </a:bodyPr>
          <a:lstStyle/>
          <a:p>
            <a:pPr lvl="1"/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514350" indent="-514350">
              <a:buAutoNum type="romanUcPeriod"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939" y="2588731"/>
            <a:ext cx="2781058" cy="23303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2571" y="2656600"/>
            <a:ext cx="3434106" cy="19403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ZoneTexte 6"/>
          <p:cNvSpPr txBox="1"/>
          <p:nvPr/>
        </p:nvSpPr>
        <p:spPr>
          <a:xfrm>
            <a:off x="2122939" y="5484841"/>
            <a:ext cx="1113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Problème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3625167" y="5483285"/>
            <a:ext cx="1113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Solution</a:t>
            </a:r>
            <a:endParaRPr lang="fr-FR" dirty="0"/>
          </a:p>
        </p:txBody>
      </p:sp>
      <p:cxnSp>
        <p:nvCxnSpPr>
          <p:cNvPr id="10" name="Connecteur droit avec flèche 9"/>
          <p:cNvCxnSpPr/>
          <p:nvPr/>
        </p:nvCxnSpPr>
        <p:spPr>
          <a:xfrm flipV="1">
            <a:off x="2679812" y="5109029"/>
            <a:ext cx="0" cy="3338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/>
          <p:nvPr/>
        </p:nvCxnSpPr>
        <p:spPr>
          <a:xfrm flipV="1">
            <a:off x="4182041" y="5109029"/>
            <a:ext cx="0" cy="3338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7205877" y="5442856"/>
            <a:ext cx="1113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Problème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8958253" y="5442856"/>
            <a:ext cx="1113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Solution</a:t>
            </a:r>
            <a:endParaRPr lang="fr-FR" dirty="0"/>
          </a:p>
        </p:txBody>
      </p:sp>
      <p:cxnSp>
        <p:nvCxnSpPr>
          <p:cNvPr id="15" name="Connecteur droit avec flèche 14"/>
          <p:cNvCxnSpPr/>
          <p:nvPr/>
        </p:nvCxnSpPr>
        <p:spPr>
          <a:xfrm flipV="1">
            <a:off x="9404287" y="4942116"/>
            <a:ext cx="2896" cy="4560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/>
          <p:nvPr/>
        </p:nvCxnSpPr>
        <p:spPr>
          <a:xfrm flipV="1">
            <a:off x="7780202" y="4842072"/>
            <a:ext cx="423307" cy="558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/>
          <p:nvPr/>
        </p:nvCxnSpPr>
        <p:spPr>
          <a:xfrm flipH="1" flipV="1">
            <a:off x="7329714" y="4865151"/>
            <a:ext cx="433036" cy="5357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>
            <a:off x="4587621" y="1674029"/>
            <a:ext cx="35705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dirty="0" smtClean="0"/>
              <a:t>Plusieurs possibilités</a:t>
            </a:r>
            <a:endParaRPr lang="fr-FR" sz="2200" dirty="0"/>
          </a:p>
        </p:txBody>
      </p:sp>
    </p:spTree>
    <p:extLst>
      <p:ext uri="{BB962C8B-B14F-4D97-AF65-F5344CB8AC3E}">
        <p14:creationId xmlns:p14="http://schemas.microsoft.com/office/powerpoint/2010/main" val="279071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0" y="312312"/>
            <a:ext cx="10018713" cy="1752599"/>
          </a:xfrm>
        </p:spPr>
        <p:txBody>
          <a:bodyPr/>
          <a:lstStyle/>
          <a:p>
            <a:pPr algn="l"/>
            <a:r>
              <a:rPr lang="fr-FR" dirty="0" smtClean="0"/>
              <a:t>Plan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1513490"/>
            <a:ext cx="10018713" cy="4966138"/>
          </a:xfrm>
        </p:spPr>
        <p:txBody>
          <a:bodyPr anchor="t">
            <a:normAutofit/>
          </a:bodyPr>
          <a:lstStyle/>
          <a:p>
            <a:pPr marL="514350" indent="-514350">
              <a:buSzPct val="120000"/>
              <a:buAutoNum type="romanUcPeriod"/>
            </a:pPr>
            <a:r>
              <a:rPr lang="fr-FR" dirty="0" smtClean="0"/>
              <a:t>Généralités</a:t>
            </a:r>
          </a:p>
          <a:p>
            <a:pPr marL="514350" indent="-514350">
              <a:buSzPct val="120000"/>
              <a:buAutoNum type="romanUcPeriod"/>
            </a:pPr>
            <a:r>
              <a:rPr lang="fr-FR" dirty="0" smtClean="0"/>
              <a:t>Qu’est-ce qu’un cas / une base de cas ?</a:t>
            </a:r>
          </a:p>
          <a:p>
            <a:pPr lvl="1">
              <a:buSzPct val="120000"/>
            </a:pPr>
            <a:r>
              <a:rPr lang="fr-FR" dirty="0" smtClean="0"/>
              <a:t>Etat de l’art</a:t>
            </a:r>
          </a:p>
          <a:p>
            <a:pPr lvl="1">
              <a:buSzPct val="120000"/>
            </a:pPr>
            <a:r>
              <a:rPr lang="fr-FR" dirty="0" smtClean="0"/>
              <a:t>Dans notre cas d’étude</a:t>
            </a:r>
          </a:p>
          <a:p>
            <a:pPr marL="514350" indent="-514350">
              <a:buSzPct val="120000"/>
              <a:buFont typeface="+mj-lt"/>
              <a:buAutoNum type="romanUcPeriod"/>
            </a:pPr>
            <a:r>
              <a:rPr lang="fr-FR" dirty="0" smtClean="0"/>
              <a:t>Implémentation </a:t>
            </a:r>
          </a:p>
          <a:p>
            <a:pPr lvl="1">
              <a:buSzPct val="120000"/>
            </a:pPr>
            <a:r>
              <a:rPr lang="fr-FR" dirty="0" smtClean="0"/>
              <a:t>Segmentation par croissance de régions</a:t>
            </a:r>
          </a:p>
          <a:p>
            <a:pPr lvl="1">
              <a:buSzPct val="120000"/>
            </a:pPr>
            <a:r>
              <a:rPr lang="fr-FR" dirty="0" smtClean="0"/>
              <a:t>Base de cas</a:t>
            </a:r>
          </a:p>
          <a:p>
            <a:pPr lvl="1">
              <a:buSzPct val="120000"/>
            </a:pPr>
            <a:r>
              <a:rPr lang="fr-FR" dirty="0" smtClean="0"/>
              <a:t>Entrées / Sorties</a:t>
            </a:r>
          </a:p>
          <a:p>
            <a:pPr marL="514350" indent="-514350">
              <a:buSzPct val="120000"/>
              <a:buFont typeface="+mj-lt"/>
              <a:buAutoNum type="romanUcPeriod"/>
            </a:pPr>
            <a:r>
              <a:rPr lang="fr-FR" dirty="0" smtClean="0"/>
              <a:t>Problèmes liés à la segmentation par croissance de régions</a:t>
            </a:r>
          </a:p>
          <a:p>
            <a:pPr marL="514350" indent="-514350">
              <a:buAutoNum type="romanUcPeriod"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56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0" y="312312"/>
            <a:ext cx="10018713" cy="1752599"/>
          </a:xfrm>
        </p:spPr>
        <p:txBody>
          <a:bodyPr/>
          <a:lstStyle/>
          <a:p>
            <a:pPr algn="l"/>
            <a:r>
              <a:rPr lang="fr-FR" dirty="0" smtClean="0"/>
              <a:t>II. </a:t>
            </a:r>
            <a:r>
              <a:rPr lang="fr-FR" dirty="0"/>
              <a:t>Qu’est-ce qu’un cas / une base de cas ?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1810656"/>
            <a:ext cx="10018713" cy="3632201"/>
          </a:xfrm>
        </p:spPr>
        <p:txBody>
          <a:bodyPr anchor="t">
            <a:normAutofit/>
          </a:bodyPr>
          <a:lstStyle/>
          <a:p>
            <a:pPr lvl="1"/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514350" indent="-514350">
              <a:buAutoNum type="romanUcPeriod"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3" name="ZoneTexte 12"/>
          <p:cNvSpPr txBox="1"/>
          <p:nvPr/>
        </p:nvSpPr>
        <p:spPr>
          <a:xfrm>
            <a:off x="5594791" y="5351452"/>
            <a:ext cx="1113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Problème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8460543" y="5351452"/>
            <a:ext cx="1113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Solution</a:t>
            </a:r>
            <a:endParaRPr lang="fr-FR" dirty="0"/>
          </a:p>
        </p:txBody>
      </p:sp>
      <p:cxnSp>
        <p:nvCxnSpPr>
          <p:cNvPr id="15" name="Connecteur droit avec flèche 14"/>
          <p:cNvCxnSpPr/>
          <p:nvPr/>
        </p:nvCxnSpPr>
        <p:spPr>
          <a:xfrm flipV="1">
            <a:off x="8910801" y="4747021"/>
            <a:ext cx="2896" cy="4560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/>
          <p:nvPr/>
        </p:nvCxnSpPr>
        <p:spPr>
          <a:xfrm flipV="1">
            <a:off x="6169116" y="4750668"/>
            <a:ext cx="423307" cy="558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/>
          <p:nvPr/>
        </p:nvCxnSpPr>
        <p:spPr>
          <a:xfrm flipH="1" flipV="1">
            <a:off x="5718628" y="4773747"/>
            <a:ext cx="433036" cy="5357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>
            <a:off x="5594791" y="1674029"/>
            <a:ext cx="35705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dirty="0" smtClean="0"/>
              <a:t>Avec les poids</a:t>
            </a:r>
            <a:endParaRPr lang="fr-FR" sz="2200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861" y="2382843"/>
            <a:ext cx="5763429" cy="21243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32433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0" y="312312"/>
            <a:ext cx="10018713" cy="1752599"/>
          </a:xfrm>
        </p:spPr>
        <p:txBody>
          <a:bodyPr/>
          <a:lstStyle/>
          <a:p>
            <a:pPr algn="l"/>
            <a:r>
              <a:rPr lang="fr-FR" dirty="0" smtClean="0"/>
              <a:t>II. </a:t>
            </a:r>
            <a:r>
              <a:rPr lang="fr-FR" dirty="0"/>
              <a:t>Qu’est-ce qu’un cas / une base de cas ?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1810656"/>
            <a:ext cx="10018713" cy="363220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fr-FR" dirty="0" smtClean="0"/>
              <a:t>La base de cas : 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Deux approches : </a:t>
            </a:r>
          </a:p>
          <a:p>
            <a:pPr lvl="2"/>
            <a:r>
              <a:rPr lang="fr-FR" dirty="0" smtClean="0"/>
              <a:t>Stocker les cas sans réfléchir, sans structuration </a:t>
            </a:r>
            <a:r>
              <a:rPr lang="fr-FR" dirty="0" smtClean="0">
                <a:sym typeface="Wingdings" panose="05000000000000000000" pitchFamily="2" charset="2"/>
              </a:rPr>
              <a:t> simple mais peu efficace si grosse base</a:t>
            </a:r>
            <a:endParaRPr lang="fr-FR" dirty="0" smtClean="0"/>
          </a:p>
          <a:p>
            <a:pPr lvl="2"/>
            <a:r>
              <a:rPr lang="fr-FR" dirty="0" smtClean="0"/>
              <a:t>Hiérarchiser, Organiser, Trier, etc. </a:t>
            </a:r>
            <a:r>
              <a:rPr lang="fr-FR" dirty="0" smtClean="0">
                <a:sym typeface="Wingdings" panose="05000000000000000000" pitchFamily="2" charset="2"/>
              </a:rPr>
              <a:t> complexe mais vitesse de recherche augmentée </a:t>
            </a:r>
          </a:p>
          <a:p>
            <a:pPr lvl="3"/>
            <a:r>
              <a:rPr lang="fr-FR" dirty="0" smtClean="0">
                <a:sym typeface="Wingdings" panose="05000000000000000000" pitchFamily="2" charset="2"/>
              </a:rPr>
              <a:t>Ex: arbres de décision, Clustering, etc.</a:t>
            </a:r>
          </a:p>
          <a:p>
            <a:pPr lvl="2"/>
            <a:r>
              <a:rPr lang="fr-FR" dirty="0" smtClean="0">
                <a:sym typeface="Wingdings" panose="05000000000000000000" pitchFamily="2" charset="2"/>
              </a:rPr>
              <a:t>Exemple de Classification par similarité des problèmes :</a:t>
            </a: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514350" indent="-514350">
              <a:buAutoNum type="romanUcPeriod"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Ellipse 5"/>
          <p:cNvSpPr/>
          <p:nvPr/>
        </p:nvSpPr>
        <p:spPr>
          <a:xfrm>
            <a:off x="4237874" y="4961848"/>
            <a:ext cx="1973943" cy="153851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412" y="5631226"/>
            <a:ext cx="521209" cy="476716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0127" y="5119661"/>
            <a:ext cx="533964" cy="470731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9809" y="5845442"/>
            <a:ext cx="501246" cy="399870"/>
          </a:xfrm>
          <a:prstGeom prst="rect">
            <a:avLst/>
          </a:prstGeom>
        </p:spPr>
      </p:pic>
      <p:sp>
        <p:nvSpPr>
          <p:cNvPr id="10" name="Ellipse 9"/>
          <p:cNvSpPr/>
          <p:nvPr/>
        </p:nvSpPr>
        <p:spPr>
          <a:xfrm>
            <a:off x="6778172" y="4788994"/>
            <a:ext cx="1988457" cy="1576538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6204" y="5692084"/>
            <a:ext cx="491693" cy="406709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4809" y="5051544"/>
            <a:ext cx="531092" cy="482176"/>
          </a:xfrm>
          <a:prstGeom prst="rect">
            <a:avLst/>
          </a:prstGeom>
        </p:spPr>
      </p:pic>
      <p:sp>
        <p:nvSpPr>
          <p:cNvPr id="13" name="ZoneTexte 12"/>
          <p:cNvSpPr txBox="1"/>
          <p:nvPr/>
        </p:nvSpPr>
        <p:spPr>
          <a:xfrm>
            <a:off x="3598280" y="4934995"/>
            <a:ext cx="1017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Classe 1</a:t>
            </a:r>
            <a:endParaRPr lang="fr-FR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8628712" y="5009741"/>
            <a:ext cx="1017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2">
                    <a:lumMod val="75000"/>
                  </a:schemeClr>
                </a:solidFill>
              </a:rPr>
              <a:t>Classe 2</a:t>
            </a:r>
            <a:endParaRPr lang="fr-FR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9413" y="5716743"/>
            <a:ext cx="575835" cy="467066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3102" y="5727626"/>
            <a:ext cx="466742" cy="415514"/>
          </a:xfrm>
          <a:prstGeom prst="rect">
            <a:avLst/>
          </a:prstGeom>
        </p:spPr>
      </p:pic>
      <p:sp>
        <p:nvSpPr>
          <p:cNvPr id="17" name="ZoneTexte 16"/>
          <p:cNvSpPr txBox="1"/>
          <p:nvPr/>
        </p:nvSpPr>
        <p:spPr>
          <a:xfrm>
            <a:off x="8602043" y="6037322"/>
            <a:ext cx="1633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2">
                    <a:lumMod val="75000"/>
                  </a:schemeClr>
                </a:solidFill>
              </a:rPr>
              <a:t>moyenne</a:t>
            </a:r>
            <a:endParaRPr lang="fr-FR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3304814" y="6080033"/>
            <a:ext cx="1633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moyenne</a:t>
            </a:r>
            <a:endParaRPr lang="fr-FR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Ellipse 18"/>
          <p:cNvSpPr/>
          <p:nvPr/>
        </p:nvSpPr>
        <p:spPr>
          <a:xfrm>
            <a:off x="6778172" y="4469679"/>
            <a:ext cx="3178628" cy="2263242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Ellipse 19"/>
          <p:cNvSpPr/>
          <p:nvPr/>
        </p:nvSpPr>
        <p:spPr>
          <a:xfrm>
            <a:off x="2986128" y="4742667"/>
            <a:ext cx="3235930" cy="1969918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0805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0" y="312312"/>
            <a:ext cx="10018713" cy="1752599"/>
          </a:xfrm>
        </p:spPr>
        <p:txBody>
          <a:bodyPr/>
          <a:lstStyle/>
          <a:p>
            <a:pPr algn="l"/>
            <a:r>
              <a:rPr lang="fr-FR" dirty="0" smtClean="0"/>
              <a:t>II. </a:t>
            </a:r>
            <a:r>
              <a:rPr lang="fr-FR" dirty="0"/>
              <a:t>Qu’est-ce qu’un cas / une base de cas ?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1810656"/>
            <a:ext cx="10018713" cy="4241801"/>
          </a:xfrm>
        </p:spPr>
        <p:txBody>
          <a:bodyPr anchor="t">
            <a:normAutofit fontScale="92500" lnSpcReduction="10000"/>
          </a:bodyPr>
          <a:lstStyle/>
          <a:p>
            <a:pPr marL="0" indent="0">
              <a:buNone/>
            </a:pPr>
            <a:r>
              <a:rPr lang="fr-FR" dirty="0" smtClean="0"/>
              <a:t>La base de cas : 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Problèmes / Contraintes à respecter: </a:t>
            </a:r>
          </a:p>
          <a:p>
            <a:pPr lvl="1"/>
            <a:r>
              <a:rPr lang="fr-FR" dirty="0" smtClean="0"/>
              <a:t>Stockage</a:t>
            </a:r>
            <a:endParaRPr lang="fr-FR" dirty="0"/>
          </a:p>
          <a:p>
            <a:pPr lvl="1"/>
            <a:r>
              <a:rPr lang="fr-FR" dirty="0"/>
              <a:t>Accès</a:t>
            </a:r>
          </a:p>
          <a:p>
            <a:pPr lvl="1"/>
            <a:r>
              <a:rPr lang="fr-FR" dirty="0"/>
              <a:t>Mise à </a:t>
            </a:r>
            <a:r>
              <a:rPr lang="fr-FR" dirty="0" smtClean="0"/>
              <a:t>jour</a:t>
            </a:r>
          </a:p>
          <a:p>
            <a:pPr lvl="1"/>
            <a:r>
              <a:rPr lang="fr-FR" dirty="0" smtClean="0"/>
              <a:t>Pérennité</a:t>
            </a:r>
            <a:endParaRPr lang="fr-FR" dirty="0"/>
          </a:p>
          <a:p>
            <a:pPr lvl="1"/>
            <a:r>
              <a:rPr lang="fr-FR" dirty="0"/>
              <a:t>Lecture rapide </a:t>
            </a:r>
            <a:endParaRPr lang="fr-FR" dirty="0" smtClean="0"/>
          </a:p>
          <a:p>
            <a:pPr lvl="1"/>
            <a:r>
              <a:rPr lang="fr-FR" dirty="0" smtClean="0"/>
              <a:t>Si structure hiérarchisée, </a:t>
            </a:r>
            <a:r>
              <a:rPr lang="fr-FR" dirty="0" err="1" smtClean="0"/>
              <a:t>clusterisée</a:t>
            </a:r>
            <a:r>
              <a:rPr lang="fr-FR" dirty="0" smtClean="0"/>
              <a:t>, etc. stockage plus complexe</a:t>
            </a:r>
          </a:p>
          <a:p>
            <a:pPr lvl="1"/>
            <a:r>
              <a:rPr lang="fr-FR" dirty="0" smtClean="0"/>
              <a:t>Attention si le nombre de germes varie selon les solutions (pour les moyennes)</a:t>
            </a:r>
            <a:endParaRPr lang="fr-FR" dirty="0"/>
          </a:p>
          <a:p>
            <a:pPr lvl="1"/>
            <a:r>
              <a:rPr lang="fr-FR" dirty="0" smtClean="0"/>
              <a:t>Quel type de stockage ? Fichier .</a:t>
            </a:r>
            <a:r>
              <a:rPr lang="fr-FR" dirty="0" err="1" smtClean="0"/>
              <a:t>txt</a:t>
            </a:r>
            <a:r>
              <a:rPr lang="fr-FR" dirty="0" smtClean="0"/>
              <a:t>, tableur, </a:t>
            </a:r>
            <a:r>
              <a:rPr lang="fr-FR" dirty="0" err="1" smtClean="0"/>
              <a:t>bdd</a:t>
            </a:r>
            <a:r>
              <a:rPr lang="fr-FR" dirty="0" smtClean="0"/>
              <a:t>, autre ?</a:t>
            </a: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514350" indent="-514350">
              <a:buAutoNum type="romanUcPeriod"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825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0" y="312312"/>
            <a:ext cx="10018713" cy="1752599"/>
          </a:xfrm>
        </p:spPr>
        <p:txBody>
          <a:bodyPr/>
          <a:lstStyle/>
          <a:p>
            <a:pPr algn="l"/>
            <a:r>
              <a:rPr lang="fr-FR" dirty="0" smtClean="0"/>
              <a:t>II. </a:t>
            </a:r>
            <a:r>
              <a:rPr lang="fr-FR" dirty="0"/>
              <a:t>Qu’est-ce qu’un cas / une base de cas ?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1810656"/>
            <a:ext cx="10018713" cy="424180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fr-FR" dirty="0" smtClean="0"/>
              <a:t>Exemple de base de cas dans un fichier .</a:t>
            </a:r>
            <a:r>
              <a:rPr lang="fr-FR" dirty="0" err="1" smtClean="0"/>
              <a:t>txt</a:t>
            </a:r>
            <a:r>
              <a:rPr lang="fr-FR" dirty="0" smtClean="0"/>
              <a:t> :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514350" indent="-514350">
              <a:buAutoNum type="romanUcPeriod"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1712" y="1608255"/>
            <a:ext cx="4477375" cy="47155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20" y="3146756"/>
            <a:ext cx="6239746" cy="16385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Flèche droite 6"/>
          <p:cNvSpPr/>
          <p:nvPr/>
        </p:nvSpPr>
        <p:spPr>
          <a:xfrm>
            <a:off x="6618514" y="3715657"/>
            <a:ext cx="566057" cy="25036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55341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0" y="312312"/>
            <a:ext cx="10018713" cy="1752599"/>
          </a:xfrm>
        </p:spPr>
        <p:txBody>
          <a:bodyPr/>
          <a:lstStyle/>
          <a:p>
            <a:pPr algn="l"/>
            <a:r>
              <a:rPr lang="fr-FR" dirty="0" smtClean="0"/>
              <a:t>II. </a:t>
            </a:r>
            <a:r>
              <a:rPr lang="fr-FR" dirty="0"/>
              <a:t>Qu’est-ce qu’un cas / une base de cas ?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1494972"/>
            <a:ext cx="10018713" cy="4557486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fr-FR" dirty="0" smtClean="0"/>
              <a:t>Digramme de classe simplifié en utilisant </a:t>
            </a:r>
            <a:r>
              <a:rPr lang="fr-FR" dirty="0"/>
              <a:t>d</a:t>
            </a:r>
            <a:r>
              <a:rPr lang="fr-FR" dirty="0" smtClean="0"/>
              <a:t>es classes de cas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514350" indent="-514350">
              <a:buAutoNum type="romanUcPeriod"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8283" y="2064911"/>
            <a:ext cx="4419600" cy="4343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74921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0" y="312312"/>
            <a:ext cx="10018713" cy="1752599"/>
          </a:xfrm>
        </p:spPr>
        <p:txBody>
          <a:bodyPr/>
          <a:lstStyle/>
          <a:p>
            <a:pPr algn="l"/>
            <a:r>
              <a:rPr lang="fr-FR" dirty="0" smtClean="0"/>
              <a:t>II. </a:t>
            </a:r>
            <a:r>
              <a:rPr lang="fr-FR" dirty="0"/>
              <a:t>Qu’est-ce qu’un cas / une base de cas ?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1810656"/>
            <a:ext cx="10018713" cy="3632201"/>
          </a:xfrm>
        </p:spPr>
        <p:txBody>
          <a:bodyPr anchor="t">
            <a:normAutofit/>
          </a:bodyPr>
          <a:lstStyle/>
          <a:p>
            <a:pPr lvl="1"/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514350" indent="-514350">
              <a:buAutoNum type="romanUcPeriod"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1123" y="1277511"/>
            <a:ext cx="8049356" cy="52859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96942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0" y="312313"/>
            <a:ext cx="10018713" cy="1327301"/>
          </a:xfrm>
        </p:spPr>
        <p:txBody>
          <a:bodyPr/>
          <a:lstStyle/>
          <a:p>
            <a:pPr algn="l"/>
            <a:r>
              <a:rPr lang="fr-FR" dirty="0" smtClean="0"/>
              <a:t>III. Implémentation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1639614"/>
            <a:ext cx="10577061" cy="4592642"/>
          </a:xfrm>
        </p:spPr>
        <p:txBody>
          <a:bodyPr anchor="t">
            <a:normAutofit fontScale="92500" lnSpcReduction="10000"/>
          </a:bodyPr>
          <a:lstStyle/>
          <a:p>
            <a:pPr marL="0" indent="0">
              <a:buNone/>
            </a:pPr>
            <a:r>
              <a:rPr lang="fr-FR" dirty="0" smtClean="0"/>
              <a:t>TODO</a:t>
            </a:r>
          </a:p>
          <a:p>
            <a:pPr>
              <a:buFontTx/>
              <a:buChar char="-"/>
            </a:pPr>
            <a:r>
              <a:rPr lang="fr-FR" dirty="0" smtClean="0"/>
              <a:t>Montrer comment j’ai codé : </a:t>
            </a:r>
          </a:p>
          <a:p>
            <a:pPr lvl="1">
              <a:buFontTx/>
              <a:buChar char="-"/>
            </a:pPr>
            <a:r>
              <a:rPr lang="fr-FR" dirty="0" smtClean="0"/>
              <a:t>ImageJ</a:t>
            </a:r>
          </a:p>
          <a:p>
            <a:pPr lvl="1">
              <a:buFontTx/>
              <a:buChar char="-"/>
            </a:pPr>
            <a:r>
              <a:rPr lang="fr-FR" dirty="0" smtClean="0"/>
              <a:t>UML</a:t>
            </a:r>
          </a:p>
          <a:p>
            <a:pPr lvl="1">
              <a:buFontTx/>
              <a:buChar char="-"/>
            </a:pPr>
            <a:r>
              <a:rPr lang="fr-FR" dirty="0" smtClean="0"/>
              <a:t>Base de cas </a:t>
            </a:r>
          </a:p>
          <a:p>
            <a:pPr lvl="1">
              <a:buFontTx/>
              <a:buChar char="-"/>
            </a:pPr>
            <a:r>
              <a:rPr lang="fr-FR" dirty="0" smtClean="0"/>
              <a:t>E/S</a:t>
            </a:r>
          </a:p>
          <a:p>
            <a:pPr lvl="1">
              <a:buFontTx/>
              <a:buChar char="-"/>
            </a:pPr>
            <a:r>
              <a:rPr lang="fr-FR" dirty="0" smtClean="0"/>
              <a:t>Exécution</a:t>
            </a:r>
          </a:p>
          <a:p>
            <a:pPr lvl="1">
              <a:buFontTx/>
              <a:buChar char="-"/>
            </a:pPr>
            <a:r>
              <a:rPr lang="fr-FR" dirty="0" smtClean="0"/>
              <a:t>Couleurs</a:t>
            </a:r>
          </a:p>
          <a:p>
            <a:pPr lvl="1">
              <a:buFontTx/>
              <a:buChar char="-"/>
            </a:pPr>
            <a:r>
              <a:rPr lang="fr-FR" dirty="0" smtClean="0"/>
              <a:t>Ouverture</a:t>
            </a:r>
          </a:p>
          <a:p>
            <a:pPr lvl="1">
              <a:buFontTx/>
              <a:buChar char="-"/>
            </a:pPr>
            <a:r>
              <a:rPr lang="fr-FR" dirty="0" smtClean="0"/>
              <a:t>Fusion possible des régions</a:t>
            </a:r>
          </a:p>
          <a:p>
            <a:pPr lvl="1">
              <a:buFontTx/>
              <a:buChar char="-"/>
            </a:pPr>
            <a:r>
              <a:rPr lang="fr-FR" dirty="0" smtClean="0"/>
              <a:t>Etc.</a:t>
            </a: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514350" indent="-514350">
              <a:buAutoNum type="romanUcPeriod"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363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0" y="312313"/>
            <a:ext cx="10018713" cy="1327301"/>
          </a:xfrm>
        </p:spPr>
        <p:txBody>
          <a:bodyPr/>
          <a:lstStyle/>
          <a:p>
            <a:pPr algn="l"/>
            <a:r>
              <a:rPr lang="fr-FR" dirty="0" smtClean="0"/>
              <a:t>III. Implémentation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1639614"/>
            <a:ext cx="10577061" cy="4592642"/>
          </a:xfrm>
        </p:spPr>
        <p:txBody>
          <a:bodyPr anchor="t">
            <a:normAutofit/>
          </a:bodyPr>
          <a:lstStyle/>
          <a:p>
            <a:r>
              <a:rPr lang="fr-FR" dirty="0" smtClean="0"/>
              <a:t>ImageJ </a:t>
            </a:r>
            <a:r>
              <a:rPr lang="fr-FR" dirty="0" smtClean="0">
                <a:sym typeface="Wingdings" panose="05000000000000000000" pitchFamily="2" charset="2"/>
              </a:rPr>
              <a:t> Java</a:t>
            </a:r>
          </a:p>
          <a:p>
            <a:pPr lvl="1"/>
            <a:r>
              <a:rPr lang="fr-FR" dirty="0" smtClean="0">
                <a:sym typeface="Wingdings" panose="05000000000000000000" pitchFamily="2" charset="2"/>
              </a:rPr>
              <a:t>Simple</a:t>
            </a:r>
          </a:p>
          <a:p>
            <a:pPr lvl="1"/>
            <a:r>
              <a:rPr lang="fr-FR" dirty="0" smtClean="0">
                <a:sym typeface="Wingdings" panose="05000000000000000000" pitchFamily="2" charset="2"/>
              </a:rPr>
              <a:t>Contient des filtres existants</a:t>
            </a:r>
          </a:p>
          <a:p>
            <a:pPr lvl="1"/>
            <a:r>
              <a:rPr lang="fr-FR" dirty="0" smtClean="0">
                <a:sym typeface="Wingdings" panose="05000000000000000000" pitchFamily="2" charset="2"/>
              </a:rPr>
              <a:t>Gestion E/S facile</a:t>
            </a:r>
          </a:p>
          <a:p>
            <a:pPr lvl="1"/>
            <a:r>
              <a:rPr lang="fr-FR" dirty="0" smtClean="0">
                <a:sym typeface="Wingdings" panose="05000000000000000000" pitchFamily="2" charset="2"/>
              </a:rPr>
              <a:t>Environnement de développement</a:t>
            </a:r>
          </a:p>
          <a:p>
            <a:pPr lvl="1"/>
            <a:r>
              <a:rPr lang="fr-FR" dirty="0" smtClean="0">
                <a:sym typeface="Wingdings" panose="05000000000000000000" pitchFamily="2" charset="2"/>
              </a:rPr>
              <a:t>Java pas le plus adapté dans le TI</a:t>
            </a:r>
          </a:p>
          <a:p>
            <a:pPr marL="457200" lvl="1" indent="0">
              <a:buNone/>
            </a:pPr>
            <a:endParaRPr lang="fr-FR" dirty="0" smtClean="0">
              <a:sym typeface="Wingdings" panose="05000000000000000000" pitchFamily="2" charset="2"/>
            </a:endParaRPr>
          </a:p>
          <a:p>
            <a:pPr lvl="1"/>
            <a:endParaRPr lang="fr-FR" dirty="0" smtClean="0">
              <a:sym typeface="Wingdings" panose="05000000000000000000" pitchFamily="2" charset="2"/>
            </a:endParaRPr>
          </a:p>
          <a:p>
            <a:pPr lvl="1"/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514350" indent="-514350">
              <a:buAutoNum type="romanUcPeriod"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7205" y="3909848"/>
            <a:ext cx="338769" cy="338769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6589" y="3438101"/>
            <a:ext cx="338769" cy="338769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2412" y="2966915"/>
            <a:ext cx="438414" cy="354019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8791" y="2581364"/>
            <a:ext cx="438414" cy="354019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0868" y="2159875"/>
            <a:ext cx="438414" cy="354019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5307" y="1200553"/>
            <a:ext cx="1867161" cy="38867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907" y="4581036"/>
            <a:ext cx="2071254" cy="20712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73811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0" y="312313"/>
            <a:ext cx="10018713" cy="1327301"/>
          </a:xfrm>
        </p:spPr>
        <p:txBody>
          <a:bodyPr/>
          <a:lstStyle/>
          <a:p>
            <a:pPr algn="l"/>
            <a:r>
              <a:rPr lang="fr-FR" dirty="0" smtClean="0"/>
              <a:t>III. Implémentation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1639614"/>
            <a:ext cx="10577061" cy="459264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fr-FR" dirty="0" smtClean="0"/>
              <a:t>Fonctionnalités implémentées : </a:t>
            </a:r>
          </a:p>
          <a:p>
            <a:r>
              <a:rPr lang="fr-FR" dirty="0" smtClean="0"/>
              <a:t>Algorithme de croissance par régions avec plusieurs germes</a:t>
            </a:r>
          </a:p>
          <a:p>
            <a:r>
              <a:rPr lang="fr-FR" dirty="0" smtClean="0"/>
              <a:t>Fusion de deux régions</a:t>
            </a:r>
          </a:p>
          <a:p>
            <a:r>
              <a:rPr lang="fr-FR" dirty="0" smtClean="0"/>
              <a:t>Ouverture / Fermeture morphologique après segmentation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pPr marL="514350" indent="-514350">
              <a:buAutoNum type="romanUcPeriod"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471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0" y="312313"/>
            <a:ext cx="10018713" cy="1327301"/>
          </a:xfrm>
        </p:spPr>
        <p:txBody>
          <a:bodyPr/>
          <a:lstStyle/>
          <a:p>
            <a:pPr algn="l"/>
            <a:r>
              <a:rPr lang="fr-FR" dirty="0" smtClean="0"/>
              <a:t>III. Implémentation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1639614"/>
            <a:ext cx="10577061" cy="459264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fr-FR" dirty="0" smtClean="0"/>
              <a:t>Modélisation : Diagramme UML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pPr marL="514350" indent="-514350">
              <a:buAutoNum type="romanUcPeriod"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2363" y="0"/>
            <a:ext cx="3223439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82021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0" y="312312"/>
            <a:ext cx="10018713" cy="1752599"/>
          </a:xfrm>
        </p:spPr>
        <p:txBody>
          <a:bodyPr/>
          <a:lstStyle/>
          <a:p>
            <a:pPr algn="l"/>
            <a:r>
              <a:rPr lang="fr-FR" dirty="0" smtClean="0"/>
              <a:t>I. Généralités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1638300"/>
            <a:ext cx="10018713" cy="380455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fr-FR" dirty="0" smtClean="0"/>
              <a:t>RàPC = système R</a:t>
            </a:r>
            <a:r>
              <a:rPr lang="fr-FR" baseline="30000" dirty="0" smtClean="0"/>
              <a:t>4</a:t>
            </a:r>
            <a:r>
              <a:rPr lang="fr-FR" dirty="0"/>
              <a:t> :</a:t>
            </a:r>
            <a:r>
              <a:rPr lang="fr-FR" dirty="0" err="1" smtClean="0"/>
              <a:t>Retrieve</a:t>
            </a:r>
            <a:r>
              <a:rPr lang="fr-FR" dirty="0" smtClean="0"/>
              <a:t> </a:t>
            </a:r>
            <a:r>
              <a:rPr lang="fr-FR" dirty="0"/>
              <a:t>– </a:t>
            </a:r>
            <a:r>
              <a:rPr lang="fr-FR" dirty="0" err="1"/>
              <a:t>Reuse</a:t>
            </a:r>
            <a:r>
              <a:rPr lang="fr-FR" dirty="0"/>
              <a:t> – </a:t>
            </a:r>
            <a:r>
              <a:rPr lang="fr-FR" dirty="0" err="1"/>
              <a:t>Revise</a:t>
            </a:r>
            <a:r>
              <a:rPr lang="fr-FR" dirty="0"/>
              <a:t> – </a:t>
            </a:r>
            <a:r>
              <a:rPr lang="fr-FR" dirty="0" err="1" smtClean="0"/>
              <a:t>Retain</a:t>
            </a: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514350" indent="-514350">
              <a:buAutoNum type="romanUcPeriod"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0560" y="2206071"/>
            <a:ext cx="5686212" cy="40261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5084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0" y="312313"/>
            <a:ext cx="10018713" cy="1327301"/>
          </a:xfrm>
        </p:spPr>
        <p:txBody>
          <a:bodyPr/>
          <a:lstStyle/>
          <a:p>
            <a:pPr algn="l"/>
            <a:r>
              <a:rPr lang="fr-FR" dirty="0" smtClean="0"/>
              <a:t>III. Implémentation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993228"/>
            <a:ext cx="10577061" cy="523902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fr-FR" dirty="0" smtClean="0"/>
              <a:t>Résultats d’exécution : (image de base, puis segmentée, puis avec fermeture)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pPr marL="514350" indent="-514350">
              <a:buAutoNum type="romanUcPeriod"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68" y="1639614"/>
            <a:ext cx="11839903" cy="42878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ZoneTexte 8"/>
          <p:cNvSpPr txBox="1"/>
          <p:nvPr/>
        </p:nvSpPr>
        <p:spPr>
          <a:xfrm>
            <a:off x="2538247" y="6389168"/>
            <a:ext cx="9285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Les germes sont positionnés « à la main » pour les tests, de manière à obtenir de bons résultats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4501055" y="5895186"/>
            <a:ext cx="5360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Seuil global : 30   Seuil local : 15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29431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0" y="312313"/>
            <a:ext cx="10018713" cy="1327301"/>
          </a:xfrm>
        </p:spPr>
        <p:txBody>
          <a:bodyPr/>
          <a:lstStyle/>
          <a:p>
            <a:pPr algn="l"/>
            <a:r>
              <a:rPr lang="fr-FR" dirty="0" smtClean="0"/>
              <a:t>III. Implémentation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993228"/>
            <a:ext cx="10577061" cy="523902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fr-FR" dirty="0" smtClean="0"/>
              <a:t>Résultats d’exécution : méthode </a:t>
            </a:r>
            <a:r>
              <a:rPr lang="fr-FR" dirty="0" err="1" smtClean="0"/>
              <a:t>toString</a:t>
            </a:r>
            <a:r>
              <a:rPr lang="fr-FR" dirty="0" smtClean="0"/>
              <a:t>() de la base de cas associée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pPr marL="514350" indent="-514350">
              <a:buAutoNum type="romanUcPeriod"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866" y="1464972"/>
            <a:ext cx="8631600" cy="49419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00142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0" y="312313"/>
            <a:ext cx="10018713" cy="1327301"/>
          </a:xfrm>
        </p:spPr>
        <p:txBody>
          <a:bodyPr/>
          <a:lstStyle/>
          <a:p>
            <a:pPr algn="l"/>
            <a:r>
              <a:rPr lang="fr-FR" dirty="0" smtClean="0"/>
              <a:t>III. Implémentation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993228"/>
            <a:ext cx="10577061" cy="523902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fr-FR" dirty="0" smtClean="0"/>
              <a:t>Résultats d’exécution : Segmentation d’une tumeur (sans puis avec fermeture)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pPr marL="514350" indent="-514350">
              <a:buAutoNum type="romanUcPeriod"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249" y="1951023"/>
            <a:ext cx="11682248" cy="30908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ZoneTexte 6"/>
          <p:cNvSpPr txBox="1"/>
          <p:nvPr/>
        </p:nvSpPr>
        <p:spPr>
          <a:xfrm>
            <a:off x="4508938" y="5168585"/>
            <a:ext cx="5360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Seuil global : 30   Seuil local : 15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1449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0" y="312313"/>
            <a:ext cx="10018713" cy="1327301"/>
          </a:xfrm>
        </p:spPr>
        <p:txBody>
          <a:bodyPr/>
          <a:lstStyle/>
          <a:p>
            <a:pPr algn="l"/>
            <a:r>
              <a:rPr lang="fr-FR" dirty="0" smtClean="0"/>
              <a:t>III. Implémentation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993228"/>
            <a:ext cx="10577061" cy="523902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fr-FR" dirty="0" smtClean="0"/>
              <a:t>Résultats d’exécution : Exemple de fusion entre deux régions (en violet foncé) 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pPr marL="514350" indent="-514350">
              <a:buAutoNum type="romanUcPeriod"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9894" y="1639614"/>
            <a:ext cx="4629150" cy="5019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2482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0" y="312313"/>
            <a:ext cx="10018713" cy="1327301"/>
          </a:xfrm>
        </p:spPr>
        <p:txBody>
          <a:bodyPr/>
          <a:lstStyle/>
          <a:p>
            <a:pPr algn="l"/>
            <a:r>
              <a:rPr lang="fr-FR" dirty="0" smtClean="0"/>
              <a:t>IV. Problèmes liés à la segmentation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1810656"/>
            <a:ext cx="10577061" cy="363220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fr-FR" dirty="0" smtClean="0"/>
              <a:t>TODO</a:t>
            </a:r>
          </a:p>
          <a:p>
            <a:pPr>
              <a:buFontTx/>
              <a:buChar char="-"/>
            </a:pPr>
            <a:r>
              <a:rPr lang="fr-FR" dirty="0" smtClean="0"/>
              <a:t>Image simple ça marche bien (montrer seuils, germes, ouverture, etc.)</a:t>
            </a:r>
          </a:p>
          <a:p>
            <a:pPr>
              <a:buFontTx/>
              <a:buChar char="-"/>
            </a:pPr>
            <a:r>
              <a:rPr lang="fr-FR" dirty="0" smtClean="0"/>
              <a:t>Image compliquée c’est la merde (montrer problèmes </a:t>
            </a:r>
            <a:r>
              <a:rPr lang="fr-FR" dirty="0" err="1" smtClean="0"/>
              <a:t>niv</a:t>
            </a:r>
            <a:r>
              <a:rPr lang="fr-FR" dirty="0" smtClean="0"/>
              <a:t>. Gris, seuils, prétraitements </a:t>
            </a:r>
            <a:r>
              <a:rPr lang="fr-FR" dirty="0" err="1" smtClean="0"/>
              <a:t>imageJ</a:t>
            </a:r>
            <a:r>
              <a:rPr lang="fr-FR" dirty="0" smtClean="0"/>
              <a:t>, </a:t>
            </a:r>
            <a:endParaRPr lang="fr-FR" dirty="0" smtClean="0"/>
          </a:p>
          <a:p>
            <a:pPr>
              <a:buFontTx/>
              <a:buChar char="-"/>
            </a:pPr>
            <a:r>
              <a:rPr lang="fr-FR" dirty="0" smtClean="0"/>
              <a:t>Un seuil par germe ? Pour plus de précision ?</a:t>
            </a: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514350" indent="-514350">
              <a:buAutoNum type="romanUcPeriod"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993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0" y="312313"/>
            <a:ext cx="10018713" cy="1327301"/>
          </a:xfrm>
        </p:spPr>
        <p:txBody>
          <a:bodyPr/>
          <a:lstStyle/>
          <a:p>
            <a:pPr algn="l"/>
            <a:r>
              <a:rPr lang="fr-FR" dirty="0" smtClean="0"/>
              <a:t>IV. Problèmes liés à la segmentation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1135118"/>
            <a:ext cx="10577061" cy="430774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fr-FR" dirty="0" smtClean="0"/>
              <a:t>Cas d’une image « compliquée » ou de « mauvaise qualité »</a:t>
            </a: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514350" indent="-514350">
              <a:buAutoNum type="romanUcPeriod"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728" y="1639614"/>
            <a:ext cx="7381875" cy="49244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07083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0" y="312313"/>
            <a:ext cx="10018713" cy="1327301"/>
          </a:xfrm>
        </p:spPr>
        <p:txBody>
          <a:bodyPr/>
          <a:lstStyle/>
          <a:p>
            <a:pPr algn="l"/>
            <a:r>
              <a:rPr lang="fr-FR" dirty="0" smtClean="0"/>
              <a:t>IV. Problèmes liés à la segmentation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1135118"/>
            <a:ext cx="10577061" cy="430774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fr-FR" dirty="0" smtClean="0"/>
              <a:t>Résultats obtenus : mauvaise segmentation de la tumeur et du rein sein</a:t>
            </a: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514350" indent="-514350">
              <a:buAutoNum type="romanUcPeriod"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7" name="ZoneTexte 6"/>
          <p:cNvSpPr txBox="1"/>
          <p:nvPr/>
        </p:nvSpPr>
        <p:spPr>
          <a:xfrm>
            <a:off x="7220606" y="5665934"/>
            <a:ext cx="5360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Seuil global : 10   Seuil local : 5</a:t>
            </a:r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090" y="1639614"/>
            <a:ext cx="11027876" cy="40011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2313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0" y="312313"/>
            <a:ext cx="10018713" cy="1327301"/>
          </a:xfrm>
        </p:spPr>
        <p:txBody>
          <a:bodyPr/>
          <a:lstStyle/>
          <a:p>
            <a:pPr algn="l"/>
            <a:r>
              <a:rPr lang="fr-FR" dirty="0" smtClean="0"/>
              <a:t>IV. Problèmes liés à la segmentation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1135118"/>
            <a:ext cx="10577061" cy="430774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fr-FR" dirty="0" smtClean="0"/>
              <a:t>Résultats obtenus : isolation du rein sein sur cette image </a:t>
            </a:r>
            <a:r>
              <a:rPr lang="fr-FR" dirty="0" smtClean="0">
                <a:sym typeface="Wingdings" panose="05000000000000000000" pitchFamily="2" charset="2"/>
              </a:rPr>
              <a:t> gros seuils nécessaires</a:t>
            </a: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514350" indent="-514350">
              <a:buAutoNum type="romanUcPeriod"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7" name="ZoneTexte 6"/>
          <p:cNvSpPr txBox="1"/>
          <p:nvPr/>
        </p:nvSpPr>
        <p:spPr>
          <a:xfrm>
            <a:off x="7220606" y="5794178"/>
            <a:ext cx="5360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Seuil global : 53  Seuil local : 15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582" y="1781734"/>
            <a:ext cx="10598441" cy="38367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94000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0" y="312313"/>
            <a:ext cx="10018713" cy="1327301"/>
          </a:xfrm>
        </p:spPr>
        <p:txBody>
          <a:bodyPr/>
          <a:lstStyle/>
          <a:p>
            <a:pPr algn="l"/>
            <a:r>
              <a:rPr lang="fr-FR" dirty="0" smtClean="0"/>
              <a:t>IV. Problèmes liés à la segmentation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1135118"/>
            <a:ext cx="10577061" cy="430774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fr-FR" dirty="0" smtClean="0"/>
              <a:t>Conclusion :</a:t>
            </a:r>
          </a:p>
          <a:p>
            <a:r>
              <a:rPr lang="fr-FR" dirty="0" smtClean="0"/>
              <a:t> Il faudra sûrement utiliser des seuils différents pour chaque germe</a:t>
            </a:r>
          </a:p>
          <a:p>
            <a:r>
              <a:rPr lang="fr-FR" dirty="0" smtClean="0"/>
              <a:t>Un prétraitement est parfois nécessaire pour faire ressortir les organes</a:t>
            </a:r>
          </a:p>
          <a:p>
            <a:pPr marL="0" indent="0">
              <a:buNone/>
            </a:pPr>
            <a:r>
              <a:rPr lang="fr-FR" dirty="0"/>
              <a:t>	</a:t>
            </a: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514350" indent="-514350">
              <a:buAutoNum type="romanUcPeriod"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964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0" y="312313"/>
            <a:ext cx="10018713" cy="1327301"/>
          </a:xfrm>
        </p:spPr>
        <p:txBody>
          <a:bodyPr/>
          <a:lstStyle/>
          <a:p>
            <a:pPr algn="l"/>
            <a:r>
              <a:rPr lang="fr-FR" dirty="0" smtClean="0"/>
              <a:t>IV. Problèmes liés à la segmentation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1135118"/>
            <a:ext cx="10577061" cy="430774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fr-FR" dirty="0" smtClean="0"/>
              <a:t>Tentatives de prétraitements </a:t>
            </a:r>
          </a:p>
          <a:p>
            <a:pPr marL="0" indent="0">
              <a:buNone/>
            </a:pPr>
            <a:r>
              <a:rPr lang="fr-FR" dirty="0"/>
              <a:t>	</a:t>
            </a: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514350" indent="-514350">
              <a:buAutoNum type="romanUcPeriod"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39</a:t>
            </a:fld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705" y="1814570"/>
            <a:ext cx="4187014" cy="30363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0998" y="1814569"/>
            <a:ext cx="4075416" cy="29488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ZoneTexte 6"/>
          <p:cNvSpPr txBox="1"/>
          <p:nvPr/>
        </p:nvSpPr>
        <p:spPr>
          <a:xfrm>
            <a:off x="2900485" y="4874871"/>
            <a:ext cx="2538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Unsharp</a:t>
            </a:r>
            <a:r>
              <a:rPr lang="fr-FR" dirty="0" smtClean="0"/>
              <a:t> </a:t>
            </a:r>
            <a:r>
              <a:rPr lang="fr-FR" dirty="0" err="1" smtClean="0"/>
              <a:t>mask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6854908" y="4874871"/>
            <a:ext cx="3775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Unsharp</a:t>
            </a:r>
            <a:r>
              <a:rPr lang="fr-FR" dirty="0"/>
              <a:t> </a:t>
            </a:r>
            <a:r>
              <a:rPr lang="fr-FR" dirty="0" err="1"/>
              <a:t>mask</a:t>
            </a:r>
            <a:r>
              <a:rPr lang="fr-FR" dirty="0"/>
              <a:t> </a:t>
            </a:r>
            <a:r>
              <a:rPr lang="fr-FR" dirty="0" smtClean="0"/>
              <a:t> + Convolution</a:t>
            </a:r>
            <a:endParaRPr lang="fr-FR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3731" y="5554324"/>
            <a:ext cx="1609950" cy="990738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2672039" y="5619332"/>
            <a:ext cx="2128345" cy="64633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Radius : 30 pixels</a:t>
            </a:r>
          </a:p>
          <a:p>
            <a:r>
              <a:rPr lang="fr-FR" dirty="0" smtClean="0"/>
              <a:t>Poids Masque : 0,8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78459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0" y="312312"/>
            <a:ext cx="10018713" cy="1752599"/>
          </a:xfrm>
        </p:spPr>
        <p:txBody>
          <a:bodyPr/>
          <a:lstStyle/>
          <a:p>
            <a:pPr algn="l"/>
            <a:r>
              <a:rPr lang="fr-FR" dirty="0" smtClean="0"/>
              <a:t>I. Généralités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1810656"/>
            <a:ext cx="10593390" cy="4056475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fr-FR" sz="2200" dirty="0" smtClean="0"/>
              <a:t>Idée : à partir d’un scanner donné,</a:t>
            </a:r>
          </a:p>
          <a:p>
            <a:pPr marL="0" indent="0">
              <a:buNone/>
            </a:pPr>
            <a:r>
              <a:rPr lang="fr-FR" sz="2200" dirty="0" smtClean="0"/>
              <a:t> déterminer la position optimale des </a:t>
            </a:r>
          </a:p>
          <a:p>
            <a:pPr marL="0" indent="0">
              <a:buNone/>
            </a:pPr>
            <a:r>
              <a:rPr lang="fr-FR" sz="2200" dirty="0" smtClean="0"/>
              <a:t>pixels germes (+seuils) </a:t>
            </a:r>
          </a:p>
          <a:p>
            <a:pPr marL="0" indent="0">
              <a:buNone/>
            </a:pPr>
            <a:r>
              <a:rPr lang="fr-FR" sz="2200" dirty="0" smtClean="0"/>
              <a:t>en vue d’une segmentation </a:t>
            </a:r>
          </a:p>
          <a:p>
            <a:pPr marL="0" indent="0">
              <a:buNone/>
            </a:pPr>
            <a:r>
              <a:rPr lang="fr-FR" sz="2200" dirty="0" smtClean="0"/>
              <a:t>par croissance de régions.</a:t>
            </a:r>
          </a:p>
          <a:p>
            <a:pPr marL="0" indent="0">
              <a:buNone/>
            </a:pPr>
            <a:endParaRPr lang="fr-FR" sz="2200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fr-FR" sz="22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fr-FR" sz="2200" dirty="0" smtClean="0">
                <a:sym typeface="Wingdings" panose="05000000000000000000" pitchFamily="2" charset="2"/>
              </a:rPr>
              <a:t>Scanner + informations (« image » / « nonimage »)   positions des germes + seuils</a:t>
            </a:r>
            <a:endParaRPr lang="fr-FR" sz="2200" dirty="0" smtClean="0"/>
          </a:p>
          <a:p>
            <a:pPr marL="0" indent="0">
              <a:buNone/>
            </a:pPr>
            <a:endParaRPr lang="fr-FR" sz="2200" dirty="0"/>
          </a:p>
          <a:p>
            <a:pPr marL="0" indent="0">
              <a:buNone/>
            </a:pPr>
            <a:endParaRPr lang="fr-FR" sz="2200" dirty="0" smtClean="0"/>
          </a:p>
          <a:p>
            <a:pPr marL="514350" indent="-514350">
              <a:buAutoNum type="romanUcPeriod"/>
            </a:pPr>
            <a:endParaRPr lang="fr-FR" sz="220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356" y="1006472"/>
            <a:ext cx="5450473" cy="39949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07493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0" y="312312"/>
            <a:ext cx="10018713" cy="1752599"/>
          </a:xfrm>
        </p:spPr>
        <p:txBody>
          <a:bodyPr/>
          <a:lstStyle/>
          <a:p>
            <a:pPr algn="l"/>
            <a:r>
              <a:rPr lang="fr-FR" dirty="0" smtClean="0"/>
              <a:t>II. </a:t>
            </a:r>
            <a:r>
              <a:rPr lang="fr-FR" dirty="0"/>
              <a:t>Qu’est-ce qu’un cas / une base de cas ?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1810656"/>
            <a:ext cx="10018713" cy="4706258"/>
          </a:xfrm>
        </p:spPr>
        <p:txBody>
          <a:bodyPr anchor="t">
            <a:normAutofit lnSpcReduction="10000"/>
          </a:bodyPr>
          <a:lstStyle/>
          <a:p>
            <a:pPr marL="0" indent="0">
              <a:buNone/>
            </a:pPr>
            <a:r>
              <a:rPr lang="fr-FR" dirty="0" smtClean="0"/>
              <a:t>Un Cas : </a:t>
            </a:r>
          </a:p>
          <a:p>
            <a:r>
              <a:rPr lang="fr-FR" dirty="0" smtClean="0"/>
              <a:t>Problème </a:t>
            </a:r>
          </a:p>
          <a:p>
            <a:r>
              <a:rPr lang="fr-FR" dirty="0" smtClean="0"/>
              <a:t>Solution</a:t>
            </a:r>
          </a:p>
          <a:p>
            <a:r>
              <a:rPr lang="fr-FR" dirty="0" smtClean="0"/>
              <a:t>(+Description)</a:t>
            </a:r>
          </a:p>
          <a:p>
            <a:r>
              <a:rPr lang="fr-FR" dirty="0" smtClean="0"/>
              <a:t>Ces données sont représentées de diverses manières :</a:t>
            </a:r>
          </a:p>
          <a:p>
            <a:pPr lvl="1"/>
            <a:r>
              <a:rPr lang="fr-FR" dirty="0" smtClean="0"/>
              <a:t>Vocabulaire </a:t>
            </a:r>
            <a:r>
              <a:rPr lang="fr-FR" dirty="0" smtClean="0">
                <a:sym typeface="Wingdings" panose="05000000000000000000" pitchFamily="2" charset="2"/>
              </a:rPr>
              <a:t> concepts / relations (Représentation de K, graphes)</a:t>
            </a:r>
            <a:endParaRPr lang="fr-FR" dirty="0" smtClean="0"/>
          </a:p>
          <a:p>
            <a:pPr lvl="1"/>
            <a:r>
              <a:rPr lang="fr-FR" dirty="0" smtClean="0"/>
              <a:t>Données numériques</a:t>
            </a:r>
          </a:p>
          <a:p>
            <a:pPr lvl="1"/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Exemple : Problème = composition tarte aux pommes 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	       Solution = 3pommes, 100g de sucre, etc.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74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0" y="312312"/>
            <a:ext cx="10018713" cy="1752599"/>
          </a:xfrm>
        </p:spPr>
        <p:txBody>
          <a:bodyPr/>
          <a:lstStyle/>
          <a:p>
            <a:pPr algn="l"/>
            <a:r>
              <a:rPr lang="fr-FR" dirty="0" smtClean="0"/>
              <a:t>II. </a:t>
            </a:r>
            <a:r>
              <a:rPr lang="fr-FR" dirty="0"/>
              <a:t>Qu’est-ce qu’un cas / une base de cas ?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1810656"/>
            <a:ext cx="10018713" cy="4546601"/>
          </a:xfrm>
        </p:spPr>
        <p:txBody>
          <a:bodyPr anchor="t">
            <a:normAutofit/>
          </a:bodyPr>
          <a:lstStyle/>
          <a:p>
            <a:r>
              <a:rPr lang="fr-FR" dirty="0" smtClean="0"/>
              <a:t>Dans notre cas d’étude : </a:t>
            </a:r>
          </a:p>
          <a:p>
            <a:pPr lvl="1"/>
            <a:r>
              <a:rPr lang="fr-FR" sz="2200" dirty="0" smtClean="0"/>
              <a:t>Problème  =  informations sur le scanner (image et nonimage)</a:t>
            </a:r>
          </a:p>
          <a:p>
            <a:pPr lvl="1"/>
            <a:r>
              <a:rPr lang="fr-FR" sz="2200" dirty="0" smtClean="0"/>
              <a:t>Solution = position des germes + seuils</a:t>
            </a:r>
          </a:p>
          <a:p>
            <a:pPr marL="457200" lvl="1" indent="0">
              <a:buNone/>
            </a:pPr>
            <a:r>
              <a:rPr lang="fr-FR" sz="2200" dirty="0" smtClean="0">
                <a:sym typeface="Wingdings" panose="05000000000000000000" pitchFamily="2" charset="2"/>
              </a:rPr>
              <a:t> Données numériques </a:t>
            </a:r>
            <a:endParaRPr lang="fr-FR" sz="2200" dirty="0" smtClean="0"/>
          </a:p>
          <a:p>
            <a:pPr marL="0" indent="0">
              <a:buNone/>
            </a:pPr>
            <a:endParaRPr lang="fr-FR" dirty="0"/>
          </a:p>
          <a:p>
            <a:r>
              <a:rPr lang="fr-FR" dirty="0" smtClean="0"/>
              <a:t>Base de cas = Ensemble des cas stockés : </a:t>
            </a:r>
          </a:p>
          <a:p>
            <a:pPr lvl="1"/>
            <a:r>
              <a:rPr lang="fr-FR" sz="2200" dirty="0" smtClean="0"/>
              <a:t>De manière naïve </a:t>
            </a:r>
          </a:p>
          <a:p>
            <a:pPr lvl="1"/>
            <a:r>
              <a:rPr lang="fr-FR" sz="2200" dirty="0" smtClean="0"/>
              <a:t>De manière structurée 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465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0" y="312312"/>
            <a:ext cx="10018713" cy="1752599"/>
          </a:xfrm>
        </p:spPr>
        <p:txBody>
          <a:bodyPr/>
          <a:lstStyle/>
          <a:p>
            <a:pPr algn="l"/>
            <a:r>
              <a:rPr lang="fr-FR" dirty="0" smtClean="0"/>
              <a:t>II. </a:t>
            </a:r>
            <a:r>
              <a:rPr lang="fr-FR" dirty="0"/>
              <a:t>Qu’est-ce qu’un cas / une base de cas ?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1810656"/>
            <a:ext cx="10018713" cy="363220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fr-FR" dirty="0" smtClean="0"/>
              <a:t>Etat de l’art des caractéristiques utilisées pour la partie problème :</a:t>
            </a:r>
          </a:p>
          <a:p>
            <a:pPr marL="457200" indent="-457200">
              <a:buClrTx/>
              <a:buSzPct val="120000"/>
              <a:buFont typeface="+mj-lt"/>
              <a:buAutoNum type="arabicPeriod"/>
            </a:pPr>
            <a:r>
              <a:rPr lang="fr-FR" dirty="0" smtClean="0"/>
              <a:t>Informations statistiques</a:t>
            </a:r>
          </a:p>
          <a:p>
            <a:pPr marL="457200" indent="-457200">
              <a:buClrTx/>
              <a:buSzPct val="120000"/>
              <a:buFont typeface="+mj-lt"/>
              <a:buAutoNum type="arabicPeriod"/>
            </a:pPr>
            <a:r>
              <a:rPr lang="fr-FR" dirty="0" smtClean="0"/>
              <a:t>Caractéristiques de texture</a:t>
            </a:r>
          </a:p>
          <a:p>
            <a:pPr marL="457200" indent="-457200">
              <a:buClrTx/>
              <a:buSzPct val="120000"/>
              <a:buFont typeface="+mj-lt"/>
              <a:buAutoNum type="arabicPeriod"/>
            </a:pPr>
            <a:r>
              <a:rPr lang="fr-FR" dirty="0" smtClean="0"/>
              <a:t>Transformations </a:t>
            </a:r>
          </a:p>
          <a:p>
            <a:pPr marL="457200" indent="-457200">
              <a:buClrTx/>
              <a:buSzPct val="120000"/>
              <a:buFont typeface="+mj-lt"/>
              <a:buAutoNum type="arabicPeriod"/>
            </a:pPr>
            <a:r>
              <a:rPr lang="fr-FR" dirty="0" smtClean="0"/>
              <a:t>Moments géométriques</a:t>
            </a:r>
          </a:p>
          <a:p>
            <a:pPr marL="457200" indent="-457200">
              <a:buClrTx/>
              <a:buSzPct val="120000"/>
              <a:buFont typeface="+mj-lt"/>
              <a:buAutoNum type="arabicPeriod"/>
            </a:pPr>
            <a:r>
              <a:rPr lang="fr-FR" dirty="0" smtClean="0"/>
              <a:t>Informations nonimage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42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0" y="312312"/>
            <a:ext cx="10018713" cy="1752599"/>
          </a:xfrm>
        </p:spPr>
        <p:txBody>
          <a:bodyPr/>
          <a:lstStyle/>
          <a:p>
            <a:pPr algn="l"/>
            <a:r>
              <a:rPr lang="fr-FR" dirty="0" smtClean="0"/>
              <a:t>II. </a:t>
            </a:r>
            <a:r>
              <a:rPr lang="fr-FR" dirty="0"/>
              <a:t>Qu’est-ce qu’un cas / une base de cas ?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1524000"/>
            <a:ext cx="10018713" cy="4708256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fr-FR" dirty="0" smtClean="0"/>
              <a:t>Etat de l’art des caractéristiques utilisées pour la partie problème :</a:t>
            </a:r>
          </a:p>
          <a:p>
            <a:pPr marL="0" indent="0">
              <a:buNone/>
            </a:pPr>
            <a:r>
              <a:rPr lang="fr-FR" sz="2200" dirty="0" smtClean="0">
                <a:latin typeface="Arial Black" panose="020B0A04020102020204" pitchFamily="34" charset="0"/>
              </a:rPr>
              <a:t>1. </a:t>
            </a:r>
            <a:r>
              <a:rPr lang="fr-FR" dirty="0" smtClean="0"/>
              <a:t>Informations statistiques sur les niveaux de gris = caractéristiques du signal</a:t>
            </a:r>
          </a:p>
          <a:p>
            <a:pPr lvl="1"/>
            <a:r>
              <a:rPr lang="fr-FR" dirty="0" smtClean="0"/>
              <a:t>Moyenne </a:t>
            </a:r>
          </a:p>
          <a:p>
            <a:pPr lvl="1"/>
            <a:r>
              <a:rPr lang="fr-FR" dirty="0" smtClean="0"/>
              <a:t>Asymétrie</a:t>
            </a:r>
          </a:p>
          <a:p>
            <a:pPr lvl="1"/>
            <a:r>
              <a:rPr lang="fr-FR" dirty="0" err="1" smtClean="0"/>
              <a:t>Coef</a:t>
            </a:r>
            <a:r>
              <a:rPr lang="fr-FR" dirty="0" smtClean="0"/>
              <a:t>. </a:t>
            </a:r>
            <a:r>
              <a:rPr lang="fr-FR" dirty="0"/>
              <a:t>d</a:t>
            </a:r>
            <a:r>
              <a:rPr lang="fr-FR" dirty="0" smtClean="0"/>
              <a:t>e variation</a:t>
            </a:r>
          </a:p>
          <a:p>
            <a:pPr lvl="1"/>
            <a:r>
              <a:rPr lang="fr-FR" dirty="0" smtClean="0"/>
              <a:t>Centroïde</a:t>
            </a:r>
          </a:p>
          <a:p>
            <a:pPr lvl="1"/>
            <a:r>
              <a:rPr lang="fr-FR" dirty="0" smtClean="0"/>
              <a:t>Variance</a:t>
            </a:r>
          </a:p>
          <a:p>
            <a:pPr lvl="1"/>
            <a:r>
              <a:rPr lang="fr-FR" dirty="0" smtClean="0"/>
              <a:t>Entropie</a:t>
            </a:r>
          </a:p>
          <a:p>
            <a:pPr lvl="1"/>
            <a:r>
              <a:rPr lang="fr-FR" dirty="0" smtClean="0"/>
              <a:t>Etc.</a:t>
            </a:r>
          </a:p>
          <a:p>
            <a:pPr lvl="1"/>
            <a:endParaRPr lang="fr-FR" dirty="0"/>
          </a:p>
          <a:p>
            <a:pPr marL="457200" lvl="1" indent="0">
              <a:buNone/>
            </a:pPr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1884" y="2626145"/>
            <a:ext cx="7640116" cy="372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75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0" y="312312"/>
            <a:ext cx="10018713" cy="1752599"/>
          </a:xfrm>
        </p:spPr>
        <p:txBody>
          <a:bodyPr/>
          <a:lstStyle/>
          <a:p>
            <a:pPr algn="l"/>
            <a:r>
              <a:rPr lang="fr-FR" dirty="0" smtClean="0"/>
              <a:t>II. </a:t>
            </a:r>
            <a:r>
              <a:rPr lang="fr-FR" dirty="0"/>
              <a:t>Qu’est-ce qu’un cas / une base de cas ?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1567543"/>
            <a:ext cx="10018713" cy="466471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fr-FR" dirty="0" smtClean="0"/>
              <a:t>Etat de l’art des caractéristiques utilisées pour la partie problème :</a:t>
            </a:r>
          </a:p>
          <a:p>
            <a:pPr marL="0" indent="0">
              <a:buNone/>
            </a:pPr>
            <a:r>
              <a:rPr lang="fr-FR" sz="2200" dirty="0" smtClean="0">
                <a:latin typeface="Arial Black" panose="020B0A04020102020204" pitchFamily="34" charset="0"/>
              </a:rPr>
              <a:t>2. </a:t>
            </a:r>
            <a:r>
              <a:rPr lang="fr-FR" dirty="0" smtClean="0"/>
              <a:t>Caractéristiques </a:t>
            </a:r>
            <a:r>
              <a:rPr lang="fr-FR" dirty="0"/>
              <a:t>de </a:t>
            </a:r>
            <a:r>
              <a:rPr lang="fr-FR" dirty="0" smtClean="0"/>
              <a:t>texture = distribution des régions de l’image</a:t>
            </a:r>
            <a:endParaRPr lang="fr-FR" dirty="0"/>
          </a:p>
          <a:p>
            <a:pPr lvl="1"/>
            <a:r>
              <a:rPr lang="fr-FR" dirty="0" smtClean="0"/>
              <a:t>Energie</a:t>
            </a:r>
          </a:p>
          <a:p>
            <a:pPr lvl="1"/>
            <a:r>
              <a:rPr lang="fr-FR" dirty="0" smtClean="0"/>
              <a:t>Corrélation</a:t>
            </a:r>
          </a:p>
          <a:p>
            <a:pPr lvl="1"/>
            <a:r>
              <a:rPr lang="fr-FR" dirty="0" smtClean="0"/>
              <a:t>Homogénéité locale</a:t>
            </a:r>
          </a:p>
          <a:p>
            <a:pPr lvl="1"/>
            <a:r>
              <a:rPr lang="fr-FR" dirty="0" smtClean="0"/>
              <a:t>Contraste</a:t>
            </a:r>
          </a:p>
          <a:p>
            <a:pPr lvl="1"/>
            <a:r>
              <a:rPr lang="fr-FR" dirty="0" smtClean="0"/>
              <a:t>etc.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0730" y="2613850"/>
            <a:ext cx="5073570" cy="37485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29340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e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Parallaxe</Template>
  <TotalTime>1241</TotalTime>
  <Words>1557</Words>
  <Application>Microsoft Office PowerPoint</Application>
  <PresentationFormat>Grand écran</PresentationFormat>
  <Paragraphs>346</Paragraphs>
  <Slides>39</Slides>
  <Notes>20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39</vt:i4>
      </vt:variant>
    </vt:vector>
  </HeadingPairs>
  <TitlesOfParts>
    <vt:vector size="45" baseType="lpstr">
      <vt:lpstr>Arial</vt:lpstr>
      <vt:lpstr>Arial Black</vt:lpstr>
      <vt:lpstr>Calibri</vt:lpstr>
      <vt:lpstr>Corbel</vt:lpstr>
      <vt:lpstr>Wingdings</vt:lpstr>
      <vt:lpstr>Parallaxe</vt:lpstr>
      <vt:lpstr>Utilisation du RàPC pour la segmentation d’images</vt:lpstr>
      <vt:lpstr>Plan</vt:lpstr>
      <vt:lpstr>I. Généralités</vt:lpstr>
      <vt:lpstr>I. Généralités</vt:lpstr>
      <vt:lpstr>II. Qu’est-ce qu’un cas / une base de cas ? </vt:lpstr>
      <vt:lpstr>II. Qu’est-ce qu’un cas / une base de cas ? </vt:lpstr>
      <vt:lpstr>II. Qu’est-ce qu’un cas / une base de cas ? </vt:lpstr>
      <vt:lpstr>II. Qu’est-ce qu’un cas / une base de cas ? </vt:lpstr>
      <vt:lpstr>II. Qu’est-ce qu’un cas / une base de cas ? </vt:lpstr>
      <vt:lpstr>II. Qu’est-ce qu’un cas / une base de cas ? </vt:lpstr>
      <vt:lpstr>II. Qu’est-ce qu’un cas / une base de cas ? </vt:lpstr>
      <vt:lpstr>II. Qu’est-ce qu’un cas / une base de cas ? </vt:lpstr>
      <vt:lpstr>II. Qu’est-ce qu’un cas / une base de cas ? </vt:lpstr>
      <vt:lpstr>II. Qu’est-ce qu’un cas / une base de cas ? </vt:lpstr>
      <vt:lpstr>II. Qu’est-ce qu’un cas / une base de cas ? </vt:lpstr>
      <vt:lpstr>II. Qu’est-ce qu’un cas / une base de cas ? </vt:lpstr>
      <vt:lpstr>II. Qu’est-ce qu’un cas / une base de cas ? </vt:lpstr>
      <vt:lpstr>II. Qu’est-ce qu’un cas / une base de cas ? </vt:lpstr>
      <vt:lpstr>II. Qu’est-ce qu’un cas / une base de cas ? </vt:lpstr>
      <vt:lpstr>II. Qu’est-ce qu’un cas / une base de cas ? </vt:lpstr>
      <vt:lpstr>II. Qu’est-ce qu’un cas / une base de cas ? </vt:lpstr>
      <vt:lpstr>II. Qu’est-ce qu’un cas / une base de cas ? </vt:lpstr>
      <vt:lpstr>II. Qu’est-ce qu’un cas / une base de cas ? </vt:lpstr>
      <vt:lpstr>II. Qu’est-ce qu’un cas / une base de cas ? </vt:lpstr>
      <vt:lpstr>II. Qu’est-ce qu’un cas / une base de cas ? </vt:lpstr>
      <vt:lpstr>III. Implémentation </vt:lpstr>
      <vt:lpstr>III. Implémentation </vt:lpstr>
      <vt:lpstr>III. Implémentation </vt:lpstr>
      <vt:lpstr>III. Implémentation </vt:lpstr>
      <vt:lpstr>III. Implémentation </vt:lpstr>
      <vt:lpstr>III. Implémentation </vt:lpstr>
      <vt:lpstr>III. Implémentation </vt:lpstr>
      <vt:lpstr>III. Implémentation </vt:lpstr>
      <vt:lpstr>IV. Problèmes liés à la segmentation </vt:lpstr>
      <vt:lpstr>IV. Problèmes liés à la segmentation </vt:lpstr>
      <vt:lpstr>IV. Problèmes liés à la segmentation </vt:lpstr>
      <vt:lpstr>IV. Problèmes liés à la segmentation </vt:lpstr>
      <vt:lpstr>IV. Problèmes liés à la segmentation </vt:lpstr>
      <vt:lpstr>IV. Problèmes liés à la segmentation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Utilisation du RàPC pour la segmentation d’images</dc:title>
  <dc:creator>Thibault</dc:creator>
  <cp:lastModifiedBy>Thibault</cp:lastModifiedBy>
  <cp:revision>130</cp:revision>
  <dcterms:created xsi:type="dcterms:W3CDTF">2017-03-14T08:34:02Z</dcterms:created>
  <dcterms:modified xsi:type="dcterms:W3CDTF">2017-03-24T12:07:26Z</dcterms:modified>
</cp:coreProperties>
</file>