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Ultr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Ult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e85985c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f7e85985c4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fcf8f2a03_1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cfcf8f2a03_1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fcf8f2a0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fcf8f2a03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fcf8f2a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cfcf8f2a03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fcf8f2a0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fcf8f2a03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7e85985c4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f7e85985c4_1_4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fcf8f2a03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fcf8f2a03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1441471" y="526495"/>
            <a:ext cx="6261075" cy="497922"/>
            <a:chOff x="0" y="-9525"/>
            <a:chExt cx="16696200" cy="1327791"/>
          </a:xfrm>
        </p:grpSpPr>
        <p:sp>
          <p:nvSpPr>
            <p:cNvPr id="130" name="Google Shape;130;p25"/>
            <p:cNvSpPr txBox="1"/>
            <p:nvPr/>
          </p:nvSpPr>
          <p:spPr>
            <a:xfrm>
              <a:off x="0" y="-9525"/>
              <a:ext cx="166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Ultra"/>
                  <a:ea typeface="Ultra"/>
                  <a:cs typeface="Ultra"/>
                  <a:sym typeface="Ultra"/>
                </a:rPr>
                <a:t>5210 Presentation Assignment</a:t>
              </a:r>
              <a:endParaRPr sz="700"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0" y="907866"/>
              <a:ext cx="16696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91919"/>
                  </a:solidFill>
                </a:rPr>
                <a:t>Group 9</a:t>
              </a:r>
              <a:endParaRPr sz="700"/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508669" y="1468486"/>
            <a:ext cx="1784122" cy="1545037"/>
            <a:chOff x="0" y="0"/>
            <a:chExt cx="729956" cy="632137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E0F4F4"/>
            </a:solidFill>
            <a:ln>
              <a:noFill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difflib</a:t>
              </a:r>
              <a:endParaRPr sz="700"/>
            </a:p>
          </p:txBody>
        </p:sp>
      </p:grpSp>
      <p:grpSp>
        <p:nvGrpSpPr>
          <p:cNvPr id="135" name="Google Shape;135;p25"/>
          <p:cNvGrpSpPr/>
          <p:nvPr/>
        </p:nvGrpSpPr>
        <p:grpSpPr>
          <a:xfrm>
            <a:off x="2093000" y="1468486"/>
            <a:ext cx="1784122" cy="1545037"/>
            <a:chOff x="0" y="0"/>
            <a:chExt cx="729956" cy="632137"/>
          </a:xfrm>
        </p:grpSpPr>
        <p:sp>
          <p:nvSpPr>
            <p:cNvPr id="136" name="Google Shape;136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D2F1F1"/>
            </a:solidFill>
            <a:ln>
              <a:noFill/>
            </a:ln>
          </p:spPr>
        </p:sp>
        <p:sp>
          <p:nvSpPr>
            <p:cNvPr id="137" name="Google Shape;137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j</a:t>
              </a:r>
              <a:r>
                <a:rPr lang="en" sz="1200">
                  <a:solidFill>
                    <a:srgbClr val="191919"/>
                  </a:solidFill>
                </a:rPr>
                <a:t>ellyfish</a:t>
              </a:r>
              <a:endParaRPr sz="700"/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3675282" y="1468486"/>
            <a:ext cx="1784122" cy="1545037"/>
            <a:chOff x="0" y="0"/>
            <a:chExt cx="729956" cy="632137"/>
          </a:xfrm>
        </p:grpSpPr>
        <p:sp>
          <p:nvSpPr>
            <p:cNvPr id="139" name="Google Shape;139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D3F2FB"/>
            </a:solidFill>
            <a:ln>
              <a:noFill/>
            </a:ln>
          </p:spPr>
        </p:sp>
        <p:sp>
          <p:nvSpPr>
            <p:cNvPr id="140" name="Google Shape;140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rapidfuzz</a:t>
              </a:r>
              <a:endParaRPr sz="700"/>
            </a:p>
          </p:txBody>
        </p:sp>
      </p:grpSp>
      <p:grpSp>
        <p:nvGrpSpPr>
          <p:cNvPr id="141" name="Google Shape;141;p25"/>
          <p:cNvGrpSpPr/>
          <p:nvPr/>
        </p:nvGrpSpPr>
        <p:grpSpPr>
          <a:xfrm>
            <a:off x="5255516" y="1468486"/>
            <a:ext cx="1784121" cy="1545037"/>
            <a:chOff x="0" y="0"/>
            <a:chExt cx="729956" cy="632137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CFE4F5"/>
            </a:solid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200">
                  <a:solidFill>
                    <a:srgbClr val="191919"/>
                  </a:solidFill>
                </a:rPr>
                <a:t>fuzzywuzzy</a:t>
              </a:r>
              <a:endParaRPr sz="700"/>
            </a:p>
          </p:txBody>
        </p:sp>
      </p:grpSp>
      <p:grpSp>
        <p:nvGrpSpPr>
          <p:cNvPr id="144" name="Google Shape;144;p25"/>
          <p:cNvGrpSpPr/>
          <p:nvPr/>
        </p:nvGrpSpPr>
        <p:grpSpPr>
          <a:xfrm>
            <a:off x="6842038" y="1468486"/>
            <a:ext cx="1784121" cy="1545037"/>
            <a:chOff x="0" y="0"/>
            <a:chExt cx="729956" cy="632137"/>
          </a:xfrm>
        </p:grpSpPr>
        <p:sp>
          <p:nvSpPr>
            <p:cNvPr id="145" name="Google Shape;145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C8D4E2"/>
            </a:solidFill>
            <a:ln>
              <a:noFill/>
            </a:ln>
          </p:spPr>
        </p:sp>
        <p:sp>
          <p:nvSpPr>
            <p:cNvPr id="146" name="Google Shape;146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r</a:t>
              </a:r>
              <a:r>
                <a:rPr lang="en" sz="1200">
                  <a:solidFill>
                    <a:srgbClr val="191919"/>
                  </a:solidFill>
                </a:rPr>
                <a:t>ecordlinkage</a:t>
              </a:r>
              <a:endParaRPr sz="700"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508669" y="3013523"/>
            <a:ext cx="1787638" cy="1741403"/>
            <a:chOff x="0" y="0"/>
            <a:chExt cx="827955" cy="806541"/>
          </a:xfrm>
        </p:grpSpPr>
        <p:sp>
          <p:nvSpPr>
            <p:cNvPr id="148" name="Google Shape;148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149" name="Google Shape;149;p25"/>
            <p:cNvSpPr txBox="1"/>
            <p:nvPr/>
          </p:nvSpPr>
          <p:spPr>
            <a:xfrm>
              <a:off x="129368" y="9985"/>
              <a:ext cx="5691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Martin</a:t>
              </a:r>
              <a:endParaRPr sz="700"/>
            </a:p>
          </p:txBody>
        </p:sp>
      </p:grpSp>
      <p:grpSp>
        <p:nvGrpSpPr>
          <p:cNvPr id="150" name="Google Shape;150;p25"/>
          <p:cNvGrpSpPr/>
          <p:nvPr/>
        </p:nvGrpSpPr>
        <p:grpSpPr>
          <a:xfrm>
            <a:off x="2092011" y="3013524"/>
            <a:ext cx="1787612" cy="1741378"/>
            <a:chOff x="0" y="0"/>
            <a:chExt cx="827955" cy="806541"/>
          </a:xfrm>
        </p:grpSpPr>
        <p:sp>
          <p:nvSpPr>
            <p:cNvPr id="151" name="Google Shape;151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</p:sp>
        <p:sp>
          <p:nvSpPr>
            <p:cNvPr id="152" name="Google Shape;152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Yunyu</a:t>
              </a:r>
              <a:endParaRPr sz="700"/>
            </a:p>
          </p:txBody>
        </p:sp>
      </p:grpSp>
      <p:grpSp>
        <p:nvGrpSpPr>
          <p:cNvPr id="153" name="Google Shape;153;p25"/>
          <p:cNvGrpSpPr/>
          <p:nvPr/>
        </p:nvGrpSpPr>
        <p:grpSpPr>
          <a:xfrm>
            <a:off x="3675354" y="3013524"/>
            <a:ext cx="1787612" cy="1741378"/>
            <a:chOff x="0" y="0"/>
            <a:chExt cx="827955" cy="806541"/>
          </a:xfrm>
        </p:grpSpPr>
        <p:sp>
          <p:nvSpPr>
            <p:cNvPr id="154" name="Google Shape;154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155" name="Google Shape;155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Leo</a:t>
              </a:r>
              <a:endParaRPr sz="700"/>
            </a:p>
          </p:txBody>
        </p:sp>
      </p:grpSp>
      <p:grpSp>
        <p:nvGrpSpPr>
          <p:cNvPr id="156" name="Google Shape;156;p25"/>
          <p:cNvGrpSpPr/>
          <p:nvPr/>
        </p:nvGrpSpPr>
        <p:grpSpPr>
          <a:xfrm>
            <a:off x="5258696" y="3013524"/>
            <a:ext cx="1787612" cy="1741378"/>
            <a:chOff x="0" y="0"/>
            <a:chExt cx="827955" cy="806541"/>
          </a:xfrm>
        </p:grpSpPr>
        <p:sp>
          <p:nvSpPr>
            <p:cNvPr id="157" name="Google Shape;157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58" name="Google Shape;158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Yunze</a:t>
              </a:r>
              <a:endParaRPr sz="700"/>
            </a:p>
          </p:txBody>
        </p:sp>
      </p:grpSp>
      <p:grpSp>
        <p:nvGrpSpPr>
          <p:cNvPr id="159" name="Google Shape;159;p25"/>
          <p:cNvGrpSpPr/>
          <p:nvPr/>
        </p:nvGrpSpPr>
        <p:grpSpPr>
          <a:xfrm>
            <a:off x="6842038" y="3013524"/>
            <a:ext cx="1787612" cy="1741378"/>
            <a:chOff x="0" y="0"/>
            <a:chExt cx="827955" cy="806541"/>
          </a:xfrm>
        </p:grpSpPr>
        <p:sp>
          <p:nvSpPr>
            <p:cNvPr id="160" name="Google Shape;160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</p:sp>
        <p:sp>
          <p:nvSpPr>
            <p:cNvPr id="161" name="Google Shape;161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Heng</a:t>
              </a:r>
              <a:endParaRPr sz="700"/>
            </a:p>
          </p:txBody>
        </p:sp>
      </p:grpSp>
      <p:grpSp>
        <p:nvGrpSpPr>
          <p:cNvPr id="162" name="Google Shape;162;p25"/>
          <p:cNvGrpSpPr/>
          <p:nvPr/>
        </p:nvGrpSpPr>
        <p:grpSpPr>
          <a:xfrm>
            <a:off x="765800" y="1468487"/>
            <a:ext cx="634929" cy="555563"/>
            <a:chOff x="0" y="0"/>
            <a:chExt cx="812800" cy="711200"/>
          </a:xfrm>
        </p:grpSpPr>
        <p:sp>
          <p:nvSpPr>
            <p:cNvPr id="163" name="Google Shape;163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164" name="Google Shape;164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grpSp>
        <p:nvGrpSpPr>
          <p:cNvPr id="165" name="Google Shape;165;p25"/>
          <p:cNvGrpSpPr/>
          <p:nvPr/>
        </p:nvGrpSpPr>
        <p:grpSpPr>
          <a:xfrm>
            <a:off x="2350132" y="1468487"/>
            <a:ext cx="634929" cy="555563"/>
            <a:chOff x="0" y="0"/>
            <a:chExt cx="812800" cy="711200"/>
          </a:xfrm>
        </p:grpSpPr>
        <p:sp>
          <p:nvSpPr>
            <p:cNvPr id="166" name="Google Shape;166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</p:sp>
        <p:sp>
          <p:nvSpPr>
            <p:cNvPr id="167" name="Google Shape;167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grpSp>
        <p:nvGrpSpPr>
          <p:cNvPr id="168" name="Google Shape;168;p25"/>
          <p:cNvGrpSpPr/>
          <p:nvPr/>
        </p:nvGrpSpPr>
        <p:grpSpPr>
          <a:xfrm>
            <a:off x="3934271" y="1468487"/>
            <a:ext cx="634929" cy="555563"/>
            <a:chOff x="0" y="0"/>
            <a:chExt cx="812800" cy="711200"/>
          </a:xfrm>
        </p:grpSpPr>
        <p:sp>
          <p:nvSpPr>
            <p:cNvPr id="169" name="Google Shape;169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170" name="Google Shape;170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grpSp>
        <p:nvGrpSpPr>
          <p:cNvPr id="171" name="Google Shape;171;p25"/>
          <p:cNvGrpSpPr/>
          <p:nvPr/>
        </p:nvGrpSpPr>
        <p:grpSpPr>
          <a:xfrm>
            <a:off x="5518411" y="1468487"/>
            <a:ext cx="634929" cy="555563"/>
            <a:chOff x="0" y="0"/>
            <a:chExt cx="812800" cy="711200"/>
          </a:xfrm>
        </p:grpSpPr>
        <p:sp>
          <p:nvSpPr>
            <p:cNvPr id="172" name="Google Shape;172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73" name="Google Shape;173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/>
            </a:p>
          </p:txBody>
        </p:sp>
      </p:grpSp>
      <p:grpSp>
        <p:nvGrpSpPr>
          <p:cNvPr id="174" name="Google Shape;174;p25"/>
          <p:cNvGrpSpPr/>
          <p:nvPr/>
        </p:nvGrpSpPr>
        <p:grpSpPr>
          <a:xfrm>
            <a:off x="7102550" y="1468487"/>
            <a:ext cx="634929" cy="555563"/>
            <a:chOff x="0" y="0"/>
            <a:chExt cx="812800" cy="711200"/>
          </a:xfrm>
        </p:grpSpPr>
        <p:sp>
          <p:nvSpPr>
            <p:cNvPr id="175" name="Google Shape;175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</p:sp>
        <p:sp>
          <p:nvSpPr>
            <p:cNvPr id="176" name="Google Shape;176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6"/>
          <p:cNvGrpSpPr/>
          <p:nvPr/>
        </p:nvGrpSpPr>
        <p:grpSpPr>
          <a:xfrm>
            <a:off x="0" y="-72329"/>
            <a:ext cx="3261641" cy="5215727"/>
            <a:chOff x="0" y="-38100"/>
            <a:chExt cx="1718100" cy="2747433"/>
          </a:xfrm>
        </p:grpSpPr>
        <p:sp>
          <p:nvSpPr>
            <p:cNvPr id="182" name="Google Shape;182;p26"/>
            <p:cNvSpPr/>
            <p:nvPr/>
          </p:nvSpPr>
          <p:spPr>
            <a:xfrm>
              <a:off x="0" y="0"/>
              <a:ext cx="1717976" cy="2709333"/>
            </a:xfrm>
            <a:custGeom>
              <a:rect b="b" l="l" r="r" t="t"/>
              <a:pathLst>
                <a:path extrusionOk="0" h="2709333" w="1717976">
                  <a:moveTo>
                    <a:pt x="0" y="0"/>
                  </a:moveTo>
                  <a:lnTo>
                    <a:pt x="1717976" y="0"/>
                  </a:lnTo>
                  <a:lnTo>
                    <a:pt x="17179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183" name="Google Shape;183;p26"/>
            <p:cNvSpPr txBox="1"/>
            <p:nvPr/>
          </p:nvSpPr>
          <p:spPr>
            <a:xfrm>
              <a:off x="0" y="-38100"/>
              <a:ext cx="1718100" cy="2747400"/>
            </a:xfrm>
            <a:prstGeom prst="rect">
              <a:avLst/>
            </a:prstGeom>
            <a:solidFill>
              <a:srgbClr val="7CD4D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26"/>
          <p:cNvSpPr txBox="1"/>
          <p:nvPr/>
        </p:nvSpPr>
        <p:spPr>
          <a:xfrm>
            <a:off x="1041000" y="1379300"/>
            <a:ext cx="968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By Martin Ng</a:t>
            </a:r>
            <a:endParaRPr i="1" sz="800"/>
          </a:p>
        </p:txBody>
      </p:sp>
      <p:sp>
        <p:nvSpPr>
          <p:cNvPr id="185" name="Google Shape;185;p26"/>
          <p:cNvSpPr txBox="1"/>
          <p:nvPr/>
        </p:nvSpPr>
        <p:spPr>
          <a:xfrm>
            <a:off x="-58200" y="1548500"/>
            <a:ext cx="31671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A </a:t>
            </a:r>
            <a:r>
              <a:rPr lang="en" sz="1000">
                <a:solidFill>
                  <a:schemeClr val="lt1"/>
                </a:solidFill>
              </a:rPr>
              <a:t>Python library offering tools to compare sequences</a:t>
            </a:r>
            <a:r>
              <a:rPr lang="en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It contains functions to find differences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000">
                <a:solidFill>
                  <a:srgbClr val="FFFFFF"/>
                </a:solidFill>
              </a:rPr>
              <a:t> calculate similarity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Using algorithms like SequenceMatcher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Yield a result of 23k matched pairs in the given dataset. The tested minimum threshold is 0.6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More </a:t>
            </a:r>
            <a:r>
              <a:rPr lang="en" sz="1000">
                <a:solidFill>
                  <a:srgbClr val="FFFFFF"/>
                </a:solidFill>
              </a:rPr>
              <a:t>conservative match approach:  longer contiguous matching sequences</a:t>
            </a:r>
            <a:endParaRPr sz="1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=&gt; fewer matches if the matches are not long or contiguous 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50" y="184067"/>
            <a:ext cx="2383809" cy="11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475" y="3436096"/>
            <a:ext cx="4748999" cy="14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400" y="298875"/>
            <a:ext cx="5049501" cy="2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0" y="0"/>
            <a:ext cx="2550900" cy="5143500"/>
          </a:xfrm>
          <a:prstGeom prst="rect">
            <a:avLst/>
          </a:prstGeom>
          <a:solidFill>
            <a:srgbClr val="4AB1B4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235700" y="517484"/>
            <a:ext cx="1543020" cy="835509"/>
            <a:chOff x="0" y="-57150"/>
            <a:chExt cx="812800" cy="440112"/>
          </a:xfrm>
        </p:grpSpPr>
        <p:sp>
          <p:nvSpPr>
            <p:cNvPr id="195" name="Google Shape;195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Preparation</a:t>
              </a:r>
              <a:endParaRPr sz="700"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2809262" y="535566"/>
            <a:ext cx="426430" cy="817426"/>
            <a:chOff x="0" y="-47625"/>
            <a:chExt cx="224626" cy="430587"/>
          </a:xfrm>
        </p:grpSpPr>
        <p:sp>
          <p:nvSpPr>
            <p:cNvPr id="198" name="Google Shape;198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E0F4F4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CD4D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700"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3235700" y="1515539"/>
            <a:ext cx="1543020" cy="835509"/>
            <a:chOff x="0" y="-57150"/>
            <a:chExt cx="812800" cy="440112"/>
          </a:xfrm>
        </p:grpSpPr>
        <p:sp>
          <p:nvSpPr>
            <p:cNvPr id="201" name="Google Shape;201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sz="700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Setting</a:t>
              </a:r>
              <a:endParaRPr sz="700"/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2809262" y="1533621"/>
            <a:ext cx="426430" cy="817426"/>
            <a:chOff x="0" y="-47625"/>
            <a:chExt cx="224626" cy="430587"/>
          </a:xfrm>
        </p:grpSpPr>
        <p:sp>
          <p:nvSpPr>
            <p:cNvPr id="204" name="Google Shape;204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D2F1F1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AB1B4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700"/>
            </a:p>
          </p:txBody>
        </p:sp>
      </p:grpSp>
      <p:grpSp>
        <p:nvGrpSpPr>
          <p:cNvPr id="206" name="Google Shape;206;p27"/>
          <p:cNvGrpSpPr/>
          <p:nvPr/>
        </p:nvGrpSpPr>
        <p:grpSpPr>
          <a:xfrm>
            <a:off x="4914900" y="401039"/>
            <a:ext cx="3867323" cy="1068388"/>
            <a:chOff x="0" y="-133119"/>
            <a:chExt cx="2037149" cy="649200"/>
          </a:xfrm>
        </p:grpSpPr>
        <p:sp>
          <p:nvSpPr>
            <p:cNvPr id="207" name="Google Shape;207;p27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4649" y="-133119"/>
              <a:ext cx="20325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Convert relevant columns to the same data type (e.g., string).</a:t>
              </a:r>
              <a:endParaRPr sz="700"/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Fill missing values with empty strings.</a:t>
              </a:r>
              <a:endParaRPr sz="700"/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Create a common field for comparison (e.g., 5 digits zip code).</a:t>
              </a:r>
              <a:endParaRPr sz="700"/>
            </a:p>
          </p:txBody>
        </p:sp>
      </p:grpSp>
      <p:grpSp>
        <p:nvGrpSpPr>
          <p:cNvPr id="209" name="Google Shape;209;p27"/>
          <p:cNvGrpSpPr/>
          <p:nvPr/>
        </p:nvGrpSpPr>
        <p:grpSpPr>
          <a:xfrm>
            <a:off x="3235700" y="2495519"/>
            <a:ext cx="1543020" cy="835509"/>
            <a:chOff x="0" y="-57150"/>
            <a:chExt cx="812800" cy="440112"/>
          </a:xfrm>
        </p:grpSpPr>
        <p:sp>
          <p:nvSpPr>
            <p:cNvPr id="210" name="Google Shape;210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Calculation</a:t>
              </a:r>
              <a:endParaRPr sz="700"/>
            </a:p>
          </p:txBody>
        </p:sp>
      </p:grpSp>
      <p:grpSp>
        <p:nvGrpSpPr>
          <p:cNvPr id="212" name="Google Shape;212;p27"/>
          <p:cNvGrpSpPr/>
          <p:nvPr/>
        </p:nvGrpSpPr>
        <p:grpSpPr>
          <a:xfrm>
            <a:off x="2809262" y="2513601"/>
            <a:ext cx="426430" cy="817426"/>
            <a:chOff x="0" y="-47625"/>
            <a:chExt cx="224626" cy="430587"/>
          </a:xfrm>
        </p:grpSpPr>
        <p:sp>
          <p:nvSpPr>
            <p:cNvPr id="213" name="Google Shape;213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D3F2FB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7C9E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700"/>
            </a:p>
          </p:txBody>
        </p:sp>
      </p:grpSp>
      <p:grpSp>
        <p:nvGrpSpPr>
          <p:cNvPr id="215" name="Google Shape;215;p27"/>
          <p:cNvGrpSpPr/>
          <p:nvPr/>
        </p:nvGrpSpPr>
        <p:grpSpPr>
          <a:xfrm>
            <a:off x="4906075" y="1490800"/>
            <a:ext cx="4007143" cy="859616"/>
            <a:chOff x="-9311" y="-222274"/>
            <a:chExt cx="2110800" cy="605236"/>
          </a:xfrm>
        </p:grpSpPr>
        <p:sp>
          <p:nvSpPr>
            <p:cNvPr id="216" name="Google Shape;216;p27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-9311" y="-222274"/>
              <a:ext cx="21108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J</a:t>
              </a:r>
              <a:r>
                <a:rPr b="0" i="0"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aro_winkler_similarity</a:t>
              </a: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: </a:t>
              </a:r>
              <a:r>
                <a:rPr b="0" i="0"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calculate the Jaro-Winkler similarity between two strings.</a:t>
              </a:r>
              <a:endParaRPr sz="1400">
                <a:solidFill>
                  <a:srgbClr val="191919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3235700" y="3383911"/>
            <a:ext cx="1543020" cy="835509"/>
            <a:chOff x="0" y="-57150"/>
            <a:chExt cx="812800" cy="440112"/>
          </a:xfrm>
        </p:grpSpPr>
        <p:sp>
          <p:nvSpPr>
            <p:cNvPr id="219" name="Google Shape;219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700"/>
            </a:p>
          </p:txBody>
        </p:sp>
      </p:grpSp>
      <p:grpSp>
        <p:nvGrpSpPr>
          <p:cNvPr id="221" name="Google Shape;221;p27"/>
          <p:cNvGrpSpPr/>
          <p:nvPr/>
        </p:nvGrpSpPr>
        <p:grpSpPr>
          <a:xfrm>
            <a:off x="2809262" y="3401994"/>
            <a:ext cx="426430" cy="817426"/>
            <a:chOff x="0" y="-47625"/>
            <a:chExt cx="224626" cy="430587"/>
          </a:xfrm>
        </p:grpSpPr>
        <p:sp>
          <p:nvSpPr>
            <p:cNvPr id="222" name="Google Shape;222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D3F2FB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C92D5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700"/>
            </a:p>
          </p:txBody>
        </p:sp>
      </p:grpSp>
      <p:sp>
        <p:nvSpPr>
          <p:cNvPr id="224" name="Google Shape;224;p27"/>
          <p:cNvSpPr/>
          <p:nvPr/>
        </p:nvSpPr>
        <p:spPr>
          <a:xfrm>
            <a:off x="4906075" y="2725200"/>
            <a:ext cx="3541685" cy="727015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906075" y="3584469"/>
            <a:ext cx="3541685" cy="727015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grpSp>
        <p:nvGrpSpPr>
          <p:cNvPr id="226" name="Google Shape;226;p27"/>
          <p:cNvGrpSpPr/>
          <p:nvPr/>
        </p:nvGrpSpPr>
        <p:grpSpPr>
          <a:xfrm>
            <a:off x="94825" y="1641450"/>
            <a:ext cx="2456100" cy="1620183"/>
            <a:chOff x="-1095200" y="-631002"/>
            <a:chExt cx="6549600" cy="3370466"/>
          </a:xfrm>
        </p:grpSpPr>
        <p:sp>
          <p:nvSpPr>
            <p:cNvPr id="227" name="Google Shape;227;p27"/>
            <p:cNvSpPr txBox="1"/>
            <p:nvPr/>
          </p:nvSpPr>
          <p:spPr>
            <a:xfrm>
              <a:off x="-1095200" y="-631002"/>
              <a:ext cx="6549600" cy="20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7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Ultra"/>
                  <a:ea typeface="Ultra"/>
                  <a:cs typeface="Ultra"/>
                  <a:sym typeface="Ultra"/>
                </a:rPr>
                <a:t>Jellyfish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</a:t>
              </a:r>
              <a:r>
                <a:rPr b="0" i="0" lang="en" sz="1300">
                  <a:solidFill>
                    <a:schemeClr val="lt1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alculate string similarity and distance.</a:t>
              </a:r>
              <a:endParaRPr sz="1300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  <a:p>
              <a:pPr indent="0" lvl="0" marL="0" marR="0" rtl="0" algn="ctr">
                <a:lnSpc>
                  <a:spcPct val="3104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-842461" y="2355164"/>
              <a:ext cx="62967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By Yunyu Huo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800" y="3383900"/>
            <a:ext cx="2683375" cy="1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00" y="2162400"/>
            <a:ext cx="4122202" cy="10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8"/>
          <p:cNvGrpSpPr/>
          <p:nvPr/>
        </p:nvGrpSpPr>
        <p:grpSpPr>
          <a:xfrm>
            <a:off x="0" y="-72329"/>
            <a:ext cx="3261641" cy="5215727"/>
            <a:chOff x="0" y="-38100"/>
            <a:chExt cx="1718100" cy="2747433"/>
          </a:xfrm>
        </p:grpSpPr>
        <p:sp>
          <p:nvSpPr>
            <p:cNvPr id="236" name="Google Shape;236;p28"/>
            <p:cNvSpPr/>
            <p:nvPr/>
          </p:nvSpPr>
          <p:spPr>
            <a:xfrm>
              <a:off x="0" y="0"/>
              <a:ext cx="1717976" cy="2709333"/>
            </a:xfrm>
            <a:custGeom>
              <a:rect b="b" l="l" r="r" t="t"/>
              <a:pathLst>
                <a:path extrusionOk="0" h="2709333" w="1717976">
                  <a:moveTo>
                    <a:pt x="0" y="0"/>
                  </a:moveTo>
                  <a:lnTo>
                    <a:pt x="1717976" y="0"/>
                  </a:lnTo>
                  <a:lnTo>
                    <a:pt x="17179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237" name="Google Shape;237;p28"/>
            <p:cNvSpPr txBox="1"/>
            <p:nvPr/>
          </p:nvSpPr>
          <p:spPr>
            <a:xfrm>
              <a:off x="0" y="-38100"/>
              <a:ext cx="1718100" cy="2747400"/>
            </a:xfrm>
            <a:prstGeom prst="rect">
              <a:avLst/>
            </a:prstGeom>
            <a:solidFill>
              <a:srgbClr val="37C9EF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8"/>
          <p:cNvSpPr txBox="1"/>
          <p:nvPr/>
        </p:nvSpPr>
        <p:spPr>
          <a:xfrm>
            <a:off x="1168475" y="1379300"/>
            <a:ext cx="807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By Leo Zhou</a:t>
            </a:r>
            <a:endParaRPr i="1" sz="800"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650" y="113550"/>
            <a:ext cx="3843775" cy="30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500" y="3201100"/>
            <a:ext cx="4609150" cy="18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-58200" y="1548500"/>
            <a:ext cx="31671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A </a:t>
            </a:r>
            <a:r>
              <a:rPr lang="en" sz="1000">
                <a:solidFill>
                  <a:schemeClr val="lt1"/>
                </a:solidFill>
              </a:rPr>
              <a:t>MIT licensed </a:t>
            </a:r>
            <a:r>
              <a:rPr lang="en" sz="1000">
                <a:solidFill>
                  <a:srgbClr val="FFFFFF"/>
                </a:solidFill>
              </a:rPr>
              <a:t>C++ written package with a lot of algorithmic improvements on top of Fuzzywuzzy.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It contains many string_metrics like hamming or jaro_winkler that is not contained in Fuzzywuzzy.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Using hybrid index blocking for further efficiency enhancement.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Yield a result of 48k </a:t>
            </a:r>
            <a:r>
              <a:rPr lang="en" sz="1000">
                <a:solidFill>
                  <a:srgbClr val="FFFFFF"/>
                </a:solidFill>
              </a:rPr>
              <a:t>matched</a:t>
            </a:r>
            <a:r>
              <a:rPr lang="en" sz="1000">
                <a:solidFill>
                  <a:srgbClr val="FFFFFF"/>
                </a:solidFill>
              </a:rPr>
              <a:t> pairs in the given dataset. The tested </a:t>
            </a:r>
            <a:r>
              <a:rPr lang="en" sz="1000">
                <a:solidFill>
                  <a:srgbClr val="FFFFFF"/>
                </a:solidFill>
              </a:rPr>
              <a:t>minimum</a:t>
            </a:r>
            <a:r>
              <a:rPr lang="en" sz="1000">
                <a:solidFill>
                  <a:srgbClr val="FFFFFF"/>
                </a:solidFill>
              </a:rPr>
              <a:t> threshold is 0.65.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25" y="362175"/>
            <a:ext cx="2672300" cy="8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4914900" y="620113"/>
            <a:ext cx="3541685" cy="630241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4906075" y="3584469"/>
            <a:ext cx="3540006" cy="726670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grpSp>
        <p:nvGrpSpPr>
          <p:cNvPr id="249" name="Google Shape;249;p29"/>
          <p:cNvGrpSpPr/>
          <p:nvPr/>
        </p:nvGrpSpPr>
        <p:grpSpPr>
          <a:xfrm>
            <a:off x="3544846" y="405856"/>
            <a:ext cx="1543020" cy="835509"/>
            <a:chOff x="0" y="-57150"/>
            <a:chExt cx="812800" cy="440112"/>
          </a:xfrm>
        </p:grpSpPr>
        <p:sp>
          <p:nvSpPr>
            <p:cNvPr id="250" name="Google Shape;250;p29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251" name="Google Shape;251;p29"/>
            <p:cNvSpPr txBox="1"/>
            <p:nvPr/>
          </p:nvSpPr>
          <p:spPr>
            <a:xfrm>
              <a:off x="0" y="-57150"/>
              <a:ext cx="812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Imports and Exploration</a:t>
              </a:r>
              <a:endParaRPr sz="700"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5087895" y="442021"/>
            <a:ext cx="3643745" cy="799606"/>
            <a:chOff x="0" y="-38100"/>
            <a:chExt cx="1919377" cy="421200"/>
          </a:xfrm>
        </p:grpSpPr>
        <p:sp>
          <p:nvSpPr>
            <p:cNvPr id="253" name="Google Shape;253;p29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4" name="Google Shape;254;p29"/>
            <p:cNvSpPr txBox="1"/>
            <p:nvPr/>
          </p:nvSpPr>
          <p:spPr>
            <a:xfrm>
              <a:off x="53677" y="-38100"/>
              <a:ext cx="18657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Font typeface="Arial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loads two datasets, left_df and right_df</a:t>
              </a:r>
              <a:endParaRPr sz="700"/>
            </a:p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uses the head() method to preview the first few rows of each dataset, allowing the user to get a sense of the data structure and contents.</a:t>
              </a:r>
              <a:endParaRPr sz="700"/>
            </a:p>
          </p:txBody>
        </p:sp>
      </p:grpSp>
      <p:grpSp>
        <p:nvGrpSpPr>
          <p:cNvPr id="255" name="Google Shape;255;p29"/>
          <p:cNvGrpSpPr/>
          <p:nvPr/>
        </p:nvGrpSpPr>
        <p:grpSpPr>
          <a:xfrm>
            <a:off x="3544846" y="1252799"/>
            <a:ext cx="1543020" cy="835509"/>
            <a:chOff x="0" y="-57150"/>
            <a:chExt cx="812800" cy="440112"/>
          </a:xfrm>
        </p:grpSpPr>
        <p:sp>
          <p:nvSpPr>
            <p:cNvPr id="256" name="Google Shape;256;p29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</p:sp>
        <p:sp>
          <p:nvSpPr>
            <p:cNvPr id="257" name="Google Shape;257;p29"/>
            <p:cNvSpPr txBox="1"/>
            <p:nvPr/>
          </p:nvSpPr>
          <p:spPr>
            <a:xfrm>
              <a:off x="0" y="-57150"/>
              <a:ext cx="812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Data Cleaning</a:t>
              </a:r>
              <a:endParaRPr sz="700"/>
            </a:p>
          </p:txBody>
        </p:sp>
      </p:grpSp>
      <p:grpSp>
        <p:nvGrpSpPr>
          <p:cNvPr id="258" name="Google Shape;258;p29"/>
          <p:cNvGrpSpPr/>
          <p:nvPr/>
        </p:nvGrpSpPr>
        <p:grpSpPr>
          <a:xfrm>
            <a:off x="5087895" y="1361292"/>
            <a:ext cx="3643745" cy="921327"/>
            <a:chOff x="0" y="0"/>
            <a:chExt cx="1919377" cy="485318"/>
          </a:xfrm>
        </p:grpSpPr>
        <p:sp>
          <p:nvSpPr>
            <p:cNvPr id="259" name="Google Shape;259;p29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0" name="Google Shape;260;p29"/>
            <p:cNvSpPr txBox="1"/>
            <p:nvPr/>
          </p:nvSpPr>
          <p:spPr>
            <a:xfrm>
              <a:off x="53677" y="64118"/>
              <a:ext cx="18657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Font typeface="Arial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Renaming zip_code to postal_code in right_df to match left_df</a:t>
              </a:r>
              <a:endParaRPr sz="900">
                <a:solidFill>
                  <a:srgbClr val="191919"/>
                </a:solidFill>
              </a:endParaRPr>
            </a:p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Font typeface="Arial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Dropping Columns: categories, city, state, size are removed from both dataframes</a:t>
              </a:r>
              <a:endParaRPr sz="900">
                <a:solidFill>
                  <a:srgbClr val="191919"/>
                </a:solidFill>
              </a:endParaRPr>
            </a:p>
            <a:p>
              <a:pPr indent="-285750" lvl="0" marL="45720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converts text to lowercase, removes leading and trailing spaces, and standardizes postal_code format. </a:t>
              </a:r>
              <a:endParaRPr sz="700">
                <a:solidFill>
                  <a:schemeClr val="dk1"/>
                </a:solidFill>
              </a:endParaRPr>
            </a:p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Char char="●"/>
              </a:pPr>
              <a:r>
                <a:t/>
              </a:r>
              <a:endParaRPr sz="900">
                <a:solidFill>
                  <a:srgbClr val="191919"/>
                </a:solidFill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3544846" y="2099741"/>
            <a:ext cx="1543020" cy="835509"/>
            <a:chOff x="0" y="-57150"/>
            <a:chExt cx="812800" cy="440112"/>
          </a:xfrm>
        </p:grpSpPr>
        <p:sp>
          <p:nvSpPr>
            <p:cNvPr id="262" name="Google Shape;262;p29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263" name="Google Shape;263;p29"/>
            <p:cNvSpPr txBox="1"/>
            <p:nvPr/>
          </p:nvSpPr>
          <p:spPr>
            <a:xfrm>
              <a:off x="0" y="-57150"/>
              <a:ext cx="812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Fuzzy Matching</a:t>
              </a:r>
              <a:r>
                <a:rPr lang="en" sz="1300">
                  <a:solidFill>
                    <a:srgbClr val="FFFFFF"/>
                  </a:solidFill>
                </a:rPr>
                <a:t> </a:t>
              </a:r>
              <a:endParaRPr sz="700"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5087896" y="2208235"/>
            <a:ext cx="3541685" cy="727015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265" name="Google Shape;265;p29"/>
          <p:cNvGrpSpPr/>
          <p:nvPr/>
        </p:nvGrpSpPr>
        <p:grpSpPr>
          <a:xfrm>
            <a:off x="0" y="-72329"/>
            <a:ext cx="3261641" cy="5215727"/>
            <a:chOff x="0" y="-38100"/>
            <a:chExt cx="1718100" cy="2747433"/>
          </a:xfrm>
        </p:grpSpPr>
        <p:sp>
          <p:nvSpPr>
            <p:cNvPr id="266" name="Google Shape;266;p29"/>
            <p:cNvSpPr/>
            <p:nvPr/>
          </p:nvSpPr>
          <p:spPr>
            <a:xfrm>
              <a:off x="0" y="0"/>
              <a:ext cx="1717976" cy="2709333"/>
            </a:xfrm>
            <a:custGeom>
              <a:rect b="b" l="l" r="r" t="t"/>
              <a:pathLst>
                <a:path extrusionOk="0" h="2709333" w="1717976">
                  <a:moveTo>
                    <a:pt x="0" y="0"/>
                  </a:moveTo>
                  <a:lnTo>
                    <a:pt x="1717976" y="0"/>
                  </a:lnTo>
                  <a:lnTo>
                    <a:pt x="17179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267" name="Google Shape;267;p29"/>
            <p:cNvSpPr txBox="1"/>
            <p:nvPr/>
          </p:nvSpPr>
          <p:spPr>
            <a:xfrm>
              <a:off x="0" y="-38100"/>
              <a:ext cx="17181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9"/>
          <p:cNvSpPr txBox="1"/>
          <p:nvPr/>
        </p:nvSpPr>
        <p:spPr>
          <a:xfrm>
            <a:off x="0" y="727150"/>
            <a:ext cx="33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79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Fuzzywuzzy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1617125" y="1427175"/>
            <a:ext cx="18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Yunze Dou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16" y="3353050"/>
            <a:ext cx="1797210" cy="118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185225" y="3061313"/>
            <a:ext cx="2116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676" y="2282625"/>
            <a:ext cx="3483249" cy="275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0" y="25"/>
            <a:ext cx="3261567" cy="5143469"/>
            <a:chOff x="0" y="-38100"/>
            <a:chExt cx="1978266" cy="2747433"/>
          </a:xfrm>
        </p:grpSpPr>
        <p:sp>
          <p:nvSpPr>
            <p:cNvPr id="278" name="Google Shape;278;p30"/>
            <p:cNvSpPr/>
            <p:nvPr/>
          </p:nvSpPr>
          <p:spPr>
            <a:xfrm>
              <a:off x="0" y="0"/>
              <a:ext cx="1978266" cy="2709333"/>
            </a:xfrm>
            <a:custGeom>
              <a:rect b="b" l="l" r="r" t="t"/>
              <a:pathLst>
                <a:path extrusionOk="0" h="2709333" w="1978266">
                  <a:moveTo>
                    <a:pt x="0" y="0"/>
                  </a:moveTo>
                  <a:lnTo>
                    <a:pt x="1978266" y="0"/>
                  </a:lnTo>
                  <a:lnTo>
                    <a:pt x="197826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</p:sp>
        <p:sp>
          <p:nvSpPr>
            <p:cNvPr id="279" name="Google Shape;279;p30"/>
            <p:cNvSpPr txBox="1"/>
            <p:nvPr/>
          </p:nvSpPr>
          <p:spPr>
            <a:xfrm>
              <a:off x="0" y="-38100"/>
              <a:ext cx="1978266" cy="2747433"/>
            </a:xfrm>
            <a:prstGeom prst="rect">
              <a:avLst/>
            </a:prstGeom>
            <a:solidFill>
              <a:srgbClr val="13538A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257218" y="1874521"/>
            <a:ext cx="2747138" cy="1169427"/>
            <a:chOff x="-631833" y="-19050"/>
            <a:chExt cx="7325700" cy="3118473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-631833" y="2689023"/>
              <a:ext cx="73257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By Heng Zhu</a:t>
              </a:r>
              <a:endParaRPr sz="700"/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-631833" y="-19050"/>
              <a:ext cx="73257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r</a:t>
              </a:r>
              <a:r>
                <a:rPr lang="en" sz="2800">
                  <a:solidFill>
                    <a:srgbClr val="FFFFFF"/>
                  </a:solidFill>
                </a:rPr>
                <a:t>ecordlinkage </a:t>
              </a:r>
              <a:endParaRPr sz="700"/>
            </a:p>
          </p:txBody>
        </p:sp>
      </p:grp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1322" t="0"/>
          <a:stretch/>
        </p:blipFill>
        <p:spPr>
          <a:xfrm>
            <a:off x="3685300" y="1251275"/>
            <a:ext cx="5247875" cy="37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 rotWithShape="1">
          <a:blip r:embed="rId4">
            <a:alphaModFix/>
          </a:blip>
          <a:srcRect b="0" l="0" r="0" t="20217"/>
          <a:stretch/>
        </p:blipFill>
        <p:spPr>
          <a:xfrm>
            <a:off x="3685300" y="2343150"/>
            <a:ext cx="5176349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699" y="2751600"/>
            <a:ext cx="2560200" cy="23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5300" y="100025"/>
            <a:ext cx="5247876" cy="5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7">
            <a:alphaModFix/>
          </a:blip>
          <a:srcRect b="0" l="0" r="1322" t="0"/>
          <a:stretch/>
        </p:blipFill>
        <p:spPr>
          <a:xfrm>
            <a:off x="3685300" y="812900"/>
            <a:ext cx="5247876" cy="26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5300" y="1797200"/>
            <a:ext cx="5247228" cy="3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1441471" y="2040895"/>
            <a:ext cx="6261075" cy="277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Thank you for listening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