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4275" y="698500"/>
            <a:ext cx="4651375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:notes"/>
          <p:cNvSpPr/>
          <p:nvPr>
            <p:ph idx="2" type="sldImg"/>
          </p:nvPr>
        </p:nvSpPr>
        <p:spPr>
          <a:xfrm>
            <a:off x="1184275" y="698500"/>
            <a:ext cx="4651375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7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http://news.boisestate.edu/update/2014/06/24/computer-science-program-moving-downtown-boise/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7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4cdc1cc_1_0:notes"/>
          <p:cNvSpPr/>
          <p:nvPr>
            <p:ph idx="2" type="sldImg"/>
          </p:nvPr>
        </p:nvSpPr>
        <p:spPr>
          <a:xfrm>
            <a:off x="1184275" y="698500"/>
            <a:ext cx="46515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1f4cdc1cc_1_0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http://news.boisestate.edu/update/2014/06/24/computer-science-program-moving-downtown-boise/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1f4cdc1cc_1_0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:notes"/>
          <p:cNvSpPr/>
          <p:nvPr>
            <p:ph idx="2" type="sldImg"/>
          </p:nvPr>
        </p:nvSpPr>
        <p:spPr>
          <a:xfrm>
            <a:off x="1184275" y="698500"/>
            <a:ext cx="46515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:notes"/>
          <p:cNvSpPr/>
          <p:nvPr>
            <p:ph idx="2" type="sldImg"/>
          </p:nvPr>
        </p:nvSpPr>
        <p:spPr>
          <a:xfrm>
            <a:off x="1184275" y="698500"/>
            <a:ext cx="4651375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d599a719_1_0:notes"/>
          <p:cNvSpPr/>
          <p:nvPr>
            <p:ph idx="2" type="sldImg"/>
          </p:nvPr>
        </p:nvSpPr>
        <p:spPr>
          <a:xfrm>
            <a:off x="1184275" y="698500"/>
            <a:ext cx="46515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d599a719_1_0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7d599a719_1_0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:notes"/>
          <p:cNvSpPr/>
          <p:nvPr>
            <p:ph idx="2" type="sldImg"/>
          </p:nvPr>
        </p:nvSpPr>
        <p:spPr>
          <a:xfrm>
            <a:off x="1184275" y="698500"/>
            <a:ext cx="4651375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4cdc1cc_0_157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f4cdc1cc_0_157:notes"/>
          <p:cNvSpPr/>
          <p:nvPr>
            <p:ph idx="2" type="sldImg"/>
          </p:nvPr>
        </p:nvSpPr>
        <p:spPr>
          <a:xfrm>
            <a:off x="1184275" y="698500"/>
            <a:ext cx="46515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4cdc1cc_1_65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f4cdc1cc_1_65:notes"/>
          <p:cNvSpPr/>
          <p:nvPr>
            <p:ph idx="2" type="sldImg"/>
          </p:nvPr>
        </p:nvSpPr>
        <p:spPr>
          <a:xfrm>
            <a:off x="1184275" y="698500"/>
            <a:ext cx="46515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477001" y="6454556"/>
            <a:ext cx="1828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1"/>
          <p:cNvSpPr/>
          <p:nvPr>
            <p:ph idx="2" type="pic"/>
          </p:nvPr>
        </p:nvSpPr>
        <p:spPr>
          <a:xfrm>
            <a:off x="1792288" y="838199"/>
            <a:ext cx="54864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1F60A9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 rot="5400000">
            <a:off x="4975950" y="2415450"/>
            <a:ext cx="536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784950" y="434250"/>
            <a:ext cx="5364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477001" y="6454556"/>
            <a:ext cx="1828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1" i="0" sz="40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1F60A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1F60A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6477001" y="6454556"/>
            <a:ext cx="1828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0" type="dt"/>
          </p:nvPr>
        </p:nvSpPr>
        <p:spPr>
          <a:xfrm>
            <a:off x="6477001" y="6454556"/>
            <a:ext cx="1828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762000"/>
            <a:ext cx="3008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575050" y="762000"/>
            <a:ext cx="51117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86414"/>
            <a:ext cx="9144000" cy="5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1F60A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1F60A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1F60A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60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379541" y="6454556"/>
            <a:ext cx="174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2013 Boise State University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305800" y="6454556"/>
            <a:ext cx="33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0931" y="172164"/>
            <a:ext cx="1862100" cy="4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0" type="dt"/>
          </p:nvPr>
        </p:nvSpPr>
        <p:spPr>
          <a:xfrm>
            <a:off x="6477001" y="6454556"/>
            <a:ext cx="1828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maps/d/edit?mid=1nNKoUeUyjujd4V6AxXOwGac6AMs&amp;ll=43.61925400654468%2C-116.27849019067384&amp;z=12" TargetMode="External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33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1.jpg"/><Relationship Id="rId8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57199" y="1219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Font typeface="Calibri"/>
              <a:buNone/>
            </a:pPr>
            <a:r>
              <a:rPr b="1" i="0" lang="en-US" sz="395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rPr>
              <a:t>City Center Plaza</a:t>
            </a:r>
            <a:endParaRPr b="1" i="0" sz="3950" u="none" cap="none" strike="noStrike">
              <a:solidFill>
                <a:srgbClr val="0934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Font typeface="Calibri"/>
              <a:buNone/>
            </a:pPr>
            <a:r>
              <a:rPr b="1" lang="en-US" sz="3000"/>
              <a:t>H</a:t>
            </a:r>
            <a:r>
              <a:rPr b="1" lang="en-US" sz="3000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rPr>
              <a:t>ome for the C</a:t>
            </a:r>
            <a:r>
              <a:rPr b="1" lang="en-US" sz="3000"/>
              <a:t>omputer Science</a:t>
            </a:r>
            <a:r>
              <a:rPr b="1" lang="en-US" sz="3000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rPr>
              <a:t> department</a:t>
            </a:r>
            <a:endParaRPr b="1" sz="3000">
              <a:solidFill>
                <a:srgbClr val="0934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62000" y="2274625"/>
            <a:ext cx="41148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3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floors of City Center Plaza Building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42,000 sq. ft. space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Offices for 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faculty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classrooms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tutoring/computer labs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esearch labs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trans. straight to the building, shuttle to/from main campus, bike storage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31940" t="0"/>
          <a:stretch/>
        </p:blipFill>
        <p:spPr>
          <a:xfrm>
            <a:off x="398806" y="2274635"/>
            <a:ext cx="4363200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199" y="1219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Font typeface="Calibri"/>
              <a:buNone/>
            </a:pPr>
            <a:r>
              <a:rPr b="1" lang="en-US" sz="3950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rPr>
              <a:t>Boise Software Ecosystem</a:t>
            </a:r>
            <a:endParaRPr b="1" i="0" sz="3950" u="none" cap="none" strike="noStrike">
              <a:solidFill>
                <a:srgbClr val="0934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Font typeface="Calibri"/>
              <a:buNone/>
            </a:pPr>
            <a:r>
              <a:t/>
            </a:r>
            <a:endParaRPr b="1" sz="3000">
              <a:solidFill>
                <a:srgbClr val="0934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ise-software-ecosystem-2016.png" id="76" name="Google Shape;76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987" y="896000"/>
            <a:ext cx="7666025" cy="535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1219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Font typeface="Calibri"/>
              <a:buNone/>
            </a:pPr>
            <a:r>
              <a:rPr b="1" i="0" lang="en-US" sz="3950" u="none" cap="none" strike="noStrik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rPr>
              <a:t>Industry Partnerships</a:t>
            </a:r>
            <a:endParaRPr b="0" i="0" sz="3950" u="none" cap="none" strike="noStrike">
              <a:solidFill>
                <a:srgbClr val="0934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667000"/>
            <a:ext cx="3767700" cy="23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22750" y="2042550"/>
            <a:ext cx="39804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IDOL + Expand.CS</a:t>
            </a:r>
            <a:r>
              <a:rPr b="0" i="0" lang="en-US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: 60 Scholarships Awards for 2014-1</a:t>
            </a:r>
            <a:r>
              <a:rPr lang="en-US"/>
              <a:t>8</a:t>
            </a:r>
            <a:r>
              <a:rPr b="0" i="0" lang="en-US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 totaling $</a:t>
            </a:r>
            <a:r>
              <a:rPr lang="en-US"/>
              <a:t>534</a:t>
            </a:r>
            <a:r>
              <a:rPr b="0" i="0" lang="en-US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</a:pPr>
            <a:r>
              <a:rPr lang="en-US"/>
              <a:t>60</a:t>
            </a:r>
            <a:r>
              <a:rPr b="0" i="0" lang="en-US" sz="28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 Internships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327" y="5665512"/>
            <a:ext cx="2021700" cy="4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5140938"/>
            <a:ext cx="17526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8276" y="5153246"/>
            <a:ext cx="1884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3773" y="5230813"/>
            <a:ext cx="895200" cy="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00908" y="4191000"/>
            <a:ext cx="871200" cy="8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86600" y="1908513"/>
            <a:ext cx="16383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26378" y="2042558"/>
            <a:ext cx="2469300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09054" y="5718981"/>
            <a:ext cx="1777800" cy="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39350" y="5333020"/>
            <a:ext cx="1884000" cy="6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39350" y="4403886"/>
            <a:ext cx="1460751" cy="7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1622700"/>
            <a:ext cx="8229600" cy="4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B.S. and M.S. in Computer Science</a:t>
            </a:r>
            <a:endParaRPr sz="3000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000"/>
              <a:buFont typeface="Arial"/>
              <a:buChar char="➢"/>
            </a:pPr>
            <a:r>
              <a:rPr i="1" lang="en-US" sz="3000"/>
              <a:t>C</a:t>
            </a:r>
            <a:r>
              <a:rPr i="1"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ybersecurity</a:t>
            </a:r>
            <a:r>
              <a:rPr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3000"/>
              <a:t>S</a:t>
            </a:r>
            <a:r>
              <a:rPr i="1"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econdary </a:t>
            </a:r>
            <a:r>
              <a:rPr i="1" lang="en-US" sz="3000"/>
              <a:t>E</a:t>
            </a:r>
            <a:r>
              <a:rPr i="1"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ducation</a:t>
            </a:r>
            <a:r>
              <a:rPr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 tracks</a:t>
            </a:r>
            <a:endParaRPr sz="3000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000"/>
              <a:buFont typeface="Arial"/>
              <a:buChar char="•"/>
            </a:pPr>
            <a:r>
              <a:rPr lang="en-US" sz="3000"/>
              <a:t>Second B.S. degree in Computer Science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000"/>
              <a:buFont typeface="Arial"/>
              <a:buChar char="•"/>
            </a:pPr>
            <a:r>
              <a:rPr b="0" i="1" lang="en-US" sz="3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PhD Program </a:t>
            </a:r>
            <a:r>
              <a:rPr b="0" i="0" lang="en-US" sz="3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– 3 tracks (C</a:t>
            </a:r>
            <a:r>
              <a:rPr lang="en-US" sz="3000"/>
              <a:t>omputer Science</a:t>
            </a:r>
            <a:r>
              <a:rPr b="0" i="0" lang="en-US" sz="3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, Cyber</a:t>
            </a:r>
            <a:r>
              <a:rPr lang="en-US" sz="3000"/>
              <a:t>s</a:t>
            </a:r>
            <a:r>
              <a:rPr b="0" i="0" lang="en-US" sz="3000" u="none" cap="none" strike="noStrik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ecurity, Computational Science &amp; Engineering)</a:t>
            </a:r>
            <a:endParaRPr b="0" i="1" sz="3200" u="none" cap="none" strike="noStrike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MS in STEM Education (CS Emphasis) and </a:t>
            </a:r>
            <a:r>
              <a:rPr i="1" lang="en-US" sz="3000"/>
              <a:t>G</a:t>
            </a:r>
            <a:r>
              <a:rPr i="1"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raduate </a:t>
            </a:r>
            <a:r>
              <a:rPr i="1" lang="en-US" sz="3000"/>
              <a:t>C</a:t>
            </a:r>
            <a:r>
              <a:rPr i="1"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ertificate</a:t>
            </a:r>
            <a:r>
              <a:rPr lang="en-US" sz="3000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rPr>
              <a:t> for CS High School Teachers</a:t>
            </a:r>
            <a:endParaRPr sz="3000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0" y="736625"/>
            <a:ext cx="9144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Degrees Offered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Facts and Figures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57200" y="1600200"/>
            <a:ext cx="81243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98 Bachelors degrees  in 2017-18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Near 100% job placement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90% accepted jobs in Boise Metro area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Students score in top 10-20% in National Major Field Test for CS (compared to ~200 other departments)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Starting salaries range from $60-80K w/average around $72K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~80% of juniors/seniors have internships at local software companies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Font typeface="Calibri"/>
              <a:buNone/>
            </a:pPr>
            <a:r>
              <a:rPr b="1" lang="en-US" sz="3950"/>
              <a:t> Department Growth Since 2012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1600200"/>
            <a:ext cx="8405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Number of faculty increased from 8 to 26</a:t>
            </a:r>
            <a:endParaRPr sz="3000">
              <a:solidFill>
                <a:schemeClr val="dk1"/>
              </a:solidFill>
            </a:endParaRPr>
          </a:p>
          <a:p>
            <a:pPr indent="-2730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i="1" lang="en-US" sz="3000">
                <a:solidFill>
                  <a:schemeClr val="dk1"/>
                </a:solidFill>
              </a:rPr>
              <a:t>Made </a:t>
            </a:r>
            <a:r>
              <a:rPr b="1" i="1" lang="en-US" sz="3000">
                <a:solidFill>
                  <a:schemeClr val="dk1"/>
                </a:solidFill>
              </a:rPr>
              <a:t>twelve</a:t>
            </a:r>
            <a:r>
              <a:rPr i="1" lang="en-US" sz="3000">
                <a:solidFill>
                  <a:schemeClr val="dk1"/>
                </a:solidFill>
              </a:rPr>
              <a:t> offers to first choice faculty candidate last year, of which </a:t>
            </a:r>
            <a:r>
              <a:rPr b="1" i="1" lang="en-US" sz="3000">
                <a:solidFill>
                  <a:schemeClr val="dk1"/>
                </a:solidFill>
              </a:rPr>
              <a:t>eleven</a:t>
            </a:r>
            <a:r>
              <a:rPr i="1" lang="en-US" sz="3000">
                <a:solidFill>
                  <a:schemeClr val="dk1"/>
                </a:solidFill>
              </a:rPr>
              <a:t> were accepted!</a:t>
            </a:r>
            <a:endParaRPr i="1" sz="3000">
              <a:solidFill>
                <a:schemeClr val="dk1"/>
              </a:solidFill>
            </a:endParaRPr>
          </a:p>
          <a:p>
            <a:pPr indent="-31750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Budget has increased more than 3x</a:t>
            </a:r>
            <a:endParaRPr sz="3000">
              <a:solidFill>
                <a:schemeClr val="dk1"/>
              </a:solidFill>
            </a:endParaRPr>
          </a:p>
          <a:p>
            <a:pPr indent="-31750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Amount of research funding up 40x</a:t>
            </a:r>
            <a:endParaRPr sz="3000">
              <a:solidFill>
                <a:schemeClr val="dk1"/>
              </a:solidFill>
            </a:endParaRPr>
          </a:p>
          <a:p>
            <a:pPr indent="-273050" lvl="0" marL="28575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Retention in CS I  course up from 66% to 85%</a:t>
            </a:r>
            <a:endParaRPr sz="3000">
              <a:solidFill>
                <a:schemeClr val="dk1"/>
              </a:solidFill>
            </a:endParaRPr>
          </a:p>
          <a:p>
            <a:pPr indent="-31750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Faculty strengths in software engineering, data science, cybersecurity and HCI</a:t>
            </a:r>
            <a:endParaRPr sz="3000"/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30302C"/>
              </a:buClr>
              <a:buSzPts val="248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30302C"/>
              </a:buClr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030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713" y="3893563"/>
            <a:ext cx="1209600" cy="180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13" y="3890488"/>
            <a:ext cx="1362075" cy="181582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670725" y="5706300"/>
            <a:ext cx="1209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Bogdan Dit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49250" y="5706300"/>
            <a:ext cx="136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Sole Pera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514925" y="3330450"/>
            <a:ext cx="1494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Elena Sherman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925" y="1444012"/>
            <a:ext cx="1494300" cy="18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0900" y="1425438"/>
            <a:ext cx="152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250" y="1425450"/>
            <a:ext cx="152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3125" y="1425450"/>
            <a:ext cx="152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0900" y="3770113"/>
            <a:ext cx="152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03125" y="3747825"/>
            <a:ext cx="1524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550900" y="5713000"/>
            <a:ext cx="1524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Marissa Schmidt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603125" y="5652825"/>
            <a:ext cx="1494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 Thomas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49250" y="3330450"/>
            <a:ext cx="1524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 Cutchin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565750" y="3368338"/>
            <a:ext cx="1494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Dianxiang Xu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6603125" y="3330450"/>
            <a:ext cx="1524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Shane Panter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schanowsky-web.jpg"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88" y="4207088"/>
            <a:ext cx="13620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438" y="4237200"/>
            <a:ext cx="1263100" cy="15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7050" y="1560050"/>
            <a:ext cx="1209675" cy="180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6">
            <a:alphaModFix/>
          </a:blip>
          <a:srcRect b="6149" l="13949" r="13957" t="-6150"/>
          <a:stretch/>
        </p:blipFill>
        <p:spPr>
          <a:xfrm>
            <a:off x="2052775" y="4175500"/>
            <a:ext cx="11287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699" y="4237190"/>
            <a:ext cx="1048475" cy="156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700" y="1560050"/>
            <a:ext cx="1209675" cy="180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8138" y="1560050"/>
            <a:ext cx="12096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87588" y="1560038"/>
            <a:ext cx="12096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566388" y="3369800"/>
            <a:ext cx="1494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Edoardo Serra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245600" y="3369800"/>
            <a:ext cx="2057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Francesca Spezzano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4487638" y="3369800"/>
            <a:ext cx="1209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Jidong Xiao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628125" y="5835875"/>
            <a:ext cx="1209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Jerry Fails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377050" y="3369800"/>
            <a:ext cx="136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Gaby Dagher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918388" y="5835875"/>
            <a:ext cx="1600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Michael Ekstrand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594600" y="5807225"/>
            <a:ext cx="1786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Casey Kennington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267438" y="5807225"/>
            <a:ext cx="2057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Cathie Olschanowsky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24550" y="4238688"/>
            <a:ext cx="1252475" cy="156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7324550" y="5835875"/>
            <a:ext cx="17862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Hoda Mehrpouyan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SU New Template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