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84" r:id="rId7"/>
    <p:sldId id="285" r:id="rId8"/>
    <p:sldId id="283" r:id="rId9"/>
    <p:sldId id="286" r:id="rId10"/>
    <p:sldId id="287" r:id="rId11"/>
    <p:sldId id="288" r:id="rId12"/>
    <p:sldId id="289" r:id="rId13"/>
    <p:sldId id="290" r:id="rId14"/>
    <p:sldId id="291" r:id="rId15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717" autoAdjust="0"/>
  </p:normalViewPr>
  <p:slideViewPr>
    <p:cSldViewPr snapToGrid="0">
      <p:cViewPr>
        <p:scale>
          <a:sx n="80" d="100"/>
          <a:sy n="80" d="100"/>
        </p:scale>
        <p:origin x="782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1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527EB14-0C4D-442C-9873-766758AF4953}" type="datetime1">
              <a:rPr lang="ru-RU" smtClean="0"/>
              <a:t>07.03.2024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AC623C-86E0-4A85-83FB-F4A716956F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F4CB3-B13E-4B7F-9942-8D83F75604FD}" type="datetime1">
              <a:rPr lang="ru-RU" smtClean="0"/>
              <a:pPr/>
              <a:t>07.03.2024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37D7554-D10C-4E29-B8E6-BB7111FA614F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69825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02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775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8835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964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7847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7402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582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60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37D7554-D10C-4E29-B8E6-BB7111FA614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034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37D7554-D10C-4E29-B8E6-BB7111FA614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71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олжность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65C9C5B-BBA9-42AB-806E-92FC22E19CBA}"/>
              </a:ext>
            </a:extLst>
          </p:cNvPr>
          <p:cNvSpPr/>
          <p:nvPr userDrawn="1"/>
        </p:nvSpPr>
        <p:spPr>
          <a:xfrm>
            <a:off x="-1" y="0"/>
            <a:ext cx="903746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AF30CF48-DD5D-4C81-BA7E-470DCBA61E6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76500" y="622103"/>
            <a:ext cx="9715500" cy="3720928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E7E08E4E-686B-490D-8EA1-DDC9F1BC7C24}"/>
              </a:ext>
            </a:extLst>
          </p:cNvPr>
          <p:cNvCxnSpPr>
            <a:cxnSpLocks/>
          </p:cNvCxnSpPr>
          <p:nvPr userDrawn="1"/>
        </p:nvCxnSpPr>
        <p:spPr>
          <a:xfrm>
            <a:off x="739466" y="0"/>
            <a:ext cx="0" cy="6187736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Текст 12">
            <a:extLst>
              <a:ext uri="{FF2B5EF4-FFF2-40B4-BE49-F238E27FC236}">
                <a16:creationId xmlns:a16="http://schemas.microsoft.com/office/drawing/2014/main" id="{C78B2B3F-3573-4632-872A-ADB36AF412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359337" y="5779363"/>
            <a:ext cx="2459114" cy="685430"/>
          </a:xfrm>
          <a:prstGeom prst="rect">
            <a:avLst/>
          </a:prstGeom>
        </p:spPr>
        <p:txBody>
          <a:bodyPr rtlCol="0" anchor="ctr"/>
          <a:lstStyle>
            <a:lvl1pPr marL="0" indent="0" algn="r">
              <a:lnSpc>
                <a:spcPct val="80000"/>
              </a:lnSpc>
              <a:spcBef>
                <a:spcPts val="0"/>
              </a:spcBef>
              <a:buNone/>
              <a:defRPr sz="1800" spc="100" baseline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добавить имя</a:t>
            </a:r>
          </a:p>
        </p:txBody>
      </p:sp>
      <p:sp>
        <p:nvSpPr>
          <p:cNvPr id="12" name="Текст 12">
            <a:extLst>
              <a:ext uri="{FF2B5EF4-FFF2-40B4-BE49-F238E27FC236}">
                <a16:creationId xmlns:a16="http://schemas.microsoft.com/office/drawing/2014/main" id="{6FF5EE2F-D68A-4C3C-A342-4C0CE6CE2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99663" y="5791178"/>
            <a:ext cx="2459114" cy="685429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cap="all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Щелкните, чтобы добавить дату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2DB723-8435-4F35-BF55-AFB7DC8FD4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5205" y="4965134"/>
            <a:ext cx="4333088" cy="1596004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80000"/>
              </a:lnSpc>
              <a:defRPr sz="5000" spc="100" baseline="0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noProof="0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2167580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Contoso с конкурент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Рисунок 10">
            <a:extLst>
              <a:ext uri="{FF2B5EF4-FFF2-40B4-BE49-F238E27FC236}">
                <a16:creationId xmlns:a16="http://schemas.microsoft.com/office/drawing/2014/main" id="{995D6E1F-61DD-45C8-BD0F-87774F3858F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3F1E30-78A1-4D04-868B-2FF65A0C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05.08.20ГГ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92EE5A-2D26-4A38-BF97-6266BFC42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1" name="Объект 15">
            <a:extLst>
              <a:ext uri="{FF2B5EF4-FFF2-40B4-BE49-F238E27FC236}">
                <a16:creationId xmlns:a16="http://schemas.microsoft.com/office/drawing/2014/main" id="{716CE84D-B2FA-4712-9112-9A6349EE051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008686" y="2921932"/>
            <a:ext cx="4114800" cy="126881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13" name="Объект 15">
            <a:extLst>
              <a:ext uri="{FF2B5EF4-FFF2-40B4-BE49-F238E27FC236}">
                <a16:creationId xmlns:a16="http://schemas.microsoft.com/office/drawing/2014/main" id="{5EB29FAF-F8EE-4156-8E07-E14DFBABA091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08686" y="4327267"/>
            <a:ext cx="4114800" cy="126881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C5BC42-EC33-40D4-8189-69F1D23A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686" y="1516597"/>
            <a:ext cx="3980182" cy="1268810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998323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стор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05.08.20ГГ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09C0924B-E154-4A9E-830A-0CED0F96BA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71234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6" name="Текст 14">
            <a:extLst>
              <a:ext uri="{FF2B5EF4-FFF2-40B4-BE49-F238E27FC236}">
                <a16:creationId xmlns:a16="http://schemas.microsoft.com/office/drawing/2014/main" id="{09FC371A-791E-4A18-A05F-62DAAB144F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0176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7" name="Текст 14">
            <a:extLst>
              <a:ext uri="{FF2B5EF4-FFF2-40B4-BE49-F238E27FC236}">
                <a16:creationId xmlns:a16="http://schemas.microsoft.com/office/drawing/2014/main" id="{7370EA53-C218-4777-8992-DFE61FD94A5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17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8" name="Текст 14">
            <a:extLst>
              <a:ext uri="{FF2B5EF4-FFF2-40B4-BE49-F238E27FC236}">
                <a16:creationId xmlns:a16="http://schemas.microsoft.com/office/drawing/2014/main" id="{52263598-CA5C-4D32-8005-69A3003C53F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8059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9" name="Текст 14">
            <a:extLst>
              <a:ext uri="{FF2B5EF4-FFF2-40B4-BE49-F238E27FC236}">
                <a16:creationId xmlns:a16="http://schemas.microsoft.com/office/drawing/2014/main" id="{04255F76-4757-4D5C-80D7-A3307CEBC1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810807" y="3093970"/>
            <a:ext cx="61531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0" name="Текст 14">
            <a:extLst>
              <a:ext uri="{FF2B5EF4-FFF2-40B4-BE49-F238E27FC236}">
                <a16:creationId xmlns:a16="http://schemas.microsoft.com/office/drawing/2014/main" id="{6948AE7E-55CC-4F22-9239-099E8E8EF2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5942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Текст 14">
            <a:extLst>
              <a:ext uri="{FF2B5EF4-FFF2-40B4-BE49-F238E27FC236}">
                <a16:creationId xmlns:a16="http://schemas.microsoft.com/office/drawing/2014/main" id="{D91E6446-232F-4870-8335-C708DDB3E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4883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2" name="Текст 14">
            <a:extLst>
              <a:ext uri="{FF2B5EF4-FFF2-40B4-BE49-F238E27FC236}">
                <a16:creationId xmlns:a16="http://schemas.microsoft.com/office/drawing/2014/main" id="{6A3A8254-B2DC-4C36-8E81-397E7CB3EC0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23825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3" name="Текст 14">
            <a:extLst>
              <a:ext uri="{FF2B5EF4-FFF2-40B4-BE49-F238E27FC236}">
                <a16:creationId xmlns:a16="http://schemas.microsoft.com/office/drawing/2014/main" id="{048C7215-4A75-4BF9-96EC-BEA9AA1239C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2766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4" name="Текст 14">
            <a:extLst>
              <a:ext uri="{FF2B5EF4-FFF2-40B4-BE49-F238E27FC236}">
                <a16:creationId xmlns:a16="http://schemas.microsoft.com/office/drawing/2014/main" id="{C2FA34D0-4280-4201-9E40-5FE0D81D7DC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817081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5" name="Текст 14">
            <a:extLst>
              <a:ext uri="{FF2B5EF4-FFF2-40B4-BE49-F238E27FC236}">
                <a16:creationId xmlns:a16="http://schemas.microsoft.com/office/drawing/2014/main" id="{BD0D6DFA-0AE8-42A3-ADA8-785B98B99E4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06496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6" name="Текст 14">
            <a:extLst>
              <a:ext uri="{FF2B5EF4-FFF2-40B4-BE49-F238E27FC236}">
                <a16:creationId xmlns:a16="http://schemas.microsoft.com/office/drawing/2014/main" id="{7E475D18-842D-4508-9049-99A36DA3895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395907" y="3093970"/>
            <a:ext cx="495300" cy="652276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7" name="Текст 14">
            <a:extLst>
              <a:ext uri="{FF2B5EF4-FFF2-40B4-BE49-F238E27FC236}">
                <a16:creationId xmlns:a16="http://schemas.microsoft.com/office/drawing/2014/main" id="{F7A2B249-C1B4-4F5F-9C74-B3763CCFC8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71234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8" name="Текст 14">
            <a:extLst>
              <a:ext uri="{FF2B5EF4-FFF2-40B4-BE49-F238E27FC236}">
                <a16:creationId xmlns:a16="http://schemas.microsoft.com/office/drawing/2014/main" id="{64240E02-7397-4BFB-923B-4E4A96C7C81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0176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9" name="Текст 14">
            <a:extLst>
              <a:ext uri="{FF2B5EF4-FFF2-40B4-BE49-F238E27FC236}">
                <a16:creationId xmlns:a16="http://schemas.microsoft.com/office/drawing/2014/main" id="{41400094-84D6-4303-BA4B-0E0D1FF018E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29117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0" name="Текст 14">
            <a:extLst>
              <a:ext uri="{FF2B5EF4-FFF2-40B4-BE49-F238E27FC236}">
                <a16:creationId xmlns:a16="http://schemas.microsoft.com/office/drawing/2014/main" id="{AAF6E8A4-DDDD-49A1-B1C9-3574B58A83D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8059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1" name="Текст 14">
            <a:extLst>
              <a:ext uri="{FF2B5EF4-FFF2-40B4-BE49-F238E27FC236}">
                <a16:creationId xmlns:a16="http://schemas.microsoft.com/office/drawing/2014/main" id="{D9AB8D6A-C296-4468-9A7D-7F46B3642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810807" y="4795797"/>
            <a:ext cx="61531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2" name="Текст 14">
            <a:extLst>
              <a:ext uri="{FF2B5EF4-FFF2-40B4-BE49-F238E27FC236}">
                <a16:creationId xmlns:a16="http://schemas.microsoft.com/office/drawing/2014/main" id="{D17C8109-2F1A-4248-BE14-FE5D4AE1E35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65942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3" name="Текст 14">
            <a:extLst>
              <a:ext uri="{FF2B5EF4-FFF2-40B4-BE49-F238E27FC236}">
                <a16:creationId xmlns:a16="http://schemas.microsoft.com/office/drawing/2014/main" id="{5735C006-B8AC-427F-A337-4F607EB5431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4883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4" name="Текст 14">
            <a:extLst>
              <a:ext uri="{FF2B5EF4-FFF2-40B4-BE49-F238E27FC236}">
                <a16:creationId xmlns:a16="http://schemas.microsoft.com/office/drawing/2014/main" id="{B62C7805-F615-4B77-89DD-63F1F946E78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23825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5" name="Текст 14">
            <a:extLst>
              <a:ext uri="{FF2B5EF4-FFF2-40B4-BE49-F238E27FC236}">
                <a16:creationId xmlns:a16="http://schemas.microsoft.com/office/drawing/2014/main" id="{7B0BABA0-0326-410E-AECF-0D41365DD47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2766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6" name="Текст 14">
            <a:extLst>
              <a:ext uri="{FF2B5EF4-FFF2-40B4-BE49-F238E27FC236}">
                <a16:creationId xmlns:a16="http://schemas.microsoft.com/office/drawing/2014/main" id="{9E4FCBEC-4348-4D10-B139-FD526C86B17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817081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7" name="Текст 14">
            <a:extLst>
              <a:ext uri="{FF2B5EF4-FFF2-40B4-BE49-F238E27FC236}">
                <a16:creationId xmlns:a16="http://schemas.microsoft.com/office/drawing/2014/main" id="{DA4FA8D2-F1E5-4A88-855F-84D521DB704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06496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8" name="Текст 14">
            <a:extLst>
              <a:ext uri="{FF2B5EF4-FFF2-40B4-BE49-F238E27FC236}">
                <a16:creationId xmlns:a16="http://schemas.microsoft.com/office/drawing/2014/main" id="{7E27FFDC-7B67-4C2F-8712-C7961E6E9A9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395907" y="4795797"/>
            <a:ext cx="495300" cy="652272"/>
          </a:xfrm>
          <a:prstGeom prst="rect">
            <a:avLst/>
          </a:prstGeom>
        </p:spPr>
        <p:txBody>
          <a:bodyPr rtlCol="0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12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1" name="Текст 14">
            <a:extLst>
              <a:ext uri="{FF2B5EF4-FFF2-40B4-BE49-F238E27FC236}">
                <a16:creationId xmlns:a16="http://schemas.microsoft.com/office/drawing/2014/main" id="{B098AA04-538E-4D0B-BC5E-3C79B451D15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96804" y="2672211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Добавить год</a:t>
            </a:r>
          </a:p>
        </p:txBody>
      </p:sp>
      <p:sp>
        <p:nvSpPr>
          <p:cNvPr id="52" name="Текст 14">
            <a:extLst>
              <a:ext uri="{FF2B5EF4-FFF2-40B4-BE49-F238E27FC236}">
                <a16:creationId xmlns:a16="http://schemas.microsoft.com/office/drawing/2014/main" id="{80992CBE-A6F0-4FF1-8F4F-84B050480AD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96804" y="4361409"/>
            <a:ext cx="1021001" cy="50172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buNone/>
              <a:defRPr sz="2000" cap="all" spc="100" baseline="0">
                <a:solidFill>
                  <a:schemeClr val="accent5">
                    <a:lumMod val="50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Добавить год</a:t>
            </a:r>
          </a:p>
        </p:txBody>
      </p:sp>
      <p:sp>
        <p:nvSpPr>
          <p:cNvPr id="53" name="Текст 14">
            <a:extLst>
              <a:ext uri="{FF2B5EF4-FFF2-40B4-BE49-F238E27FC236}">
                <a16:creationId xmlns:a16="http://schemas.microsoft.com/office/drawing/2014/main" id="{738B60B3-540F-4900-A4BB-0B521A1F75C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029367" y="206720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4" name="Текст 14">
            <a:extLst>
              <a:ext uri="{FF2B5EF4-FFF2-40B4-BE49-F238E27FC236}">
                <a16:creationId xmlns:a16="http://schemas.microsoft.com/office/drawing/2014/main" id="{FD7D7797-7938-4D6E-B5A4-21536E2021E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397612" y="206720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5" name="Текст 14">
            <a:extLst>
              <a:ext uri="{FF2B5EF4-FFF2-40B4-BE49-F238E27FC236}">
                <a16:creationId xmlns:a16="http://schemas.microsoft.com/office/drawing/2014/main" id="{F7B339B7-1A20-4B38-8EAE-3C98E757DA3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344687" y="2067200"/>
            <a:ext cx="1440088" cy="469597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6" name="Текст 14">
            <a:extLst>
              <a:ext uri="{FF2B5EF4-FFF2-40B4-BE49-F238E27FC236}">
                <a16:creationId xmlns:a16="http://schemas.microsoft.com/office/drawing/2014/main" id="{3D0B1401-F4EC-4750-A2AA-34CD72504AC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029367" y="386978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7" name="Текст 14">
            <a:extLst>
              <a:ext uri="{FF2B5EF4-FFF2-40B4-BE49-F238E27FC236}">
                <a16:creationId xmlns:a16="http://schemas.microsoft.com/office/drawing/2014/main" id="{25C7DA61-BA93-48EE-BB6E-9E5D96271AC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976442" y="386978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cap="none" spc="100" baseline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58" name="Текст 14">
            <a:extLst>
              <a:ext uri="{FF2B5EF4-FFF2-40B4-BE49-F238E27FC236}">
                <a16:creationId xmlns:a16="http://schemas.microsoft.com/office/drawing/2014/main" id="{6B7F232D-8C58-4A29-8A95-52E6B74C053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923517" y="3869787"/>
            <a:ext cx="1440088" cy="408780"/>
          </a:xfrm>
          <a:prstGeom prst="rect">
            <a:avLst/>
          </a:prstGeom>
        </p:spPr>
        <p:txBody>
          <a:bodyPr rtlCol="0" anchor="b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spc="100" baseline="0">
                <a:solidFill>
                  <a:schemeClr val="accent5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F2334811-4848-4246-ACD8-273541203B2A}"/>
              </a:ext>
            </a:extLst>
          </p:cNvPr>
          <p:cNvCxnSpPr>
            <a:cxnSpLocks/>
          </p:cNvCxnSpPr>
          <p:nvPr userDrawn="1"/>
        </p:nvCxnSpPr>
        <p:spPr>
          <a:xfrm>
            <a:off x="0" y="755452"/>
            <a:ext cx="980936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76D73-D506-4E6B-A789-AB87E732A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418" y="100579"/>
            <a:ext cx="1943381" cy="1268811"/>
          </a:xfrm>
          <a:prstGeom prst="rect">
            <a:avLst/>
          </a:prstGeom>
        </p:spPr>
        <p:txBody>
          <a:bodyPr rtlCol="0" anchor="ctr"/>
          <a:lstStyle>
            <a:lvl1pPr algn="r"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92770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лючевые выводы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0">
            <a:extLst>
              <a:ext uri="{FF2B5EF4-FFF2-40B4-BE49-F238E27FC236}">
                <a16:creationId xmlns:a16="http://schemas.microsoft.com/office/drawing/2014/main" id="{A3D8856B-7A24-4C55-9910-ED81BFA0A0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05.08.20ГГ</a:t>
            </a:r>
          </a:p>
        </p:txBody>
      </p:sp>
      <p:sp>
        <p:nvSpPr>
          <p:cNvPr id="9" name="Объект 15">
            <a:extLst>
              <a:ext uri="{FF2B5EF4-FFF2-40B4-BE49-F238E27FC236}">
                <a16:creationId xmlns:a16="http://schemas.microsoft.com/office/drawing/2014/main" id="{3B3118EB-9968-4E6E-B2B6-A76765DCFA4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101509" y="2431279"/>
            <a:ext cx="4288971" cy="305512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3ABAA64D-DEC0-453B-A9D7-7183AF0CE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F74F7F62-A2D6-471E-83D8-44BA2699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F88F189-31A8-4BA7-80D9-4A40A4E2B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34820" y="-3976"/>
            <a:ext cx="0" cy="21593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E86B4-3F11-45CB-96F9-7D1AB761A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1506" y="1761891"/>
            <a:ext cx="4288971" cy="532862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66273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веты для предприяти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0">
            <a:extLst>
              <a:ext uri="{FF2B5EF4-FFF2-40B4-BE49-F238E27FC236}">
                <a16:creationId xmlns:a16="http://schemas.microsoft.com/office/drawing/2014/main" id="{60ED5431-1075-4889-87EB-D79FFE5096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804630"/>
            <a:ext cx="12192000" cy="40622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05.08.20ГГ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Объект 15">
            <a:extLst>
              <a:ext uri="{FF2B5EF4-FFF2-40B4-BE49-F238E27FC236}">
                <a16:creationId xmlns:a16="http://schemas.microsoft.com/office/drawing/2014/main" id="{E7CC669C-5E68-40A8-8F59-E044A32F4B3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999340"/>
            <a:ext cx="5578870" cy="1408770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93EEC13B-7926-4108-B0C5-F3A2A5AE6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46480-8B8D-4EF8-8C6A-DFFAC2755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1559" y="1352736"/>
            <a:ext cx="3037792" cy="657883"/>
          </a:xfrm>
          <a:prstGeom prst="rect">
            <a:avLst/>
          </a:prstGeom>
        </p:spPr>
        <p:txBody>
          <a:bodyPr rtlCol="0" anchor="ctr"/>
          <a:lstStyle>
            <a:lvl1pPr algn="l">
              <a:lnSpc>
                <a:spcPct val="100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27896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зыв к действию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15B931B-7725-4C86-A82C-07F42F44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116D3891-B2BA-4AE6-AAA7-560547F4B5E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05.08.20ГГ</a:t>
            </a:r>
          </a:p>
        </p:txBody>
      </p:sp>
      <p:sp>
        <p:nvSpPr>
          <p:cNvPr id="8" name="Нижний колонтитул 4">
            <a:extLst>
              <a:ext uri="{FF2B5EF4-FFF2-40B4-BE49-F238E27FC236}">
                <a16:creationId xmlns:a16="http://schemas.microsoft.com/office/drawing/2014/main" id="{89831967-45C9-40AF-A955-56E9578BC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56167DEC-7546-44F6-AD64-E71C2FF1C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1" name="Объект 15">
            <a:extLst>
              <a:ext uri="{FF2B5EF4-FFF2-40B4-BE49-F238E27FC236}">
                <a16:creationId xmlns:a16="http://schemas.microsoft.com/office/drawing/2014/main" id="{61241730-14B7-407E-9517-F4510520D03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311900" y="3282850"/>
            <a:ext cx="5350010" cy="103073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55B60F-1D5E-4B0C-8354-2E7AA187F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1898" y="2471206"/>
            <a:ext cx="5350010" cy="867398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00000"/>
              </a:lnSpc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9145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Рисунок 10">
            <a:extLst>
              <a:ext uri="{FF2B5EF4-FFF2-40B4-BE49-F238E27FC236}">
                <a16:creationId xmlns:a16="http://schemas.microsoft.com/office/drawing/2014/main" id="{9C6F1ED5-824E-4C14-8D5E-5A0A26C5421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0415A3-6E46-4BC3-B867-3A6A61D0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ru-RU"/>
              <a:t>05.08.20ГГ</a:t>
            </a:r>
            <a:endParaRPr lang="ru-RU">
              <a:latin typeface="+mn-lt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ADF53-2713-40AC-9CC8-AA83770C9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r>
              <a:rPr lang="ru-RU"/>
              <a:t>Презентация для конференции</a:t>
            </a:r>
            <a:endParaRPr lang="ru-RU">
              <a:latin typeface="+mn-lt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D08A84-ADB1-42C6-A7B1-E5C5A728B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+mn-lt"/>
              </a:defRPr>
            </a:lvl1pPr>
          </a:lstStyle>
          <a:p>
            <a:fld id="{18D65601-5AE2-46FC-B138-694DDD2B510D}" type="slidenum">
              <a:rPr lang="ru-RU" smtClean="0"/>
              <a:pPr/>
              <a:t>‹#›</a:t>
            </a:fld>
            <a:endParaRPr lang="ru-RU">
              <a:latin typeface="+mn-lt"/>
            </a:endParaRPr>
          </a:p>
        </p:txBody>
      </p:sp>
      <p:sp>
        <p:nvSpPr>
          <p:cNvPr id="9" name="Объект 15">
            <a:extLst>
              <a:ext uri="{FF2B5EF4-FFF2-40B4-BE49-F238E27FC236}">
                <a16:creationId xmlns:a16="http://schemas.microsoft.com/office/drawing/2014/main" id="{9F762423-7F4E-4A21-8F09-05418F82F9D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078765" y="3267882"/>
            <a:ext cx="3193926" cy="220322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accent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AE728-7030-4847-B87B-FDB4B86E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8765" y="2371063"/>
            <a:ext cx="3193926" cy="999451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9010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Рисунок 9">
            <a:extLst>
              <a:ext uri="{FF2B5EF4-FFF2-40B4-BE49-F238E27FC236}">
                <a16:creationId xmlns:a16="http://schemas.microsoft.com/office/drawing/2014/main" id="{FF5ED5F1-A62B-4555-807E-91FAE1443CC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9D60F5-07EA-4D8F-AAFA-0F48CB785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 dirty="0"/>
              <a:t>05.08.20ГГ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ED4C42-D293-4981-BA06-A4638BEE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 dirty="0"/>
              <a:t>Презентация для конференции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3E9D98-F221-47DC-AE55-8165BB7A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94C3D64C-77F6-4601-B573-9A9B6E23BB6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675242" y="2051170"/>
            <a:ext cx="5362575" cy="3532188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D17CD-E6D2-4329-B271-1E59AA98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242" y="1418953"/>
            <a:ext cx="5362575" cy="495691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8368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накомство с докладчиком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исунок 10">
            <a:extLst>
              <a:ext uri="{FF2B5EF4-FFF2-40B4-BE49-F238E27FC236}">
                <a16:creationId xmlns:a16="http://schemas.microsoft.com/office/drawing/2014/main" id="{CD5AE0D9-6B20-4F29-A35B-2A00C25FF8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82906" y="0"/>
            <a:ext cx="4635426" cy="6857999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CC56C8-D828-4A31-A5B9-CF1AEFA7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r>
              <a:rPr lang="ru-RU" noProof="0"/>
              <a:t>05.08.20ГГ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0B0264-B3C3-46A0-80DD-67C59DB2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5D3C3B-0FFE-494C-B4AC-477B6A9D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10" name="Текст 12">
            <a:extLst>
              <a:ext uri="{FF2B5EF4-FFF2-40B4-BE49-F238E27FC236}">
                <a16:creationId xmlns:a16="http://schemas.microsoft.com/office/drawing/2014/main" id="{1285A10A-1880-4D4E-A99B-1C19043F2A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50189" y="2396358"/>
            <a:ext cx="3266975" cy="326687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1600" b="1" spc="10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ru-RU" noProof="0"/>
              <a:t>Щелкните, чтобы добавить имя</a:t>
            </a:r>
          </a:p>
        </p:txBody>
      </p:sp>
      <p:sp>
        <p:nvSpPr>
          <p:cNvPr id="11" name="Объект 15">
            <a:extLst>
              <a:ext uri="{FF2B5EF4-FFF2-40B4-BE49-F238E27FC236}">
                <a16:creationId xmlns:a16="http://schemas.microsoft.com/office/drawing/2014/main" id="{624F1FC7-2617-499A-8CB8-B61FC7D9B7B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9508" y="2756830"/>
            <a:ext cx="4834569" cy="2384195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0B169A36-7DEF-42D4-850F-59A3233F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834" y="0"/>
            <a:ext cx="0" cy="275748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6CADB6D5-97B3-42ED-B8C7-5AD951CB8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290304" y="2551471"/>
            <a:ext cx="2901696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B7B60A-1B6C-4E40-94D7-AE1BD371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10973" y="4189152"/>
            <a:ext cx="3121302" cy="469478"/>
          </a:xfrm>
          <a:prstGeom prst="rect">
            <a:avLst/>
          </a:prstGeom>
        </p:spPr>
        <p:txBody>
          <a:bodyPr rtlCol="0" anchor="ctr"/>
          <a:lstStyle>
            <a:lvl1pPr algn="r"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algn="r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348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едпосыл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EBFE3E-14BB-4DC6-A806-1E62C1D2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137" y="1360309"/>
            <a:ext cx="2909309" cy="657882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  <p:sp>
        <p:nvSpPr>
          <p:cNvPr id="8" name="Рисунок 10">
            <a:extLst>
              <a:ext uri="{FF2B5EF4-FFF2-40B4-BE49-F238E27FC236}">
                <a16:creationId xmlns:a16="http://schemas.microsoft.com/office/drawing/2014/main" id="{EFD7EF65-6DE9-4029-B3A0-F08E11BC9E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795752"/>
            <a:ext cx="12192000" cy="4062247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10" name="Объект 15">
            <a:extLst>
              <a:ext uri="{FF2B5EF4-FFF2-40B4-BE49-F238E27FC236}">
                <a16:creationId xmlns:a16="http://schemas.microsoft.com/office/drawing/2014/main" id="{123B9F8E-DAD6-45B2-B55B-B070484318C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09845" y="1075509"/>
            <a:ext cx="5293260" cy="1408770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3CF9177-0C51-4496-B5AE-7ED4F8F3A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05.08.20ГГ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7A035F-C837-4CCA-BB19-CE656F057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E2F927-F23D-4ABB-BEC9-11C2CC69D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5244728-2BE1-4CB4-A19E-903E75BD8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689250"/>
            <a:ext cx="1606378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627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просы для обсужд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B0109947-4B08-4C56-B65B-A6FDFEF47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1510815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387A38D-E82D-42F1-A188-30F49DD5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9785" y="0"/>
            <a:ext cx="0" cy="2514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1205ABD4-5AFD-4B99-8836-D12AA42FCC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82510" y="0"/>
            <a:ext cx="7609489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80A53F-EFDF-40A3-B9E3-58EB0D3F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05.08.20ГГ</a:t>
            </a:r>
          </a:p>
        </p:txBody>
      </p:sp>
      <p:sp>
        <p:nvSpPr>
          <p:cNvPr id="14" name="Объект 15">
            <a:extLst>
              <a:ext uri="{FF2B5EF4-FFF2-40B4-BE49-F238E27FC236}">
                <a16:creationId xmlns:a16="http://schemas.microsoft.com/office/drawing/2014/main" id="{F547C10E-8A59-4B22-ADF0-994850F759D0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017111" y="2906895"/>
            <a:ext cx="4606159" cy="2221291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79DE00E7-8296-408A-905C-ECBA407C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900B3723-B30F-4BDB-A030-4B06ADE75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FA9AB-9D34-43A5-947E-835D7FE2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2" y="2225678"/>
            <a:ext cx="4607268" cy="469476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944523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Рисунок 10">
            <a:extLst>
              <a:ext uri="{FF2B5EF4-FFF2-40B4-BE49-F238E27FC236}">
                <a16:creationId xmlns:a16="http://schemas.microsoft.com/office/drawing/2014/main" id="{840FD269-E069-45DA-B668-BE984BFA328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rtlCol="0"/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 dirty="0"/>
              <a:t>Щелкните, чтобы добавить фотографию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AB9DE71-7B7A-4473-ABD8-99575CAFB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/>
              <a:t>05.08.20ГГ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AAA1C9B-284B-4C89-8743-52285AC9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C1FE06-5B3A-40E2-82AA-E4516ED2D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Текст 12">
            <a:extLst>
              <a:ext uri="{FF2B5EF4-FFF2-40B4-BE49-F238E27FC236}">
                <a16:creationId xmlns:a16="http://schemas.microsoft.com/office/drawing/2014/main" id="{2ACE5847-B709-473D-A366-54ADA852FFA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05107" y="3055535"/>
            <a:ext cx="7981786" cy="2609103"/>
          </a:xfrm>
          <a:prstGeom prst="rect">
            <a:avLst/>
          </a:prstGeom>
        </p:spPr>
        <p:txBody>
          <a:bodyPr rtlCol="0" anchor="ctr"/>
          <a:lstStyle>
            <a:lvl1pPr marL="0" indent="0" algn="l">
              <a:lnSpc>
                <a:spcPct val="125000"/>
              </a:lnSpc>
              <a:spcBef>
                <a:spcPts val="0"/>
              </a:spcBef>
              <a:buNone/>
              <a:defRPr sz="3200" i="1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ru-RU" noProof="0" dirty="0"/>
              <a:t>Заголовок слайда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8B1850-15F7-414E-B8F6-3A5B3D10B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0083" y="5448575"/>
            <a:ext cx="4881563" cy="463550"/>
          </a:xfrm>
          <a:prstGeom prst="rect">
            <a:avLst/>
          </a:prstGeom>
        </p:spPr>
        <p:txBody>
          <a:bodyPr rtlCol="0"/>
          <a:lstStyle>
            <a:lvl1pPr algn="r">
              <a:defRPr lang="en-US" sz="1800" spc="1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r" rtl="0">
              <a:spcBef>
                <a:spcPts val="100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000568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ипотеза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0796CDC-3154-4ACA-A920-8CBE431C2A1A}"/>
              </a:ext>
            </a:extLst>
          </p:cNvPr>
          <p:cNvSpPr/>
          <p:nvPr userDrawn="1"/>
        </p:nvSpPr>
        <p:spPr>
          <a:xfrm>
            <a:off x="0" y="0"/>
            <a:ext cx="4687614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195FA8B4-F9F3-4FF5-B11F-483A1B95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05.08.20ГГ</a:t>
            </a: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7B8F04-28A5-462E-86DE-06C37E40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8B2DAE-4645-4AA0-87C9-39874FDBD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6" name="Объект 15">
            <a:extLst>
              <a:ext uri="{FF2B5EF4-FFF2-40B4-BE49-F238E27FC236}">
                <a16:creationId xmlns:a16="http://schemas.microsoft.com/office/drawing/2014/main" id="{3BB9146A-68F5-433B-8411-A12C7C8F782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747641" y="1193612"/>
            <a:ext cx="3513083" cy="1400506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270974D-DE65-42B3-BEB4-235503245B26}"/>
              </a:ext>
            </a:extLst>
          </p:cNvPr>
          <p:cNvSpPr/>
          <p:nvPr userDrawn="1"/>
        </p:nvSpPr>
        <p:spPr>
          <a:xfrm>
            <a:off x="6360072" y="924801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+mn-lt"/>
            </a:endParaRPr>
          </a:p>
        </p:txBody>
      </p:sp>
      <p:sp>
        <p:nvSpPr>
          <p:cNvPr id="8" name="Объект 15">
            <a:extLst>
              <a:ext uri="{FF2B5EF4-FFF2-40B4-BE49-F238E27FC236}">
                <a16:creationId xmlns:a16="http://schemas.microsoft.com/office/drawing/2014/main" id="{5BA888A7-F91E-4923-AB10-31BEF8C2FEB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747641" y="4120055"/>
            <a:ext cx="3513083" cy="1185839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6803CCC-79BF-4752-81AA-D68AB023A6B6}"/>
              </a:ext>
            </a:extLst>
          </p:cNvPr>
          <p:cNvSpPr/>
          <p:nvPr userDrawn="1"/>
        </p:nvSpPr>
        <p:spPr>
          <a:xfrm>
            <a:off x="6360072" y="3584028"/>
            <a:ext cx="4288221" cy="2043229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+mn-lt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6ECBC35A-FE4E-467A-A20D-9063B371C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03095" y="0"/>
            <a:ext cx="0" cy="370473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A4FC0018-1CBF-4BC0-BE79-B983651D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1005213" y="4932422"/>
            <a:ext cx="2635209" cy="523708"/>
          </a:xfrm>
          <a:prstGeom prst="rect">
            <a:avLst/>
          </a:prstGeom>
        </p:spPr>
        <p:txBody>
          <a:bodyPr rtlCol="0" anchor="ctr"/>
          <a:lstStyle>
            <a:lvl1pPr algn="r"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algn="r" rtl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2744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цент средств коммуникац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8B06ACE2-BA16-48C7-A451-845668BC0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ru-RU" noProof="0"/>
              <a:t>05.08.20ГГ</a:t>
            </a:r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9B479B-4CEB-47DB-903C-2E2D2445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6F2130-E7AA-4706-B388-47F7E03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8D65601-5AE2-46FC-B138-694DDD2B510D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7311573-5DB1-44CE-818B-9E5F570408F1}"/>
              </a:ext>
            </a:extLst>
          </p:cNvPr>
          <p:cNvSpPr/>
          <p:nvPr userDrawn="1"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19" name="Объект 15">
            <a:extLst>
              <a:ext uri="{FF2B5EF4-FFF2-40B4-BE49-F238E27FC236}">
                <a16:creationId xmlns:a16="http://schemas.microsoft.com/office/drawing/2014/main" id="{6E328664-C733-476A-81C6-2A0B15B001A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029158" y="2838122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0" name="Объект 15">
            <a:extLst>
              <a:ext uri="{FF2B5EF4-FFF2-40B4-BE49-F238E27FC236}">
                <a16:creationId xmlns:a16="http://schemas.microsoft.com/office/drawing/2014/main" id="{4DA6C57C-E2CB-484E-94E6-9AB8DC7DB4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029158" y="3379435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1" name="Объект 15">
            <a:extLst>
              <a:ext uri="{FF2B5EF4-FFF2-40B4-BE49-F238E27FC236}">
                <a16:creationId xmlns:a16="http://schemas.microsoft.com/office/drawing/2014/main" id="{97E74E6E-CDEF-424A-B7CE-5B34A0AC34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2029158" y="3928699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22" name="Объект 15">
            <a:extLst>
              <a:ext uri="{FF2B5EF4-FFF2-40B4-BE49-F238E27FC236}">
                <a16:creationId xmlns:a16="http://schemas.microsoft.com/office/drawing/2014/main" id="{E7A1AA76-7517-4C53-B2A4-EE8B1C6ADDD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2029158" y="4476966"/>
            <a:ext cx="1786759" cy="430923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 spc="100" baseline="0"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37" name="Текст 12">
            <a:extLst>
              <a:ext uri="{FF2B5EF4-FFF2-40B4-BE49-F238E27FC236}">
                <a16:creationId xmlns:a16="http://schemas.microsoft.com/office/drawing/2014/main" id="{273C9D83-2282-43F4-BB54-7CDA96B455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98588" y="1307183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38" name="Текст 12">
            <a:extLst>
              <a:ext uri="{FF2B5EF4-FFF2-40B4-BE49-F238E27FC236}">
                <a16:creationId xmlns:a16="http://schemas.microsoft.com/office/drawing/2014/main" id="{90C1AC4A-23E9-4676-A30E-E39B4342FF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98588" y="3703828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39" name="Текст 12">
            <a:extLst>
              <a:ext uri="{FF2B5EF4-FFF2-40B4-BE49-F238E27FC236}">
                <a16:creationId xmlns:a16="http://schemas.microsoft.com/office/drawing/2014/main" id="{2C256BCC-FED6-4D75-8C65-5967DD2E01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33309" y="1307183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40" name="Текст 12">
            <a:extLst>
              <a:ext uri="{FF2B5EF4-FFF2-40B4-BE49-F238E27FC236}">
                <a16:creationId xmlns:a16="http://schemas.microsoft.com/office/drawing/2014/main" id="{036A0378-B8F0-463A-A66D-83D798223E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3309" y="3703828"/>
            <a:ext cx="1783393" cy="1783055"/>
          </a:xfrm>
          <a:prstGeom prst="rect">
            <a:avLst/>
          </a:prstGeom>
        </p:spPr>
        <p:txBody>
          <a:bodyPr rtlCol="0" anchor="ctr"/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2400" b="0" spc="100" baseline="0">
                <a:solidFill>
                  <a:schemeClr val="accent1"/>
                </a:solidFill>
                <a:latin typeface="Univers LT Std 45 Light" panose="020B0703030502020204" pitchFamily="34" charset="0"/>
              </a:defRPr>
            </a:lvl1pPr>
          </a:lstStyle>
          <a:p>
            <a:pPr lvl="0" rtl="0"/>
            <a:r>
              <a:rPr lang="ru-RU" noProof="0"/>
              <a:t>№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BDF22D-6760-4BDD-92EF-E940DCC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697" y="1369287"/>
            <a:ext cx="4079564" cy="1268810"/>
          </a:xfrm>
          <a:prstGeom prst="rect">
            <a:avLst/>
          </a:prstGeom>
        </p:spPr>
        <p:txBody>
          <a:bodyPr rtlCol="0" anchor="ctr"/>
          <a:lstStyle>
            <a:lvl1pPr>
              <a:lnSpc>
                <a:spcPct val="125000"/>
              </a:lnSpc>
              <a:defRPr lang="en-US" sz="2400" spc="100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9580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здание отличных продуктов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BAADBBE-F1E3-480E-BE79-B55DEF941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7500" y="2009775"/>
            <a:ext cx="6794499" cy="28384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0">
              <a:latin typeface="Calibri Light" panose="020F0302020204030204" pitchFamily="34" charset="0"/>
            </a:endParaRP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A4C868C7-0B77-47B8-9C16-7F97AA9F0D4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311899" cy="6858000"/>
          </a:xfrm>
          <a:custGeom>
            <a:avLst/>
            <a:gdLst>
              <a:gd name="connsiteX0" fmla="*/ 0 w 6311899"/>
              <a:gd name="connsiteY0" fmla="*/ 0 h 6858000"/>
              <a:gd name="connsiteX1" fmla="*/ 6311899 w 6311899"/>
              <a:gd name="connsiteY1" fmla="*/ 0 h 6858000"/>
              <a:gd name="connsiteX2" fmla="*/ 6311899 w 6311899"/>
              <a:gd name="connsiteY2" fmla="*/ 2009775 h 6858000"/>
              <a:gd name="connsiteX3" fmla="*/ 5397499 w 6311899"/>
              <a:gd name="connsiteY3" fmla="*/ 2009775 h 6858000"/>
              <a:gd name="connsiteX4" fmla="*/ 5397499 w 6311899"/>
              <a:gd name="connsiteY4" fmla="*/ 4848225 h 6858000"/>
              <a:gd name="connsiteX5" fmla="*/ 6311899 w 6311899"/>
              <a:gd name="connsiteY5" fmla="*/ 4848225 h 6858000"/>
              <a:gd name="connsiteX6" fmla="*/ 6311899 w 6311899"/>
              <a:gd name="connsiteY6" fmla="*/ 6858000 h 6858000"/>
              <a:gd name="connsiteX7" fmla="*/ 0 w 63118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1899" h="6858000">
                <a:moveTo>
                  <a:pt x="0" y="0"/>
                </a:moveTo>
                <a:lnTo>
                  <a:pt x="6311899" y="0"/>
                </a:lnTo>
                <a:lnTo>
                  <a:pt x="6311899" y="2009775"/>
                </a:lnTo>
                <a:lnTo>
                  <a:pt x="5397499" y="2009775"/>
                </a:lnTo>
                <a:lnTo>
                  <a:pt x="5397499" y="4848225"/>
                </a:lnTo>
                <a:lnTo>
                  <a:pt x="6311899" y="4848225"/>
                </a:lnTo>
                <a:lnTo>
                  <a:pt x="6311899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>
                <a:latin typeface="+mn-lt"/>
              </a:defRPr>
            </a:lvl1pPr>
          </a:lstStyle>
          <a:p>
            <a:pPr rtl="0"/>
            <a:r>
              <a:rPr lang="ru-RU" noProof="0"/>
              <a:t>Щелкните, чтобы добавить фотографию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4198D5-23F4-441A-AD0A-C6CD015E9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05.08.20ГГ</a:t>
            </a:r>
          </a:p>
        </p:txBody>
      </p:sp>
      <p:sp>
        <p:nvSpPr>
          <p:cNvPr id="16" name="Объект 15">
            <a:extLst>
              <a:ext uri="{FF2B5EF4-FFF2-40B4-BE49-F238E27FC236}">
                <a16:creationId xmlns:a16="http://schemas.microsoft.com/office/drawing/2014/main" id="{8E5DAC80-95FC-4BA1-98B2-5631FB3B019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37298" y="3200401"/>
            <a:ext cx="5257799" cy="170180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 spc="10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/>
              <a:t>Текст слайда</a:t>
            </a:r>
          </a:p>
        </p:txBody>
      </p:sp>
      <p:sp>
        <p:nvSpPr>
          <p:cNvPr id="12" name="Нижний колонтитул 4">
            <a:extLst>
              <a:ext uri="{FF2B5EF4-FFF2-40B4-BE49-F238E27FC236}">
                <a16:creationId xmlns:a16="http://schemas.microsoft.com/office/drawing/2014/main" id="{464448FE-96B4-43C5-8721-4FBF69ED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519230" y="6356350"/>
            <a:ext cx="3152912" cy="365125"/>
          </a:xfrm>
        </p:spPr>
        <p:txBody>
          <a:bodyPr rtlCol="0"/>
          <a:lstStyle>
            <a:lvl1pPr algn="l"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 noProof="0"/>
              <a:t>Презентация для конференции</a:t>
            </a:r>
          </a:p>
        </p:txBody>
      </p:sp>
      <p:sp>
        <p:nvSpPr>
          <p:cNvPr id="13" name="Номер слайда 5">
            <a:extLst>
              <a:ext uri="{FF2B5EF4-FFF2-40B4-BE49-F238E27FC236}">
                <a16:creationId xmlns:a16="http://schemas.microsoft.com/office/drawing/2014/main" id="{F8104834-0355-4576-A9E5-FF5B92B36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0344" y="6356350"/>
            <a:ext cx="843455" cy="365125"/>
          </a:xfrm>
        </p:spPr>
        <p:txBody>
          <a:bodyPr rtlCol="0"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rtl="0"/>
            <a:fld id="{18D65601-5AE2-46FC-B138-694DDD2B510D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D2D377-D829-49CC-9253-683054B90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7298" y="2063075"/>
            <a:ext cx="5257799" cy="1268810"/>
          </a:xfrm>
          <a:prstGeom prst="rect">
            <a:avLst/>
          </a:prstGeom>
        </p:spPr>
        <p:txBody>
          <a:bodyPr rtlCol="0" anchor="ctr"/>
          <a:lstStyle>
            <a:lvl1pPr>
              <a:defRPr lang="en-US" sz="2400" spc="100" baseline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indent="0" rtl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548123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ru-RU"/>
              <a:t>05.08.20ГГ</a:t>
            </a:r>
            <a:endParaRPr lang="ru-RU">
              <a:latin typeface="+mn-lt"/>
            </a:endParaRP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ru-RU"/>
              <a:t>Презентация для конференции</a:t>
            </a:r>
            <a:endParaRPr lang="ru-RU">
              <a:latin typeface="+mn-lt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spc="150" baseline="0">
                <a:solidFill>
                  <a:schemeClr val="bg2">
                    <a:lumMod val="50000"/>
                  </a:schemeClr>
                </a:solidFill>
                <a:latin typeface="+mn-lt"/>
              </a:defRPr>
            </a:lvl1pPr>
          </a:lstStyle>
          <a:p>
            <a:fld id="{18D65601-5AE2-46FC-B138-694DDD2B510D}" type="slidenum">
              <a:rPr lang="ru-RU" smtClean="0"/>
              <a:pPr/>
              <a:t>‹#›</a:t>
            </a:fld>
            <a:endParaRPr lang="ru-RU">
              <a:latin typeface="+mn-lt"/>
            </a:endParaRPr>
          </a:p>
        </p:txBody>
      </p:sp>
      <p:sp>
        <p:nvSpPr>
          <p:cNvPr id="7" name="Надпись 6">
            <a:extLst>
              <a:ext uri="{FF2B5EF4-FFF2-40B4-BE49-F238E27FC236}">
                <a16:creationId xmlns:a16="http://schemas.microsoft.com/office/drawing/2014/main" id="{084DCE26-8B90-4B2C-883A-D5FFC365BF8A}"/>
              </a:ext>
            </a:extLst>
          </p:cNvPr>
          <p:cNvSpPr txBox="1"/>
          <p:nvPr userDrawn="1"/>
        </p:nvSpPr>
        <p:spPr>
          <a:xfrm>
            <a:off x="5637320" y="297401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/>
            <a:endParaRPr lang="ru-RU" noProof="0">
              <a:latin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F9B274D2-774F-4C24-A448-1EFB461A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04" y="4553712"/>
            <a:ext cx="5506179" cy="2007426"/>
          </a:xfrm>
        </p:spPr>
        <p:txBody>
          <a:bodyPr rtlCol="0"/>
          <a:lstStyle/>
          <a:p>
            <a:r>
              <a:rPr lang="ru-RU" dirty="0"/>
              <a:t>Виды связей в БД</a:t>
            </a:r>
          </a:p>
        </p:txBody>
      </p:sp>
    </p:spTree>
    <p:extLst>
      <p:ext uri="{BB962C8B-B14F-4D97-AF65-F5344CB8AC3E}">
        <p14:creationId xmlns:p14="http://schemas.microsoft.com/office/powerpoint/2010/main" val="1401199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26">
            <a:extLst>
              <a:ext uri="{FF2B5EF4-FFF2-40B4-BE49-F238E27FC236}">
                <a16:creationId xmlns:a16="http://schemas.microsoft.com/office/drawing/2014/main" id="{8CB3BA1F-61EC-43EA-B954-8D7BA548F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3303" y="515613"/>
            <a:ext cx="3266975" cy="326687"/>
          </a:xfrm>
        </p:spPr>
        <p:txBody>
          <a:bodyPr rtlCol="0"/>
          <a:lstStyle/>
          <a:p>
            <a:pPr rtl="0"/>
            <a:r>
              <a:rPr lang="ru-RU" dirty="0"/>
              <a:t>Многие ко многим</a:t>
            </a:r>
          </a:p>
        </p:txBody>
      </p:sp>
      <p:sp>
        <p:nvSpPr>
          <p:cNvPr id="36" name="Объект 35">
            <a:extLst>
              <a:ext uri="{FF2B5EF4-FFF2-40B4-BE49-F238E27FC236}">
                <a16:creationId xmlns:a16="http://schemas.microsoft.com/office/drawing/2014/main" id="{E729BB73-6CD7-44AA-A8FE-669B7271B5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72996" y="842300"/>
            <a:ext cx="5972432" cy="564844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ManyToMany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(cascade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CascadeType.ALL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JoinTable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name =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student_course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student_id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"),</a:t>
            </a:r>
          </a:p>
          <a:p>
            <a:pPr>
              <a:lnSpc>
                <a:spcPct val="100000"/>
              </a:lnSpc>
            </a:pP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inverseJoinColumns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@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course_id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Set&lt;Course&gt; courses = new HashSet&lt;&gt;();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геттеры и сеттеры</a:t>
            </a:r>
          </a:p>
          <a:p>
            <a:pPr>
              <a:lnSpc>
                <a:spcPct val="100000"/>
              </a:lnSpc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B47E8C-1F0A-40EF-81C0-6BA51F14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05.08.20ГГ</a:t>
            </a:r>
          </a:p>
        </p:txBody>
      </p:sp>
      <p:sp>
        <p:nvSpPr>
          <p:cNvPr id="16" name="Объект 35">
            <a:extLst>
              <a:ext uri="{FF2B5EF4-FFF2-40B4-BE49-F238E27FC236}">
                <a16:creationId xmlns:a16="http://schemas.microsoft.com/office/drawing/2014/main" id="{4041E78E-0A26-4E7E-A8BB-33D5C3F1F5E4}"/>
              </a:ext>
            </a:extLst>
          </p:cNvPr>
          <p:cNvSpPr txBox="1">
            <a:spLocks/>
          </p:cNvSpPr>
          <p:nvPr/>
        </p:nvSpPr>
        <p:spPr>
          <a:xfrm>
            <a:off x="6411066" y="842298"/>
            <a:ext cx="5632651" cy="56484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Course {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ManyToMany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"courses")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Set&lt;Student&gt; students = new HashSet&lt;&gt;();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геттеры и сеттеры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862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26">
            <a:extLst>
              <a:ext uri="{FF2B5EF4-FFF2-40B4-BE49-F238E27FC236}">
                <a16:creationId xmlns:a16="http://schemas.microsoft.com/office/drawing/2014/main" id="{8CB3BA1F-61EC-43EA-B954-8D7BA548F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3303" y="515613"/>
            <a:ext cx="3266975" cy="326687"/>
          </a:xfrm>
        </p:spPr>
        <p:txBody>
          <a:bodyPr rtlCol="0"/>
          <a:lstStyle/>
          <a:p>
            <a:pPr rtl="0"/>
            <a:r>
              <a:rPr lang="ru-RU" dirty="0"/>
              <a:t>Многие ко многим</a:t>
            </a:r>
          </a:p>
        </p:txBody>
      </p:sp>
      <p:sp>
        <p:nvSpPr>
          <p:cNvPr id="36" name="Объект 35">
            <a:extLst>
              <a:ext uri="{FF2B5EF4-FFF2-40B4-BE49-F238E27FC236}">
                <a16:creationId xmlns:a16="http://schemas.microsoft.com/office/drawing/2014/main" id="{E729BB73-6CD7-44AA-A8FE-669B7271B5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63303" y="948364"/>
            <a:ext cx="10294312" cy="55905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/>
          <a:lstStyle/>
          <a:p>
            <a:pPr>
              <a:lnSpc>
                <a:spcPct val="10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Создаем 2 студента и 2 курса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Добавляем студентов к курсам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course1.getStudents().add(student1);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course1.getStudents().add(student2);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course2.getStudents().add(student1);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Сохраняем изменения в базе данных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serviceStudent.create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serviceStudent.create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(student2);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serviceCourse.create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(course1);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serviceCourse.create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(course2);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B47E8C-1F0A-40EF-81C0-6BA51F14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05.08.20ГГ</a:t>
            </a:r>
          </a:p>
        </p:txBody>
      </p:sp>
    </p:spTree>
    <p:extLst>
      <p:ext uri="{BB962C8B-B14F-4D97-AF65-F5344CB8AC3E}">
        <p14:creationId xmlns:p14="http://schemas.microsoft.com/office/powerpoint/2010/main" val="3296448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Calibri Light" panose="020F0302020204030204" pitchFamily="34" charset="0"/>
            </a:endParaRP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7" y="1726681"/>
            <a:ext cx="10915645" cy="4197246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ru-RU" u="sng" dirty="0"/>
              <a:t>1. Один к одному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В этом типе связи каждая запись в одной таблице соответствует одной и только одной записи в другой таблице.</a:t>
            </a:r>
            <a:br>
              <a:rPr lang="ru-RU" dirty="0"/>
            </a:br>
            <a:br>
              <a:rPr lang="ru-RU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Students (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Другие поля студента...</a:t>
            </a:r>
            <a:b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StudentCards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PRIMARY KEY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VARCHAR(20),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Другие поля карточки студента...</a:t>
            </a:r>
            <a:b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ru-RU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Students(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ru-RU" dirty="0"/>
            </a:b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874EFF-DFB8-4C6F-855E-6A5498CDB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17" r="46934" b="3046"/>
          <a:stretch/>
        </p:blipFill>
        <p:spPr>
          <a:xfrm>
            <a:off x="8711351" y="2009775"/>
            <a:ext cx="2251399" cy="322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0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26">
            <a:extLst>
              <a:ext uri="{FF2B5EF4-FFF2-40B4-BE49-F238E27FC236}">
                <a16:creationId xmlns:a16="http://schemas.microsoft.com/office/drawing/2014/main" id="{8CB3BA1F-61EC-43EA-B954-8D7BA548F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3303" y="515613"/>
            <a:ext cx="3266975" cy="326687"/>
          </a:xfrm>
        </p:spPr>
        <p:txBody>
          <a:bodyPr rtlCol="0"/>
          <a:lstStyle/>
          <a:p>
            <a:pPr rtl="0"/>
            <a:r>
              <a:rPr lang="ru-RU" dirty="0"/>
              <a:t>Один к одному</a:t>
            </a:r>
          </a:p>
        </p:txBody>
      </p:sp>
      <p:sp>
        <p:nvSpPr>
          <p:cNvPr id="36" name="Объект 35">
            <a:extLst>
              <a:ext uri="{FF2B5EF4-FFF2-40B4-BE49-F238E27FC236}">
                <a16:creationId xmlns:a16="http://schemas.microsoft.com/office/drawing/2014/main" id="{E729BB73-6CD7-44AA-A8FE-669B7271B5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63303" y="1137459"/>
            <a:ext cx="4792918" cy="53532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/>
          <a:lstStyle/>
          <a:p>
            <a:pPr>
              <a:lnSpc>
                <a:spcPct val="10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Student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id;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(cascade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CascadeType.ALL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@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 = “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card_id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StudentCard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studentCard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геттеры и сеттеры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B47E8C-1F0A-40EF-81C0-6BA51F14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05.08.20ГГ</a:t>
            </a:r>
          </a:p>
        </p:txBody>
      </p:sp>
      <p:sp>
        <p:nvSpPr>
          <p:cNvPr id="16" name="Объект 35">
            <a:extLst>
              <a:ext uri="{FF2B5EF4-FFF2-40B4-BE49-F238E27FC236}">
                <a16:creationId xmlns:a16="http://schemas.microsoft.com/office/drawing/2014/main" id="{4041E78E-0A26-4E7E-A8BB-33D5C3F1F5E4}"/>
              </a:ext>
            </a:extLst>
          </p:cNvPr>
          <p:cNvSpPr txBox="1">
            <a:spLocks/>
          </p:cNvSpPr>
          <p:nvPr/>
        </p:nvSpPr>
        <p:spPr>
          <a:xfrm>
            <a:off x="6435781" y="1137458"/>
            <a:ext cx="4792918" cy="5353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StudentCard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id;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OneToOne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studentCard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“)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Student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геттеры и сеттеры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528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26">
            <a:extLst>
              <a:ext uri="{FF2B5EF4-FFF2-40B4-BE49-F238E27FC236}">
                <a16:creationId xmlns:a16="http://schemas.microsoft.com/office/drawing/2014/main" id="{8CB3BA1F-61EC-43EA-B954-8D7BA548F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3303" y="136525"/>
            <a:ext cx="3266975" cy="326687"/>
          </a:xfrm>
        </p:spPr>
        <p:txBody>
          <a:bodyPr rtlCol="0"/>
          <a:lstStyle/>
          <a:p>
            <a:pPr rtl="0"/>
            <a:r>
              <a:rPr lang="ru-RU" dirty="0"/>
              <a:t>Один к одному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B47E8C-1F0A-40EF-81C0-6BA51F14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05.08.20ГГ</a:t>
            </a:r>
          </a:p>
        </p:txBody>
      </p:sp>
      <p:sp>
        <p:nvSpPr>
          <p:cNvPr id="16" name="Объект 35">
            <a:extLst>
              <a:ext uri="{FF2B5EF4-FFF2-40B4-BE49-F238E27FC236}">
                <a16:creationId xmlns:a16="http://schemas.microsoft.com/office/drawing/2014/main" id="{4041E78E-0A26-4E7E-A8BB-33D5C3F1F5E4}"/>
              </a:ext>
            </a:extLst>
          </p:cNvPr>
          <p:cNvSpPr txBox="1">
            <a:spLocks/>
          </p:cNvSpPr>
          <p:nvPr/>
        </p:nvSpPr>
        <p:spPr>
          <a:xfrm>
            <a:off x="972828" y="419647"/>
            <a:ext cx="10265396" cy="60874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Создаем студента и карточку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Student();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student.setName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("John Doe");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StudentCard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card = new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StudentCard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card.setCardNumber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("1234567890");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Связываем их</a:t>
            </a:r>
          </a:p>
          <a:p>
            <a:pPr>
              <a:lnSpc>
                <a:spcPct val="100000"/>
              </a:lnSpc>
            </a:pP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student.setStudentCard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(card);</a:t>
            </a:r>
          </a:p>
          <a:p>
            <a:pPr>
              <a:lnSpc>
                <a:spcPct val="100000"/>
              </a:lnSpc>
            </a:pP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card.setStudent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(student);</a:t>
            </a:r>
            <a:endParaRPr lang="ru-RU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Обращаемся к карточке студента через студента и наоборот</a:t>
            </a:r>
          </a:p>
          <a:p>
            <a:pPr>
              <a:lnSpc>
                <a:spcPct val="100000"/>
              </a:lnSpc>
            </a:pP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StudentCard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studentCard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student.getStudentCard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("Card number: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studentCard.getCardNumber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studentFromCard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card.getStudent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("Student name: " +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studentFromCard.getName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4141812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Calibri Light" panose="020F0302020204030204" pitchFamily="34" charset="0"/>
            </a:endParaRP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7" y="464695"/>
            <a:ext cx="10915645" cy="6393305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u="sng" dirty="0"/>
              <a:t>2. Самосвязь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Самосвязь</a:t>
            </a:r>
            <a:r>
              <a:rPr lang="ru-RU" dirty="0"/>
              <a:t> в базе данных означает, что в таблице используется столбец, который ссылается на другую запись в той же таблице. 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Есть таблица "Категории" с иерархической структурой, где каждая категория может иметь родительскую категорию:</a:t>
            </a:r>
            <a:br>
              <a:rPr lang="ru-RU" dirty="0"/>
            </a:br>
            <a:br>
              <a:rPr lang="ru-RU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Categories (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KEY,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VARCHAR(50),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ParentCategoryID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-- </a:t>
            </a: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Другие поля категории...</a:t>
            </a:r>
            <a:b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b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ru-R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ParentCategoryID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Categories(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CategoryID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236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Calibri Light" panose="020F0302020204030204" pitchFamily="34" charset="0"/>
            </a:endParaRP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7" y="464695"/>
            <a:ext cx="10915645" cy="6393305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u="sng" dirty="0"/>
              <a:t>3. Один ко многим</a:t>
            </a:r>
            <a:br>
              <a:rPr lang="ru-RU" dirty="0"/>
            </a:br>
            <a:r>
              <a:rPr lang="ru-RU" dirty="0"/>
              <a:t>Одна запись в одной таблице связана с несколькими записями в другой таблице. Эта связь является одной из наиболее распространенных в базах данных.</a:t>
            </a:r>
            <a:br>
              <a:rPr lang="ru-RU" dirty="0"/>
            </a:br>
            <a:r>
              <a:rPr lang="ru-RU" dirty="0"/>
              <a:t>В каждом отделе может быть несколько сотрудников, но каждый сотрудник принадлежит только одному отделу.</a:t>
            </a:r>
            <a:br>
              <a:rPr lang="ru-RU" dirty="0"/>
            </a:br>
            <a:br>
              <a:rPr lang="ru-RU" dirty="0"/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Departments (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KEY,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Employees (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KEY,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EmployeeName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VARCHAR(50),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FOREIGN KEY 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Departments(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01C911-9204-4F00-95CA-665B3689AF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33" r="34910" b="2399"/>
          <a:stretch/>
        </p:blipFill>
        <p:spPr>
          <a:xfrm>
            <a:off x="8288991" y="2619375"/>
            <a:ext cx="317911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962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26">
            <a:extLst>
              <a:ext uri="{FF2B5EF4-FFF2-40B4-BE49-F238E27FC236}">
                <a16:creationId xmlns:a16="http://schemas.microsoft.com/office/drawing/2014/main" id="{8CB3BA1F-61EC-43EA-B954-8D7BA548F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3303" y="515613"/>
            <a:ext cx="3266975" cy="326687"/>
          </a:xfrm>
        </p:spPr>
        <p:txBody>
          <a:bodyPr rtlCol="0"/>
          <a:lstStyle/>
          <a:p>
            <a:pPr rtl="0"/>
            <a:r>
              <a:rPr lang="ru-RU" dirty="0"/>
              <a:t>Один ко многим</a:t>
            </a:r>
          </a:p>
        </p:txBody>
      </p:sp>
      <p:sp>
        <p:nvSpPr>
          <p:cNvPr id="36" name="Объект 35">
            <a:extLst>
              <a:ext uri="{FF2B5EF4-FFF2-40B4-BE49-F238E27FC236}">
                <a16:creationId xmlns:a16="http://schemas.microsoft.com/office/drawing/2014/main" id="{E729BB73-6CD7-44AA-A8FE-669B7271B5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63303" y="1137459"/>
            <a:ext cx="4792918" cy="535328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/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Department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OneToMany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mappedBy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"department")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List&lt;Employee&gt; employees;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геттеры и сеттеры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B47E8C-1F0A-40EF-81C0-6BA51F14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05.08.20ГГ</a:t>
            </a:r>
          </a:p>
        </p:txBody>
      </p:sp>
      <p:sp>
        <p:nvSpPr>
          <p:cNvPr id="16" name="Объект 35">
            <a:extLst>
              <a:ext uri="{FF2B5EF4-FFF2-40B4-BE49-F238E27FC236}">
                <a16:creationId xmlns:a16="http://schemas.microsoft.com/office/drawing/2014/main" id="{4041E78E-0A26-4E7E-A8BB-33D5C3F1F5E4}"/>
              </a:ext>
            </a:extLst>
          </p:cNvPr>
          <p:cNvSpPr txBox="1">
            <a:spLocks/>
          </p:cNvSpPr>
          <p:nvPr/>
        </p:nvSpPr>
        <p:spPr>
          <a:xfrm>
            <a:off x="6435781" y="1137458"/>
            <a:ext cx="4792918" cy="53532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/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400" kern="1200" spc="1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@Entity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Employee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@Id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GeneratedValue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(strategy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GenerationType.IDENTITY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Long id;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String name;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ManyToOne</a:t>
            </a:r>
            <a:r>
              <a:rPr lang="ru-R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 =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CascadeType.ALL</a:t>
            </a:r>
            <a:r>
              <a:rPr lang="ru-RU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@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JoinColumn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(name = "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department_id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Department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department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геттеры и сеттеры</a:t>
            </a:r>
          </a:p>
          <a:p>
            <a:pPr>
              <a:lnSpc>
                <a:spcPct val="10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82378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Текст 26">
            <a:extLst>
              <a:ext uri="{FF2B5EF4-FFF2-40B4-BE49-F238E27FC236}">
                <a16:creationId xmlns:a16="http://schemas.microsoft.com/office/drawing/2014/main" id="{8CB3BA1F-61EC-43EA-B954-8D7BA548F23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63303" y="515613"/>
            <a:ext cx="3266975" cy="326687"/>
          </a:xfrm>
        </p:spPr>
        <p:txBody>
          <a:bodyPr rtlCol="0"/>
          <a:lstStyle/>
          <a:p>
            <a:pPr rtl="0"/>
            <a:r>
              <a:rPr lang="ru-RU" dirty="0"/>
              <a:t>Один ко многим</a:t>
            </a:r>
          </a:p>
        </p:txBody>
      </p:sp>
      <p:sp>
        <p:nvSpPr>
          <p:cNvPr id="36" name="Объект 35">
            <a:extLst>
              <a:ext uri="{FF2B5EF4-FFF2-40B4-BE49-F238E27FC236}">
                <a16:creationId xmlns:a16="http://schemas.microsoft.com/office/drawing/2014/main" id="{E729BB73-6CD7-44AA-A8FE-669B7271B5B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63301" y="842300"/>
            <a:ext cx="10294312" cy="55905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/>
          <a:lstStyle/>
          <a:p>
            <a:pPr>
              <a:lnSpc>
                <a:spcPct val="100000"/>
              </a:lnSpc>
            </a:pP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Создаем новый курс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Course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Course();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course.setName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("Java Programming");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Создаем новых студентов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student1 = new Student();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student1.setName("John Doe");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 student2 = new Student();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student2.setName("Jane Smith");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Добавляем студентов к курсу</a:t>
            </a:r>
          </a:p>
          <a:p>
            <a:pPr>
              <a:lnSpc>
                <a:spcPct val="100000"/>
              </a:lnSpc>
            </a:pP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course.getStudents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().add(student1);</a:t>
            </a:r>
          </a:p>
          <a:p>
            <a:pPr>
              <a:lnSpc>
                <a:spcPct val="100000"/>
              </a:lnSpc>
            </a:pP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course.getStudents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().add(student2);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Сохраняем в базе данных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serviceCourse.create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(course);</a:t>
            </a:r>
            <a:endParaRPr lang="ru-RU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B47E8C-1F0A-40EF-81C0-6BA51F14DE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71846" y="6356350"/>
            <a:ext cx="2743200" cy="365125"/>
          </a:xfrm>
        </p:spPr>
        <p:txBody>
          <a:bodyPr rtlCol="0"/>
          <a:lstStyle/>
          <a:p>
            <a:pPr rtl="0"/>
            <a:r>
              <a:rPr lang="ru-RU"/>
              <a:t>05.08.20ГГ</a:t>
            </a:r>
          </a:p>
        </p:txBody>
      </p:sp>
    </p:spTree>
    <p:extLst>
      <p:ext uri="{BB962C8B-B14F-4D97-AF65-F5344CB8AC3E}">
        <p14:creationId xmlns:p14="http://schemas.microsoft.com/office/powerpoint/2010/main" val="1658644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F7B7E5B3-F6B1-4A5C-A942-9728FEC57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177" y="631627"/>
            <a:ext cx="10915645" cy="5588197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>
              <a:latin typeface="Calibri Light" panose="020F0302020204030204" pitchFamily="34" charset="0"/>
            </a:endParaRP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39B2324E-969D-4802-8BB3-E6EC3E221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176" y="638176"/>
            <a:ext cx="10915645" cy="6393305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ru-RU" u="sng" dirty="0"/>
              <a:t>4. Многие ко многим</a:t>
            </a:r>
            <a:br>
              <a:rPr lang="ru-RU" dirty="0"/>
            </a:br>
            <a:r>
              <a:rPr lang="ru-RU" dirty="0"/>
              <a:t>Несколько записей в одной таблице связаны с несколькими записями в другой таблице. Для реализации такой связи требуется использование промежуточной таблицы, которая содержит сочетания ключей из обеих связанных таблиц. </a:t>
            </a:r>
            <a:br>
              <a:rPr lang="ru-RU" dirty="0"/>
            </a:br>
            <a:br>
              <a:rPr lang="ru-RU" dirty="0"/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Students (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KEY,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Courses (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CourseID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INT PRIMARY KEY,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CourseName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VARCHAR(50)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TABLE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StudentCourses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b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  <a:b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CourseID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INT,</a:t>
            </a:r>
            <a:b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Students(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FOREIGN KEY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CourseID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REFERENCES Courses(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CourseID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PRIMARY KEY (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StudentID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CourseID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dirty="0"/>
            </a:b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F3A9E62-6E70-45DB-AE85-26832D1B4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050" y="2000916"/>
            <a:ext cx="2486025" cy="4123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372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8958505_TF78544816_Win32" id="{D73768FF-C8B1-4929-869F-9415BCA6007F}" vid="{6766D552-6124-4E00-B4D9-BC515669020D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9B3369-3F0F-499C-9EE7-8EC46B6E8A79}">
  <ds:schemaRefs>
    <ds:schemaRef ds:uri="http://www.w3.org/XML/1998/namespace"/>
    <ds:schemaRef ds:uri="http://schemas.microsoft.com/sharepoint/v3"/>
    <ds:schemaRef ds:uri="http://purl.org/dc/dcmitype/"/>
    <ds:schemaRef ds:uri="http://purl.org/dc/terms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230e9df3-be65-4c73-a93b-d1236ebd677e"/>
    <ds:schemaRef ds:uri="16c05727-aa75-4e4a-9b5f-8a80a1165891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AC34B31-7353-4357-814E-0E5916A110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DE3569-F02A-48B1-8F6E-F11E8BF870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Современная презентация для конференции</Template>
  <TotalTime>275</TotalTime>
  <Words>1090</Words>
  <Application>Microsoft Office PowerPoint</Application>
  <PresentationFormat>Широкоэкранный</PresentationFormat>
  <Paragraphs>147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Tisa Offc Serif Pro</vt:lpstr>
      <vt:lpstr>Univers Light</vt:lpstr>
      <vt:lpstr>Univers LT Std 45 Light</vt:lpstr>
      <vt:lpstr>Тема Office</vt:lpstr>
      <vt:lpstr>Виды связей в БД</vt:lpstr>
      <vt:lpstr>1. Один к одному  В этом типе связи каждая запись в одной таблице соответствует одной и только одной записи в другой таблице.  CREATE TABLE Students (     StudentID INT PRIMARY KEY,     StudentName VARCHAR(50),     -- Другие поля студента... ); CREATE TABLE StudentCards (     StudentID INT PRIMARY KEY,     CardNumber VARCHAR(20),     -- Другие поля карточки студента...     FOREIGN KEY (StudentID) REFERENCES Students(StudentID) );  </vt:lpstr>
      <vt:lpstr>Презентация PowerPoint</vt:lpstr>
      <vt:lpstr>Презентация PowerPoint</vt:lpstr>
      <vt:lpstr>2. Самосвязь  Самосвязь в базе данных означает, что в таблице используется столбец, который ссылается на другую запись в той же таблице.   Есть таблица "Категории" с иерархической структурой, где каждая категория может иметь родительскую категорию:  CREATE TABLE Categories (     CategoryID INT PRIMARY KEY,     CategoryName VARCHAR(50),     ParentCategoryID INT,     -- Другие поля категории...          FOREIGN KEY (ParentCategoryID) REFERENCES Categories(CategoryID) ); </vt:lpstr>
      <vt:lpstr>3. Один ко многим Одна запись в одной таблице связана с несколькими записями в другой таблице. Эта связь является одной из наиболее распространенных в базах данных. В каждом отделе может быть несколько сотрудников, но каждый сотрудник принадлежит только одному отделу.  CREATE TABLE Departments (     DepartmentID INT PRIMARY KEY,     DepartmentName VARCHAR(50) ); CREATE TABLE Employees (     EmployeeID INT PRIMARY KEY,     EmployeeName VARCHAR(50),     DepartmentID INT,     FOREIGN KEY (DepartmentID) REFERENCES Departments(DepartmentID) );  </vt:lpstr>
      <vt:lpstr>Презентация PowerPoint</vt:lpstr>
      <vt:lpstr>Презентация PowerPoint</vt:lpstr>
      <vt:lpstr>4. Многие ко многим Несколько записей в одной таблице связаны с несколькими записями в другой таблице. Для реализации такой связи требуется использование промежуточной таблицы, которая содержит сочетания ключей из обеих связанных таблиц.   CREATE TABLE Students (     StudentID INT PRIMARY KEY,     StudentName VARCHAR(50) ); CREATE TABLE Courses (     CourseID INT PRIMARY KEY,     CourseName VARCHAR(50) ); CREATE TABLE StudentCourses (     StudentID INT,     CourseID INT,     FOREIGN KEY (StudentID) REFERENCES Students(StudentID),     FOREIGN KEY (CourseID) REFERENCES Courses(CourseID),     PRIMARY KEY (StudentID, CourseID) );   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Виды связей в БД</dc:title>
  <dc:creator>Alexandra Gribowskaya</dc:creator>
  <cp:lastModifiedBy>Alexandra Gribowskaya</cp:lastModifiedBy>
  <cp:revision>5</cp:revision>
  <dcterms:created xsi:type="dcterms:W3CDTF">2024-03-06T17:53:35Z</dcterms:created>
  <dcterms:modified xsi:type="dcterms:W3CDTF">2024-03-07T13:47:41Z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