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9" r:id="rId5"/>
    <p:sldId id="262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88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DBC1A8-6D2D-468F-A43D-A4AD068D8ABB}" v="3" dt="2021-06-15T20:44:08.4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57" autoAdjust="0"/>
    <p:restoredTop sz="94692"/>
  </p:normalViewPr>
  <p:slideViewPr>
    <p:cSldViewPr snapToGrid="0" snapToObjects="1">
      <p:cViewPr varScale="1">
        <p:scale>
          <a:sx n="119" d="100"/>
          <a:sy n="119" d="100"/>
        </p:scale>
        <p:origin x="28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9" d="100"/>
          <a:sy n="89" d="100"/>
        </p:scale>
        <p:origin x="4186" y="91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05C7BFC9-90C9-493D-8E39-29491E08B2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77435CA-70B9-42A7-9DD7-894A77E56EA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22FAED8-F23A-4D87-8DBF-C36F0D22BC92}" type="datetime1">
              <a:rPr lang="ru-RU" smtClean="0"/>
              <a:t>06.03.2024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D3A967C-4F79-4F57-9F23-0B48F94663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9F853DE-8E49-4424-8F8A-3195E05BB1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F8BEA1-04A1-4291-B27C-3B9C2EF475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0054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AE8726A-1362-4661-A986-FF52AFD0E722}" type="datetime1">
              <a:rPr lang="ru-RU" noProof="0" smtClean="0"/>
              <a:t>06.03.2024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C0C2C40-CB1C-4820-9151-EC51EC2E7E0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931058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0C2C40-CB1C-4820-9151-EC51EC2E7E0F}" type="slidenum">
              <a:rPr lang="ru-RU" noProof="0" smtClean="0"/>
              <a:t>1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93789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0C2C40-CB1C-4820-9151-EC51EC2E7E0F}" type="slidenum">
              <a:rPr lang="ru-RU" noProof="0" smtClean="0"/>
              <a:t>10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826829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0C2C40-CB1C-4820-9151-EC51EC2E7E0F}" type="slidenum">
              <a:rPr lang="ru-RU" noProof="0" smtClean="0"/>
              <a:t>11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520513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0C2C40-CB1C-4820-9151-EC51EC2E7E0F}" type="slidenum">
              <a:rPr lang="ru-RU" noProof="0" smtClean="0"/>
              <a:t>2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48090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0C2C40-CB1C-4820-9151-EC51EC2E7E0F}" type="slidenum">
              <a:rPr lang="ru-RU" noProof="0" smtClean="0"/>
              <a:t>3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2949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0C2C40-CB1C-4820-9151-EC51EC2E7E0F}" type="slidenum">
              <a:rPr lang="ru-RU" noProof="0" smtClean="0"/>
              <a:t>4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148632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0C2C40-CB1C-4820-9151-EC51EC2E7E0F}" type="slidenum">
              <a:rPr lang="ru-RU" noProof="0" smtClean="0"/>
              <a:t>5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754828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0C2C40-CB1C-4820-9151-EC51EC2E7E0F}" type="slidenum">
              <a:rPr lang="ru-RU" noProof="0" smtClean="0"/>
              <a:t>6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892311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0C2C40-CB1C-4820-9151-EC51EC2E7E0F}" type="slidenum">
              <a:rPr lang="ru-RU" noProof="0" smtClean="0"/>
              <a:t>7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36628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0C2C40-CB1C-4820-9151-EC51EC2E7E0F}" type="slidenum">
              <a:rPr lang="ru-RU" noProof="0" smtClean="0"/>
              <a:t>8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989049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0C2C40-CB1C-4820-9151-EC51EC2E7E0F}" type="slidenum">
              <a:rPr lang="ru-RU" noProof="0" smtClean="0"/>
              <a:t>9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00935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40974584-F7C5-6440-926F-F6A9781D6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10" y="2484470"/>
            <a:ext cx="7552916" cy="2130561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66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ru"/>
              <a:t>Образец заголовка</a:t>
            </a:r>
          </a:p>
        </p:txBody>
      </p:sp>
      <p:pic>
        <p:nvPicPr>
          <p:cNvPr id="8" name="Рисунок 7" descr="Графический интерфейс пользователя&#10;&#10;Описание создано автоматически">
            <a:extLst>
              <a:ext uri="{FF2B5EF4-FFF2-40B4-BE49-F238E27FC236}">
                <a16:creationId xmlns:a16="http://schemas.microsoft.com/office/drawing/2014/main" id="{D7436C2F-09FF-014A-84CC-E0A18AFE2C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3792" y="138819"/>
            <a:ext cx="2369315" cy="86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201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289423-CD2E-4FE4-A0A5-BF1DF9A8B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D721021-E600-4985-9CB7-C91662580291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BF65E1-9312-40C9-B537-2EF2373A3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CF814E-7D49-4D87-B178-D129F29464C9}" type="datetime1">
              <a:rPr lang="ru-RU" noProof="0" smtClean="0"/>
              <a:t>06.03.2024</a:t>
            </a:fld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27D5D2-711E-4128-B02F-A2F5F3B7B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8A264A-3B0E-4789-8D33-E3B8BB427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4216D-285E-4743-ADC0-F517FFC76697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567066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75CD398-88C4-4D5A-B800-669821089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A0AE657-6D14-4EC6-AF23-3733CA7ECAF9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013624-5ED1-471D-B870-97A863791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FDF210-2495-4863-9B96-577B274729F3}" type="datetime1">
              <a:rPr lang="ru-RU" noProof="0" smtClean="0"/>
              <a:t>06.03.2024</a:t>
            </a:fld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A089F5-C44A-423E-A411-0170507EB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A2F323-E5A0-4612-B41A-6BBC2FFFE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4216D-285E-4743-ADC0-F517FFC76697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156236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2">
            <a:extLst>
              <a:ext uri="{FF2B5EF4-FFF2-40B4-BE49-F238E27FC236}">
                <a16:creationId xmlns:a16="http://schemas.microsoft.com/office/drawing/2014/main" id="{72A72F24-C2F4-A848-9526-6DDE3032300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44500" y="1460500"/>
            <a:ext cx="5327904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defRPr 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Щелкните, чтобы изменить стили текста образца слайда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Второй уровень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Третий уровень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Четвертый уровень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Пятый уровень</a:t>
            </a:r>
          </a:p>
        </p:txBody>
      </p:sp>
      <p:sp>
        <p:nvSpPr>
          <p:cNvPr id="9" name="Дата 3">
            <a:extLst>
              <a:ext uri="{FF2B5EF4-FFF2-40B4-BE49-F238E27FC236}">
                <a16:creationId xmlns:a16="http://schemas.microsoft.com/office/drawing/2014/main" id="{0B5A9DDA-5C61-C94F-9C1E-F412423AF3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A4671AD-E204-4A32-BD5F-70874C4843CC}" type="datetime1">
              <a:rPr lang="ru-RU" noProof="0" smtClean="0"/>
              <a:t>06.03.2024</a:t>
            </a:fld>
            <a:endParaRPr lang="ru-RU" noProof="0"/>
          </a:p>
        </p:txBody>
      </p:sp>
      <p:sp>
        <p:nvSpPr>
          <p:cNvPr id="10" name="Нижний колонтитул 4">
            <a:extLst>
              <a:ext uri="{FF2B5EF4-FFF2-40B4-BE49-F238E27FC236}">
                <a16:creationId xmlns:a16="http://schemas.microsoft.com/office/drawing/2014/main" id="{AB9CE1BE-CD51-BD42-A659-2F084EB57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11" name="Номер слайда 5">
            <a:extLst>
              <a:ext uri="{FF2B5EF4-FFF2-40B4-BE49-F238E27FC236}">
                <a16:creationId xmlns:a16="http://schemas.microsoft.com/office/drawing/2014/main" id="{F2707C4E-5419-8141-80B3-E4B112655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ru-RU" noProof="0" smtClean="0"/>
              <a:pPr/>
              <a:t>‹#›</a:t>
            </a:fld>
            <a:endParaRPr lang="ru-RU" noProof="0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06D362EF-E079-514F-814C-6085176CA7AD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2AC75DAD-32BC-CC41-8DF4-9E68DB31C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9146972" cy="64008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36217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>
            <a:extLst>
              <a:ext uri="{FF2B5EF4-FFF2-40B4-BE49-F238E27FC236}">
                <a16:creationId xmlns:a16="http://schemas.microsoft.com/office/drawing/2014/main" id="{90EAB2A1-27FC-7D46-BBF1-72410CED554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0596" y="2560320"/>
            <a:ext cx="94457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Щелкните, чтобы изменить стили текста образца слайда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Второй уровень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Третий уровень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Четвертый уровень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Пятый уровень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1170A3AA-4210-FB4E-9790-9D6891AFF655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8B6F196-1924-E341-B33B-77AEF4A87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9146972" cy="64008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736486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7BE2BF-67D0-421C-B0EA-C2FDA38E9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ED459D-4DBB-4B08-B28E-38CB294598E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1" cy="4351338"/>
          </a:xfrm>
          <a:prstGeom prst="rect">
            <a:avLst/>
          </a:prstGeo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19D5826-9D5D-45F7-9039-C9593873510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1" cy="4351338"/>
          </a:xfrm>
          <a:prstGeom prst="rect">
            <a:avLst/>
          </a:prstGeo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3C35230-6E6B-4AE2-A238-476A2293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1FB1C3-9C5A-443C-89D1-85491AA7B428}" type="datetime1">
              <a:rPr lang="ru-RU" noProof="0" smtClean="0"/>
              <a:t>06.03.2024</a:t>
            </a:fld>
            <a:endParaRPr lang="ru-RU" noProof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EC195B-3566-4F5A-8A17-C0D96E0DC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5A64FFA-F5D7-4974-90D5-37C1E4F5D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4216D-285E-4743-ADC0-F517FFC76697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8401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E93013-51BB-4A17-B3BD-969427C67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65D238-163E-4CA0-8D72-013A528AF55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9" y="1681164"/>
            <a:ext cx="5157787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974BFD3-F57E-442B-B0D6-44B28B98ABB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D6C678E-A9F6-402F-AB68-0001BA3C2376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1" y="1681164"/>
            <a:ext cx="5183188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AC1CE1F-0133-4A8E-9510-3927C275ADB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A812791-1A66-47A2-B8AB-CF2C8494C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988935-63D4-4FE0-82CB-BBDDE76B0CB2}" type="datetime1">
              <a:rPr lang="ru-RU" noProof="0" smtClean="0"/>
              <a:t>06.03.2024</a:t>
            </a:fld>
            <a:endParaRPr lang="ru-RU" noProof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433D370-BE25-4CF9-8D18-A8B0D6286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CFF9EFB-2082-4B18-8532-2E058DF98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4216D-285E-4743-ADC0-F517FFC76697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793323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1A482C-C319-43FD-93FF-980D21E2E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203A496-9194-4AF3-A700-304E648B3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388A52-92DD-4432-945E-7ABA39ACAE7B}" type="datetime1">
              <a:rPr lang="ru-RU" noProof="0" smtClean="0"/>
              <a:t>06.03.2024</a:t>
            </a:fld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303CEB3-10DB-4C6B-B786-6EA61FEAF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36A844B-2D32-4E86-8B10-61DBDBE59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4216D-285E-4743-ADC0-F517FFC76697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98374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121782B-EB6A-4988-856E-D6637A15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FF54E0-F371-416D-949B-3673633A0685}" type="datetime1">
              <a:rPr lang="ru-RU" noProof="0" smtClean="0"/>
              <a:t>06.03.2024</a:t>
            </a:fld>
            <a:endParaRPr lang="ru-RU" noProof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61005B5-4499-443A-AEC7-4504692A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75E9E49-7000-42FC-9389-8FC847AA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4216D-285E-4743-ADC0-F517FFC76697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8306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3EFE04-76D2-4EE9-82B4-6CF8BDAE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0215A4-C64A-4FDE-8E67-809F9ECFC28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9" y="987426"/>
            <a:ext cx="6172200" cy="4873625"/>
          </a:xfrm>
          <a:prstGeom prst="rect">
            <a:avLst/>
          </a:prstGeo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0899654-FEE0-4F7C-9F7E-E6136419155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9" y="2057401"/>
            <a:ext cx="3932237" cy="381158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10672D7-560C-46F5-B38A-5864AF61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6361BA-8767-48DC-BF1E-D77BAB10EA5E}" type="datetime1">
              <a:rPr lang="ru-RU" noProof="0" smtClean="0"/>
              <a:t>06.03.2024</a:t>
            </a:fld>
            <a:endParaRPr lang="ru-RU" noProof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3333971-AB39-461C-BCDD-6F82E9DF4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E7803C-62B5-41B0-9BE1-73F06662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4216D-285E-4743-ADC0-F517FFC76697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3083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77523E-938F-438E-ACC4-357650D6A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FC72DA9-4F67-4E76-B94A-2A066F0CC9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9" y="987426"/>
            <a:ext cx="6172200" cy="487362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pPr rtl="0"/>
            <a:endParaRPr lang="ru-RU" noProof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6E2FDD4-868B-425C-9784-E80DB7C0150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9" y="2057401"/>
            <a:ext cx="3932237" cy="381158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853192-BC34-458B-84D8-10413109E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4F993D-9E60-4E0F-BF84-FE196AA703AD}" type="datetime1">
              <a:rPr lang="ru-RU" noProof="0" smtClean="0"/>
              <a:t>06.03.2024</a:t>
            </a:fld>
            <a:endParaRPr lang="ru-RU" noProof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C4140DD-DF78-4ACA-994A-2C80E820B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B255A00-460B-4060-8FC4-6AE015CD0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4216D-285E-4743-ADC0-F517FFC76697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14278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38DD69-FB8A-4188-BFE4-CBF509E5E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815C50-137C-4155-8543-556E7E213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C6A1DE-66DD-40F1-896C-01B693106E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559C658-8758-410B-94C2-BDFE3DDD1715}" type="datetime1">
              <a:rPr lang="ru-RU" noProof="0" smtClean="0"/>
              <a:t>06.03.2024</a:t>
            </a:fld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7912B1-2F8B-49C2-9253-FDAAEF5D9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43CF23-BB91-472C-8560-11C5F5282E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5F44216D-285E-4743-ADC0-F517FFC76697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68291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775583F-376C-40AE-9849-09070F0B5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10" y="2484470"/>
            <a:ext cx="5691690" cy="2130561"/>
          </a:xfrm>
        </p:spPr>
        <p:txBody>
          <a:bodyPr rtlCol="0" anchor="b">
            <a:normAutofit/>
          </a:bodyPr>
          <a:lstStyle/>
          <a:p>
            <a:pPr algn="l" rtl="0"/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JPA </a:t>
            </a:r>
            <a:r>
              <a:rPr lang="ru-RU" sz="6000" dirty="0">
                <a:latin typeface="Segoe UI" panose="020B0502040204020203" pitchFamily="34" charset="0"/>
                <a:cs typeface="Segoe UI" panose="020B0502040204020203" pitchFamily="34" charset="0"/>
              </a:rPr>
              <a:t>и </a:t>
            </a: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ORM</a:t>
            </a:r>
            <a:endParaRPr lang="ru-RU" sz="6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7165814A-5271-4039-9F12-014787DA9EF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26082" y="4755528"/>
            <a:ext cx="4359927" cy="1208087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marL="0" indent="0" algn="l" rtl="0">
              <a:lnSpc>
                <a:spcPct val="100000"/>
              </a:lnSpc>
              <a:buNone/>
            </a:pPr>
            <a:r>
              <a:rPr lang="ru-RU" sz="20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Общие сведения об использовании </a:t>
            </a:r>
            <a:r>
              <a:rPr lang="en-US" sz="20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JPA </a:t>
            </a:r>
            <a:r>
              <a:rPr lang="ru-RU" sz="20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 </a:t>
            </a:r>
            <a:r>
              <a:rPr lang="en-US" sz="20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ORM </a:t>
            </a:r>
            <a:endParaRPr lang="ru-RU" sz="2000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" name="Группа 1" descr="круги, соединенные линиями">
            <a:extLst>
              <a:ext uri="{FF2B5EF4-FFF2-40B4-BE49-F238E27FC236}">
                <a16:creationId xmlns:a16="http://schemas.microsoft.com/office/drawing/2014/main" id="{698A0E4F-CFB4-48D6-8D5D-D7F7DD3198A1}"/>
              </a:ext>
            </a:extLst>
          </p:cNvPr>
          <p:cNvGrpSpPr/>
          <p:nvPr/>
        </p:nvGrpSpPr>
        <p:grpSpPr>
          <a:xfrm>
            <a:off x="6867728" y="1031132"/>
            <a:ext cx="4046706" cy="4853637"/>
            <a:chOff x="6867728" y="1031132"/>
            <a:chExt cx="4046706" cy="4853637"/>
          </a:xfrm>
        </p:grpSpPr>
        <p:cxnSp>
          <p:nvCxnSpPr>
            <p:cNvPr id="8" name="Прямая соединительная линия 7" descr="прямая линия">
              <a:extLst>
                <a:ext uri="{FF2B5EF4-FFF2-40B4-BE49-F238E27FC236}">
                  <a16:creationId xmlns:a16="http://schemas.microsoft.com/office/drawing/2014/main" id="{C765D672-336B-734D-801A-36CBB0354E18}"/>
                </a:ext>
              </a:extLst>
            </p:cNvPr>
            <p:cNvCxnSpPr>
              <a:cxnSpLocks/>
            </p:cNvCxnSpPr>
            <p:nvPr/>
          </p:nvCxnSpPr>
          <p:spPr>
            <a:xfrm>
              <a:off x="7988238" y="2801566"/>
              <a:ext cx="1330860" cy="74818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 descr="прямая линия">
              <a:extLst>
                <a:ext uri="{FF2B5EF4-FFF2-40B4-BE49-F238E27FC236}">
                  <a16:creationId xmlns:a16="http://schemas.microsoft.com/office/drawing/2014/main" id="{89008531-943E-8C42-82ED-72460A2D10A4}"/>
                </a:ext>
              </a:extLst>
            </p:cNvPr>
            <p:cNvCxnSpPr>
              <a:cxnSpLocks/>
            </p:cNvCxnSpPr>
            <p:nvPr/>
          </p:nvCxnSpPr>
          <p:spPr>
            <a:xfrm>
              <a:off x="9708204" y="1960547"/>
              <a:ext cx="214008" cy="105502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Овал 5" descr="овальная фигура">
              <a:extLst>
                <a:ext uri="{FF2B5EF4-FFF2-40B4-BE49-F238E27FC236}">
                  <a16:creationId xmlns:a16="http://schemas.microsoft.com/office/drawing/2014/main" id="{9A66A37A-7FB5-194C-B2F8-BB77745D65B0}"/>
                </a:ext>
              </a:extLst>
            </p:cNvPr>
            <p:cNvSpPr/>
            <p:nvPr/>
          </p:nvSpPr>
          <p:spPr>
            <a:xfrm>
              <a:off x="6867728" y="1887166"/>
              <a:ext cx="1303506" cy="130350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  <p:sp>
          <p:nvSpPr>
            <p:cNvPr id="13" name="Овал 12" descr="овальная фигура">
              <a:extLst>
                <a:ext uri="{FF2B5EF4-FFF2-40B4-BE49-F238E27FC236}">
                  <a16:creationId xmlns:a16="http://schemas.microsoft.com/office/drawing/2014/main" id="{9B093669-6BD2-2541-BF99-500AC2759CD6}"/>
                </a:ext>
              </a:extLst>
            </p:cNvPr>
            <p:cNvSpPr/>
            <p:nvPr/>
          </p:nvSpPr>
          <p:spPr>
            <a:xfrm>
              <a:off x="9144000" y="1031132"/>
              <a:ext cx="1031132" cy="103113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  <p:sp>
          <p:nvSpPr>
            <p:cNvPr id="9" name="Овал 8" descr="овальная фигура">
              <a:extLst>
                <a:ext uri="{FF2B5EF4-FFF2-40B4-BE49-F238E27FC236}">
                  <a16:creationId xmlns:a16="http://schemas.microsoft.com/office/drawing/2014/main" id="{EEB60046-7AC0-4C4A-9CA7-4DE66AF0F9E2}"/>
                </a:ext>
              </a:extLst>
            </p:cNvPr>
            <p:cNvSpPr/>
            <p:nvPr/>
          </p:nvSpPr>
          <p:spPr>
            <a:xfrm>
              <a:off x="8598544" y="5000016"/>
              <a:ext cx="884753" cy="88475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  <p:cxnSp>
          <p:nvCxnSpPr>
            <p:cNvPr id="10" name="Прямая соединительная линия 9" descr="прямая линия">
              <a:extLst>
                <a:ext uri="{FF2B5EF4-FFF2-40B4-BE49-F238E27FC236}">
                  <a16:creationId xmlns:a16="http://schemas.microsoft.com/office/drawing/2014/main" id="{DC6AFA79-D8E3-E745-9969-5BF09667F3B4}"/>
                </a:ext>
              </a:extLst>
            </p:cNvPr>
            <p:cNvCxnSpPr>
              <a:cxnSpLocks/>
              <a:endCxn id="9" idx="7"/>
            </p:cNvCxnSpPr>
            <p:nvPr/>
          </p:nvCxnSpPr>
          <p:spPr>
            <a:xfrm flipH="1">
              <a:off x="9353728" y="4465840"/>
              <a:ext cx="501713" cy="6637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Овал 10" descr="овальная фигура">
              <a:extLst>
                <a:ext uri="{FF2B5EF4-FFF2-40B4-BE49-F238E27FC236}">
                  <a16:creationId xmlns:a16="http://schemas.microsoft.com/office/drawing/2014/main" id="{398897D7-2466-E540-8D23-AD7AEA562812}"/>
                </a:ext>
              </a:extLst>
            </p:cNvPr>
            <p:cNvSpPr/>
            <p:nvPr/>
          </p:nvSpPr>
          <p:spPr>
            <a:xfrm>
              <a:off x="9144000" y="3015574"/>
              <a:ext cx="1770434" cy="177043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</p:grp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42690BB-3EC6-405D-B7D9-7940C56807A0}"/>
              </a:ext>
            </a:extLst>
          </p:cNvPr>
          <p:cNvSpPr/>
          <p:nvPr/>
        </p:nvSpPr>
        <p:spPr>
          <a:xfrm>
            <a:off x="248653" y="248653"/>
            <a:ext cx="2622884" cy="7824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838590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 rtlCol="0">
            <a:normAutofit/>
          </a:bodyPr>
          <a:lstStyle/>
          <a:p>
            <a:pPr rtl="0"/>
            <a:r>
              <a:rPr lang="ru-RU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Аннотации </a:t>
            </a:r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JPA</a:t>
            </a:r>
            <a:endParaRPr lang="ru-RU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41" name="Надпись 40" descr="Номер 1">
            <a:extLst>
              <a:ext uri="{FF2B5EF4-FFF2-40B4-BE49-F238E27FC236}">
                <a16:creationId xmlns:a16="http://schemas.microsoft.com/office/drawing/2014/main" id="{516D502C-EEB8-7641-9141-D6049BAE3252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481675" y="1495579"/>
            <a:ext cx="55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ru-RU">
                <a:solidFill>
                  <a:schemeClr val="bg1"/>
                </a:solidFill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28" name="Надпись 40" descr="Номер 1">
            <a:extLst>
              <a:ext uri="{FF2B5EF4-FFF2-40B4-BE49-F238E27FC236}">
                <a16:creationId xmlns:a16="http://schemas.microsoft.com/office/drawing/2014/main" id="{9B772CFF-8F88-496B-8D50-695A40DE63B3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2091561" y="4600077"/>
            <a:ext cx="55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ru-RU" dirty="0">
                <a:solidFill>
                  <a:schemeClr val="bg1"/>
                </a:solidFill>
                <a:cs typeface="Segoe UI Semibold" panose="020B0702040204020203" pitchFamily="34" charset="0"/>
              </a:rPr>
              <a:t>1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030E177-D2F6-4787-B493-02673D2ED0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544" y="1430039"/>
            <a:ext cx="6962814" cy="480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071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 rtlCol="0">
            <a:normAutofit/>
          </a:bodyPr>
          <a:lstStyle/>
          <a:p>
            <a:pPr rtl="0"/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JPA mapping</a:t>
            </a:r>
            <a:endParaRPr lang="ru-RU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41" name="Надпись 40" descr="Номер 1">
            <a:extLst>
              <a:ext uri="{FF2B5EF4-FFF2-40B4-BE49-F238E27FC236}">
                <a16:creationId xmlns:a16="http://schemas.microsoft.com/office/drawing/2014/main" id="{516D502C-EEB8-7641-9141-D6049BAE3252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481675" y="1495579"/>
            <a:ext cx="55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ru-RU">
                <a:solidFill>
                  <a:schemeClr val="bg1"/>
                </a:solidFill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28" name="Надпись 40" descr="Номер 1">
            <a:extLst>
              <a:ext uri="{FF2B5EF4-FFF2-40B4-BE49-F238E27FC236}">
                <a16:creationId xmlns:a16="http://schemas.microsoft.com/office/drawing/2014/main" id="{9B772CFF-8F88-496B-8D50-695A40DE63B3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2091561" y="4600077"/>
            <a:ext cx="55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ru-RU" dirty="0">
                <a:solidFill>
                  <a:schemeClr val="bg1"/>
                </a:solidFill>
                <a:cs typeface="Segoe UI Semibold" panose="020B0702040204020203" pitchFamily="34" charset="0"/>
              </a:rPr>
              <a:t>1</a:t>
            </a:r>
          </a:p>
        </p:txBody>
      </p:sp>
      <p:pic>
        <p:nvPicPr>
          <p:cNvPr id="5126" name="Picture 6" descr="Знания устаревают. Как всегда быть в курсе актуальной информации | Blog  Wrike">
            <a:extLst>
              <a:ext uri="{FF2B5EF4-FFF2-40B4-BE49-F238E27FC236}">
                <a16:creationId xmlns:a16="http://schemas.microsoft.com/office/drawing/2014/main" id="{CFF7B781-9D52-4806-A73F-631375037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666" y="1680245"/>
            <a:ext cx="9192667" cy="3717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0088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75F1FF47-FC62-49BB-966C-042810341AB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500" y="1460500"/>
            <a:ext cx="10849142" cy="3977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/>
              </a:rPr>
              <a:t>JPA и ORM - это мощные инструменты, которые могут значительно упростить разработку Java-приложений, работающих с РБД. Однако важно понимать их преимущества и недостатки, чтобы использовать их максимально эффективно.</a:t>
            </a:r>
            <a:endParaRPr lang="ru-BY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7CF4FF16-2E21-4E52-AD06-C014360F7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  <a:endParaRPr lang="ru-BY" dirty="0"/>
          </a:p>
        </p:txBody>
      </p:sp>
      <p:pic>
        <p:nvPicPr>
          <p:cNvPr id="6146" name="Picture 2" descr="ORM Tools in Java - Javatpoint">
            <a:extLst>
              <a:ext uri="{FF2B5EF4-FFF2-40B4-BE49-F238E27FC236}">
                <a16:creationId xmlns:a16="http://schemas.microsoft.com/office/drawing/2014/main" id="{52F432AE-EACD-49F9-B034-C946D7827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396" y="2740958"/>
            <a:ext cx="3442815" cy="3421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130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052A3280-CF81-4CFD-AA24-5C8B0EAC1C9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F595330-B98B-47AF-B4FF-55591F0C9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  <a:endParaRPr lang="ru-BY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2DDE7A7-D44F-4706-B5B4-0CB783B2E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886" y="1236454"/>
            <a:ext cx="9310228" cy="519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272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E7E940F-6D6B-4FE5-8CA2-E8AE96D30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4843"/>
            <a:ext cx="9146972" cy="640080"/>
          </a:xfrm>
        </p:spPr>
        <p:txBody>
          <a:bodyPr rtlCol="0"/>
          <a:lstStyle/>
          <a:p>
            <a:pPr rtl="0"/>
            <a:r>
              <a:rPr lang="ru-RU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Что такое </a:t>
            </a:r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ORM?</a:t>
            </a:r>
            <a:endParaRPr lang="ru-RU" b="1" dirty="0">
              <a:solidFill>
                <a:schemeClr val="bg2">
                  <a:lumMod val="50000"/>
                </a:schemeClr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F134D7-ECA5-4148-8368-C363EEC4993A}"/>
              </a:ext>
            </a:extLst>
          </p:cNvPr>
          <p:cNvSpPr txBox="1"/>
          <p:nvPr/>
        </p:nvSpPr>
        <p:spPr>
          <a:xfrm>
            <a:off x="612007" y="1526406"/>
            <a:ext cx="8556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/>
              </a:rPr>
              <a:t>ORM (Object-</a:t>
            </a:r>
            <a:r>
              <a:rPr lang="ru-RU" b="1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/>
              </a:rPr>
              <a:t>Relational</a:t>
            </a:r>
            <a:r>
              <a:rPr lang="ru-RU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/>
              </a:rPr>
              <a:t> </a:t>
            </a:r>
            <a:r>
              <a:rPr lang="ru-RU" b="1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/>
              </a:rPr>
              <a:t>Mapping</a:t>
            </a:r>
            <a:r>
              <a:rPr lang="ru-RU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/>
              </a:rPr>
              <a:t>) </a:t>
            </a:r>
            <a:r>
              <a:rPr lang="ru-RU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/>
              </a:rPr>
              <a:t>- это архитектурный паттерн, который позволяет разработчикам работать с объектами в Java и сохранять их в реляционной базе данных (РБД). ORM-фреймворк выполняет преобразование между объектами Java и таблицами РБД, скрывая от разработчика детали SQL-запросов.</a:t>
            </a:r>
            <a:endParaRPr lang="ru-BY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ORM для реальных приложений не окупается / Хабр">
            <a:extLst>
              <a:ext uri="{FF2B5EF4-FFF2-40B4-BE49-F238E27FC236}">
                <a16:creationId xmlns:a16="http://schemas.microsoft.com/office/drawing/2014/main" id="{99285961-4951-4BE4-88F0-AA7D8FEAE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010" y="2914274"/>
            <a:ext cx="8197516" cy="3200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932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 rtlCol="0">
            <a:normAutofit/>
          </a:bodyPr>
          <a:lstStyle/>
          <a:p>
            <a:pPr rtl="0"/>
            <a:r>
              <a:rPr lang="ru-RU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Основные компоненты </a:t>
            </a:r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ORM</a:t>
            </a:r>
            <a:endParaRPr lang="ru-RU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40" name="Овал 39" descr="Маленький круг">
            <a:extLst>
              <a:ext uri="{FF2B5EF4-FFF2-40B4-BE49-F238E27FC236}">
                <a16:creationId xmlns:a16="http://schemas.microsoft.com/office/drawing/2014/main" id="{0C3A28BB-9675-8648-9563-A663628F48F5}"/>
              </a:ext>
            </a:extLst>
          </p:cNvPr>
          <p:cNvSpPr>
            <a:spLocks noChangeAspect="1"/>
          </p:cNvSpPr>
          <p:nvPr/>
        </p:nvSpPr>
        <p:spPr bwMode="blackWhite">
          <a:xfrm>
            <a:off x="530197" y="1536213"/>
            <a:ext cx="409838" cy="40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41" name="Надпись 40" descr="Номер 1">
            <a:extLst>
              <a:ext uri="{FF2B5EF4-FFF2-40B4-BE49-F238E27FC236}">
                <a16:creationId xmlns:a16="http://schemas.microsoft.com/office/drawing/2014/main" id="{516D502C-EEB8-7641-9141-D6049BAE3252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457571" y="1552607"/>
            <a:ext cx="55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ru-RU">
                <a:solidFill>
                  <a:schemeClr val="bg1"/>
                </a:solidFill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43" name="Овал 42" descr="Маленький круг">
            <a:extLst>
              <a:ext uri="{FF2B5EF4-FFF2-40B4-BE49-F238E27FC236}">
                <a16:creationId xmlns:a16="http://schemas.microsoft.com/office/drawing/2014/main" id="{E3BF4CBA-96D8-844A-846E-482C93C4A9BA}"/>
              </a:ext>
            </a:extLst>
          </p:cNvPr>
          <p:cNvSpPr>
            <a:spLocks noChangeAspect="1"/>
          </p:cNvSpPr>
          <p:nvPr/>
        </p:nvSpPr>
        <p:spPr bwMode="blackWhite">
          <a:xfrm>
            <a:off x="523507" y="2529283"/>
            <a:ext cx="409838" cy="40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44" name="Надпись 43" descr="Номер 2">
            <a:extLst>
              <a:ext uri="{FF2B5EF4-FFF2-40B4-BE49-F238E27FC236}">
                <a16:creationId xmlns:a16="http://schemas.microsoft.com/office/drawing/2014/main" id="{4EE65486-1766-B74A-9043-DE141DDF4363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488894" y="2536321"/>
            <a:ext cx="49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ru-RU">
                <a:solidFill>
                  <a:schemeClr val="bg1"/>
                </a:solidFill>
                <a:cs typeface="Segoe UI Semibold" panose="020B0702040204020203" pitchFamily="34" charset="0"/>
              </a:rPr>
              <a:t>2</a:t>
            </a:r>
          </a:p>
        </p:txBody>
      </p:sp>
      <p:sp>
        <p:nvSpPr>
          <p:cNvPr id="45" name="Овал 44" descr="Маленький круг">
            <a:extLst>
              <a:ext uri="{FF2B5EF4-FFF2-40B4-BE49-F238E27FC236}">
                <a16:creationId xmlns:a16="http://schemas.microsoft.com/office/drawing/2014/main" id="{7BB2B4E3-317E-FC4B-B166-28E804B11BF6}"/>
              </a:ext>
            </a:extLst>
          </p:cNvPr>
          <p:cNvSpPr>
            <a:spLocks noChangeAspect="1"/>
          </p:cNvSpPr>
          <p:nvPr/>
        </p:nvSpPr>
        <p:spPr bwMode="blackWhite">
          <a:xfrm>
            <a:off x="494969" y="3573114"/>
            <a:ext cx="409838" cy="40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47" name="Надпись 46" descr="Номер 3">
            <a:extLst>
              <a:ext uri="{FF2B5EF4-FFF2-40B4-BE49-F238E27FC236}">
                <a16:creationId xmlns:a16="http://schemas.microsoft.com/office/drawing/2014/main" id="{04248951-1086-2B45-ACBA-B055B8A9B128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428420" y="3597050"/>
            <a:ext cx="55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ru-RU">
                <a:solidFill>
                  <a:schemeClr val="bg1"/>
                </a:solidFill>
                <a:cs typeface="Segoe UI Semibold" panose="020B0702040204020203" pitchFamily="34" charset="0"/>
              </a:rPr>
              <a:t>3</a:t>
            </a:r>
          </a:p>
        </p:txBody>
      </p:sp>
      <p:sp>
        <p:nvSpPr>
          <p:cNvPr id="48" name="Овал 47" descr="Маленький круг">
            <a:extLst>
              <a:ext uri="{FF2B5EF4-FFF2-40B4-BE49-F238E27FC236}">
                <a16:creationId xmlns:a16="http://schemas.microsoft.com/office/drawing/2014/main" id="{F1C23E2A-8D82-9F46-B7C2-83771AA0906F}"/>
              </a:ext>
            </a:extLst>
          </p:cNvPr>
          <p:cNvSpPr>
            <a:spLocks noChangeAspect="1"/>
          </p:cNvSpPr>
          <p:nvPr/>
        </p:nvSpPr>
        <p:spPr bwMode="blackWhite">
          <a:xfrm>
            <a:off x="530159" y="4434025"/>
            <a:ext cx="409838" cy="40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50" name="Надпись 49" descr="Номер 3">
            <a:extLst>
              <a:ext uri="{FF2B5EF4-FFF2-40B4-BE49-F238E27FC236}">
                <a16:creationId xmlns:a16="http://schemas.microsoft.com/office/drawing/2014/main" id="{985448E7-EE20-F14F-97AC-EA8BFD8FBA7F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449185" y="4454278"/>
            <a:ext cx="55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ru-RU">
                <a:solidFill>
                  <a:schemeClr val="bg1"/>
                </a:solidFill>
                <a:cs typeface="Segoe UI Semibold" panose="020B0702040204020203" pitchFamily="34" charset="0"/>
              </a:rPr>
              <a:t>4</a:t>
            </a:r>
          </a:p>
        </p:txBody>
      </p:sp>
      <p:sp>
        <p:nvSpPr>
          <p:cNvPr id="51" name="Объект 7">
            <a:extLst>
              <a:ext uri="{FF2B5EF4-FFF2-40B4-BE49-F238E27FC236}">
                <a16:creationId xmlns:a16="http://schemas.microsoft.com/office/drawing/2014/main" id="{A6D40621-9F60-B248-A84C-7DCBF898D4DB}"/>
              </a:ext>
            </a:extLst>
          </p:cNvPr>
          <p:cNvSpPr txBox="1">
            <a:spLocks/>
          </p:cNvSpPr>
          <p:nvPr/>
        </p:nvSpPr>
        <p:spPr>
          <a:xfrm>
            <a:off x="1039854" y="1509612"/>
            <a:ext cx="4380515" cy="36521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598" indent="-228598" algn="l" defTabSz="914391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ru-RU" sz="20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/>
              </a:rPr>
              <a:t>Аннотации:</a:t>
            </a:r>
            <a:r>
              <a:rPr lang="ru-RU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/>
              </a:rPr>
              <a:t> используются для определения метаданных объектов, таких как имя таблицы, имя столбца, связи между объектами и т.д.</a:t>
            </a:r>
          </a:p>
          <a:p>
            <a:pPr marL="0" indent="0" algn="l">
              <a:buNone/>
            </a:pPr>
            <a:r>
              <a:rPr lang="ru-RU" sz="20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/>
              </a:rPr>
              <a:t>Метаданные:</a:t>
            </a:r>
            <a:r>
              <a:rPr lang="ru-RU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/>
              </a:rPr>
              <a:t> информация об объектах, которая используется ORM-фреймворком для генерации SQL-запросов.</a:t>
            </a:r>
          </a:p>
          <a:p>
            <a:pPr marL="0" indent="0" algn="l">
              <a:buNone/>
            </a:pPr>
            <a:r>
              <a:rPr lang="ru-RU" sz="2000" b="1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/>
              </a:rPr>
              <a:t>Mapping</a:t>
            </a:r>
            <a:r>
              <a:rPr lang="ru-RU" sz="20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/>
              </a:rPr>
              <a:t>:</a:t>
            </a:r>
            <a:r>
              <a:rPr lang="ru-RU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/>
              </a:rPr>
              <a:t> правила преобразования объектов Java в таблицы РБД и наоборот.</a:t>
            </a:r>
          </a:p>
          <a:p>
            <a:pPr marL="0" indent="0" algn="l">
              <a:buNone/>
            </a:pPr>
            <a:r>
              <a:rPr lang="ru-RU" sz="2000" b="1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/>
              </a:rPr>
              <a:t>Persistence</a:t>
            </a:r>
            <a:r>
              <a:rPr lang="ru-RU" sz="20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/>
              </a:rPr>
              <a:t> API:</a:t>
            </a:r>
            <a:r>
              <a:rPr lang="ru-RU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/>
              </a:rPr>
              <a:t> интерфейс для работы с объектами в РБД.</a:t>
            </a:r>
          </a:p>
        </p:txBody>
      </p:sp>
      <p:grpSp>
        <p:nvGrpSpPr>
          <p:cNvPr id="3" name="Группа 2" descr="круги, соединенные линиями, с текстовыми полями">
            <a:extLst>
              <a:ext uri="{FF2B5EF4-FFF2-40B4-BE49-F238E27FC236}">
                <a16:creationId xmlns:a16="http://schemas.microsoft.com/office/drawing/2014/main" id="{1D4EB0E6-31C2-46F7-ABD3-ECF41DD1412C}"/>
              </a:ext>
            </a:extLst>
          </p:cNvPr>
          <p:cNvGrpSpPr/>
          <p:nvPr/>
        </p:nvGrpSpPr>
        <p:grpSpPr>
          <a:xfrm>
            <a:off x="5982163" y="1939633"/>
            <a:ext cx="5644094" cy="4068301"/>
            <a:chOff x="5982163" y="1939633"/>
            <a:chExt cx="5644094" cy="4068301"/>
          </a:xfrm>
        </p:grpSpPr>
        <p:cxnSp>
          <p:nvCxnSpPr>
            <p:cNvPr id="30" name="Прямая соединительная линия 29" descr="прямая линия">
              <a:extLst>
                <a:ext uri="{FF2B5EF4-FFF2-40B4-BE49-F238E27FC236}">
                  <a16:creationId xmlns:a16="http://schemas.microsoft.com/office/drawing/2014/main" id="{63BB2123-A449-8E4F-BBD9-71E27CECBF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88401" y="2785215"/>
              <a:ext cx="768986" cy="88013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 descr="прямая линия">
              <a:extLst>
                <a:ext uri="{FF2B5EF4-FFF2-40B4-BE49-F238E27FC236}">
                  <a16:creationId xmlns:a16="http://schemas.microsoft.com/office/drawing/2014/main" id="{D39C1A7A-D3C2-4440-A9CA-24ECB53715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2360" y="3349872"/>
              <a:ext cx="552624" cy="945903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 descr="прямая линия">
              <a:extLst>
                <a:ext uri="{FF2B5EF4-FFF2-40B4-BE49-F238E27FC236}">
                  <a16:creationId xmlns:a16="http://schemas.microsoft.com/office/drawing/2014/main" id="{5CAB83FA-6282-AE4B-ABB9-619FD4620C40}"/>
                </a:ext>
              </a:extLst>
            </p:cNvPr>
            <p:cNvCxnSpPr>
              <a:cxnSpLocks/>
            </p:cNvCxnSpPr>
            <p:nvPr/>
          </p:nvCxnSpPr>
          <p:spPr>
            <a:xfrm>
              <a:off x="9181218" y="3429000"/>
              <a:ext cx="836715" cy="1277695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 descr="прямая линия">
              <a:extLst>
                <a:ext uri="{FF2B5EF4-FFF2-40B4-BE49-F238E27FC236}">
                  <a16:creationId xmlns:a16="http://schemas.microsoft.com/office/drawing/2014/main" id="{8D0C2EA0-627C-7346-86F2-A9A5BFEA9186}"/>
                </a:ext>
              </a:extLst>
            </p:cNvPr>
            <p:cNvCxnSpPr>
              <a:cxnSpLocks/>
              <a:stCxn id="55" idx="3"/>
              <a:endCxn id="49" idx="2"/>
            </p:cNvCxnSpPr>
            <p:nvPr/>
          </p:nvCxnSpPr>
          <p:spPr>
            <a:xfrm>
              <a:off x="9439539" y="2742087"/>
              <a:ext cx="922771" cy="107723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Надпись 33">
              <a:extLst>
                <a:ext uri="{FF2B5EF4-FFF2-40B4-BE49-F238E27FC236}">
                  <a16:creationId xmlns:a16="http://schemas.microsoft.com/office/drawing/2014/main" id="{A8A858EF-9FF5-2144-9B16-EF5C1A8749A1}"/>
                </a:ext>
              </a:extLst>
            </p:cNvPr>
            <p:cNvSpPr txBox="1"/>
            <p:nvPr/>
          </p:nvSpPr>
          <p:spPr>
            <a:xfrm>
              <a:off x="5982163" y="3410881"/>
              <a:ext cx="13914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ru-RU" sz="1800" i="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</a:rPr>
                <a:t>Persistence</a:t>
              </a:r>
              <a:r>
                <a:rPr lang="ru-RU" sz="180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</a:rPr>
                <a:t> API</a:t>
              </a:r>
              <a:endParaRPr lang="ru-RU" dirty="0"/>
            </a:p>
          </p:txBody>
        </p:sp>
        <p:sp>
          <p:nvSpPr>
            <p:cNvPr id="35" name="Надпись 34">
              <a:extLst>
                <a:ext uri="{FF2B5EF4-FFF2-40B4-BE49-F238E27FC236}">
                  <a16:creationId xmlns:a16="http://schemas.microsoft.com/office/drawing/2014/main" id="{A9F78683-D595-A942-B236-4AFF1FD95A8C}"/>
                </a:ext>
              </a:extLst>
            </p:cNvPr>
            <p:cNvSpPr txBox="1"/>
            <p:nvPr/>
          </p:nvSpPr>
          <p:spPr>
            <a:xfrm>
              <a:off x="6900153" y="5320732"/>
              <a:ext cx="1272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Mapping</a:t>
              </a:r>
              <a:endParaRPr lang="ru-RU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7" name="Надпись 36">
              <a:extLst>
                <a:ext uri="{FF2B5EF4-FFF2-40B4-BE49-F238E27FC236}">
                  <a16:creationId xmlns:a16="http://schemas.microsoft.com/office/drawing/2014/main" id="{EB5412BD-6F42-1645-94A1-A2F98C8F56F0}"/>
                </a:ext>
              </a:extLst>
            </p:cNvPr>
            <p:cNvSpPr txBox="1"/>
            <p:nvPr/>
          </p:nvSpPr>
          <p:spPr>
            <a:xfrm>
              <a:off x="9439539" y="5638602"/>
              <a:ext cx="1517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ru-R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Метаданные</a:t>
              </a:r>
            </a:p>
          </p:txBody>
        </p:sp>
        <p:sp>
          <p:nvSpPr>
            <p:cNvPr id="38" name="Надпись 37">
              <a:extLst>
                <a:ext uri="{FF2B5EF4-FFF2-40B4-BE49-F238E27FC236}">
                  <a16:creationId xmlns:a16="http://schemas.microsoft.com/office/drawing/2014/main" id="{20DDFF3D-5E90-9D40-86A9-817E6162C0FB}"/>
                </a:ext>
              </a:extLst>
            </p:cNvPr>
            <p:cNvSpPr txBox="1"/>
            <p:nvPr/>
          </p:nvSpPr>
          <p:spPr>
            <a:xfrm>
              <a:off x="10017933" y="3412384"/>
              <a:ext cx="16083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ru-R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Аннотации</a:t>
              </a:r>
            </a:p>
          </p:txBody>
        </p:sp>
        <p:sp>
          <p:nvSpPr>
            <p:cNvPr id="42" name="Овал 41" descr="овальная фигура">
              <a:extLst>
                <a:ext uri="{FF2B5EF4-FFF2-40B4-BE49-F238E27FC236}">
                  <a16:creationId xmlns:a16="http://schemas.microsoft.com/office/drawing/2014/main" id="{10D91E47-9024-2544-A774-5F83E2700F0A}"/>
                </a:ext>
              </a:extLst>
            </p:cNvPr>
            <p:cNvSpPr/>
            <p:nvPr/>
          </p:nvSpPr>
          <p:spPr>
            <a:xfrm>
              <a:off x="9681281" y="4575965"/>
              <a:ext cx="1000125" cy="100012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 rtl="0"/>
              <a:endParaRPr lang="ru-RU" sz="1000" dirty="0"/>
            </a:p>
          </p:txBody>
        </p:sp>
        <p:sp>
          <p:nvSpPr>
            <p:cNvPr id="49" name="Овал 48" descr="овальная фигура">
              <a:extLst>
                <a:ext uri="{FF2B5EF4-FFF2-40B4-BE49-F238E27FC236}">
                  <a16:creationId xmlns:a16="http://schemas.microsoft.com/office/drawing/2014/main" id="{CDE26E72-3C77-3041-AAF3-D537C0C190BB}"/>
                </a:ext>
              </a:extLst>
            </p:cNvPr>
            <p:cNvSpPr/>
            <p:nvPr/>
          </p:nvSpPr>
          <p:spPr>
            <a:xfrm>
              <a:off x="10362310" y="2349747"/>
              <a:ext cx="1000125" cy="100012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 rtl="0"/>
              <a:endParaRPr lang="ru-RU" sz="1000" dirty="0"/>
            </a:p>
          </p:txBody>
        </p:sp>
        <p:sp>
          <p:nvSpPr>
            <p:cNvPr id="53" name="Овал 52" descr="овальная фигура">
              <a:extLst>
                <a:ext uri="{FF2B5EF4-FFF2-40B4-BE49-F238E27FC236}">
                  <a16:creationId xmlns:a16="http://schemas.microsoft.com/office/drawing/2014/main" id="{66A5825C-2801-A14C-9E83-5D06EC19285B}"/>
                </a:ext>
              </a:extLst>
            </p:cNvPr>
            <p:cNvSpPr/>
            <p:nvPr/>
          </p:nvSpPr>
          <p:spPr>
            <a:xfrm>
              <a:off x="7960738" y="1939633"/>
              <a:ext cx="1630734" cy="1630734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  <p:sp>
          <p:nvSpPr>
            <p:cNvPr id="55" name="Надпись 54">
              <a:extLst>
                <a:ext uri="{FF2B5EF4-FFF2-40B4-BE49-F238E27FC236}">
                  <a16:creationId xmlns:a16="http://schemas.microsoft.com/office/drawing/2014/main" id="{D9B441DE-399E-EA46-A84F-0D58A73CFF03}"/>
                </a:ext>
              </a:extLst>
            </p:cNvPr>
            <p:cNvSpPr txBox="1"/>
            <p:nvPr/>
          </p:nvSpPr>
          <p:spPr>
            <a:xfrm>
              <a:off x="8112671" y="2480477"/>
              <a:ext cx="13268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sz="2800" dirty="0">
                  <a:solidFill>
                    <a:schemeClr val="bg1"/>
                  </a:solidFill>
                </a:rPr>
                <a:t>ORM</a:t>
              </a:r>
              <a:endParaRPr lang="ru-RU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39" name="Овал 38" descr="овальная фигура">
            <a:extLst>
              <a:ext uri="{FF2B5EF4-FFF2-40B4-BE49-F238E27FC236}">
                <a16:creationId xmlns:a16="http://schemas.microsoft.com/office/drawing/2014/main" id="{380DEC6F-9110-4667-8151-49B3F7E3DE87}"/>
              </a:ext>
            </a:extLst>
          </p:cNvPr>
          <p:cNvSpPr/>
          <p:nvPr/>
        </p:nvSpPr>
        <p:spPr>
          <a:xfrm>
            <a:off x="7021684" y="4230104"/>
            <a:ext cx="1000125" cy="100012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 rtl="0"/>
            <a:endParaRPr lang="ru-RU" sz="1000" dirty="0"/>
          </a:p>
        </p:txBody>
      </p:sp>
      <p:sp>
        <p:nvSpPr>
          <p:cNvPr id="52" name="Овал 51" descr="овальная фигура">
            <a:extLst>
              <a:ext uri="{FF2B5EF4-FFF2-40B4-BE49-F238E27FC236}">
                <a16:creationId xmlns:a16="http://schemas.microsoft.com/office/drawing/2014/main" id="{1D8B1063-1FAE-4D52-AD98-406F8B78BD87}"/>
              </a:ext>
            </a:extLst>
          </p:cNvPr>
          <p:cNvSpPr/>
          <p:nvPr/>
        </p:nvSpPr>
        <p:spPr>
          <a:xfrm>
            <a:off x="6171667" y="2410756"/>
            <a:ext cx="1000125" cy="10001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 rtl="0"/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4052214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 rtlCol="0">
            <a:normAutofit/>
          </a:bodyPr>
          <a:lstStyle/>
          <a:p>
            <a:pPr rtl="0"/>
            <a:r>
              <a:rPr lang="ru-RU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Преимущества и недостатки </a:t>
            </a:r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ORM</a:t>
            </a:r>
            <a:endParaRPr lang="ru-RU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40" name="Овал 39" descr="Маленький круг">
            <a:extLst>
              <a:ext uri="{FF2B5EF4-FFF2-40B4-BE49-F238E27FC236}">
                <a16:creationId xmlns:a16="http://schemas.microsoft.com/office/drawing/2014/main" id="{0C3A28BB-9675-8648-9563-A663628F48F5}"/>
              </a:ext>
            </a:extLst>
          </p:cNvPr>
          <p:cNvSpPr>
            <a:spLocks noChangeAspect="1"/>
          </p:cNvSpPr>
          <p:nvPr/>
        </p:nvSpPr>
        <p:spPr bwMode="blackWhite">
          <a:xfrm>
            <a:off x="554301" y="1479185"/>
            <a:ext cx="409838" cy="40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41" name="Надпись 40" descr="Номер 1">
            <a:extLst>
              <a:ext uri="{FF2B5EF4-FFF2-40B4-BE49-F238E27FC236}">
                <a16:creationId xmlns:a16="http://schemas.microsoft.com/office/drawing/2014/main" id="{516D502C-EEB8-7641-9141-D6049BAE3252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481675" y="1495579"/>
            <a:ext cx="55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ru-RU">
                <a:solidFill>
                  <a:schemeClr val="bg1"/>
                </a:solidFill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43" name="Овал 42" descr="Маленький круг">
            <a:extLst>
              <a:ext uri="{FF2B5EF4-FFF2-40B4-BE49-F238E27FC236}">
                <a16:creationId xmlns:a16="http://schemas.microsoft.com/office/drawing/2014/main" id="{E3BF4CBA-96D8-844A-846E-482C93C4A9BA}"/>
              </a:ext>
            </a:extLst>
          </p:cNvPr>
          <p:cNvSpPr>
            <a:spLocks noChangeAspect="1"/>
          </p:cNvSpPr>
          <p:nvPr/>
        </p:nvSpPr>
        <p:spPr bwMode="blackWhite">
          <a:xfrm>
            <a:off x="556446" y="2830100"/>
            <a:ext cx="409838" cy="40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44" name="Надпись 43" descr="Номер 2">
            <a:extLst>
              <a:ext uri="{FF2B5EF4-FFF2-40B4-BE49-F238E27FC236}">
                <a16:creationId xmlns:a16="http://schemas.microsoft.com/office/drawing/2014/main" id="{4EE65486-1766-B74A-9043-DE141DDF4363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521833" y="2837138"/>
            <a:ext cx="49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ru-RU">
                <a:solidFill>
                  <a:schemeClr val="bg1"/>
                </a:solidFill>
                <a:cs typeface="Segoe UI Semibold" panose="020B0702040204020203" pitchFamily="34" charset="0"/>
              </a:rPr>
              <a:t>2</a:t>
            </a:r>
          </a:p>
        </p:txBody>
      </p:sp>
      <p:sp>
        <p:nvSpPr>
          <p:cNvPr id="45" name="Овал 44" descr="Маленький круг">
            <a:extLst>
              <a:ext uri="{FF2B5EF4-FFF2-40B4-BE49-F238E27FC236}">
                <a16:creationId xmlns:a16="http://schemas.microsoft.com/office/drawing/2014/main" id="{7BB2B4E3-317E-FC4B-B166-28E804B11BF6}"/>
              </a:ext>
            </a:extLst>
          </p:cNvPr>
          <p:cNvSpPr>
            <a:spLocks noChangeAspect="1"/>
          </p:cNvSpPr>
          <p:nvPr/>
        </p:nvSpPr>
        <p:spPr bwMode="blackWhite">
          <a:xfrm>
            <a:off x="524120" y="3936603"/>
            <a:ext cx="409838" cy="40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47" name="Надпись 46" descr="Номер 3">
            <a:extLst>
              <a:ext uri="{FF2B5EF4-FFF2-40B4-BE49-F238E27FC236}">
                <a16:creationId xmlns:a16="http://schemas.microsoft.com/office/drawing/2014/main" id="{04248951-1086-2B45-ACBA-B055B8A9B128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457571" y="3960539"/>
            <a:ext cx="55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ru-RU">
                <a:solidFill>
                  <a:schemeClr val="bg1"/>
                </a:solidFill>
                <a:cs typeface="Segoe UI Semibold" panose="020B0702040204020203" pitchFamily="34" charset="0"/>
              </a:rPr>
              <a:t>3</a:t>
            </a:r>
          </a:p>
        </p:txBody>
      </p:sp>
      <p:sp>
        <p:nvSpPr>
          <p:cNvPr id="48" name="Овал 47" descr="Маленький круг">
            <a:extLst>
              <a:ext uri="{FF2B5EF4-FFF2-40B4-BE49-F238E27FC236}">
                <a16:creationId xmlns:a16="http://schemas.microsoft.com/office/drawing/2014/main" id="{F1C23E2A-8D82-9F46-B7C2-83771AA0906F}"/>
              </a:ext>
            </a:extLst>
          </p:cNvPr>
          <p:cNvSpPr>
            <a:spLocks noChangeAspect="1"/>
          </p:cNvSpPr>
          <p:nvPr/>
        </p:nvSpPr>
        <p:spPr bwMode="blackWhite">
          <a:xfrm>
            <a:off x="538545" y="5042523"/>
            <a:ext cx="409838" cy="40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50" name="Надпись 49" descr="Номер 3">
            <a:extLst>
              <a:ext uri="{FF2B5EF4-FFF2-40B4-BE49-F238E27FC236}">
                <a16:creationId xmlns:a16="http://schemas.microsoft.com/office/drawing/2014/main" id="{985448E7-EE20-F14F-97AC-EA8BFD8FBA7F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457571" y="5062776"/>
            <a:ext cx="55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ru-RU" dirty="0">
                <a:solidFill>
                  <a:schemeClr val="bg1"/>
                </a:solidFill>
                <a:cs typeface="Segoe UI Semibold" panose="020B0702040204020203" pitchFamily="34" charset="0"/>
              </a:rPr>
              <a:t>4</a:t>
            </a:r>
          </a:p>
        </p:txBody>
      </p:sp>
      <p:sp>
        <p:nvSpPr>
          <p:cNvPr id="51" name="Объект 7">
            <a:extLst>
              <a:ext uri="{FF2B5EF4-FFF2-40B4-BE49-F238E27FC236}">
                <a16:creationId xmlns:a16="http://schemas.microsoft.com/office/drawing/2014/main" id="{A6D40621-9F60-B248-A84C-7DCBF898D4DB}"/>
              </a:ext>
            </a:extLst>
          </p:cNvPr>
          <p:cNvSpPr txBox="1">
            <a:spLocks/>
          </p:cNvSpPr>
          <p:nvPr/>
        </p:nvSpPr>
        <p:spPr>
          <a:xfrm>
            <a:off x="1039855" y="1509612"/>
            <a:ext cx="4542798" cy="465055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598" indent="-228598" algn="l" defTabSz="914391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ru-RU" sz="28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/>
              </a:rPr>
              <a:t>Повышение производительности:</a:t>
            </a:r>
            <a:r>
              <a:rPr lang="ru-RU" sz="2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/>
              </a:rPr>
              <a:t> ORM-фреймворк может оптимизировать доступ к базе данных, генерируя эффективные SQL-запросы.</a:t>
            </a:r>
          </a:p>
          <a:p>
            <a:pPr marL="0" indent="0" algn="l">
              <a:buNone/>
            </a:pPr>
            <a:r>
              <a:rPr lang="ru-RU" sz="28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/>
              </a:rPr>
              <a:t>Уменьшение кода:</a:t>
            </a:r>
            <a:r>
              <a:rPr lang="ru-RU" sz="2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/>
              </a:rPr>
              <a:t> ORM-фреймворк избавляет от необходимости писать SQL-запросы вручную, что сокращает объем кода.</a:t>
            </a:r>
          </a:p>
          <a:p>
            <a:pPr marL="0" indent="0" algn="l">
              <a:buNone/>
            </a:pPr>
            <a:r>
              <a:rPr lang="ru-RU" sz="28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/>
              </a:rPr>
              <a:t>Повышение абстракции:</a:t>
            </a:r>
            <a:r>
              <a:rPr lang="ru-RU" sz="2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/>
              </a:rPr>
              <a:t> ORM-фреймворк позволяет работать с объектами, не заботясь о физическом хранении данных.</a:t>
            </a:r>
          </a:p>
          <a:p>
            <a:pPr marL="0" indent="0" algn="l">
              <a:buNone/>
            </a:pPr>
            <a:r>
              <a:rPr lang="ru-RU" sz="28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/>
              </a:rPr>
              <a:t>Повышение переносимости:</a:t>
            </a:r>
            <a:r>
              <a:rPr lang="ru-RU" sz="2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/>
              </a:rPr>
              <a:t> ORM-фреймворк позволяет легко переносить приложения на другие РБД.</a:t>
            </a:r>
          </a:p>
        </p:txBody>
      </p:sp>
      <p:sp>
        <p:nvSpPr>
          <p:cNvPr id="27" name="Овал 26" descr="Маленький круг">
            <a:extLst>
              <a:ext uri="{FF2B5EF4-FFF2-40B4-BE49-F238E27FC236}">
                <a16:creationId xmlns:a16="http://schemas.microsoft.com/office/drawing/2014/main" id="{A5DE714C-6056-455A-895A-29D9E10F0F76}"/>
              </a:ext>
            </a:extLst>
          </p:cNvPr>
          <p:cNvSpPr>
            <a:spLocks noChangeAspect="1"/>
          </p:cNvSpPr>
          <p:nvPr/>
        </p:nvSpPr>
        <p:spPr bwMode="blackWhite">
          <a:xfrm>
            <a:off x="5832059" y="1495579"/>
            <a:ext cx="409838" cy="409838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dirty="0"/>
              <a:t>1</a:t>
            </a:r>
          </a:p>
        </p:txBody>
      </p:sp>
      <p:sp>
        <p:nvSpPr>
          <p:cNvPr id="28" name="Надпись 40" descr="Номер 1">
            <a:extLst>
              <a:ext uri="{FF2B5EF4-FFF2-40B4-BE49-F238E27FC236}">
                <a16:creationId xmlns:a16="http://schemas.microsoft.com/office/drawing/2014/main" id="{9B772CFF-8F88-496B-8D50-695A40DE63B3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2091561" y="4600077"/>
            <a:ext cx="55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ru-RU" dirty="0">
                <a:solidFill>
                  <a:schemeClr val="bg1"/>
                </a:solidFill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62" name="Овал 61" descr="Маленький круг">
            <a:extLst>
              <a:ext uri="{FF2B5EF4-FFF2-40B4-BE49-F238E27FC236}">
                <a16:creationId xmlns:a16="http://schemas.microsoft.com/office/drawing/2014/main" id="{00CACAEB-36D2-4B85-B341-6D676EF6D380}"/>
              </a:ext>
            </a:extLst>
          </p:cNvPr>
          <p:cNvSpPr>
            <a:spLocks noChangeAspect="1"/>
          </p:cNvSpPr>
          <p:nvPr/>
        </p:nvSpPr>
        <p:spPr bwMode="blackWhite">
          <a:xfrm>
            <a:off x="5832059" y="2829701"/>
            <a:ext cx="409838" cy="409838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dirty="0"/>
              <a:t>2</a:t>
            </a:r>
          </a:p>
        </p:txBody>
      </p:sp>
      <p:sp>
        <p:nvSpPr>
          <p:cNvPr id="63" name="Овал 62" descr="Маленький круг">
            <a:extLst>
              <a:ext uri="{FF2B5EF4-FFF2-40B4-BE49-F238E27FC236}">
                <a16:creationId xmlns:a16="http://schemas.microsoft.com/office/drawing/2014/main" id="{6BA41D35-4D7E-4922-895E-16DE607480E8}"/>
              </a:ext>
            </a:extLst>
          </p:cNvPr>
          <p:cNvSpPr>
            <a:spLocks noChangeAspect="1"/>
          </p:cNvSpPr>
          <p:nvPr/>
        </p:nvSpPr>
        <p:spPr bwMode="blackWhite">
          <a:xfrm>
            <a:off x="5832059" y="4058715"/>
            <a:ext cx="409838" cy="409838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dirty="0"/>
              <a:t>3</a:t>
            </a:r>
          </a:p>
        </p:txBody>
      </p:sp>
      <p:sp>
        <p:nvSpPr>
          <p:cNvPr id="64" name="Объект 7">
            <a:extLst>
              <a:ext uri="{FF2B5EF4-FFF2-40B4-BE49-F238E27FC236}">
                <a16:creationId xmlns:a16="http://schemas.microsoft.com/office/drawing/2014/main" id="{90E435FA-CABD-46F1-B462-61F774DE63B2}"/>
              </a:ext>
            </a:extLst>
          </p:cNvPr>
          <p:cNvSpPr txBox="1">
            <a:spLocks/>
          </p:cNvSpPr>
          <p:nvPr/>
        </p:nvSpPr>
        <p:spPr>
          <a:xfrm>
            <a:off x="6491303" y="1509612"/>
            <a:ext cx="4542798" cy="365219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598" indent="-228598" algn="l" defTabSz="914391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ru-RU" sz="36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/>
              </a:rPr>
              <a:t>Снижение производительности:</a:t>
            </a:r>
            <a:r>
              <a:rPr lang="ru-RU" sz="3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/>
              </a:rPr>
              <a:t> ORM-фреймворк может добавлять дополнительные накладные расходы, что может привести к снижению производительности.</a:t>
            </a:r>
          </a:p>
          <a:p>
            <a:pPr marL="0" indent="0" algn="l">
              <a:buNone/>
            </a:pPr>
            <a:r>
              <a:rPr lang="ru-RU" sz="36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/>
              </a:rPr>
              <a:t>Сложность:</a:t>
            </a:r>
            <a:r>
              <a:rPr lang="ru-RU" sz="3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/>
              </a:rPr>
              <a:t> ORM-фреймворк может быть сложным для понимания и использования, особенно для начинающих разработчиков.</a:t>
            </a:r>
          </a:p>
          <a:p>
            <a:pPr marL="0" indent="0" algn="l">
              <a:buNone/>
            </a:pPr>
            <a:r>
              <a:rPr lang="ru-RU" sz="36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/>
              </a:rPr>
              <a:t>Ограниченная функциональность:</a:t>
            </a:r>
            <a:r>
              <a:rPr lang="ru-RU" sz="3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/>
              </a:rPr>
              <a:t> ORM-фреймворк может не поддерживать все возможности РБД.</a:t>
            </a:r>
          </a:p>
        </p:txBody>
      </p:sp>
    </p:spTree>
    <p:extLst>
      <p:ext uri="{BB962C8B-B14F-4D97-AF65-F5344CB8AC3E}">
        <p14:creationId xmlns:p14="http://schemas.microsoft.com/office/powerpoint/2010/main" val="452072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E7E940F-6D6B-4FE5-8CA2-E8AE96D30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4843"/>
            <a:ext cx="9146972" cy="640080"/>
          </a:xfrm>
        </p:spPr>
        <p:txBody>
          <a:bodyPr rtlCol="0"/>
          <a:lstStyle/>
          <a:p>
            <a:pPr rtl="0"/>
            <a:r>
              <a:rPr lang="ru-RU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Что такое </a:t>
            </a:r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JPA?</a:t>
            </a:r>
            <a:endParaRPr lang="ru-RU" b="1" dirty="0">
              <a:solidFill>
                <a:schemeClr val="bg2">
                  <a:lumMod val="50000"/>
                </a:schemeClr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F134D7-ECA5-4148-8368-C363EEC4993A}"/>
              </a:ext>
            </a:extLst>
          </p:cNvPr>
          <p:cNvSpPr txBox="1"/>
          <p:nvPr/>
        </p:nvSpPr>
        <p:spPr>
          <a:xfrm>
            <a:off x="612007" y="1526406"/>
            <a:ext cx="91469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/>
              </a:rPr>
              <a:t>JPA (Java </a:t>
            </a:r>
            <a:r>
              <a:rPr lang="ru-RU" b="1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/>
              </a:rPr>
              <a:t>Persistence</a:t>
            </a:r>
            <a:r>
              <a:rPr lang="ru-RU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/>
              </a:rPr>
              <a:t> API) </a:t>
            </a:r>
            <a:r>
              <a:rPr lang="ru-RU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/>
              </a:rPr>
              <a:t>- это стандартная спецификация API для ORM в Java. JPA предоставляет унифицированный интерфейс для работы с объектами в РБД, что позволяет разработчикам использовать различные ORM-реализации без изменения кода.</a:t>
            </a:r>
            <a:endParaRPr lang="ru-BY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 descr="Spring Data JPA. ก่อนที่เราจะมาเรียนรู้เรื่อง Spring… | by Tawee Taenkam |  blog blog | Medium">
            <a:extLst>
              <a:ext uri="{FF2B5EF4-FFF2-40B4-BE49-F238E27FC236}">
                <a16:creationId xmlns:a16="http://schemas.microsoft.com/office/drawing/2014/main" id="{79FAC6AD-FA9A-47BB-B10B-D35EC6970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285" y="3350154"/>
            <a:ext cx="9520989" cy="2017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909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 rtlCol="0">
            <a:normAutofit/>
          </a:bodyPr>
          <a:lstStyle/>
          <a:p>
            <a:pPr rtl="0"/>
            <a:r>
              <a:rPr lang="ru-RU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Основные возможности </a:t>
            </a:r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JPA</a:t>
            </a:r>
            <a:endParaRPr lang="ru-RU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40" name="Овал 39" descr="Маленький круг">
            <a:extLst>
              <a:ext uri="{FF2B5EF4-FFF2-40B4-BE49-F238E27FC236}">
                <a16:creationId xmlns:a16="http://schemas.microsoft.com/office/drawing/2014/main" id="{0C3A28BB-9675-8648-9563-A663628F48F5}"/>
              </a:ext>
            </a:extLst>
          </p:cNvPr>
          <p:cNvSpPr>
            <a:spLocks noChangeAspect="1"/>
          </p:cNvSpPr>
          <p:nvPr/>
        </p:nvSpPr>
        <p:spPr bwMode="blackWhite">
          <a:xfrm>
            <a:off x="530197" y="1536213"/>
            <a:ext cx="409838" cy="40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41" name="Надпись 40" descr="Номер 1">
            <a:extLst>
              <a:ext uri="{FF2B5EF4-FFF2-40B4-BE49-F238E27FC236}">
                <a16:creationId xmlns:a16="http://schemas.microsoft.com/office/drawing/2014/main" id="{516D502C-EEB8-7641-9141-D6049BAE3252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457571" y="1552607"/>
            <a:ext cx="55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ru-RU">
                <a:solidFill>
                  <a:schemeClr val="bg1"/>
                </a:solidFill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43" name="Овал 42" descr="Маленький круг">
            <a:extLst>
              <a:ext uri="{FF2B5EF4-FFF2-40B4-BE49-F238E27FC236}">
                <a16:creationId xmlns:a16="http://schemas.microsoft.com/office/drawing/2014/main" id="{E3BF4CBA-96D8-844A-846E-482C93C4A9BA}"/>
              </a:ext>
            </a:extLst>
          </p:cNvPr>
          <p:cNvSpPr>
            <a:spLocks noChangeAspect="1"/>
          </p:cNvSpPr>
          <p:nvPr/>
        </p:nvSpPr>
        <p:spPr bwMode="blackWhite">
          <a:xfrm>
            <a:off x="523507" y="2529283"/>
            <a:ext cx="409838" cy="40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44" name="Надпись 43" descr="Номер 2">
            <a:extLst>
              <a:ext uri="{FF2B5EF4-FFF2-40B4-BE49-F238E27FC236}">
                <a16:creationId xmlns:a16="http://schemas.microsoft.com/office/drawing/2014/main" id="{4EE65486-1766-B74A-9043-DE141DDF4363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488894" y="2536321"/>
            <a:ext cx="49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ru-RU">
                <a:solidFill>
                  <a:schemeClr val="bg1"/>
                </a:solidFill>
                <a:cs typeface="Segoe UI Semibold" panose="020B0702040204020203" pitchFamily="34" charset="0"/>
              </a:rPr>
              <a:t>2</a:t>
            </a:r>
          </a:p>
        </p:txBody>
      </p:sp>
      <p:sp>
        <p:nvSpPr>
          <p:cNvPr id="45" name="Овал 44" descr="Маленький круг">
            <a:extLst>
              <a:ext uri="{FF2B5EF4-FFF2-40B4-BE49-F238E27FC236}">
                <a16:creationId xmlns:a16="http://schemas.microsoft.com/office/drawing/2014/main" id="{7BB2B4E3-317E-FC4B-B166-28E804B11BF6}"/>
              </a:ext>
            </a:extLst>
          </p:cNvPr>
          <p:cNvSpPr>
            <a:spLocks noChangeAspect="1"/>
          </p:cNvSpPr>
          <p:nvPr/>
        </p:nvSpPr>
        <p:spPr bwMode="blackWhite">
          <a:xfrm>
            <a:off x="527517" y="3471987"/>
            <a:ext cx="409838" cy="40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47" name="Надпись 46" descr="Номер 3">
            <a:extLst>
              <a:ext uri="{FF2B5EF4-FFF2-40B4-BE49-F238E27FC236}">
                <a16:creationId xmlns:a16="http://schemas.microsoft.com/office/drawing/2014/main" id="{04248951-1086-2B45-ACBA-B055B8A9B128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460968" y="3495923"/>
            <a:ext cx="55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ru-RU">
                <a:solidFill>
                  <a:schemeClr val="bg1"/>
                </a:solidFill>
                <a:cs typeface="Segoe UI Semibold" panose="020B0702040204020203" pitchFamily="34" charset="0"/>
              </a:rPr>
              <a:t>3</a:t>
            </a:r>
          </a:p>
        </p:txBody>
      </p:sp>
      <p:sp>
        <p:nvSpPr>
          <p:cNvPr id="48" name="Овал 47" descr="Маленький круг">
            <a:extLst>
              <a:ext uri="{FF2B5EF4-FFF2-40B4-BE49-F238E27FC236}">
                <a16:creationId xmlns:a16="http://schemas.microsoft.com/office/drawing/2014/main" id="{F1C23E2A-8D82-9F46-B7C2-83771AA0906F}"/>
              </a:ext>
            </a:extLst>
          </p:cNvPr>
          <p:cNvSpPr>
            <a:spLocks noChangeAspect="1"/>
          </p:cNvSpPr>
          <p:nvPr/>
        </p:nvSpPr>
        <p:spPr bwMode="blackWhite">
          <a:xfrm>
            <a:off x="530159" y="4305688"/>
            <a:ext cx="409838" cy="40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50" name="Надпись 49" descr="Номер 3">
            <a:extLst>
              <a:ext uri="{FF2B5EF4-FFF2-40B4-BE49-F238E27FC236}">
                <a16:creationId xmlns:a16="http://schemas.microsoft.com/office/drawing/2014/main" id="{985448E7-EE20-F14F-97AC-EA8BFD8FBA7F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449185" y="4325941"/>
            <a:ext cx="55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ru-RU">
                <a:solidFill>
                  <a:schemeClr val="bg1"/>
                </a:solidFill>
                <a:cs typeface="Segoe UI Semibold" panose="020B0702040204020203" pitchFamily="34" charset="0"/>
              </a:rPr>
              <a:t>4</a:t>
            </a:r>
          </a:p>
        </p:txBody>
      </p:sp>
      <p:sp>
        <p:nvSpPr>
          <p:cNvPr id="51" name="Объект 7">
            <a:extLst>
              <a:ext uri="{FF2B5EF4-FFF2-40B4-BE49-F238E27FC236}">
                <a16:creationId xmlns:a16="http://schemas.microsoft.com/office/drawing/2014/main" id="{A6D40621-9F60-B248-A84C-7DCBF898D4DB}"/>
              </a:ext>
            </a:extLst>
          </p:cNvPr>
          <p:cNvSpPr txBox="1">
            <a:spLocks/>
          </p:cNvSpPr>
          <p:nvPr/>
        </p:nvSpPr>
        <p:spPr>
          <a:xfrm>
            <a:off x="1039854" y="1509612"/>
            <a:ext cx="4858638" cy="392866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598" indent="-228598" algn="l" defTabSz="914391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ru-RU" sz="28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/>
              </a:rPr>
              <a:t>Определение сущностей:</a:t>
            </a:r>
            <a:r>
              <a:rPr lang="ru-RU" sz="2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/>
              </a:rPr>
              <a:t> JPA позволяет разработчикам декларативно определять сущности, которые будут храниться в РБД.</a:t>
            </a:r>
          </a:p>
          <a:p>
            <a:pPr marL="0" indent="0" algn="l">
              <a:buNone/>
            </a:pPr>
            <a:r>
              <a:rPr lang="ru-RU" sz="28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/>
              </a:rPr>
              <a:t>Сохранение, обновление и удаление объектов:</a:t>
            </a:r>
            <a:r>
              <a:rPr lang="ru-RU" sz="2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/>
              </a:rPr>
              <a:t> JPA предоставляет унифицированный интерфейс для работы с объектами в РБД.</a:t>
            </a:r>
          </a:p>
          <a:p>
            <a:pPr marL="0" indent="0" algn="l">
              <a:buNone/>
            </a:pPr>
            <a:r>
              <a:rPr lang="ru-RU" sz="28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/>
              </a:rPr>
              <a:t>Поиск объектов:</a:t>
            </a:r>
            <a:r>
              <a:rPr lang="ru-RU" sz="2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/>
              </a:rPr>
              <a:t> JPA предоставляет различные возможности для поиска объектов в РБД.</a:t>
            </a:r>
          </a:p>
          <a:p>
            <a:pPr marL="0" indent="0" algn="l">
              <a:buNone/>
            </a:pPr>
            <a:r>
              <a:rPr lang="ru-RU" sz="28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/>
              </a:rPr>
              <a:t>Транзакции:</a:t>
            </a:r>
            <a:r>
              <a:rPr lang="ru-RU" sz="2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/>
              </a:rPr>
              <a:t> JPA позволяет разработчикам управлять транзакциями в РБД.</a:t>
            </a:r>
          </a:p>
        </p:txBody>
      </p:sp>
      <p:grpSp>
        <p:nvGrpSpPr>
          <p:cNvPr id="3" name="Группа 2" descr="круги, соединенные линиями, с текстовыми полями">
            <a:extLst>
              <a:ext uri="{FF2B5EF4-FFF2-40B4-BE49-F238E27FC236}">
                <a16:creationId xmlns:a16="http://schemas.microsoft.com/office/drawing/2014/main" id="{1D4EB0E6-31C2-46F7-ABD3-ECF41DD1412C}"/>
              </a:ext>
            </a:extLst>
          </p:cNvPr>
          <p:cNvGrpSpPr/>
          <p:nvPr/>
        </p:nvGrpSpPr>
        <p:grpSpPr>
          <a:xfrm>
            <a:off x="5846830" y="1939633"/>
            <a:ext cx="5779427" cy="4345300"/>
            <a:chOff x="5846830" y="1939633"/>
            <a:chExt cx="5779427" cy="4345300"/>
          </a:xfrm>
        </p:grpSpPr>
        <p:cxnSp>
          <p:nvCxnSpPr>
            <p:cNvPr id="30" name="Прямая соединительная линия 29" descr="прямая линия">
              <a:extLst>
                <a:ext uri="{FF2B5EF4-FFF2-40B4-BE49-F238E27FC236}">
                  <a16:creationId xmlns:a16="http://schemas.microsoft.com/office/drawing/2014/main" id="{63BB2123-A449-8E4F-BBD9-71E27CECBF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88401" y="2785215"/>
              <a:ext cx="768986" cy="88013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 descr="прямая линия">
              <a:extLst>
                <a:ext uri="{FF2B5EF4-FFF2-40B4-BE49-F238E27FC236}">
                  <a16:creationId xmlns:a16="http://schemas.microsoft.com/office/drawing/2014/main" id="{D39C1A7A-D3C2-4440-A9CA-24ECB53715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2360" y="3349872"/>
              <a:ext cx="552624" cy="945903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 descr="прямая линия">
              <a:extLst>
                <a:ext uri="{FF2B5EF4-FFF2-40B4-BE49-F238E27FC236}">
                  <a16:creationId xmlns:a16="http://schemas.microsoft.com/office/drawing/2014/main" id="{5CAB83FA-6282-AE4B-ABB9-619FD4620C40}"/>
                </a:ext>
              </a:extLst>
            </p:cNvPr>
            <p:cNvCxnSpPr>
              <a:cxnSpLocks/>
            </p:cNvCxnSpPr>
            <p:nvPr/>
          </p:nvCxnSpPr>
          <p:spPr>
            <a:xfrm>
              <a:off x="9181218" y="3429000"/>
              <a:ext cx="836715" cy="1277695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 descr="прямая линия">
              <a:extLst>
                <a:ext uri="{FF2B5EF4-FFF2-40B4-BE49-F238E27FC236}">
                  <a16:creationId xmlns:a16="http://schemas.microsoft.com/office/drawing/2014/main" id="{8D0C2EA0-627C-7346-86F2-A9A5BFEA9186}"/>
                </a:ext>
              </a:extLst>
            </p:cNvPr>
            <p:cNvCxnSpPr>
              <a:cxnSpLocks/>
              <a:stCxn id="55" idx="3"/>
              <a:endCxn id="49" idx="2"/>
            </p:cNvCxnSpPr>
            <p:nvPr/>
          </p:nvCxnSpPr>
          <p:spPr>
            <a:xfrm>
              <a:off x="9439539" y="2742087"/>
              <a:ext cx="922771" cy="107723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Надпись 33">
              <a:extLst>
                <a:ext uri="{FF2B5EF4-FFF2-40B4-BE49-F238E27FC236}">
                  <a16:creationId xmlns:a16="http://schemas.microsoft.com/office/drawing/2014/main" id="{A8A858EF-9FF5-2144-9B16-EF5C1A8749A1}"/>
                </a:ext>
              </a:extLst>
            </p:cNvPr>
            <p:cNvSpPr txBox="1"/>
            <p:nvPr/>
          </p:nvSpPr>
          <p:spPr>
            <a:xfrm>
              <a:off x="5846830" y="3410881"/>
              <a:ext cx="16223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ru-RU" sz="180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</a:rPr>
                <a:t>Определение сущностей</a:t>
              </a:r>
              <a:endParaRPr lang="ru-RU" dirty="0"/>
            </a:p>
          </p:txBody>
        </p:sp>
        <p:sp>
          <p:nvSpPr>
            <p:cNvPr id="35" name="Надпись 34">
              <a:extLst>
                <a:ext uri="{FF2B5EF4-FFF2-40B4-BE49-F238E27FC236}">
                  <a16:creationId xmlns:a16="http://schemas.microsoft.com/office/drawing/2014/main" id="{A9F78683-D595-A942-B236-4AFF1FD95A8C}"/>
                </a:ext>
              </a:extLst>
            </p:cNvPr>
            <p:cNvSpPr txBox="1"/>
            <p:nvPr/>
          </p:nvSpPr>
          <p:spPr>
            <a:xfrm>
              <a:off x="6549981" y="5320732"/>
              <a:ext cx="19282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ru-R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Сохранение, обновление и удаление</a:t>
              </a:r>
            </a:p>
          </p:txBody>
        </p:sp>
        <p:sp>
          <p:nvSpPr>
            <p:cNvPr id="37" name="Надпись 36">
              <a:extLst>
                <a:ext uri="{FF2B5EF4-FFF2-40B4-BE49-F238E27FC236}">
                  <a16:creationId xmlns:a16="http://schemas.microsoft.com/office/drawing/2014/main" id="{EB5412BD-6F42-1645-94A1-A2F98C8F56F0}"/>
                </a:ext>
              </a:extLst>
            </p:cNvPr>
            <p:cNvSpPr txBox="1"/>
            <p:nvPr/>
          </p:nvSpPr>
          <p:spPr>
            <a:xfrm>
              <a:off x="9439539" y="5638602"/>
              <a:ext cx="15172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ru-R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Поиск объектов</a:t>
              </a:r>
            </a:p>
          </p:txBody>
        </p:sp>
        <p:sp>
          <p:nvSpPr>
            <p:cNvPr id="38" name="Надпись 37">
              <a:extLst>
                <a:ext uri="{FF2B5EF4-FFF2-40B4-BE49-F238E27FC236}">
                  <a16:creationId xmlns:a16="http://schemas.microsoft.com/office/drawing/2014/main" id="{20DDFF3D-5E90-9D40-86A9-817E6162C0FB}"/>
                </a:ext>
              </a:extLst>
            </p:cNvPr>
            <p:cNvSpPr txBox="1"/>
            <p:nvPr/>
          </p:nvSpPr>
          <p:spPr>
            <a:xfrm>
              <a:off x="10017933" y="3412384"/>
              <a:ext cx="16083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ru-R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Транзакции</a:t>
              </a:r>
            </a:p>
          </p:txBody>
        </p:sp>
        <p:sp>
          <p:nvSpPr>
            <p:cNvPr id="42" name="Овал 41" descr="овальная фигура">
              <a:extLst>
                <a:ext uri="{FF2B5EF4-FFF2-40B4-BE49-F238E27FC236}">
                  <a16:creationId xmlns:a16="http://schemas.microsoft.com/office/drawing/2014/main" id="{10D91E47-9024-2544-A774-5F83E2700F0A}"/>
                </a:ext>
              </a:extLst>
            </p:cNvPr>
            <p:cNvSpPr/>
            <p:nvPr/>
          </p:nvSpPr>
          <p:spPr>
            <a:xfrm>
              <a:off x="9681281" y="4575965"/>
              <a:ext cx="1000125" cy="10001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 rtl="0"/>
              <a:endParaRPr lang="ru-RU" sz="1000" dirty="0"/>
            </a:p>
          </p:txBody>
        </p:sp>
        <p:sp>
          <p:nvSpPr>
            <p:cNvPr id="49" name="Овал 48" descr="овальная фигура">
              <a:extLst>
                <a:ext uri="{FF2B5EF4-FFF2-40B4-BE49-F238E27FC236}">
                  <a16:creationId xmlns:a16="http://schemas.microsoft.com/office/drawing/2014/main" id="{CDE26E72-3C77-3041-AAF3-D537C0C190BB}"/>
                </a:ext>
              </a:extLst>
            </p:cNvPr>
            <p:cNvSpPr/>
            <p:nvPr/>
          </p:nvSpPr>
          <p:spPr>
            <a:xfrm>
              <a:off x="10362310" y="2349747"/>
              <a:ext cx="1000125" cy="100012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 rtl="0"/>
              <a:endParaRPr lang="ru-RU" sz="1000" dirty="0"/>
            </a:p>
          </p:txBody>
        </p:sp>
        <p:sp>
          <p:nvSpPr>
            <p:cNvPr id="53" name="Овал 52" descr="овальная фигура">
              <a:extLst>
                <a:ext uri="{FF2B5EF4-FFF2-40B4-BE49-F238E27FC236}">
                  <a16:creationId xmlns:a16="http://schemas.microsoft.com/office/drawing/2014/main" id="{66A5825C-2801-A14C-9E83-5D06EC19285B}"/>
                </a:ext>
              </a:extLst>
            </p:cNvPr>
            <p:cNvSpPr/>
            <p:nvPr/>
          </p:nvSpPr>
          <p:spPr>
            <a:xfrm>
              <a:off x="7960738" y="1939633"/>
              <a:ext cx="1630734" cy="1630734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  <p:sp>
          <p:nvSpPr>
            <p:cNvPr id="55" name="Надпись 54">
              <a:extLst>
                <a:ext uri="{FF2B5EF4-FFF2-40B4-BE49-F238E27FC236}">
                  <a16:creationId xmlns:a16="http://schemas.microsoft.com/office/drawing/2014/main" id="{D9B441DE-399E-EA46-A84F-0D58A73CFF03}"/>
                </a:ext>
              </a:extLst>
            </p:cNvPr>
            <p:cNvSpPr txBox="1"/>
            <p:nvPr/>
          </p:nvSpPr>
          <p:spPr>
            <a:xfrm>
              <a:off x="8112671" y="2480477"/>
              <a:ext cx="13268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sz="2800" dirty="0">
                  <a:solidFill>
                    <a:schemeClr val="bg1"/>
                  </a:solidFill>
                </a:rPr>
                <a:t>JPA</a:t>
              </a:r>
              <a:endParaRPr lang="ru-RU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39" name="Овал 38" descr="овальная фигура">
            <a:extLst>
              <a:ext uri="{FF2B5EF4-FFF2-40B4-BE49-F238E27FC236}">
                <a16:creationId xmlns:a16="http://schemas.microsoft.com/office/drawing/2014/main" id="{380DEC6F-9110-4667-8151-49B3F7E3DE87}"/>
              </a:ext>
            </a:extLst>
          </p:cNvPr>
          <p:cNvSpPr/>
          <p:nvPr/>
        </p:nvSpPr>
        <p:spPr>
          <a:xfrm>
            <a:off x="7021684" y="4230104"/>
            <a:ext cx="1000125" cy="10001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 rtl="0"/>
            <a:endParaRPr lang="ru-RU" sz="1000" dirty="0"/>
          </a:p>
        </p:txBody>
      </p:sp>
      <p:sp>
        <p:nvSpPr>
          <p:cNvPr id="52" name="Овал 51" descr="овальная фигура">
            <a:extLst>
              <a:ext uri="{FF2B5EF4-FFF2-40B4-BE49-F238E27FC236}">
                <a16:creationId xmlns:a16="http://schemas.microsoft.com/office/drawing/2014/main" id="{1D8B1063-1FAE-4D52-AD98-406F8B78BD87}"/>
              </a:ext>
            </a:extLst>
          </p:cNvPr>
          <p:cNvSpPr/>
          <p:nvPr/>
        </p:nvSpPr>
        <p:spPr>
          <a:xfrm>
            <a:off x="6171667" y="2410756"/>
            <a:ext cx="1000125" cy="100012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 rtl="0"/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818284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 rtlCol="0">
            <a:normAutofit/>
          </a:bodyPr>
          <a:lstStyle/>
          <a:p>
            <a:pPr rtl="0"/>
            <a:r>
              <a:rPr lang="ru-RU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Спецификации </a:t>
            </a:r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JPA</a:t>
            </a:r>
            <a:endParaRPr lang="ru-RU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40" name="Овал 39" descr="Маленький круг">
            <a:extLst>
              <a:ext uri="{FF2B5EF4-FFF2-40B4-BE49-F238E27FC236}">
                <a16:creationId xmlns:a16="http://schemas.microsoft.com/office/drawing/2014/main" id="{0C3A28BB-9675-8648-9563-A663628F48F5}"/>
              </a:ext>
            </a:extLst>
          </p:cNvPr>
          <p:cNvSpPr>
            <a:spLocks noChangeAspect="1"/>
          </p:cNvSpPr>
          <p:nvPr/>
        </p:nvSpPr>
        <p:spPr bwMode="blackWhite">
          <a:xfrm>
            <a:off x="554301" y="1479185"/>
            <a:ext cx="409838" cy="40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41" name="Надпись 40" descr="Номер 1">
            <a:extLst>
              <a:ext uri="{FF2B5EF4-FFF2-40B4-BE49-F238E27FC236}">
                <a16:creationId xmlns:a16="http://schemas.microsoft.com/office/drawing/2014/main" id="{516D502C-EEB8-7641-9141-D6049BAE3252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481675" y="1495579"/>
            <a:ext cx="55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ru-RU">
                <a:solidFill>
                  <a:schemeClr val="bg1"/>
                </a:solidFill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43" name="Овал 42" descr="Маленький круг">
            <a:extLst>
              <a:ext uri="{FF2B5EF4-FFF2-40B4-BE49-F238E27FC236}">
                <a16:creationId xmlns:a16="http://schemas.microsoft.com/office/drawing/2014/main" id="{E3BF4CBA-96D8-844A-846E-482C93C4A9BA}"/>
              </a:ext>
            </a:extLst>
          </p:cNvPr>
          <p:cNvSpPr>
            <a:spLocks noChangeAspect="1"/>
          </p:cNvSpPr>
          <p:nvPr/>
        </p:nvSpPr>
        <p:spPr bwMode="blackWhite">
          <a:xfrm>
            <a:off x="559733" y="2449620"/>
            <a:ext cx="409838" cy="40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44" name="Надпись 43" descr="Номер 2">
            <a:extLst>
              <a:ext uri="{FF2B5EF4-FFF2-40B4-BE49-F238E27FC236}">
                <a16:creationId xmlns:a16="http://schemas.microsoft.com/office/drawing/2014/main" id="{4EE65486-1766-B74A-9043-DE141DDF4363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525120" y="2456658"/>
            <a:ext cx="49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ru-RU">
                <a:solidFill>
                  <a:schemeClr val="bg1"/>
                </a:solidFill>
                <a:cs typeface="Segoe UI Semibold" panose="020B0702040204020203" pitchFamily="34" charset="0"/>
              </a:rPr>
              <a:t>2</a:t>
            </a:r>
          </a:p>
        </p:txBody>
      </p:sp>
      <p:sp>
        <p:nvSpPr>
          <p:cNvPr id="45" name="Овал 44" descr="Маленький круг">
            <a:extLst>
              <a:ext uri="{FF2B5EF4-FFF2-40B4-BE49-F238E27FC236}">
                <a16:creationId xmlns:a16="http://schemas.microsoft.com/office/drawing/2014/main" id="{7BB2B4E3-317E-FC4B-B166-28E804B11BF6}"/>
              </a:ext>
            </a:extLst>
          </p:cNvPr>
          <p:cNvSpPr>
            <a:spLocks noChangeAspect="1"/>
          </p:cNvSpPr>
          <p:nvPr/>
        </p:nvSpPr>
        <p:spPr bwMode="blackWhite">
          <a:xfrm>
            <a:off x="575925" y="3413493"/>
            <a:ext cx="409838" cy="40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dirty="0"/>
              <a:t>3</a:t>
            </a:r>
            <a:endParaRPr lang="ru-RU" dirty="0"/>
          </a:p>
        </p:txBody>
      </p:sp>
      <p:sp>
        <p:nvSpPr>
          <p:cNvPr id="51" name="Объект 7">
            <a:extLst>
              <a:ext uri="{FF2B5EF4-FFF2-40B4-BE49-F238E27FC236}">
                <a16:creationId xmlns:a16="http://schemas.microsoft.com/office/drawing/2014/main" id="{A6D40621-9F60-B248-A84C-7DCBF898D4DB}"/>
              </a:ext>
            </a:extLst>
          </p:cNvPr>
          <p:cNvSpPr txBox="1">
            <a:spLocks/>
          </p:cNvSpPr>
          <p:nvPr/>
        </p:nvSpPr>
        <p:spPr>
          <a:xfrm>
            <a:off x="1039855" y="1509612"/>
            <a:ext cx="6251282" cy="332708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598" indent="-228598" algn="l" defTabSz="914391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6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/>
              </a:rPr>
              <a:t>JPA 2.0:</a:t>
            </a:r>
            <a:r>
              <a:rPr lang="en-US" sz="3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/>
              </a:rPr>
              <a:t> </a:t>
            </a:r>
            <a:r>
              <a:rPr lang="ru-RU" sz="3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/>
              </a:rPr>
              <a:t>Основная спецификация, которая определяет базовые </a:t>
            </a:r>
            <a:r>
              <a:rPr lang="en-US" sz="3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/>
              </a:rPr>
              <a:t>API </a:t>
            </a:r>
            <a:r>
              <a:rPr lang="ru-RU" sz="3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/>
              </a:rPr>
              <a:t>для работы с объектами, сущностями, транзакциями и т.д.</a:t>
            </a:r>
          </a:p>
          <a:p>
            <a:pPr marL="0" indent="0" algn="l">
              <a:buNone/>
            </a:pPr>
            <a:r>
              <a:rPr lang="en-US" sz="36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/>
              </a:rPr>
              <a:t>JPA 2.1:</a:t>
            </a:r>
            <a:r>
              <a:rPr lang="en-US" sz="3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/>
              </a:rPr>
              <a:t> </a:t>
            </a:r>
            <a:r>
              <a:rPr lang="ru-RU" sz="3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/>
              </a:rPr>
              <a:t>Расширение </a:t>
            </a:r>
            <a:r>
              <a:rPr lang="en-US" sz="3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/>
              </a:rPr>
              <a:t>JPA 2.0, </a:t>
            </a:r>
            <a:r>
              <a:rPr lang="ru-RU" sz="3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/>
              </a:rPr>
              <a:t>которое добавляет поддержку </a:t>
            </a:r>
            <a:r>
              <a:rPr lang="en-US" sz="3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/>
              </a:rPr>
              <a:t>Criteria API, named queries, stored procedures </a:t>
            </a:r>
            <a:r>
              <a:rPr lang="ru-RU" sz="3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/>
              </a:rPr>
              <a:t>и т.д.</a:t>
            </a:r>
          </a:p>
          <a:p>
            <a:pPr marL="0" indent="0" algn="l">
              <a:buNone/>
            </a:pPr>
            <a:r>
              <a:rPr lang="en-US" sz="36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/>
              </a:rPr>
              <a:t>JPA 2.2:</a:t>
            </a:r>
            <a:r>
              <a:rPr lang="en-US" sz="3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/>
              </a:rPr>
              <a:t> </a:t>
            </a:r>
            <a:r>
              <a:rPr lang="ru-RU" sz="3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/>
              </a:rPr>
              <a:t>Расширение </a:t>
            </a:r>
            <a:r>
              <a:rPr lang="en-US" sz="3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/>
              </a:rPr>
              <a:t>JPA 2.1, </a:t>
            </a:r>
            <a:r>
              <a:rPr lang="ru-RU" sz="3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/>
              </a:rPr>
              <a:t>которое добавляет поддержку </a:t>
            </a:r>
            <a:r>
              <a:rPr lang="en-US" sz="3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/>
              </a:rPr>
              <a:t>JSON, NoSQL databases, </a:t>
            </a:r>
            <a:r>
              <a:rPr lang="ru-RU" sz="3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/>
              </a:rPr>
              <a:t>и т.д.</a:t>
            </a:r>
          </a:p>
        </p:txBody>
      </p:sp>
      <p:sp>
        <p:nvSpPr>
          <p:cNvPr id="28" name="Надпись 40" descr="Номер 1">
            <a:extLst>
              <a:ext uri="{FF2B5EF4-FFF2-40B4-BE49-F238E27FC236}">
                <a16:creationId xmlns:a16="http://schemas.microsoft.com/office/drawing/2014/main" id="{9B772CFF-8F88-496B-8D50-695A40DE63B3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2091561" y="4600077"/>
            <a:ext cx="55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ru-RU" dirty="0">
                <a:solidFill>
                  <a:schemeClr val="bg1"/>
                </a:solidFill>
                <a:cs typeface="Segoe UI Semibold" panose="020B0702040204020203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39635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 rtlCol="0">
            <a:normAutofit/>
          </a:bodyPr>
          <a:lstStyle/>
          <a:p>
            <a:pPr rtl="0"/>
            <a:r>
              <a:rPr lang="ru-RU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Реализация </a:t>
            </a:r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JPA</a:t>
            </a:r>
            <a:endParaRPr lang="ru-RU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40" name="Овал 39" descr="Маленький круг">
            <a:extLst>
              <a:ext uri="{FF2B5EF4-FFF2-40B4-BE49-F238E27FC236}">
                <a16:creationId xmlns:a16="http://schemas.microsoft.com/office/drawing/2014/main" id="{0C3A28BB-9675-8648-9563-A663628F48F5}"/>
              </a:ext>
            </a:extLst>
          </p:cNvPr>
          <p:cNvSpPr>
            <a:spLocks noChangeAspect="1"/>
          </p:cNvSpPr>
          <p:nvPr/>
        </p:nvSpPr>
        <p:spPr bwMode="blackWhite">
          <a:xfrm>
            <a:off x="554301" y="1479185"/>
            <a:ext cx="409838" cy="40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41" name="Надпись 40" descr="Номер 1">
            <a:extLst>
              <a:ext uri="{FF2B5EF4-FFF2-40B4-BE49-F238E27FC236}">
                <a16:creationId xmlns:a16="http://schemas.microsoft.com/office/drawing/2014/main" id="{516D502C-EEB8-7641-9141-D6049BAE3252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481675" y="1495579"/>
            <a:ext cx="55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ru-RU">
                <a:solidFill>
                  <a:schemeClr val="bg1"/>
                </a:solidFill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43" name="Овал 42" descr="Маленький круг">
            <a:extLst>
              <a:ext uri="{FF2B5EF4-FFF2-40B4-BE49-F238E27FC236}">
                <a16:creationId xmlns:a16="http://schemas.microsoft.com/office/drawing/2014/main" id="{E3BF4CBA-96D8-844A-846E-482C93C4A9BA}"/>
              </a:ext>
            </a:extLst>
          </p:cNvPr>
          <p:cNvSpPr>
            <a:spLocks noChangeAspect="1"/>
          </p:cNvSpPr>
          <p:nvPr/>
        </p:nvSpPr>
        <p:spPr bwMode="blackWhite">
          <a:xfrm>
            <a:off x="575811" y="3052630"/>
            <a:ext cx="409838" cy="40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44" name="Надпись 43" descr="Номер 2">
            <a:extLst>
              <a:ext uri="{FF2B5EF4-FFF2-40B4-BE49-F238E27FC236}">
                <a16:creationId xmlns:a16="http://schemas.microsoft.com/office/drawing/2014/main" id="{4EE65486-1766-B74A-9043-DE141DDF4363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541198" y="3059668"/>
            <a:ext cx="49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ru-RU">
                <a:solidFill>
                  <a:schemeClr val="bg1"/>
                </a:solidFill>
                <a:cs typeface="Segoe UI Semibold" panose="020B0702040204020203" pitchFamily="34" charset="0"/>
              </a:rPr>
              <a:t>2</a:t>
            </a:r>
          </a:p>
        </p:txBody>
      </p:sp>
      <p:sp>
        <p:nvSpPr>
          <p:cNvPr id="45" name="Овал 44" descr="Маленький круг">
            <a:extLst>
              <a:ext uri="{FF2B5EF4-FFF2-40B4-BE49-F238E27FC236}">
                <a16:creationId xmlns:a16="http://schemas.microsoft.com/office/drawing/2014/main" id="{7BB2B4E3-317E-FC4B-B166-28E804B11BF6}"/>
              </a:ext>
            </a:extLst>
          </p:cNvPr>
          <p:cNvSpPr>
            <a:spLocks noChangeAspect="1"/>
          </p:cNvSpPr>
          <p:nvPr/>
        </p:nvSpPr>
        <p:spPr bwMode="blackWhite">
          <a:xfrm>
            <a:off x="609199" y="4372998"/>
            <a:ext cx="409838" cy="40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dirty="0"/>
              <a:t>3</a:t>
            </a:r>
            <a:endParaRPr lang="ru-RU" dirty="0"/>
          </a:p>
        </p:txBody>
      </p:sp>
      <p:sp>
        <p:nvSpPr>
          <p:cNvPr id="51" name="Объект 7">
            <a:extLst>
              <a:ext uri="{FF2B5EF4-FFF2-40B4-BE49-F238E27FC236}">
                <a16:creationId xmlns:a16="http://schemas.microsoft.com/office/drawing/2014/main" id="{A6D40621-9F60-B248-A84C-7DCBF898D4DB}"/>
              </a:ext>
            </a:extLst>
          </p:cNvPr>
          <p:cNvSpPr txBox="1">
            <a:spLocks/>
          </p:cNvSpPr>
          <p:nvPr/>
        </p:nvSpPr>
        <p:spPr>
          <a:xfrm>
            <a:off x="1112480" y="1478404"/>
            <a:ext cx="5858966" cy="4230257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598" indent="-228598" algn="l" defTabSz="914391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ru-RU" sz="4400" b="1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/>
              </a:rPr>
              <a:t>Hibernate</a:t>
            </a:r>
            <a:r>
              <a:rPr lang="ru-RU" sz="44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/>
              </a:rPr>
              <a:t>:</a:t>
            </a:r>
            <a:r>
              <a:rPr lang="ru-RU" sz="4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/>
              </a:rPr>
              <a:t> Самая популярная реализация JPA с открытым исходным кодом.</a:t>
            </a:r>
            <a:endParaRPr lang="en-US" sz="4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Google Sans"/>
            </a:endParaRPr>
          </a:p>
          <a:p>
            <a:pPr marL="0" indent="0" algn="l">
              <a:buNone/>
            </a:pPr>
            <a:endParaRPr lang="ru-RU" sz="4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Google Sans"/>
            </a:endParaRPr>
          </a:p>
          <a:p>
            <a:pPr marL="0" indent="0" algn="l">
              <a:buNone/>
            </a:pPr>
            <a:r>
              <a:rPr lang="ru-RU" sz="4400" b="1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/>
              </a:rPr>
              <a:t>EclipseLink</a:t>
            </a:r>
            <a:r>
              <a:rPr lang="ru-RU" sz="44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/>
              </a:rPr>
              <a:t>:</a:t>
            </a:r>
            <a:r>
              <a:rPr lang="ru-RU" sz="4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/>
              </a:rPr>
              <a:t> Реализация JPA от компании Oracle.</a:t>
            </a:r>
            <a:endParaRPr lang="en-US" sz="4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Google Sans"/>
            </a:endParaRPr>
          </a:p>
          <a:p>
            <a:pPr marL="0" indent="0" algn="l">
              <a:buNone/>
            </a:pPr>
            <a:endParaRPr lang="ru-RU" sz="4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Google Sans"/>
            </a:endParaRPr>
          </a:p>
          <a:p>
            <a:pPr marL="0" indent="0" algn="l">
              <a:buNone/>
            </a:pPr>
            <a:r>
              <a:rPr lang="ru-RU" sz="4400" b="1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/>
              </a:rPr>
              <a:t>OpenJPA</a:t>
            </a:r>
            <a:r>
              <a:rPr lang="ru-RU" sz="44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/>
              </a:rPr>
              <a:t>:</a:t>
            </a:r>
            <a:r>
              <a:rPr lang="ru-RU" sz="4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/>
              </a:rPr>
              <a:t> Реализация JPA с открытым исходным кодом, которая поддерживает широкий спектр РБД.</a:t>
            </a:r>
          </a:p>
        </p:txBody>
      </p:sp>
      <p:sp>
        <p:nvSpPr>
          <p:cNvPr id="28" name="Надпись 40" descr="Номер 1">
            <a:extLst>
              <a:ext uri="{FF2B5EF4-FFF2-40B4-BE49-F238E27FC236}">
                <a16:creationId xmlns:a16="http://schemas.microsoft.com/office/drawing/2014/main" id="{9B772CFF-8F88-496B-8D50-695A40DE63B3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2091561" y="4600077"/>
            <a:ext cx="55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ru-RU" dirty="0">
                <a:solidFill>
                  <a:schemeClr val="bg1"/>
                </a:solidFill>
                <a:cs typeface="Segoe UI Semibold" panose="020B0702040204020203" pitchFamily="34" charset="0"/>
              </a:rPr>
              <a:t>1</a:t>
            </a:r>
          </a:p>
        </p:txBody>
      </p:sp>
      <p:pic>
        <p:nvPicPr>
          <p:cNvPr id="3074" name="Picture 2" descr="Hibernate - что это за фреймворк для Java: ORM-модель">
            <a:extLst>
              <a:ext uri="{FF2B5EF4-FFF2-40B4-BE49-F238E27FC236}">
                <a16:creationId xmlns:a16="http://schemas.microsoft.com/office/drawing/2014/main" id="{32DF4984-7091-4155-9AC5-123A98289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446" y="1149339"/>
            <a:ext cx="3916405" cy="1300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EclipseLink 4.0 Release | The Eclipse Foundation">
            <a:extLst>
              <a:ext uri="{FF2B5EF4-FFF2-40B4-BE49-F238E27FC236}">
                <a16:creationId xmlns:a16="http://schemas.microsoft.com/office/drawing/2014/main" id="{108FD85E-71AD-4863-8DD8-2B34BD785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787" y="2753872"/>
            <a:ext cx="381000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pache OpenJPA -- Index">
            <a:extLst>
              <a:ext uri="{FF2B5EF4-FFF2-40B4-BE49-F238E27FC236}">
                <a16:creationId xmlns:a16="http://schemas.microsoft.com/office/drawing/2014/main" id="{23417E22-2B29-4B48-9299-BA548EECA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538" y="4372998"/>
            <a:ext cx="3338945" cy="1077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2430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 rtlCol="0">
            <a:normAutofit/>
          </a:bodyPr>
          <a:lstStyle/>
          <a:p>
            <a:pPr rtl="0"/>
            <a:r>
              <a:rPr lang="ru-RU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Аннотации </a:t>
            </a:r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JPA</a:t>
            </a:r>
            <a:endParaRPr lang="ru-RU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41" name="Надпись 40" descr="Номер 1">
            <a:extLst>
              <a:ext uri="{FF2B5EF4-FFF2-40B4-BE49-F238E27FC236}">
                <a16:creationId xmlns:a16="http://schemas.microsoft.com/office/drawing/2014/main" id="{516D502C-EEB8-7641-9141-D6049BAE3252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481675" y="1495579"/>
            <a:ext cx="55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ru-RU">
                <a:solidFill>
                  <a:schemeClr val="bg1"/>
                </a:solidFill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28" name="Надпись 40" descr="Номер 1">
            <a:extLst>
              <a:ext uri="{FF2B5EF4-FFF2-40B4-BE49-F238E27FC236}">
                <a16:creationId xmlns:a16="http://schemas.microsoft.com/office/drawing/2014/main" id="{9B772CFF-8F88-496B-8D50-695A40DE63B3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2091561" y="4600077"/>
            <a:ext cx="55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ru-RU" dirty="0">
                <a:solidFill>
                  <a:schemeClr val="bg1"/>
                </a:solidFill>
                <a:cs typeface="Segoe UI Semibold" panose="020B0702040204020203" pitchFamily="34" charset="0"/>
              </a:rPr>
              <a:t>1</a:t>
            </a:r>
          </a:p>
        </p:txBody>
      </p:sp>
      <p:pic>
        <p:nvPicPr>
          <p:cNvPr id="4098" name="Picture 2" descr="Работа с базами данных - JPA - презентация онлайн">
            <a:extLst>
              <a:ext uri="{FF2B5EF4-FFF2-40B4-BE49-F238E27FC236}">
                <a16:creationId xmlns:a16="http://schemas.microsoft.com/office/drawing/2014/main" id="{666A9113-FA76-4AE9-8A89-52C75D915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561" y="1205719"/>
            <a:ext cx="7204839" cy="540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3289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Dyslexia 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D24726"/>
      </a:accent2>
      <a:accent3>
        <a:srgbClr val="9B5AC8"/>
      </a:accent3>
      <a:accent4>
        <a:srgbClr val="F0A11F"/>
      </a:accent4>
      <a:accent5>
        <a:srgbClr val="CB5BA3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79204FA-3D60-46E3-A86C-8531D05CC7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9B0F52-5F62-4EC2-B546-E9BED4FA10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720CE6F-0945-4471-BFFD-1CBA8ED44803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535</Words>
  <Application>Microsoft Office PowerPoint</Application>
  <PresentationFormat>Широкоэкранный</PresentationFormat>
  <Paragraphs>91</Paragraphs>
  <Slides>13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Google Sans</vt:lpstr>
      <vt:lpstr>Segoe UI</vt:lpstr>
      <vt:lpstr>Segoe UI Semibold</vt:lpstr>
      <vt:lpstr>Тема Office</vt:lpstr>
      <vt:lpstr>JPA и ORM</vt:lpstr>
      <vt:lpstr>Что такое ORM?</vt:lpstr>
      <vt:lpstr>Основные компоненты ORM</vt:lpstr>
      <vt:lpstr>Преимущества и недостатки ORM</vt:lpstr>
      <vt:lpstr>Что такое JPA?</vt:lpstr>
      <vt:lpstr>Основные возможности JPA</vt:lpstr>
      <vt:lpstr>Спецификации JPA</vt:lpstr>
      <vt:lpstr>Реализация JPA</vt:lpstr>
      <vt:lpstr>Аннотации JPA</vt:lpstr>
      <vt:lpstr>Аннотации JPA</vt:lpstr>
      <vt:lpstr>JPA mapping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2021-06-15T20:44:08Z</dcterms:created>
  <dcterms:modified xsi:type="dcterms:W3CDTF">2024-03-06T13:35:57Z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