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54297" y="0"/>
            <a:ext cx="753770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Spring Data JPA - data projection in dynamic queries :: WALCZAK.IT"/>
          <p:cNvPicPr>
            <a:picLocks noChangeAspect="1"/>
          </p:cNvPicPr>
          <p:nvPr/>
        </p:nvPicPr>
        <p:blipFill rotWithShape="1">
          <a:blip r:embed="rId1"/>
          <a:srcRect l="952" t="-4012" r="-1587" b="45062"/>
          <a:stretch>
            <a:fillRect/>
          </a:stretch>
        </p:blipFill>
        <p:spPr>
          <a:xfrm>
            <a:off x="6503289" y="2464591"/>
            <a:ext cx="5126711" cy="305570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257165" y="-741045"/>
            <a:ext cx="7619365" cy="6844030"/>
          </a:xfrm>
        </p:spPr>
        <p:txBody>
          <a:bodyPr anchor="ctr"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</a:rPr>
              <a:t>Spring </a:t>
            </a:r>
            <a:r>
              <a:rPr lang="ru-RU" dirty="0" err="1">
                <a:solidFill>
                  <a:schemeClr val="bg1"/>
                </a:solidFill>
              </a:rPr>
              <a:t>data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 err="1">
                <a:solidFill>
                  <a:schemeClr val="bg1"/>
                </a:solidFill>
              </a:rPr>
              <a:t>jpa</a:t>
            </a:r>
            <a:endParaRPr lang="ru-RU" dirty="0" err="1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60121" y="436879"/>
            <a:ext cx="3199216" cy="5569165"/>
          </a:xfrm>
        </p:spPr>
        <p:txBody>
          <a:bodyPr anchor="ctr">
            <a:normAutofit/>
          </a:bodyPr>
          <a:lstStyle/>
          <a:p>
            <a:pPr marL="571500" indent="-571500" algn="l">
              <a:buChar char="•"/>
            </a:pPr>
            <a:r>
              <a:rPr lang="ru-RU" sz="3200" dirty="0">
                <a:solidFill>
                  <a:schemeClr val="tx1"/>
                </a:solidFill>
              </a:rPr>
              <a:t>What </a:t>
            </a:r>
            <a:r>
              <a:rPr lang="ru-RU" sz="3200" err="1">
                <a:solidFill>
                  <a:schemeClr val="tx1"/>
                </a:solidFill>
              </a:rPr>
              <a:t>is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err="1">
                <a:solidFill>
                  <a:schemeClr val="tx1"/>
                </a:solidFill>
              </a:rPr>
              <a:t>it</a:t>
            </a:r>
            <a:r>
              <a:rPr lang="ru-RU" sz="3200" dirty="0">
                <a:solidFill>
                  <a:schemeClr val="tx1"/>
                </a:solidFill>
              </a:rPr>
              <a:t>?</a:t>
            </a:r>
            <a:endParaRPr lang="ru-RU" sz="3200" dirty="0">
              <a:solidFill>
                <a:schemeClr val="tx1"/>
              </a:solidFill>
            </a:endParaRPr>
          </a:p>
          <a:p>
            <a:pPr marL="571500" indent="-571500" algn="l">
              <a:buChar char="•"/>
            </a:pPr>
            <a:r>
              <a:rPr lang="ru-RU" sz="3200" err="1">
                <a:solidFill>
                  <a:schemeClr val="tx1"/>
                </a:solidFill>
              </a:rPr>
              <a:t>Features</a:t>
            </a:r>
            <a:endParaRPr lang="ru-RU" sz="3200" dirty="0">
              <a:solidFill>
                <a:schemeClr val="tx1"/>
              </a:solidFill>
            </a:endParaRPr>
          </a:p>
          <a:p>
            <a:pPr marL="571500" indent="-571500" algn="l">
              <a:buChar char="•"/>
            </a:pPr>
            <a:r>
              <a:rPr lang="ru-RU" sz="3200" dirty="0">
                <a:solidFill>
                  <a:schemeClr val="tx1"/>
                </a:solidFill>
                <a:ea typeface="+mn-lt"/>
                <a:cs typeface="+mn-lt"/>
              </a:rPr>
              <a:t>Architecture</a:t>
            </a:r>
            <a:endParaRPr lang="ru-RU" sz="3200" dirty="0">
              <a:solidFill>
                <a:schemeClr val="tx1"/>
              </a:solidFill>
            </a:endParaRPr>
          </a:p>
          <a:p>
            <a:pPr marL="571500" indent="-571500" algn="l">
              <a:buChar char="•"/>
            </a:pPr>
            <a:r>
              <a:rPr lang="ru-RU" dirty="0" err="1">
                <a:solidFill>
                  <a:schemeClr val="tx1"/>
                </a:solidFill>
              </a:rPr>
              <a:t>Modules</a:t>
            </a:r>
            <a:endParaRPr lang="ru-RU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What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it</a:t>
            </a:r>
            <a:r>
              <a:rPr lang="ru-RU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Spring Data - </a:t>
            </a:r>
            <a:r>
              <a:rPr lang="ru-RU" dirty="0">
                <a:ea typeface="+mn-lt"/>
                <a:cs typeface="+mn-lt"/>
              </a:rPr>
              <a:t>это один из модулей фреймворка Spring, который направлен на создание</a:t>
            </a:r>
            <a:r>
              <a:rPr lang="ru-RU" dirty="0"/>
              <a:t> JPA</a:t>
            </a:r>
            <a:r>
              <a:rPr lang="ru-RU" dirty="0">
                <a:ea typeface="+mn-lt"/>
                <a:cs typeface="+mn-lt"/>
              </a:rPr>
              <a:t> (Java </a:t>
            </a:r>
            <a:r>
              <a:rPr lang="ru-RU" dirty="0" err="1">
                <a:ea typeface="+mn-lt"/>
                <a:cs typeface="+mn-lt"/>
              </a:rPr>
              <a:t>Persistence</a:t>
            </a:r>
            <a:r>
              <a:rPr lang="ru-RU" dirty="0">
                <a:ea typeface="+mn-lt"/>
                <a:cs typeface="+mn-lt"/>
              </a:rPr>
              <a:t> API) приложений и в разы упрощает процесс создания приложений с подключением к базе данных. Процесс создания слоя доступа к базе данных осуществляется в несколько строчек путем создания интерфейса репозитория.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1058" y="643467"/>
            <a:ext cx="3331655" cy="3892285"/>
          </a:xfrm>
        </p:spPr>
        <p:txBody>
          <a:bodyPr>
            <a:normAutofit/>
          </a:bodyPr>
          <a:lstStyle/>
          <a:p>
            <a:r>
              <a:rPr lang="ru-RU" sz="5400" err="1"/>
              <a:t>FEATUres</a:t>
            </a:r>
            <a:endParaRPr lang="ru-RU" sz="5400"/>
          </a:p>
        </p:txBody>
      </p:sp>
      <p:pic>
        <p:nvPicPr>
          <p:cNvPr id="4" name="Объект 3" descr="Boost the performance of your Spring Data JPA application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1655" y="3999285"/>
            <a:ext cx="3902077" cy="1752651"/>
          </a:xfrm>
        </p:spPr>
      </p:pic>
      <p:sp>
        <p:nvSpPr>
          <p:cNvPr id="5" name="TextBox 4"/>
          <p:cNvSpPr txBox="1"/>
          <p:nvPr/>
        </p:nvSpPr>
        <p:spPr>
          <a:xfrm>
            <a:off x="4867865" y="461479"/>
            <a:ext cx="6803102" cy="50774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Arial" panose="020B0604020202020204"/>
              <a:buChar char="•"/>
            </a:pPr>
            <a:r>
              <a:rPr lang="ru-RU" dirty="0">
                <a:ea typeface="+mn-lt"/>
                <a:cs typeface="+mn-lt"/>
              </a:rPr>
              <a:t>Мощные абстракции репозитория и пользовательского отображения объектов</a:t>
            </a:r>
            <a:endParaRPr lang="ru-RU" dirty="0"/>
          </a:p>
          <a:p>
            <a:endParaRPr lang="ru-RU" dirty="0"/>
          </a:p>
          <a:p>
            <a:pPr marL="285750" indent="-285750">
              <a:buFont typeface="Arial" panose="020B0604020202020204"/>
              <a:buChar char="•"/>
            </a:pPr>
            <a:r>
              <a:rPr lang="ru-RU" dirty="0">
                <a:ea typeface="+mn-lt"/>
                <a:cs typeface="+mn-lt"/>
              </a:rPr>
              <a:t>Реализация множества CRUD операций</a:t>
            </a:r>
            <a:endParaRPr lang="ru-RU" dirty="0">
              <a:ea typeface="+mn-lt"/>
              <a:cs typeface="+mn-lt"/>
            </a:endParaRPr>
          </a:p>
          <a:p>
            <a:endParaRPr lang="ru-RU"/>
          </a:p>
          <a:p>
            <a:pPr marL="285750" indent="-285750">
              <a:buFont typeface="Arial" panose="020B0604020202020204"/>
              <a:buChar char="•"/>
            </a:pPr>
            <a:r>
              <a:rPr lang="ru-RU" dirty="0">
                <a:ea typeface="+mn-lt"/>
                <a:cs typeface="+mn-lt"/>
              </a:rPr>
              <a:t>Поддержка прозрачного аудита (создано, последнее изменение)</a:t>
            </a:r>
            <a:endParaRPr lang="ru-RU" dirty="0">
              <a:ea typeface="+mn-lt"/>
              <a:cs typeface="+mn-lt"/>
            </a:endParaRPr>
          </a:p>
          <a:p>
            <a:endParaRPr lang="ru-RU"/>
          </a:p>
          <a:p>
            <a:pPr marL="285750" indent="-285750">
              <a:buFont typeface="Arial" panose="020B0604020202020204"/>
              <a:buChar char="•"/>
            </a:pPr>
            <a:r>
              <a:rPr lang="ru-RU" dirty="0">
                <a:ea typeface="+mn-lt"/>
                <a:cs typeface="+mn-lt"/>
              </a:rPr>
              <a:t>Возможность интеграции пользовательского кода репозитория</a:t>
            </a:r>
            <a:endParaRPr lang="ru-RU" dirty="0">
              <a:ea typeface="+mn-lt"/>
              <a:cs typeface="+mn-lt"/>
            </a:endParaRPr>
          </a:p>
          <a:p>
            <a:endParaRPr lang="en-US"/>
          </a:p>
          <a:p>
            <a:pPr marL="285750" indent="-285750">
              <a:buFont typeface="Arial" panose="020B0604020202020204"/>
              <a:buChar char="•"/>
            </a:pPr>
            <a:r>
              <a:rPr lang="ru-RU" dirty="0">
                <a:ea typeface="+mn-lt"/>
                <a:cs typeface="+mn-lt"/>
              </a:rPr>
              <a:t>Расширенная интеграция с контроллерами Spring MVC Model — View — </a:t>
            </a:r>
            <a:r>
              <a:rPr lang="ru-RU" dirty="0" err="1">
                <a:ea typeface="+mn-lt"/>
                <a:cs typeface="+mn-lt"/>
              </a:rPr>
              <a:t>Controller</a:t>
            </a:r>
            <a:r>
              <a:rPr lang="ru-RU" dirty="0">
                <a:ea typeface="+mn-lt"/>
                <a:cs typeface="+mn-lt"/>
              </a:rPr>
              <a:t>)</a:t>
            </a:r>
            <a:endParaRPr lang="ru-RU" dirty="0">
              <a:ea typeface="+mn-lt"/>
              <a:cs typeface="+mn-lt"/>
            </a:endParaRPr>
          </a:p>
          <a:p>
            <a:endParaRPr lang="en-US"/>
          </a:p>
          <a:p>
            <a:pPr marL="285750" indent="-285750" algn="l">
              <a:buFont typeface="Arial" panose="020B0604020202020204"/>
              <a:buChar char="•"/>
            </a:pPr>
            <a:r>
              <a:rPr lang="ru-RU" dirty="0">
                <a:ea typeface="+mn-lt"/>
                <a:cs typeface="+mn-lt"/>
              </a:rPr>
              <a:t>Экспериментальная поддержка сохранения данных в разных хранилищах</a:t>
            </a:r>
            <a:endParaRPr lang="ru-RU" dirty="0">
              <a:ea typeface="+mn-lt"/>
              <a:cs typeface="+mn-lt"/>
            </a:endParaRPr>
          </a:p>
          <a:p>
            <a:pPr marL="285750" indent="-285750" algn="l">
              <a:buFont typeface="Arial" panose="020B0604020202020204"/>
              <a:buChar char="•"/>
            </a:pPr>
            <a:endParaRPr lang="ru-RU" dirty="0">
              <a:ea typeface="+mn-lt"/>
              <a:cs typeface="+mn-lt"/>
            </a:endParaRPr>
          </a:p>
          <a:p>
            <a:pPr marL="285750" indent="-285750" algn="l">
              <a:buFont typeface="Arial" panose="020B0604020202020204"/>
              <a:buChar char="•"/>
            </a:pPr>
            <a:r>
              <a:rPr lang="ru-RU" dirty="0">
                <a:ea typeface="+mn-lt"/>
                <a:cs typeface="+mn-lt"/>
              </a:rPr>
              <a:t>Spring Data имеет реализацию для нескольких баз данных </a:t>
            </a:r>
            <a:endParaRPr lang="ru-RU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Объект 6" descr="In Spring Boot what is the difference between CrudRepository and  JpaRepository in extending a Java repository interface - Stack Overflow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9958" y="955548"/>
            <a:ext cx="5598318" cy="4952999"/>
          </a:xfrm>
        </p:spPr>
      </p:pic>
      <p:pic>
        <p:nvPicPr>
          <p:cNvPr id="8" name="Рисунок 7" descr="What is the difference between CrudRepository and JpaRepository | by Luiz  Gustavo De O. Costa | Mediu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1" y="956863"/>
            <a:ext cx="6517479" cy="54086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Объект 6" descr="Изображение выглядит как текст, снимок экрана, Шрифт, дизайн&#10;&#10;Автоматически созданное описание"/>
          <p:cNvPicPr>
            <a:picLocks noChangeAspect="1"/>
          </p:cNvPicPr>
          <p:nvPr/>
        </p:nvPicPr>
        <p:blipFill rotWithShape="1">
          <a:blip r:embed="rId1"/>
          <a:srcRect t="17227" r="-1" b="4898"/>
          <a:stretch>
            <a:fillRect/>
          </a:stretch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41489" y="2978943"/>
            <a:ext cx="4048128" cy="3873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r"/>
            <a:r>
              <a:rPr lang="ru-RU" dirty="0"/>
              <a:t>Spring </a:t>
            </a:r>
            <a:r>
              <a:rPr lang="ru-RU" dirty="0" err="1"/>
              <a:t>data</a:t>
            </a:r>
            <a:br>
              <a:rPr lang="ru-RU" dirty="0"/>
            </a:br>
            <a:r>
              <a:rPr lang="ru-RU" dirty="0" err="1"/>
              <a:t>MODULes</a:t>
            </a:r>
            <a:endParaRPr lang="ru-RU" dirty="0" err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 descr="Изображение выглядит как текст, снимок экрана, программное обеспечение&#10;&#10;Автоматически созданное описание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905" y="-4096"/>
            <a:ext cx="6434137" cy="3133725"/>
          </a:xfrm>
        </p:spPr>
      </p:pic>
      <p:pic>
        <p:nvPicPr>
          <p:cNvPr id="8" name="Рисунок 7" descr="Изображение выглядит как текст, снимок экрана, диаграмма, линия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8" y="3124200"/>
            <a:ext cx="6434137" cy="3669506"/>
          </a:xfrm>
          <a:prstGeom prst="rect">
            <a:avLst/>
          </a:prstGeom>
        </p:spPr>
      </p:pic>
      <p:pic>
        <p:nvPicPr>
          <p:cNvPr id="10" name="Рисунок 9" descr="The Complete Guide to Spring Data JPA: | Stackademi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993" y="2266038"/>
            <a:ext cx="5767387" cy="29926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821</Words>
  <Application>WPS Presentation</Application>
  <PresentationFormat>Широкоэкранный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Arial</vt:lpstr>
      <vt:lpstr>Franklin Gothic Medium</vt:lpstr>
      <vt:lpstr>Franklin Gothic Demi Cond</vt:lpstr>
      <vt:lpstr>Segoe Print</vt:lpstr>
      <vt:lpstr>Microsoft YaHei</vt:lpstr>
      <vt:lpstr>Arial Unicode MS</vt:lpstr>
      <vt:lpstr>Calibri</vt:lpstr>
      <vt:lpstr>JuxtaposeVTI</vt:lpstr>
      <vt:lpstr>Spring data jpa</vt:lpstr>
      <vt:lpstr>What is it?</vt:lpstr>
      <vt:lpstr>FEATUres</vt:lpstr>
      <vt:lpstr>PowerPoint 演示文稿</vt:lpstr>
      <vt:lpstr>Spring data MODULes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bakun</cp:lastModifiedBy>
  <cp:revision>171</cp:revision>
  <dcterms:created xsi:type="dcterms:W3CDTF">2024-03-20T21:18:00Z</dcterms:created>
  <dcterms:modified xsi:type="dcterms:W3CDTF">2024-03-21T09:16:21Z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C784F2AA22F744B9AD8396698A9D8F16_12</vt:lpwstr>
  </property>
  <property fmtid="{D5CDD505-2E9C-101B-9397-08002B2CF9AE}" pid="3" name="KSOProductBuildVer">
    <vt:lpwstr>1033-12.2.0.13489</vt:lpwstr>
  </property>
</Properties>
</file>