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51" r:id="rId46"/>
    <p:sldId id="352" r:id="rId47"/>
    <p:sldId id="353" r:id="rId48"/>
    <p:sldId id="354" r:id="rId49"/>
    <p:sldId id="355" r:id="rId50"/>
    <p:sldId id="361" r:id="rId51"/>
    <p:sldId id="356" r:id="rId52"/>
    <p:sldId id="357" r:id="rId53"/>
    <p:sldId id="358" r:id="rId54"/>
    <p:sldId id="359" r:id="rId55"/>
    <p:sldId id="360" r:id="rId56"/>
    <p:sldId id="362" r:id="rId57"/>
    <p:sldId id="363" r:id="rId58"/>
    <p:sldId id="300" r:id="rId59"/>
    <p:sldId id="301" r:id="rId60"/>
    <p:sldId id="302" r:id="rId61"/>
    <p:sldId id="303" r:id="rId62"/>
    <p:sldId id="304" r:id="rId63"/>
    <p:sldId id="305" r:id="rId64"/>
    <p:sldId id="306" r:id="rId65"/>
    <p:sldId id="307" r:id="rId66"/>
    <p:sldId id="308" r:id="rId67"/>
    <p:sldId id="309" r:id="rId68"/>
    <p:sldId id="310" r:id="rId69"/>
    <p:sldId id="311" r:id="rId70"/>
    <p:sldId id="312" r:id="rId71"/>
    <p:sldId id="313" r:id="rId72"/>
    <p:sldId id="314" r:id="rId73"/>
    <p:sldId id="315" r:id="rId74"/>
    <p:sldId id="316" r:id="rId75"/>
    <p:sldId id="317" r:id="rId76"/>
    <p:sldId id="318" r:id="rId77"/>
    <p:sldId id="319" r:id="rId78"/>
    <p:sldId id="320" r:id="rId79"/>
    <p:sldId id="321" r:id="rId80"/>
    <p:sldId id="322" r:id="rId81"/>
    <p:sldId id="323" r:id="rId82"/>
    <p:sldId id="324" r:id="rId83"/>
    <p:sldId id="325" r:id="rId84"/>
    <p:sldId id="326" r:id="rId85"/>
    <p:sldId id="327" r:id="rId86"/>
    <p:sldId id="328" r:id="rId87"/>
    <p:sldId id="329" r:id="rId88"/>
    <p:sldId id="330" r:id="rId89"/>
    <p:sldId id="331" r:id="rId90"/>
    <p:sldId id="332" r:id="rId91"/>
    <p:sldId id="333" r:id="rId92"/>
    <p:sldId id="334" r:id="rId93"/>
    <p:sldId id="335" r:id="rId94"/>
    <p:sldId id="336" r:id="rId95"/>
    <p:sldId id="337" r:id="rId96"/>
    <p:sldId id="338" r:id="rId97"/>
    <p:sldId id="339" r:id="rId98"/>
    <p:sldId id="340" r:id="rId99"/>
    <p:sldId id="341" r:id="rId100"/>
    <p:sldId id="342" r:id="rId101"/>
    <p:sldId id="343" r:id="rId102"/>
    <p:sldId id="344" r:id="rId103"/>
    <p:sldId id="345" r:id="rId104"/>
    <p:sldId id="346" r:id="rId105"/>
    <p:sldId id="347" r:id="rId106"/>
    <p:sldId id="348" r:id="rId107"/>
    <p:sldId id="349" r:id="rId108"/>
    <p:sldId id="350"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85CE7F-317D-4D7F-A94C-9E14F26908AE}"/>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a16="http://schemas.microsoft.com/office/drawing/2014/main" id="{C4EAC502-B270-471B-B5F3-7225992157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a16="http://schemas.microsoft.com/office/drawing/2014/main" id="{2F72045D-B7AB-4DB1-9866-B62B0C4D2BA3}"/>
              </a:ext>
            </a:extLst>
          </p:cNvPr>
          <p:cNvSpPr>
            <a:spLocks noGrp="1"/>
          </p:cNvSpPr>
          <p:nvPr>
            <p:ph type="dt" sz="half" idx="10"/>
          </p:nvPr>
        </p:nvSpPr>
        <p:spPr/>
        <p:txBody>
          <a:bodyPr/>
          <a:lstStyle/>
          <a:p>
            <a:fld id="{6B0579F3-EEEE-4DF1-B42B-1A4F88604E8C}" type="datetimeFigureOut">
              <a:rPr lang="en-US" smtClean="0"/>
              <a:t>9/28/2024</a:t>
            </a:fld>
            <a:endParaRPr lang="en-US"/>
          </a:p>
        </p:txBody>
      </p:sp>
      <p:sp>
        <p:nvSpPr>
          <p:cNvPr id="5" name="Нижний колонтитул 4">
            <a:extLst>
              <a:ext uri="{FF2B5EF4-FFF2-40B4-BE49-F238E27FC236}">
                <a16:creationId xmlns:a16="http://schemas.microsoft.com/office/drawing/2014/main" id="{8120E211-1374-432C-9BBE-493D1E3603D8}"/>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4C56032F-A90B-49FC-8DDD-DC3C87C523D9}"/>
              </a:ext>
            </a:extLst>
          </p:cNvPr>
          <p:cNvSpPr>
            <a:spLocks noGrp="1"/>
          </p:cNvSpPr>
          <p:nvPr>
            <p:ph type="sldNum" sz="quarter" idx="12"/>
          </p:nvPr>
        </p:nvSpPr>
        <p:spPr/>
        <p:txBody>
          <a:bodyPr/>
          <a:lstStyle/>
          <a:p>
            <a:fld id="{1B140EAF-496D-4DFB-BFE2-9CB6FA8147D5}" type="slidenum">
              <a:rPr lang="en-US" smtClean="0"/>
              <a:t>‹#›</a:t>
            </a:fld>
            <a:endParaRPr lang="en-US"/>
          </a:p>
        </p:txBody>
      </p:sp>
    </p:spTree>
    <p:extLst>
      <p:ext uri="{BB962C8B-B14F-4D97-AF65-F5344CB8AC3E}">
        <p14:creationId xmlns:p14="http://schemas.microsoft.com/office/powerpoint/2010/main" val="126789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26D68B-40F3-42E6-A9A8-FDB783E9406E}"/>
              </a:ext>
            </a:extLst>
          </p:cNvPr>
          <p:cNvSpPr>
            <a:spLocks noGrp="1"/>
          </p:cNvSpPr>
          <p:nvPr>
            <p:ph type="title"/>
          </p:nvPr>
        </p:nvSpPr>
        <p:spPr/>
        <p:txBody>
          <a:bodyPr/>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5396E2A0-7E78-4BD5-8B39-7AA6D6BE4DE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DBB84520-825C-4632-A0FD-7F2E380F9DB8}"/>
              </a:ext>
            </a:extLst>
          </p:cNvPr>
          <p:cNvSpPr>
            <a:spLocks noGrp="1"/>
          </p:cNvSpPr>
          <p:nvPr>
            <p:ph type="dt" sz="half" idx="10"/>
          </p:nvPr>
        </p:nvSpPr>
        <p:spPr/>
        <p:txBody>
          <a:bodyPr/>
          <a:lstStyle/>
          <a:p>
            <a:fld id="{6B0579F3-EEEE-4DF1-B42B-1A4F88604E8C}" type="datetimeFigureOut">
              <a:rPr lang="en-US" smtClean="0"/>
              <a:t>9/28/2024</a:t>
            </a:fld>
            <a:endParaRPr lang="en-US"/>
          </a:p>
        </p:txBody>
      </p:sp>
      <p:sp>
        <p:nvSpPr>
          <p:cNvPr id="5" name="Нижний колонтитул 4">
            <a:extLst>
              <a:ext uri="{FF2B5EF4-FFF2-40B4-BE49-F238E27FC236}">
                <a16:creationId xmlns:a16="http://schemas.microsoft.com/office/drawing/2014/main" id="{0DD66D37-B6A2-44E9-A84A-4E4715CBB9BD}"/>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D21F577C-CB50-47B2-AD37-DEB0BD05C8C7}"/>
              </a:ext>
            </a:extLst>
          </p:cNvPr>
          <p:cNvSpPr>
            <a:spLocks noGrp="1"/>
          </p:cNvSpPr>
          <p:nvPr>
            <p:ph type="sldNum" sz="quarter" idx="12"/>
          </p:nvPr>
        </p:nvSpPr>
        <p:spPr/>
        <p:txBody>
          <a:bodyPr/>
          <a:lstStyle/>
          <a:p>
            <a:fld id="{1B140EAF-496D-4DFB-BFE2-9CB6FA8147D5}" type="slidenum">
              <a:rPr lang="en-US" smtClean="0"/>
              <a:t>‹#›</a:t>
            </a:fld>
            <a:endParaRPr lang="en-US"/>
          </a:p>
        </p:txBody>
      </p:sp>
    </p:spTree>
    <p:extLst>
      <p:ext uri="{BB962C8B-B14F-4D97-AF65-F5344CB8AC3E}">
        <p14:creationId xmlns:p14="http://schemas.microsoft.com/office/powerpoint/2010/main" val="159520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66FC614C-77B8-4CB6-97F4-ABFEAD548E5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DBD9E2C7-5A57-4FBD-BAC1-A7788118E5C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875423F3-8047-4664-93ED-F0B7BBDA9E72}"/>
              </a:ext>
            </a:extLst>
          </p:cNvPr>
          <p:cNvSpPr>
            <a:spLocks noGrp="1"/>
          </p:cNvSpPr>
          <p:nvPr>
            <p:ph type="dt" sz="half" idx="10"/>
          </p:nvPr>
        </p:nvSpPr>
        <p:spPr/>
        <p:txBody>
          <a:bodyPr/>
          <a:lstStyle/>
          <a:p>
            <a:fld id="{6B0579F3-EEEE-4DF1-B42B-1A4F88604E8C}" type="datetimeFigureOut">
              <a:rPr lang="en-US" smtClean="0"/>
              <a:t>9/28/2024</a:t>
            </a:fld>
            <a:endParaRPr lang="en-US"/>
          </a:p>
        </p:txBody>
      </p:sp>
      <p:sp>
        <p:nvSpPr>
          <p:cNvPr id="5" name="Нижний колонтитул 4">
            <a:extLst>
              <a:ext uri="{FF2B5EF4-FFF2-40B4-BE49-F238E27FC236}">
                <a16:creationId xmlns:a16="http://schemas.microsoft.com/office/drawing/2014/main" id="{1FD3CEA8-3C0D-4413-99FC-BF69916EF1EE}"/>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E5BBA820-C6D1-4A65-89BF-D1049C74D179}"/>
              </a:ext>
            </a:extLst>
          </p:cNvPr>
          <p:cNvSpPr>
            <a:spLocks noGrp="1"/>
          </p:cNvSpPr>
          <p:nvPr>
            <p:ph type="sldNum" sz="quarter" idx="12"/>
          </p:nvPr>
        </p:nvSpPr>
        <p:spPr/>
        <p:txBody>
          <a:bodyPr/>
          <a:lstStyle/>
          <a:p>
            <a:fld id="{1B140EAF-496D-4DFB-BFE2-9CB6FA8147D5}" type="slidenum">
              <a:rPr lang="en-US" smtClean="0"/>
              <a:t>‹#›</a:t>
            </a:fld>
            <a:endParaRPr lang="en-US"/>
          </a:p>
        </p:txBody>
      </p:sp>
    </p:spTree>
    <p:extLst>
      <p:ext uri="{BB962C8B-B14F-4D97-AF65-F5344CB8AC3E}">
        <p14:creationId xmlns:p14="http://schemas.microsoft.com/office/powerpoint/2010/main" val="378469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48BC2F-CD49-4998-B829-CD167A71AA36}"/>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C8E9E354-1D00-4C67-B4C9-8E94CC4D920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BC8F4472-1703-4BBF-9141-7AF259E1931A}"/>
              </a:ext>
            </a:extLst>
          </p:cNvPr>
          <p:cNvSpPr>
            <a:spLocks noGrp="1"/>
          </p:cNvSpPr>
          <p:nvPr>
            <p:ph type="dt" sz="half" idx="10"/>
          </p:nvPr>
        </p:nvSpPr>
        <p:spPr/>
        <p:txBody>
          <a:bodyPr/>
          <a:lstStyle/>
          <a:p>
            <a:fld id="{6B0579F3-EEEE-4DF1-B42B-1A4F88604E8C}" type="datetimeFigureOut">
              <a:rPr lang="en-US" smtClean="0"/>
              <a:t>9/28/2024</a:t>
            </a:fld>
            <a:endParaRPr lang="en-US"/>
          </a:p>
        </p:txBody>
      </p:sp>
      <p:sp>
        <p:nvSpPr>
          <p:cNvPr id="5" name="Нижний колонтитул 4">
            <a:extLst>
              <a:ext uri="{FF2B5EF4-FFF2-40B4-BE49-F238E27FC236}">
                <a16:creationId xmlns:a16="http://schemas.microsoft.com/office/drawing/2014/main" id="{96387ACE-752D-4FCB-A31D-CC6BF2C801F0}"/>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52DA1570-853C-4C67-9A50-2A4403C08830}"/>
              </a:ext>
            </a:extLst>
          </p:cNvPr>
          <p:cNvSpPr>
            <a:spLocks noGrp="1"/>
          </p:cNvSpPr>
          <p:nvPr>
            <p:ph type="sldNum" sz="quarter" idx="12"/>
          </p:nvPr>
        </p:nvSpPr>
        <p:spPr/>
        <p:txBody>
          <a:bodyPr/>
          <a:lstStyle/>
          <a:p>
            <a:fld id="{1B140EAF-496D-4DFB-BFE2-9CB6FA8147D5}" type="slidenum">
              <a:rPr lang="en-US" smtClean="0"/>
              <a:t>‹#›</a:t>
            </a:fld>
            <a:endParaRPr lang="en-US"/>
          </a:p>
        </p:txBody>
      </p:sp>
    </p:spTree>
    <p:extLst>
      <p:ext uri="{BB962C8B-B14F-4D97-AF65-F5344CB8AC3E}">
        <p14:creationId xmlns:p14="http://schemas.microsoft.com/office/powerpoint/2010/main" val="434367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650C2F-B53F-4B16-82B8-55E242C2CF02}"/>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a16="http://schemas.microsoft.com/office/drawing/2014/main" id="{3D7B4F03-7BCB-444D-B981-48AB1E2D18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052F3BC-B894-4A00-A148-EB17F5721188}"/>
              </a:ext>
            </a:extLst>
          </p:cNvPr>
          <p:cNvSpPr>
            <a:spLocks noGrp="1"/>
          </p:cNvSpPr>
          <p:nvPr>
            <p:ph type="dt" sz="half" idx="10"/>
          </p:nvPr>
        </p:nvSpPr>
        <p:spPr/>
        <p:txBody>
          <a:bodyPr/>
          <a:lstStyle/>
          <a:p>
            <a:fld id="{6B0579F3-EEEE-4DF1-B42B-1A4F88604E8C}" type="datetimeFigureOut">
              <a:rPr lang="en-US" smtClean="0"/>
              <a:t>9/28/2024</a:t>
            </a:fld>
            <a:endParaRPr lang="en-US"/>
          </a:p>
        </p:txBody>
      </p:sp>
      <p:sp>
        <p:nvSpPr>
          <p:cNvPr id="5" name="Нижний колонтитул 4">
            <a:extLst>
              <a:ext uri="{FF2B5EF4-FFF2-40B4-BE49-F238E27FC236}">
                <a16:creationId xmlns:a16="http://schemas.microsoft.com/office/drawing/2014/main" id="{78D36317-AAC4-4C18-A105-50A71564817B}"/>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3D0C5CF2-B8FF-4459-8144-59C0DC4A3F48}"/>
              </a:ext>
            </a:extLst>
          </p:cNvPr>
          <p:cNvSpPr>
            <a:spLocks noGrp="1"/>
          </p:cNvSpPr>
          <p:nvPr>
            <p:ph type="sldNum" sz="quarter" idx="12"/>
          </p:nvPr>
        </p:nvSpPr>
        <p:spPr/>
        <p:txBody>
          <a:bodyPr/>
          <a:lstStyle/>
          <a:p>
            <a:fld id="{1B140EAF-496D-4DFB-BFE2-9CB6FA8147D5}" type="slidenum">
              <a:rPr lang="en-US" smtClean="0"/>
              <a:t>‹#›</a:t>
            </a:fld>
            <a:endParaRPr lang="en-US"/>
          </a:p>
        </p:txBody>
      </p:sp>
    </p:spTree>
    <p:extLst>
      <p:ext uri="{BB962C8B-B14F-4D97-AF65-F5344CB8AC3E}">
        <p14:creationId xmlns:p14="http://schemas.microsoft.com/office/powerpoint/2010/main" val="222288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BF7A34-046B-4D03-89C2-27161BC74A59}"/>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ED024726-FA0A-43A3-B204-E2A9B263575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a16="http://schemas.microsoft.com/office/drawing/2014/main" id="{B096F9C8-9A70-4F16-841F-D51E5D5E957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a16="http://schemas.microsoft.com/office/drawing/2014/main" id="{E16326E6-89DE-4211-BF57-CF5BBA4A3711}"/>
              </a:ext>
            </a:extLst>
          </p:cNvPr>
          <p:cNvSpPr>
            <a:spLocks noGrp="1"/>
          </p:cNvSpPr>
          <p:nvPr>
            <p:ph type="dt" sz="half" idx="10"/>
          </p:nvPr>
        </p:nvSpPr>
        <p:spPr/>
        <p:txBody>
          <a:bodyPr/>
          <a:lstStyle/>
          <a:p>
            <a:fld id="{6B0579F3-EEEE-4DF1-B42B-1A4F88604E8C}" type="datetimeFigureOut">
              <a:rPr lang="en-US" smtClean="0"/>
              <a:t>9/28/2024</a:t>
            </a:fld>
            <a:endParaRPr lang="en-US"/>
          </a:p>
        </p:txBody>
      </p:sp>
      <p:sp>
        <p:nvSpPr>
          <p:cNvPr id="6" name="Нижний колонтитул 5">
            <a:extLst>
              <a:ext uri="{FF2B5EF4-FFF2-40B4-BE49-F238E27FC236}">
                <a16:creationId xmlns:a16="http://schemas.microsoft.com/office/drawing/2014/main" id="{D1368769-2D4E-4E7A-A034-5DDAEE73EA9E}"/>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CE9C8ECD-3A98-4561-B5DB-A403A4E3F3A7}"/>
              </a:ext>
            </a:extLst>
          </p:cNvPr>
          <p:cNvSpPr>
            <a:spLocks noGrp="1"/>
          </p:cNvSpPr>
          <p:nvPr>
            <p:ph type="sldNum" sz="quarter" idx="12"/>
          </p:nvPr>
        </p:nvSpPr>
        <p:spPr/>
        <p:txBody>
          <a:bodyPr/>
          <a:lstStyle/>
          <a:p>
            <a:fld id="{1B140EAF-496D-4DFB-BFE2-9CB6FA8147D5}" type="slidenum">
              <a:rPr lang="en-US" smtClean="0"/>
              <a:t>‹#›</a:t>
            </a:fld>
            <a:endParaRPr lang="en-US"/>
          </a:p>
        </p:txBody>
      </p:sp>
    </p:spTree>
    <p:extLst>
      <p:ext uri="{BB962C8B-B14F-4D97-AF65-F5344CB8AC3E}">
        <p14:creationId xmlns:p14="http://schemas.microsoft.com/office/powerpoint/2010/main" val="210904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BA7690-61FA-4FEF-8A1C-31E08409D99C}"/>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a:extLst>
              <a:ext uri="{FF2B5EF4-FFF2-40B4-BE49-F238E27FC236}">
                <a16:creationId xmlns:a16="http://schemas.microsoft.com/office/drawing/2014/main" id="{F57E982B-F56C-4900-9324-218950D292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61BC7E5-9305-458A-9136-A3BE684962D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a16="http://schemas.microsoft.com/office/drawing/2014/main" id="{DB76CC42-CFA8-4D66-86D8-A144CC1D58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DE2F6C5C-90A7-4579-9C38-C3AC85F0FFBF}"/>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a16="http://schemas.microsoft.com/office/drawing/2014/main" id="{DDE68CED-3EA2-4E7F-96AD-E0B1C5CB0CDB}"/>
              </a:ext>
            </a:extLst>
          </p:cNvPr>
          <p:cNvSpPr>
            <a:spLocks noGrp="1"/>
          </p:cNvSpPr>
          <p:nvPr>
            <p:ph type="dt" sz="half" idx="10"/>
          </p:nvPr>
        </p:nvSpPr>
        <p:spPr/>
        <p:txBody>
          <a:bodyPr/>
          <a:lstStyle/>
          <a:p>
            <a:fld id="{6B0579F3-EEEE-4DF1-B42B-1A4F88604E8C}" type="datetimeFigureOut">
              <a:rPr lang="en-US" smtClean="0"/>
              <a:t>9/28/2024</a:t>
            </a:fld>
            <a:endParaRPr lang="en-US"/>
          </a:p>
        </p:txBody>
      </p:sp>
      <p:sp>
        <p:nvSpPr>
          <p:cNvPr id="8" name="Нижний колонтитул 7">
            <a:extLst>
              <a:ext uri="{FF2B5EF4-FFF2-40B4-BE49-F238E27FC236}">
                <a16:creationId xmlns:a16="http://schemas.microsoft.com/office/drawing/2014/main" id="{E97E048F-6EB4-4C59-8816-72FFD241D54F}"/>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C2374CA3-4F2E-49A1-B016-239B545BC8D8}"/>
              </a:ext>
            </a:extLst>
          </p:cNvPr>
          <p:cNvSpPr>
            <a:spLocks noGrp="1"/>
          </p:cNvSpPr>
          <p:nvPr>
            <p:ph type="sldNum" sz="quarter" idx="12"/>
          </p:nvPr>
        </p:nvSpPr>
        <p:spPr/>
        <p:txBody>
          <a:bodyPr/>
          <a:lstStyle/>
          <a:p>
            <a:fld id="{1B140EAF-496D-4DFB-BFE2-9CB6FA8147D5}" type="slidenum">
              <a:rPr lang="en-US" smtClean="0"/>
              <a:t>‹#›</a:t>
            </a:fld>
            <a:endParaRPr lang="en-US"/>
          </a:p>
        </p:txBody>
      </p:sp>
    </p:spTree>
    <p:extLst>
      <p:ext uri="{BB962C8B-B14F-4D97-AF65-F5344CB8AC3E}">
        <p14:creationId xmlns:p14="http://schemas.microsoft.com/office/powerpoint/2010/main" val="1371303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291D05-B525-430D-89E7-B16989B4BE7D}"/>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a16="http://schemas.microsoft.com/office/drawing/2014/main" id="{D0A35E4F-7491-4C3E-9AFB-B06BD5FE5DDF}"/>
              </a:ext>
            </a:extLst>
          </p:cNvPr>
          <p:cNvSpPr>
            <a:spLocks noGrp="1"/>
          </p:cNvSpPr>
          <p:nvPr>
            <p:ph type="dt" sz="half" idx="10"/>
          </p:nvPr>
        </p:nvSpPr>
        <p:spPr/>
        <p:txBody>
          <a:bodyPr/>
          <a:lstStyle/>
          <a:p>
            <a:fld id="{6B0579F3-EEEE-4DF1-B42B-1A4F88604E8C}" type="datetimeFigureOut">
              <a:rPr lang="en-US" smtClean="0"/>
              <a:t>9/28/2024</a:t>
            </a:fld>
            <a:endParaRPr lang="en-US"/>
          </a:p>
        </p:txBody>
      </p:sp>
      <p:sp>
        <p:nvSpPr>
          <p:cNvPr id="4" name="Нижний колонтитул 3">
            <a:extLst>
              <a:ext uri="{FF2B5EF4-FFF2-40B4-BE49-F238E27FC236}">
                <a16:creationId xmlns:a16="http://schemas.microsoft.com/office/drawing/2014/main" id="{4B08D188-4159-4CF4-9E5F-ABD78CAA70BA}"/>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F2093187-AD60-4595-8FC8-ED2060F618C6}"/>
              </a:ext>
            </a:extLst>
          </p:cNvPr>
          <p:cNvSpPr>
            <a:spLocks noGrp="1"/>
          </p:cNvSpPr>
          <p:nvPr>
            <p:ph type="sldNum" sz="quarter" idx="12"/>
          </p:nvPr>
        </p:nvSpPr>
        <p:spPr/>
        <p:txBody>
          <a:bodyPr/>
          <a:lstStyle/>
          <a:p>
            <a:fld id="{1B140EAF-496D-4DFB-BFE2-9CB6FA8147D5}" type="slidenum">
              <a:rPr lang="en-US" smtClean="0"/>
              <a:t>‹#›</a:t>
            </a:fld>
            <a:endParaRPr lang="en-US"/>
          </a:p>
        </p:txBody>
      </p:sp>
    </p:spTree>
    <p:extLst>
      <p:ext uri="{BB962C8B-B14F-4D97-AF65-F5344CB8AC3E}">
        <p14:creationId xmlns:p14="http://schemas.microsoft.com/office/powerpoint/2010/main" val="1119946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02BC1D7-630D-4DC8-B9D4-B2B8EA10BFFA}"/>
              </a:ext>
            </a:extLst>
          </p:cNvPr>
          <p:cNvSpPr>
            <a:spLocks noGrp="1"/>
          </p:cNvSpPr>
          <p:nvPr>
            <p:ph type="dt" sz="half" idx="10"/>
          </p:nvPr>
        </p:nvSpPr>
        <p:spPr/>
        <p:txBody>
          <a:bodyPr/>
          <a:lstStyle/>
          <a:p>
            <a:fld id="{6B0579F3-EEEE-4DF1-B42B-1A4F88604E8C}" type="datetimeFigureOut">
              <a:rPr lang="en-US" smtClean="0"/>
              <a:t>9/28/2024</a:t>
            </a:fld>
            <a:endParaRPr lang="en-US"/>
          </a:p>
        </p:txBody>
      </p:sp>
      <p:sp>
        <p:nvSpPr>
          <p:cNvPr id="3" name="Нижний колонтитул 2">
            <a:extLst>
              <a:ext uri="{FF2B5EF4-FFF2-40B4-BE49-F238E27FC236}">
                <a16:creationId xmlns:a16="http://schemas.microsoft.com/office/drawing/2014/main" id="{ACFD5F15-F83A-4D06-B863-EC63BEC48F30}"/>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C95F2F51-ED73-4CB0-81C1-1F89E11E5236}"/>
              </a:ext>
            </a:extLst>
          </p:cNvPr>
          <p:cNvSpPr>
            <a:spLocks noGrp="1"/>
          </p:cNvSpPr>
          <p:nvPr>
            <p:ph type="sldNum" sz="quarter" idx="12"/>
          </p:nvPr>
        </p:nvSpPr>
        <p:spPr/>
        <p:txBody>
          <a:bodyPr/>
          <a:lstStyle/>
          <a:p>
            <a:fld id="{1B140EAF-496D-4DFB-BFE2-9CB6FA8147D5}" type="slidenum">
              <a:rPr lang="en-US" smtClean="0"/>
              <a:t>‹#›</a:t>
            </a:fld>
            <a:endParaRPr lang="en-US"/>
          </a:p>
        </p:txBody>
      </p:sp>
    </p:spTree>
    <p:extLst>
      <p:ext uri="{BB962C8B-B14F-4D97-AF65-F5344CB8AC3E}">
        <p14:creationId xmlns:p14="http://schemas.microsoft.com/office/powerpoint/2010/main" val="18903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D3A6FA-F583-4287-9BF7-F6554F09D4A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a16="http://schemas.microsoft.com/office/drawing/2014/main" id="{8DC06A28-532D-45C7-A7D9-5E2611A06D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a16="http://schemas.microsoft.com/office/drawing/2014/main" id="{8601EEC5-5D01-43EE-B3A5-BFD862ADC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22DA5EB-5F74-48AC-B1CF-1634A8B6D57C}"/>
              </a:ext>
            </a:extLst>
          </p:cNvPr>
          <p:cNvSpPr>
            <a:spLocks noGrp="1"/>
          </p:cNvSpPr>
          <p:nvPr>
            <p:ph type="dt" sz="half" idx="10"/>
          </p:nvPr>
        </p:nvSpPr>
        <p:spPr/>
        <p:txBody>
          <a:bodyPr/>
          <a:lstStyle/>
          <a:p>
            <a:fld id="{6B0579F3-EEEE-4DF1-B42B-1A4F88604E8C}" type="datetimeFigureOut">
              <a:rPr lang="en-US" smtClean="0"/>
              <a:t>9/28/2024</a:t>
            </a:fld>
            <a:endParaRPr lang="en-US"/>
          </a:p>
        </p:txBody>
      </p:sp>
      <p:sp>
        <p:nvSpPr>
          <p:cNvPr id="6" name="Нижний колонтитул 5">
            <a:extLst>
              <a:ext uri="{FF2B5EF4-FFF2-40B4-BE49-F238E27FC236}">
                <a16:creationId xmlns:a16="http://schemas.microsoft.com/office/drawing/2014/main" id="{A91280B0-E12A-486A-A943-A1907C29E2F7}"/>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8928EF8E-95EE-47DA-A166-FB1CD3DE56D3}"/>
              </a:ext>
            </a:extLst>
          </p:cNvPr>
          <p:cNvSpPr>
            <a:spLocks noGrp="1"/>
          </p:cNvSpPr>
          <p:nvPr>
            <p:ph type="sldNum" sz="quarter" idx="12"/>
          </p:nvPr>
        </p:nvSpPr>
        <p:spPr/>
        <p:txBody>
          <a:bodyPr/>
          <a:lstStyle/>
          <a:p>
            <a:fld id="{1B140EAF-496D-4DFB-BFE2-9CB6FA8147D5}" type="slidenum">
              <a:rPr lang="en-US" smtClean="0"/>
              <a:t>‹#›</a:t>
            </a:fld>
            <a:endParaRPr lang="en-US"/>
          </a:p>
        </p:txBody>
      </p:sp>
    </p:spTree>
    <p:extLst>
      <p:ext uri="{BB962C8B-B14F-4D97-AF65-F5344CB8AC3E}">
        <p14:creationId xmlns:p14="http://schemas.microsoft.com/office/powerpoint/2010/main" val="126150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0E55B3-D531-4694-99DD-15E16325CAC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a16="http://schemas.microsoft.com/office/drawing/2014/main" id="{925E2D60-E0A8-4679-9439-50EE15F5D7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a16="http://schemas.microsoft.com/office/drawing/2014/main" id="{5E5DE515-EF06-4E48-BAA7-568167DAC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5AA91BD-60FD-47D5-BA20-F4D218CF9991}"/>
              </a:ext>
            </a:extLst>
          </p:cNvPr>
          <p:cNvSpPr>
            <a:spLocks noGrp="1"/>
          </p:cNvSpPr>
          <p:nvPr>
            <p:ph type="dt" sz="half" idx="10"/>
          </p:nvPr>
        </p:nvSpPr>
        <p:spPr/>
        <p:txBody>
          <a:bodyPr/>
          <a:lstStyle/>
          <a:p>
            <a:fld id="{6B0579F3-EEEE-4DF1-B42B-1A4F88604E8C}" type="datetimeFigureOut">
              <a:rPr lang="en-US" smtClean="0"/>
              <a:t>9/28/2024</a:t>
            </a:fld>
            <a:endParaRPr lang="en-US"/>
          </a:p>
        </p:txBody>
      </p:sp>
      <p:sp>
        <p:nvSpPr>
          <p:cNvPr id="6" name="Нижний колонтитул 5">
            <a:extLst>
              <a:ext uri="{FF2B5EF4-FFF2-40B4-BE49-F238E27FC236}">
                <a16:creationId xmlns:a16="http://schemas.microsoft.com/office/drawing/2014/main" id="{92F2060B-C884-421C-A220-2E15C4925BC2}"/>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3908204D-EEF0-459C-9D04-4107E5DFE599}"/>
              </a:ext>
            </a:extLst>
          </p:cNvPr>
          <p:cNvSpPr>
            <a:spLocks noGrp="1"/>
          </p:cNvSpPr>
          <p:nvPr>
            <p:ph type="sldNum" sz="quarter" idx="12"/>
          </p:nvPr>
        </p:nvSpPr>
        <p:spPr/>
        <p:txBody>
          <a:bodyPr/>
          <a:lstStyle/>
          <a:p>
            <a:fld id="{1B140EAF-496D-4DFB-BFE2-9CB6FA8147D5}" type="slidenum">
              <a:rPr lang="en-US" smtClean="0"/>
              <a:t>‹#›</a:t>
            </a:fld>
            <a:endParaRPr lang="en-US"/>
          </a:p>
        </p:txBody>
      </p:sp>
    </p:spTree>
    <p:extLst>
      <p:ext uri="{BB962C8B-B14F-4D97-AF65-F5344CB8AC3E}">
        <p14:creationId xmlns:p14="http://schemas.microsoft.com/office/powerpoint/2010/main" val="213828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8DBA97-5047-44FA-AE2D-1B7F956E84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a16="http://schemas.microsoft.com/office/drawing/2014/main" id="{301C8071-C592-4436-9783-86ACB9DF9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8E9AB09F-654E-4E44-90C4-1C84AA69A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579F3-EEEE-4DF1-B42B-1A4F88604E8C}" type="datetimeFigureOut">
              <a:rPr lang="en-US" smtClean="0"/>
              <a:t>9/28/2024</a:t>
            </a:fld>
            <a:endParaRPr lang="en-US"/>
          </a:p>
        </p:txBody>
      </p:sp>
      <p:sp>
        <p:nvSpPr>
          <p:cNvPr id="5" name="Нижний колонтитул 4">
            <a:extLst>
              <a:ext uri="{FF2B5EF4-FFF2-40B4-BE49-F238E27FC236}">
                <a16:creationId xmlns:a16="http://schemas.microsoft.com/office/drawing/2014/main" id="{2DF9BFBE-9EF6-41B5-9D8A-0E2EBC5B78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a:extLst>
              <a:ext uri="{FF2B5EF4-FFF2-40B4-BE49-F238E27FC236}">
                <a16:creationId xmlns:a16="http://schemas.microsoft.com/office/drawing/2014/main" id="{C1DC7DA4-7CB1-4659-B1BD-526224A43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40EAF-496D-4DFB-BFE2-9CB6FA8147D5}" type="slidenum">
              <a:rPr lang="en-US" smtClean="0"/>
              <a:t>‹#›</a:t>
            </a:fld>
            <a:endParaRPr lang="en-US"/>
          </a:p>
        </p:txBody>
      </p:sp>
    </p:spTree>
    <p:extLst>
      <p:ext uri="{BB962C8B-B14F-4D97-AF65-F5344CB8AC3E}">
        <p14:creationId xmlns:p14="http://schemas.microsoft.com/office/powerpoint/2010/main" val="120556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E070F-ACF4-4090-AB9A-A76F2505CFBC}"/>
              </a:ext>
            </a:extLst>
          </p:cNvPr>
          <p:cNvSpPr>
            <a:spLocks noGrp="1"/>
          </p:cNvSpPr>
          <p:nvPr>
            <p:ph type="ctrTitle"/>
          </p:nvPr>
        </p:nvSpPr>
        <p:spPr/>
        <p:txBody>
          <a:bodyPr/>
          <a:lstStyle/>
          <a:p>
            <a:r>
              <a:rPr lang="ru-RU" dirty="0"/>
              <a:t>системное программное обеспечение </a:t>
            </a:r>
            <a:r>
              <a:rPr lang="ru-RU" dirty="0" err="1"/>
              <a:t>лкс</a:t>
            </a:r>
            <a:endParaRPr lang="en-US" dirty="0"/>
          </a:p>
        </p:txBody>
      </p:sp>
    </p:spTree>
    <p:extLst>
      <p:ext uri="{BB962C8B-B14F-4D97-AF65-F5344CB8AC3E}">
        <p14:creationId xmlns:p14="http://schemas.microsoft.com/office/powerpoint/2010/main" val="3470427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E070F-ACF4-4090-AB9A-A76F2505CFBC}"/>
              </a:ext>
            </a:extLst>
          </p:cNvPr>
          <p:cNvSpPr>
            <a:spLocks noGrp="1"/>
          </p:cNvSpPr>
          <p:nvPr>
            <p:ph type="ctrTitle"/>
          </p:nvPr>
        </p:nvSpPr>
        <p:spPr>
          <a:xfrm>
            <a:off x="495300" y="1247776"/>
            <a:ext cx="10820399" cy="4505324"/>
          </a:xfrm>
        </p:spPr>
        <p:txBody>
          <a:bodyPr>
            <a:normAutofit fontScale="90000"/>
          </a:bodyPr>
          <a:lstStyle/>
          <a:p>
            <a:r>
              <a:rPr lang="ru-RU" altLang="ru-RU" sz="2700" dirty="0"/>
              <a:t>Служба доменных имён DNS является важнейшей системной службой в TCP/IP сетях. Назначение DNS – преобразование символьных имен в IP адреса и наоборот, а так же предоставление дополнительной информации о хостах и группах хостов (доменах), такой как адреса почтовых обменников, публичные ключи служб и т.п.</a:t>
            </a:r>
            <a:br>
              <a:rPr lang="ru-RU" altLang="ru-RU" sz="2700" dirty="0"/>
            </a:br>
            <a:br>
              <a:rPr lang="ru-RU" altLang="ru-RU" sz="2700" dirty="0"/>
            </a:br>
            <a:r>
              <a:rPr lang="ru-RU" altLang="ru-RU" sz="2900" dirty="0"/>
              <a:t>В сети Интернет служба DNS оперирует распределённой иерархической базой данных в виде дерева имен, находящейся на  множестве различных хостов. Ответственность за корректность базы данных в каждом узле дерева возлагается на администратора соответствующего домена.</a:t>
            </a:r>
            <a:br>
              <a:rPr lang="ru-RU" altLang="ru-RU" dirty="0"/>
            </a:br>
            <a:endParaRPr lang="en-US" dirty="0"/>
          </a:p>
        </p:txBody>
      </p:sp>
      <p:sp>
        <p:nvSpPr>
          <p:cNvPr id="3" name="Заголовок 1">
            <a:extLst>
              <a:ext uri="{FF2B5EF4-FFF2-40B4-BE49-F238E27FC236}">
                <a16:creationId xmlns:a16="http://schemas.microsoft.com/office/drawing/2014/main" id="{E3B9745D-835F-41CA-A0DE-143204F4D308}"/>
              </a:ext>
            </a:extLst>
          </p:cNvPr>
          <p:cNvSpPr txBox="1">
            <a:spLocks/>
          </p:cNvSpPr>
          <p:nvPr/>
        </p:nvSpPr>
        <p:spPr>
          <a:xfrm>
            <a:off x="2124768" y="590550"/>
            <a:ext cx="8229600" cy="106680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r>
              <a:rPr lang="ru-RU" altLang="ru-RU" b="1"/>
              <a:t>Служба имен в Интернете </a:t>
            </a:r>
            <a:r>
              <a:rPr lang="en-US" altLang="ru-RU" b="1"/>
              <a:t>DNS</a:t>
            </a:r>
            <a:br>
              <a:rPr lang="ru-RU" altLang="ru-RU" b="1"/>
            </a:br>
            <a:endParaRPr lang="ru-RU" altLang="ru-RU" dirty="0"/>
          </a:p>
        </p:txBody>
      </p:sp>
    </p:spTree>
    <p:extLst>
      <p:ext uri="{BB962C8B-B14F-4D97-AF65-F5344CB8AC3E}">
        <p14:creationId xmlns:p14="http://schemas.microsoft.com/office/powerpoint/2010/main" val="19585548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B0E1D7-E6EE-4E7F-A593-3CD579795C10}"/>
              </a:ext>
            </a:extLst>
          </p:cNvPr>
          <p:cNvSpPr txBox="1"/>
          <p:nvPr/>
        </p:nvSpPr>
        <p:spPr>
          <a:xfrm>
            <a:off x="236738" y="1128139"/>
            <a:ext cx="11718524" cy="5078313"/>
          </a:xfrm>
          <a:prstGeom prst="rect">
            <a:avLst/>
          </a:prstGeom>
          <a:noFill/>
        </p:spPr>
        <p:txBody>
          <a:bodyPr wrap="square">
            <a:spAutoFit/>
          </a:bodyPr>
          <a:lstStyle/>
          <a:p>
            <a:pPr algn="ctr"/>
            <a:r>
              <a:rPr lang="ru-RU" b="0" i="0" dirty="0">
                <a:solidFill>
                  <a:srgbClr val="000000"/>
                </a:solidFill>
                <a:effectLst/>
                <a:latin typeface="Arial" panose="020B0604020202020204" pitchFamily="34" charset="0"/>
              </a:rPr>
              <a:t>С точки зрения функциональности</a:t>
            </a:r>
          </a:p>
          <a:p>
            <a:pPr algn="just"/>
            <a:r>
              <a:rPr lang="ru-RU" b="0" i="0" dirty="0">
                <a:solidFill>
                  <a:srgbClr val="000000"/>
                </a:solidFill>
                <a:effectLst/>
                <a:latin typeface="Arial" panose="020B0604020202020204" pitchFamily="34" charset="0"/>
              </a:rPr>
              <a:t>Выделяют:</a:t>
            </a:r>
          </a:p>
          <a:p>
            <a:pPr algn="just">
              <a:buFont typeface="Arial" panose="020B0604020202020204" pitchFamily="34" charset="0"/>
              <a:buChar char="•"/>
            </a:pPr>
            <a:r>
              <a:rPr lang="ru-RU" b="0" i="0" dirty="0">
                <a:solidFill>
                  <a:srgbClr val="000000"/>
                </a:solidFill>
                <a:effectLst/>
                <a:latin typeface="Arial" panose="020B0604020202020204" pitchFamily="34" charset="0"/>
              </a:rPr>
              <a:t>вычислительные системы;</a:t>
            </a:r>
          </a:p>
          <a:p>
            <a:pPr algn="just">
              <a:buFont typeface="Arial" panose="020B0604020202020204" pitchFamily="34" charset="0"/>
              <a:buChar char="•"/>
            </a:pPr>
            <a:r>
              <a:rPr lang="ru-RU" b="0" i="0" dirty="0">
                <a:solidFill>
                  <a:srgbClr val="000000"/>
                </a:solidFill>
                <a:effectLst/>
                <a:latin typeface="Arial" panose="020B0604020202020204" pitchFamily="34" charset="0"/>
              </a:rPr>
              <a:t>информационные системы.</a:t>
            </a:r>
          </a:p>
          <a:p>
            <a:pPr algn="just"/>
            <a:r>
              <a:rPr lang="ru-RU" b="1" i="0" dirty="0">
                <a:solidFill>
                  <a:srgbClr val="000000"/>
                </a:solidFill>
                <a:effectLst/>
                <a:latin typeface="Arial" panose="020B0604020202020204" pitchFamily="34" charset="0"/>
              </a:rPr>
              <a:t>Вычислительные системы (</a:t>
            </a:r>
            <a:r>
              <a:rPr lang="ru-RU" b="1" i="1" dirty="0" err="1">
                <a:solidFill>
                  <a:srgbClr val="000000"/>
                </a:solidFill>
                <a:effectLst/>
                <a:latin typeface="Arial" panose="020B0604020202020204" pitchFamily="34" charset="0"/>
              </a:rPr>
              <a:t>Computational</a:t>
            </a:r>
            <a:r>
              <a:rPr lang="ru-RU" b="1" i="1" dirty="0">
                <a:solidFill>
                  <a:srgbClr val="000000"/>
                </a:solidFill>
                <a:effectLst/>
                <a:latin typeface="Arial" panose="020B0604020202020204" pitchFamily="34" charset="0"/>
              </a:rPr>
              <a:t> </a:t>
            </a:r>
            <a:r>
              <a:rPr lang="ru-RU" b="1" i="1" dirty="0" err="1">
                <a:solidFill>
                  <a:srgbClr val="000000"/>
                </a:solidFill>
                <a:effectLst/>
                <a:latin typeface="Arial" panose="020B0604020202020204" pitchFamily="34" charset="0"/>
              </a:rPr>
              <a:t>Grid</a:t>
            </a:r>
            <a:r>
              <a:rPr lang="ru-RU" b="1" i="0" dirty="0">
                <a:solidFill>
                  <a:srgbClr val="000000"/>
                </a:solidFill>
                <a:effectLst/>
                <a:latin typeface="Arial" panose="020B0604020202020204" pitchFamily="34" charset="0"/>
              </a:rPr>
              <a:t>) </a:t>
            </a:r>
            <a:r>
              <a:rPr lang="ru-RU" b="0" i="0" dirty="0">
                <a:solidFill>
                  <a:srgbClr val="000000"/>
                </a:solidFill>
                <a:effectLst/>
                <a:latin typeface="Arial" panose="020B0604020202020204" pitchFamily="34" charset="0"/>
              </a:rPr>
              <a:t>– это тип систем, в которых основным компьютерным ресурсом является мощность процессора.</a:t>
            </a:r>
          </a:p>
          <a:p>
            <a:pPr algn="just"/>
            <a:r>
              <a:rPr lang="ru-RU" b="0" i="0" dirty="0">
                <a:solidFill>
                  <a:srgbClr val="000000"/>
                </a:solidFill>
                <a:effectLst/>
                <a:latin typeface="Arial" panose="020B0604020202020204" pitchFamily="34" charset="0"/>
              </a:rPr>
              <a:t>Примерами могут служить:</a:t>
            </a:r>
          </a:p>
          <a:p>
            <a:pPr algn="just">
              <a:buFont typeface="Arial" panose="020B0604020202020204" pitchFamily="34" charset="0"/>
              <a:buChar char="•"/>
            </a:pPr>
            <a:r>
              <a:rPr lang="ru-RU" b="0" i="0" dirty="0">
                <a:solidFill>
                  <a:srgbClr val="000000"/>
                </a:solidFill>
                <a:effectLst/>
                <a:latin typeface="Arial" panose="020B0604020202020204" pitchFamily="34" charset="0"/>
              </a:rPr>
              <a:t>Кластер ИРЭ РАН, кластер ВЦ РАН;</a:t>
            </a:r>
          </a:p>
          <a:p>
            <a:pPr algn="just">
              <a:buFont typeface="Arial" panose="020B0604020202020204" pitchFamily="34" charset="0"/>
              <a:buChar char="•"/>
            </a:pPr>
            <a:r>
              <a:rPr lang="ru-RU" b="0" i="0" dirty="0">
                <a:solidFill>
                  <a:srgbClr val="000000"/>
                </a:solidFill>
                <a:effectLst/>
                <a:latin typeface="Arial" panose="020B0604020202020204" pitchFamily="34" charset="0"/>
              </a:rPr>
              <a:t>Системы на основе IBM WAS, например, </a:t>
            </a:r>
            <a:r>
              <a:rPr lang="ru-RU" b="0" i="1" dirty="0" err="1">
                <a:solidFill>
                  <a:srgbClr val="000000"/>
                </a:solidFill>
                <a:effectLst/>
                <a:latin typeface="Arial" panose="020B0604020202020204" pitchFamily="34" charset="0"/>
              </a:rPr>
              <a:t>Workplace</a:t>
            </a:r>
            <a:r>
              <a:rPr lang="ru-RU" b="0" i="1"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Collaborative</a:t>
            </a:r>
            <a:r>
              <a:rPr lang="ru-RU" b="0" i="1"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Learning</a:t>
            </a:r>
            <a:r>
              <a:rPr lang="ru-RU" b="0" i="0"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Workplace</a:t>
            </a:r>
            <a:r>
              <a:rPr lang="ru-RU" b="0" i="1"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Messaging</a:t>
            </a:r>
            <a:r>
              <a:rPr lang="ru-RU" b="0" i="0" dirty="0">
                <a:solidFill>
                  <a:srgbClr val="000000"/>
                </a:solidFill>
                <a:effectLst/>
                <a:latin typeface="Arial" panose="020B0604020202020204" pitchFamily="34" charset="0"/>
              </a:rPr>
              <a:t>. В сервер IBM WAS встроена возможность распределения рабочей нагрузки и кэширования для интеллектуальной оптимизации производительности;</a:t>
            </a:r>
          </a:p>
          <a:p>
            <a:pPr algn="just">
              <a:buFont typeface="Arial" panose="020B0604020202020204" pitchFamily="34" charset="0"/>
              <a:buChar char="•"/>
            </a:pPr>
            <a:r>
              <a:rPr lang="ru-RU" b="0" i="0" dirty="0">
                <a:solidFill>
                  <a:srgbClr val="000000"/>
                </a:solidFill>
                <a:effectLst/>
                <a:latin typeface="Arial" panose="020B0604020202020204" pitchFamily="34" charset="0"/>
              </a:rPr>
              <a:t>Системы на основе промежуточного программного обеспечения </a:t>
            </a:r>
            <a:r>
              <a:rPr lang="ru-RU" b="0" i="1" dirty="0" err="1">
                <a:solidFill>
                  <a:srgbClr val="000000"/>
                </a:solidFill>
                <a:effectLst/>
                <a:latin typeface="Arial" panose="020B0604020202020204" pitchFamily="34" charset="0"/>
              </a:rPr>
              <a:t>Globus</a:t>
            </a:r>
            <a:r>
              <a:rPr lang="ru-RU" b="0" i="0"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gLite</a:t>
            </a:r>
            <a:r>
              <a:rPr lang="ru-RU" b="0" i="0" dirty="0">
                <a:solidFill>
                  <a:srgbClr val="000000"/>
                </a:solidFill>
                <a:effectLst/>
                <a:latin typeface="Arial" panose="020B0604020202020204" pitchFamily="34" charset="0"/>
              </a:rPr>
              <a:t>.</a:t>
            </a:r>
          </a:p>
          <a:p>
            <a:pPr algn="just"/>
            <a:r>
              <a:rPr lang="ru-RU" b="1" i="0" dirty="0">
                <a:solidFill>
                  <a:srgbClr val="000000"/>
                </a:solidFill>
                <a:effectLst/>
                <a:latin typeface="Arial" panose="020B0604020202020204" pitchFamily="34" charset="0"/>
              </a:rPr>
              <a:t>Информационные системы (</a:t>
            </a:r>
            <a:r>
              <a:rPr lang="ru-RU" b="1" i="1" dirty="0" err="1">
                <a:solidFill>
                  <a:srgbClr val="000000"/>
                </a:solidFill>
                <a:effectLst/>
                <a:latin typeface="Arial" panose="020B0604020202020204" pitchFamily="34" charset="0"/>
              </a:rPr>
              <a:t>Data</a:t>
            </a:r>
            <a:r>
              <a:rPr lang="ru-RU" b="1" i="1" dirty="0">
                <a:solidFill>
                  <a:srgbClr val="000000"/>
                </a:solidFill>
                <a:effectLst/>
                <a:latin typeface="Arial" panose="020B0604020202020204" pitchFamily="34" charset="0"/>
              </a:rPr>
              <a:t> </a:t>
            </a:r>
            <a:r>
              <a:rPr lang="ru-RU" b="1" i="1" dirty="0" err="1">
                <a:solidFill>
                  <a:srgbClr val="000000"/>
                </a:solidFill>
                <a:effectLst/>
                <a:latin typeface="Arial" panose="020B0604020202020204" pitchFamily="34" charset="0"/>
              </a:rPr>
              <a:t>Grid</a:t>
            </a:r>
            <a:r>
              <a:rPr lang="ru-RU" b="1" i="0" dirty="0">
                <a:solidFill>
                  <a:srgbClr val="000000"/>
                </a:solidFill>
                <a:effectLst/>
                <a:latin typeface="Arial" panose="020B0604020202020204" pitchFamily="34" charset="0"/>
              </a:rPr>
              <a:t>) </a:t>
            </a:r>
            <a:r>
              <a:rPr lang="ru-RU" b="0" i="0" dirty="0">
                <a:solidFill>
                  <a:srgbClr val="000000"/>
                </a:solidFill>
                <a:effectLst/>
                <a:latin typeface="Arial" panose="020B0604020202020204" pitchFamily="34" charset="0"/>
              </a:rPr>
              <a:t>– это тип систем, в которых основным компьютерным ресурсом является объем памяти данных. Эти системы рассматриваются как огромные хранилища данных.</a:t>
            </a:r>
          </a:p>
          <a:p>
            <a:pPr algn="just"/>
            <a:r>
              <a:rPr lang="ru-RU" b="0" i="0" dirty="0">
                <a:solidFill>
                  <a:srgbClr val="000000"/>
                </a:solidFill>
                <a:effectLst/>
                <a:latin typeface="Arial" panose="020B0604020202020204" pitchFamily="34" charset="0"/>
              </a:rPr>
              <a:t>Последователи классификации выделяют еще и третий тип систем - так называемые Передаточные </a:t>
            </a:r>
            <a:r>
              <a:rPr lang="ru-RU" b="0" i="0" dirty="0" err="1">
                <a:solidFill>
                  <a:srgbClr val="000000"/>
                </a:solidFill>
                <a:effectLst/>
                <a:latin typeface="Arial" panose="020B0604020202020204" pitchFamily="34" charset="0"/>
              </a:rPr>
              <a:t>грид</a:t>
            </a:r>
            <a:r>
              <a:rPr lang="ru-RU" b="0" i="0" dirty="0">
                <a:solidFill>
                  <a:srgbClr val="000000"/>
                </a:solidFill>
                <a:effectLst/>
                <a:latin typeface="Arial" panose="020B0604020202020204" pitchFamily="34" charset="0"/>
              </a:rPr>
              <a:t> (</a:t>
            </a:r>
            <a:r>
              <a:rPr lang="ru-RU" b="0" i="0" dirty="0" err="1">
                <a:solidFill>
                  <a:srgbClr val="000000"/>
                </a:solidFill>
                <a:effectLst/>
                <a:latin typeface="Arial" panose="020B0604020202020204" pitchFamily="34" charset="0"/>
              </a:rPr>
              <a:t>Network</a:t>
            </a:r>
            <a:r>
              <a:rPr lang="ru-RU" b="0" i="0" dirty="0">
                <a:solidFill>
                  <a:srgbClr val="000000"/>
                </a:solidFill>
                <a:effectLst/>
                <a:latin typeface="Arial" panose="020B0604020202020204" pitchFamily="34" charset="0"/>
              </a:rPr>
              <a:t> </a:t>
            </a:r>
            <a:r>
              <a:rPr lang="ru-RU" b="0" i="0" dirty="0" err="1">
                <a:solidFill>
                  <a:srgbClr val="000000"/>
                </a:solidFill>
                <a:effectLst/>
                <a:latin typeface="Arial" panose="020B0604020202020204" pitchFamily="34" charset="0"/>
              </a:rPr>
              <a:t>Grid</a:t>
            </a:r>
            <a:r>
              <a:rPr lang="ru-RU" b="0" i="0" dirty="0">
                <a:solidFill>
                  <a:srgbClr val="000000"/>
                </a:solidFill>
                <a:effectLst/>
                <a:latin typeface="Arial" panose="020B0604020202020204" pitchFamily="34" charset="0"/>
              </a:rPr>
              <a:t> или </a:t>
            </a:r>
            <a:r>
              <a:rPr lang="ru-RU" b="0" i="0" dirty="0" err="1">
                <a:solidFill>
                  <a:srgbClr val="000000"/>
                </a:solidFill>
                <a:effectLst/>
                <a:latin typeface="Arial" panose="020B0604020202020204" pitchFamily="34" charset="0"/>
              </a:rPr>
              <a:t>Delivery</a:t>
            </a:r>
            <a:r>
              <a:rPr lang="ru-RU" b="0" i="0" dirty="0">
                <a:solidFill>
                  <a:srgbClr val="000000"/>
                </a:solidFill>
                <a:effectLst/>
                <a:latin typeface="Arial" panose="020B0604020202020204" pitchFamily="34" charset="0"/>
              </a:rPr>
              <a:t> </a:t>
            </a:r>
            <a:r>
              <a:rPr lang="ru-RU" b="0" i="0" dirty="0" err="1">
                <a:solidFill>
                  <a:srgbClr val="000000"/>
                </a:solidFill>
                <a:effectLst/>
                <a:latin typeface="Arial" panose="020B0604020202020204" pitchFamily="34" charset="0"/>
              </a:rPr>
              <a:t>Grid</a:t>
            </a:r>
            <a:r>
              <a:rPr lang="ru-RU" b="0" i="0" dirty="0">
                <a:solidFill>
                  <a:srgbClr val="000000"/>
                </a:solidFill>
                <a:effectLst/>
                <a:latin typeface="Arial" panose="020B0604020202020204" pitchFamily="34" charset="0"/>
              </a:rPr>
              <a:t>). В этой системе узлы представляют собой передатчики (</a:t>
            </a:r>
            <a:r>
              <a:rPr lang="ru-RU" b="0" i="0" dirty="0" err="1">
                <a:solidFill>
                  <a:srgbClr val="000000"/>
                </a:solidFill>
                <a:effectLst/>
                <a:latin typeface="Arial" panose="020B0604020202020204" pitchFamily="34" charset="0"/>
              </a:rPr>
              <a:t>router</a:t>
            </a:r>
            <a:r>
              <a:rPr lang="ru-RU" b="0" i="0" dirty="0">
                <a:solidFill>
                  <a:srgbClr val="000000"/>
                </a:solidFill>
                <a:effectLst/>
                <a:latin typeface="Arial" panose="020B0604020202020204" pitchFamily="34" charset="0"/>
              </a:rPr>
              <a:t>), повышающие производительность и отказоустойчивость сети передачи данных между источником и приемником.</a:t>
            </a:r>
          </a:p>
        </p:txBody>
      </p:sp>
    </p:spTree>
    <p:extLst>
      <p:ext uri="{BB962C8B-B14F-4D97-AF65-F5344CB8AC3E}">
        <p14:creationId xmlns:p14="http://schemas.microsoft.com/office/powerpoint/2010/main" val="294337272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E0D5DF-63E2-4D0B-BB9F-437BB98E36FF}"/>
              </a:ext>
            </a:extLst>
          </p:cNvPr>
          <p:cNvSpPr txBox="1"/>
          <p:nvPr/>
        </p:nvSpPr>
        <p:spPr>
          <a:xfrm>
            <a:off x="798990" y="1206286"/>
            <a:ext cx="10892901" cy="4247317"/>
          </a:xfrm>
          <a:prstGeom prst="rect">
            <a:avLst/>
          </a:prstGeom>
          <a:noFill/>
        </p:spPr>
        <p:txBody>
          <a:bodyPr wrap="square">
            <a:spAutoFit/>
          </a:bodyPr>
          <a:lstStyle/>
          <a:p>
            <a:pPr algn="ctr"/>
            <a:r>
              <a:rPr lang="ru-RU" b="1" i="0" dirty="0">
                <a:solidFill>
                  <a:srgbClr val="000000"/>
                </a:solidFill>
                <a:effectLst/>
                <a:latin typeface="Arial" panose="020B0604020202020204" pitchFamily="34" charset="0"/>
              </a:rPr>
              <a:t>С точки зрения аппаратной реализации</a:t>
            </a:r>
          </a:p>
          <a:p>
            <a:pPr algn="just"/>
            <a:r>
              <a:rPr lang="ru-RU" b="0" i="0" dirty="0">
                <a:solidFill>
                  <a:srgbClr val="000000"/>
                </a:solidFill>
                <a:effectLst/>
                <a:latin typeface="Arial" panose="020B0604020202020204" pitchFamily="34" charset="0"/>
              </a:rPr>
              <a:t>Несмотря на то, что все распределенные системы содержат по нескольку процессоров, существуют различные способы их организации в систему. В особенности это относится к вариантам их соединения и организации взаимного обмена.</a:t>
            </a:r>
          </a:p>
          <a:p>
            <a:pPr algn="just"/>
            <a:r>
              <a:rPr lang="ru-RU" b="0" i="0" dirty="0">
                <a:solidFill>
                  <a:srgbClr val="000000"/>
                </a:solidFill>
                <a:effectLst/>
                <a:latin typeface="Arial" panose="020B0604020202020204" pitchFamily="34" charset="0"/>
              </a:rPr>
              <a:t>Все компьютеры можно подразделить на две группы. Системы, в которых компьютеры используют память совместно, обычно называются </a:t>
            </a:r>
            <a:r>
              <a:rPr lang="ru-RU" b="1" i="1" dirty="0">
                <a:solidFill>
                  <a:srgbClr val="000000"/>
                </a:solidFill>
                <a:effectLst/>
                <a:latin typeface="Arial" panose="020B0604020202020204" pitchFamily="34" charset="0"/>
              </a:rPr>
              <a:t>мультипроцессорами</a:t>
            </a:r>
            <a:r>
              <a:rPr lang="ru-RU" b="0" i="1" dirty="0">
                <a:solidFill>
                  <a:srgbClr val="000000"/>
                </a:solidFill>
                <a:effectLst/>
                <a:latin typeface="Arial" panose="020B0604020202020204" pitchFamily="34" charset="0"/>
              </a:rPr>
              <a:t>, </a:t>
            </a:r>
            <a:r>
              <a:rPr lang="ru-RU" b="0" i="0" dirty="0">
                <a:solidFill>
                  <a:srgbClr val="000000"/>
                </a:solidFill>
                <a:effectLst/>
                <a:latin typeface="Arial" panose="020B0604020202020204" pitchFamily="34" charset="0"/>
              </a:rPr>
              <a:t>а работающие каждый со своей памятью </a:t>
            </a:r>
            <a:r>
              <a:rPr lang="ru-RU" b="1" i="0" dirty="0">
                <a:solidFill>
                  <a:srgbClr val="000000"/>
                </a:solidFill>
                <a:effectLst/>
                <a:latin typeface="Arial" panose="020B0604020202020204" pitchFamily="34" charset="0"/>
              </a:rPr>
              <a:t>-</a:t>
            </a:r>
            <a:r>
              <a:rPr lang="ru-RU" b="0" i="0" dirty="0">
                <a:solidFill>
                  <a:srgbClr val="000000"/>
                </a:solidFill>
                <a:effectLst/>
                <a:latin typeface="Arial" panose="020B0604020202020204" pitchFamily="34" charset="0"/>
              </a:rPr>
              <a:t> </a:t>
            </a:r>
            <a:r>
              <a:rPr lang="ru-RU" b="1" i="1" dirty="0" err="1">
                <a:solidFill>
                  <a:srgbClr val="000000"/>
                </a:solidFill>
                <a:effectLst/>
                <a:latin typeface="Arial" panose="020B0604020202020204" pitchFamily="34" charset="0"/>
              </a:rPr>
              <a:t>мультикомпьютерами</a:t>
            </a:r>
            <a:r>
              <a:rPr lang="ru-RU" b="0" i="1" dirty="0">
                <a:solidFill>
                  <a:srgbClr val="000000"/>
                </a:solidFill>
                <a:effectLst/>
                <a:latin typeface="Arial" panose="020B0604020202020204" pitchFamily="34" charset="0"/>
              </a:rPr>
              <a:t>. </a:t>
            </a:r>
            <a:r>
              <a:rPr lang="ru-RU" b="0" i="0" dirty="0">
                <a:solidFill>
                  <a:srgbClr val="000000"/>
                </a:solidFill>
                <a:effectLst/>
                <a:latin typeface="Arial" panose="020B0604020202020204" pitchFamily="34" charset="0"/>
              </a:rPr>
              <a:t>Основная разница между ними состоит в том, что мультипроцессоры имеют единое адресное пространство, совместно используемое всеми процессорами. Все машины задействуют одну и ту же </a:t>
            </a:r>
            <a:r>
              <a:rPr lang="ru-RU" b="0" i="0" dirty="0" err="1">
                <a:solidFill>
                  <a:srgbClr val="000000"/>
                </a:solidFill>
                <a:effectLst/>
                <a:latin typeface="Arial" panose="020B0604020202020204" pitchFamily="34" charset="0"/>
              </a:rPr>
              <a:t>память.В</a:t>
            </a:r>
            <a:r>
              <a:rPr lang="ru-RU" b="0" i="0" dirty="0">
                <a:solidFill>
                  <a:srgbClr val="000000"/>
                </a:solidFill>
                <a:effectLst/>
                <a:latin typeface="Arial" panose="020B0604020202020204" pitchFamily="34" charset="0"/>
              </a:rPr>
              <a:t> отличие от таких машин в </a:t>
            </a:r>
            <a:r>
              <a:rPr lang="ru-RU" b="0" i="0" dirty="0" err="1">
                <a:solidFill>
                  <a:srgbClr val="000000"/>
                </a:solidFill>
                <a:effectLst/>
                <a:latin typeface="Arial" panose="020B0604020202020204" pitchFamily="34" charset="0"/>
              </a:rPr>
              <a:t>мультикомпьютерах</a:t>
            </a:r>
            <a:r>
              <a:rPr lang="ru-RU" b="0" i="0" dirty="0">
                <a:solidFill>
                  <a:srgbClr val="000000"/>
                </a:solidFill>
                <a:effectLst/>
                <a:latin typeface="Arial" panose="020B0604020202020204" pitchFamily="34" charset="0"/>
              </a:rPr>
              <a:t> каждая машина использует свою собственную память. Типичный пример </a:t>
            </a:r>
            <a:r>
              <a:rPr lang="ru-RU" b="0" i="0" dirty="0" err="1">
                <a:solidFill>
                  <a:srgbClr val="000000"/>
                </a:solidFill>
                <a:effectLst/>
                <a:latin typeface="Arial" panose="020B0604020202020204" pitchFamily="34" charset="0"/>
              </a:rPr>
              <a:t>мультикомпьютера</a:t>
            </a:r>
            <a:r>
              <a:rPr lang="ru-RU" b="0" i="0" dirty="0">
                <a:solidFill>
                  <a:srgbClr val="000000"/>
                </a:solidFill>
                <a:effectLst/>
                <a:latin typeface="Arial" panose="020B0604020202020204" pitchFamily="34" charset="0"/>
              </a:rPr>
              <a:t> — несколько персональных компьютеров, объединенных в сеть.</a:t>
            </a:r>
          </a:p>
          <a:p>
            <a:pPr algn="just"/>
            <a:r>
              <a:rPr lang="ru-RU" b="0" i="0" dirty="0">
                <a:solidFill>
                  <a:srgbClr val="000000"/>
                </a:solidFill>
                <a:effectLst/>
                <a:latin typeface="Arial" panose="020B0604020202020204" pitchFamily="34" charset="0"/>
              </a:rPr>
              <a:t>Выделяют:</a:t>
            </a:r>
          </a:p>
          <a:p>
            <a:pPr algn="just">
              <a:buFont typeface="Arial" panose="020B0604020202020204" pitchFamily="34" charset="0"/>
              <a:buChar char="•"/>
            </a:pPr>
            <a:r>
              <a:rPr lang="ru-RU" b="0" i="0" dirty="0">
                <a:solidFill>
                  <a:srgbClr val="000000"/>
                </a:solidFill>
                <a:effectLst/>
                <a:latin typeface="Arial" panose="020B0604020202020204" pitchFamily="34" charset="0"/>
              </a:rPr>
              <a:t>мультипроцессоры;</a:t>
            </a:r>
          </a:p>
          <a:p>
            <a:pPr algn="just">
              <a:buFont typeface="Arial" panose="020B0604020202020204" pitchFamily="34" charset="0"/>
              <a:buChar char="•"/>
            </a:pPr>
            <a:r>
              <a:rPr lang="ru-RU" b="0" i="0" dirty="0">
                <a:solidFill>
                  <a:srgbClr val="000000"/>
                </a:solidFill>
                <a:effectLst/>
                <a:latin typeface="Arial" panose="020B0604020202020204" pitchFamily="34" charset="0"/>
              </a:rPr>
              <a:t>гетерогенные мультикомпьютерные системы;</a:t>
            </a:r>
          </a:p>
          <a:p>
            <a:pPr algn="just">
              <a:buFont typeface="Arial" panose="020B0604020202020204" pitchFamily="34" charset="0"/>
              <a:buChar char="•"/>
            </a:pPr>
            <a:r>
              <a:rPr lang="ru-RU" b="0" i="0" dirty="0">
                <a:solidFill>
                  <a:srgbClr val="000000"/>
                </a:solidFill>
                <a:effectLst/>
                <a:latin typeface="Arial" panose="020B0604020202020204" pitchFamily="34" charset="0"/>
              </a:rPr>
              <a:t>гомогенные мультикомпьютерные системы.</a:t>
            </a:r>
          </a:p>
        </p:txBody>
      </p:sp>
    </p:spTree>
    <p:extLst>
      <p:ext uri="{BB962C8B-B14F-4D97-AF65-F5344CB8AC3E}">
        <p14:creationId xmlns:p14="http://schemas.microsoft.com/office/powerpoint/2010/main" val="30851678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FD972F-FC1C-4255-84EB-529DC312688E}"/>
              </a:ext>
            </a:extLst>
          </p:cNvPr>
          <p:cNvSpPr txBox="1"/>
          <p:nvPr/>
        </p:nvSpPr>
        <p:spPr>
          <a:xfrm>
            <a:off x="961006" y="100197"/>
            <a:ext cx="10864049" cy="2585323"/>
          </a:xfrm>
          <a:prstGeom prst="rect">
            <a:avLst/>
          </a:prstGeom>
          <a:noFill/>
        </p:spPr>
        <p:txBody>
          <a:bodyPr wrap="square">
            <a:spAutoFit/>
          </a:bodyPr>
          <a:lstStyle/>
          <a:p>
            <a:pPr algn="ctr"/>
            <a:r>
              <a:rPr lang="ru-RU" b="0" i="0" dirty="0">
                <a:solidFill>
                  <a:srgbClr val="000000"/>
                </a:solidFill>
                <a:effectLst/>
                <a:latin typeface="Arial" panose="020B0604020202020204" pitchFamily="34" charset="0"/>
              </a:rPr>
              <a:t>Мультипроцессоры с шинной архитектурой</a:t>
            </a:r>
          </a:p>
          <a:p>
            <a:pPr algn="just"/>
            <a:r>
              <a:rPr lang="ru-RU" b="0" i="0" dirty="0">
                <a:solidFill>
                  <a:srgbClr val="000000"/>
                </a:solidFill>
                <a:effectLst/>
                <a:latin typeface="Arial" panose="020B0604020202020204" pitchFamily="34" charset="0"/>
              </a:rPr>
              <a:t>Мультипроцессорные системы шинной архитектуры состоят из некоторого количества процессоров, подсоединенных к общей шине, а через нее </a:t>
            </a:r>
            <a:r>
              <a:rPr lang="ru-RU" b="1" i="0" dirty="0">
                <a:solidFill>
                  <a:srgbClr val="000000"/>
                </a:solidFill>
                <a:effectLst/>
                <a:latin typeface="Arial" panose="020B0604020202020204" pitchFamily="34" charset="0"/>
              </a:rPr>
              <a:t>-</a:t>
            </a:r>
            <a:r>
              <a:rPr lang="ru-RU" b="0" i="0" dirty="0">
                <a:solidFill>
                  <a:srgbClr val="000000"/>
                </a:solidFill>
                <a:effectLst/>
                <a:latin typeface="Arial" panose="020B0604020202020204" pitchFamily="34" charset="0"/>
              </a:rPr>
              <a:t> к модулям памяти. Простейшая конфигурация содержит плату с шиной или материнскую плату, в которую вставляются процессоры и модули памяти.</a:t>
            </a:r>
          </a:p>
          <a:p>
            <a:pPr algn="just"/>
            <a:r>
              <a:rPr lang="ru-RU" b="0" i="0" dirty="0">
                <a:solidFill>
                  <a:srgbClr val="000000"/>
                </a:solidFill>
                <a:effectLst/>
                <a:latin typeface="Arial" panose="020B0604020202020204" pitchFamily="34" charset="0"/>
              </a:rPr>
              <a:t>Проблема состоит в том, что в случае уже 4 или 5 процессоров </a:t>
            </a:r>
            <a:r>
              <a:rPr lang="ru-RU" b="0" i="0" u="sng" dirty="0">
                <a:solidFill>
                  <a:srgbClr val="000000"/>
                </a:solidFill>
                <a:effectLst/>
                <a:latin typeface="Arial" panose="020B0604020202020204" pitchFamily="34" charset="0"/>
              </a:rPr>
              <a:t>шина</a:t>
            </a:r>
            <a:r>
              <a:rPr lang="ru-RU" b="0" i="0" dirty="0">
                <a:solidFill>
                  <a:srgbClr val="000000"/>
                </a:solidFill>
                <a:effectLst/>
                <a:latin typeface="Arial" panose="020B0604020202020204" pitchFamily="34" charset="0"/>
              </a:rPr>
              <a:t> оказывается стабильно </a:t>
            </a:r>
            <a:r>
              <a:rPr lang="ru-RU" b="0" i="0" u="sng" dirty="0">
                <a:solidFill>
                  <a:srgbClr val="000000"/>
                </a:solidFill>
                <a:effectLst/>
                <a:latin typeface="Arial" panose="020B0604020202020204" pitchFamily="34" charset="0"/>
              </a:rPr>
              <a:t>перегруженной</a:t>
            </a:r>
            <a:r>
              <a:rPr lang="ru-RU" b="0" i="0" dirty="0">
                <a:solidFill>
                  <a:srgbClr val="000000"/>
                </a:solidFill>
                <a:effectLst/>
                <a:latin typeface="Arial" panose="020B0604020202020204" pitchFamily="34" charset="0"/>
              </a:rPr>
              <a:t> и производительность резко падает. Решение состоит в размещении между процессором и шиной </a:t>
            </a:r>
            <a:r>
              <a:rPr lang="ru-RU" b="0" i="0" u="sng" dirty="0">
                <a:solidFill>
                  <a:srgbClr val="000000"/>
                </a:solidFill>
                <a:effectLst/>
                <a:latin typeface="Arial" panose="020B0604020202020204" pitchFamily="34" charset="0"/>
              </a:rPr>
              <a:t>высокоскоростной </a:t>
            </a:r>
            <a:r>
              <a:rPr lang="ru-RU" b="0" i="1" u="sng" dirty="0">
                <a:solidFill>
                  <a:srgbClr val="000000"/>
                </a:solidFill>
                <a:effectLst/>
                <a:latin typeface="Arial" panose="020B0604020202020204" pitchFamily="34" charset="0"/>
              </a:rPr>
              <a:t>кэш-памяти</a:t>
            </a:r>
            <a:r>
              <a:rPr lang="ru-RU" b="0" i="1" dirty="0">
                <a:solidFill>
                  <a:srgbClr val="000000"/>
                </a:solidFill>
                <a:effectLst/>
                <a:latin typeface="Arial" panose="020B0604020202020204" pitchFamily="34" charset="0"/>
              </a:rPr>
              <a:t>. </a:t>
            </a:r>
            <a:r>
              <a:rPr lang="ru-RU" b="0" i="0" dirty="0">
                <a:solidFill>
                  <a:srgbClr val="000000"/>
                </a:solidFill>
                <a:effectLst/>
                <a:latin typeface="Arial" panose="020B0604020202020204" pitchFamily="34" charset="0"/>
              </a:rPr>
              <a:t>В кэше сохраняются данные, обращение к которым происходит наиболее часто. Все запросы к памяти происходят через кэш.</a:t>
            </a:r>
          </a:p>
        </p:txBody>
      </p:sp>
      <p:pic>
        <p:nvPicPr>
          <p:cNvPr id="5" name="Рисунок 4">
            <a:extLst>
              <a:ext uri="{FF2B5EF4-FFF2-40B4-BE49-F238E27FC236}">
                <a16:creationId xmlns:a16="http://schemas.microsoft.com/office/drawing/2014/main" id="{EF4FD2E4-F3CC-4E00-9941-B680E9735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006" y="2724149"/>
            <a:ext cx="8194424" cy="1887881"/>
          </a:xfrm>
          <a:prstGeom prst="rect">
            <a:avLst/>
          </a:prstGeom>
        </p:spPr>
      </p:pic>
      <p:sp>
        <p:nvSpPr>
          <p:cNvPr id="7" name="TextBox 6">
            <a:extLst>
              <a:ext uri="{FF2B5EF4-FFF2-40B4-BE49-F238E27FC236}">
                <a16:creationId xmlns:a16="http://schemas.microsoft.com/office/drawing/2014/main" id="{445EE653-16C2-43B5-A742-126F5D13D2A4}"/>
              </a:ext>
            </a:extLst>
          </p:cNvPr>
          <p:cNvSpPr txBox="1"/>
          <p:nvPr/>
        </p:nvSpPr>
        <p:spPr>
          <a:xfrm>
            <a:off x="315492" y="4172481"/>
            <a:ext cx="11509564" cy="2308324"/>
          </a:xfrm>
          <a:prstGeom prst="rect">
            <a:avLst/>
          </a:prstGeom>
          <a:noFill/>
        </p:spPr>
        <p:txBody>
          <a:bodyPr wrap="square">
            <a:spAutoFit/>
          </a:bodyPr>
          <a:lstStyle/>
          <a:p>
            <a:pPr algn="ctr"/>
            <a:r>
              <a:rPr lang="ru-RU" b="0" i="0" dirty="0">
                <a:solidFill>
                  <a:srgbClr val="000000"/>
                </a:solidFill>
                <a:effectLst/>
                <a:latin typeface="Arial" panose="020B0604020202020204" pitchFamily="34" charset="0"/>
              </a:rPr>
              <a:t>Мультипроцессоры с шинной архитектурой</a:t>
            </a:r>
          </a:p>
          <a:p>
            <a:pPr algn="just"/>
            <a:r>
              <a:rPr lang="ru-RU" b="0" i="0" dirty="0">
                <a:solidFill>
                  <a:srgbClr val="000000"/>
                </a:solidFill>
                <a:effectLst/>
                <a:latin typeface="Arial" panose="020B0604020202020204" pitchFamily="34" charset="0"/>
              </a:rPr>
              <a:t>Однако введение кэша создает серьезные проблемы само по себе. Предположим, что два процессора, А</a:t>
            </a:r>
            <a:r>
              <a:rPr lang="ru-RU" b="0" i="1" dirty="0">
                <a:solidFill>
                  <a:srgbClr val="000000"/>
                </a:solidFill>
                <a:effectLst/>
                <a:latin typeface="Arial" panose="020B0604020202020204" pitchFamily="34" charset="0"/>
              </a:rPr>
              <a:t> и В, </a:t>
            </a:r>
            <a:r>
              <a:rPr lang="ru-RU" b="0" i="0" dirty="0">
                <a:solidFill>
                  <a:srgbClr val="000000"/>
                </a:solidFill>
                <a:effectLst/>
                <a:latin typeface="Arial" panose="020B0604020202020204" pitchFamily="34" charset="0"/>
              </a:rPr>
              <a:t>читают одно и то же слово в свой внутренний кэш. Затем </a:t>
            </a:r>
            <a:r>
              <a:rPr lang="ru-RU" b="0" i="1" dirty="0">
                <a:solidFill>
                  <a:srgbClr val="000000"/>
                </a:solidFill>
                <a:effectLst/>
                <a:latin typeface="Arial" panose="020B0604020202020204" pitchFamily="34" charset="0"/>
              </a:rPr>
              <a:t>А </a:t>
            </a:r>
            <a:r>
              <a:rPr lang="ru-RU" b="0" i="0" dirty="0">
                <a:solidFill>
                  <a:srgbClr val="000000"/>
                </a:solidFill>
                <a:effectLst/>
                <a:latin typeface="Arial" panose="020B0604020202020204" pitchFamily="34" charset="0"/>
              </a:rPr>
              <a:t>перезаписывает это слово. Когда процессор </a:t>
            </a:r>
            <a:r>
              <a:rPr lang="ru-RU" b="0" i="1" dirty="0">
                <a:solidFill>
                  <a:srgbClr val="000000"/>
                </a:solidFill>
                <a:effectLst/>
                <a:latin typeface="Arial" panose="020B0604020202020204" pitchFamily="34" charset="0"/>
              </a:rPr>
              <a:t>В </a:t>
            </a:r>
            <a:r>
              <a:rPr lang="ru-RU" b="0" i="0" dirty="0" err="1">
                <a:solidFill>
                  <a:srgbClr val="000000"/>
                </a:solidFill>
                <a:effectLst/>
                <a:latin typeface="Arial" panose="020B0604020202020204" pitchFamily="34" charset="0"/>
              </a:rPr>
              <a:t>в</a:t>
            </a:r>
            <a:r>
              <a:rPr lang="ru-RU" b="0" i="0" dirty="0">
                <a:solidFill>
                  <a:srgbClr val="000000"/>
                </a:solidFill>
                <a:effectLst/>
                <a:latin typeface="Arial" panose="020B0604020202020204" pitchFamily="34" charset="0"/>
              </a:rPr>
              <a:t> следующий раз захочет воспользоваться этим словом, он считает старое значение из своего кэша, а не новое значение, записанное процессором </a:t>
            </a:r>
            <a:r>
              <a:rPr lang="ru-RU" b="0" i="1" dirty="0">
                <a:solidFill>
                  <a:srgbClr val="000000"/>
                </a:solidFill>
                <a:effectLst/>
                <a:latin typeface="Arial" panose="020B0604020202020204" pitchFamily="34" charset="0"/>
              </a:rPr>
              <a:t>А. </a:t>
            </a:r>
            <a:r>
              <a:rPr lang="ru-RU" b="0" i="0" dirty="0">
                <a:solidFill>
                  <a:srgbClr val="000000"/>
                </a:solidFill>
                <a:effectLst/>
                <a:latin typeface="Arial" panose="020B0604020202020204" pitchFamily="34" charset="0"/>
              </a:rPr>
              <a:t>Память стала несогласованной, и программирование системы осложнилось.</a:t>
            </a:r>
          </a:p>
          <a:p>
            <a:pPr algn="just"/>
            <a:r>
              <a:rPr lang="ru-RU" b="0" i="0" dirty="0">
                <a:solidFill>
                  <a:srgbClr val="000000"/>
                </a:solidFill>
                <a:effectLst/>
                <a:latin typeface="Arial" panose="020B0604020202020204" pitchFamily="34" charset="0"/>
              </a:rPr>
              <a:t>Проблема мультипроцессорных систем шинной архитектуры состоит в их ограниченной масштабируемости.</a:t>
            </a:r>
          </a:p>
        </p:txBody>
      </p:sp>
    </p:spTree>
    <p:extLst>
      <p:ext uri="{BB962C8B-B14F-4D97-AF65-F5344CB8AC3E}">
        <p14:creationId xmlns:p14="http://schemas.microsoft.com/office/powerpoint/2010/main" val="40959618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F591E7-ADC6-4806-A35D-548971ABC534}"/>
              </a:ext>
            </a:extLst>
          </p:cNvPr>
          <p:cNvSpPr txBox="1"/>
          <p:nvPr/>
        </p:nvSpPr>
        <p:spPr>
          <a:xfrm>
            <a:off x="1582444" y="574375"/>
            <a:ext cx="6094520" cy="369332"/>
          </a:xfrm>
          <a:prstGeom prst="rect">
            <a:avLst/>
          </a:prstGeom>
          <a:noFill/>
        </p:spPr>
        <p:txBody>
          <a:bodyPr wrap="square">
            <a:spAutoFit/>
          </a:bodyPr>
          <a:lstStyle/>
          <a:p>
            <a:pPr algn="ctr"/>
            <a:r>
              <a:rPr lang="ru-RU" b="0" i="0" dirty="0">
                <a:solidFill>
                  <a:srgbClr val="000000"/>
                </a:solidFill>
                <a:effectLst/>
                <a:latin typeface="Arial" panose="020B0604020202020204" pitchFamily="34" charset="0"/>
              </a:rPr>
              <a:t>Мультипроцессоры с коммутируемой архитектурой</a:t>
            </a:r>
          </a:p>
        </p:txBody>
      </p:sp>
      <p:sp>
        <p:nvSpPr>
          <p:cNvPr id="7" name="TextBox 6">
            <a:extLst>
              <a:ext uri="{FF2B5EF4-FFF2-40B4-BE49-F238E27FC236}">
                <a16:creationId xmlns:a16="http://schemas.microsoft.com/office/drawing/2014/main" id="{23AD408E-FE4F-409F-BD51-C19B7DF8D19F}"/>
              </a:ext>
            </a:extLst>
          </p:cNvPr>
          <p:cNvSpPr txBox="1"/>
          <p:nvPr/>
        </p:nvSpPr>
        <p:spPr>
          <a:xfrm>
            <a:off x="428110" y="943707"/>
            <a:ext cx="11639601" cy="923330"/>
          </a:xfrm>
          <a:prstGeom prst="rect">
            <a:avLst/>
          </a:prstGeom>
          <a:noFill/>
        </p:spPr>
        <p:txBody>
          <a:bodyPr wrap="square">
            <a:spAutoFit/>
          </a:bodyPr>
          <a:lstStyle/>
          <a:p>
            <a:r>
              <a:rPr lang="ru-RU" b="0" i="0" dirty="0">
                <a:solidFill>
                  <a:srgbClr val="000000"/>
                </a:solidFill>
                <a:effectLst/>
                <a:latin typeface="Arial" panose="020B0604020202020204" pitchFamily="34" charset="0"/>
              </a:rPr>
              <a:t>Для построения мультипроцессорной системы с более чем 256 процессорами для соединения процессоров с памятью необходимы другие методы. Один из вариантов - разделить общую память на модули и связать их с процессорами через </a:t>
            </a:r>
            <a:r>
              <a:rPr lang="ru-RU" b="0" i="1" dirty="0">
                <a:solidFill>
                  <a:srgbClr val="000000"/>
                </a:solidFill>
                <a:effectLst/>
                <a:latin typeface="Arial" panose="020B0604020202020204" pitchFamily="34" charset="0"/>
              </a:rPr>
              <a:t>коммутирующую решетку.</a:t>
            </a:r>
            <a:endParaRPr lang="en-US" dirty="0"/>
          </a:p>
        </p:txBody>
      </p:sp>
      <p:pic>
        <p:nvPicPr>
          <p:cNvPr id="1028" name="Picture 4">
            <a:extLst>
              <a:ext uri="{FF2B5EF4-FFF2-40B4-BE49-F238E27FC236}">
                <a16:creationId xmlns:a16="http://schemas.microsoft.com/office/drawing/2014/main" id="{67C70B3D-DCFB-48EF-973F-4C819CE94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590" y="2373183"/>
            <a:ext cx="3058172" cy="182168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D495052-DA25-4018-A999-3FBF41325715}"/>
              </a:ext>
            </a:extLst>
          </p:cNvPr>
          <p:cNvSpPr txBox="1"/>
          <p:nvPr/>
        </p:nvSpPr>
        <p:spPr>
          <a:xfrm>
            <a:off x="4456590" y="4113729"/>
            <a:ext cx="6094520" cy="369332"/>
          </a:xfrm>
          <a:prstGeom prst="rect">
            <a:avLst/>
          </a:prstGeom>
          <a:noFill/>
        </p:spPr>
        <p:txBody>
          <a:bodyPr wrap="square">
            <a:spAutoFit/>
          </a:bodyPr>
          <a:lstStyle/>
          <a:p>
            <a:r>
              <a:rPr lang="ru-RU" b="0" i="0" dirty="0">
                <a:solidFill>
                  <a:srgbClr val="000000"/>
                </a:solidFill>
                <a:effectLst/>
                <a:latin typeface="Arial" panose="020B0604020202020204" pitchFamily="34" charset="0"/>
              </a:rPr>
              <a:t>Коммутирующая решетка</a:t>
            </a:r>
            <a:endParaRPr lang="en-US" dirty="0"/>
          </a:p>
        </p:txBody>
      </p:sp>
      <p:sp>
        <p:nvSpPr>
          <p:cNvPr id="12" name="TextBox 11">
            <a:extLst>
              <a:ext uri="{FF2B5EF4-FFF2-40B4-BE49-F238E27FC236}">
                <a16:creationId xmlns:a16="http://schemas.microsoft.com/office/drawing/2014/main" id="{A54AF3FF-1E1E-4C18-A45F-4DEF2F916545}"/>
              </a:ext>
            </a:extLst>
          </p:cNvPr>
          <p:cNvSpPr txBox="1"/>
          <p:nvPr/>
        </p:nvSpPr>
        <p:spPr>
          <a:xfrm>
            <a:off x="468323" y="4838168"/>
            <a:ext cx="11034706" cy="1815882"/>
          </a:xfrm>
          <a:prstGeom prst="rect">
            <a:avLst/>
          </a:prstGeom>
          <a:noFill/>
        </p:spPr>
        <p:txBody>
          <a:bodyPr wrap="square">
            <a:spAutoFit/>
          </a:bodyPr>
          <a:lstStyle/>
          <a:p>
            <a:r>
              <a:rPr lang="ru-RU" sz="1600" b="0" i="0" dirty="0">
                <a:solidFill>
                  <a:srgbClr val="000000"/>
                </a:solidFill>
                <a:effectLst/>
                <a:latin typeface="Arial" panose="020B0604020202020204" pitchFamily="34" charset="0"/>
              </a:rPr>
              <a:t>как видно из рис, с ее помощью каждый процессор может быть связан с любым модулем памяти. Каждое пересечение представляет собой маленький электронный </a:t>
            </a:r>
            <a:r>
              <a:rPr lang="ru-RU" sz="1600" b="0" i="1" dirty="0">
                <a:solidFill>
                  <a:srgbClr val="000000"/>
                </a:solidFill>
                <a:effectLst/>
                <a:latin typeface="Arial" panose="020B0604020202020204" pitchFamily="34" charset="0"/>
              </a:rPr>
              <a:t>узловой коммутатор, </a:t>
            </a:r>
            <a:r>
              <a:rPr lang="ru-RU" sz="1600" b="0" i="0" dirty="0">
                <a:solidFill>
                  <a:srgbClr val="000000"/>
                </a:solidFill>
                <a:effectLst/>
                <a:latin typeface="Arial" panose="020B0604020202020204" pitchFamily="34" charset="0"/>
              </a:rPr>
              <a:t>который может открываться и закрываться </a:t>
            </a:r>
            <a:r>
              <a:rPr lang="ru-RU" sz="1600" b="0" i="0" dirty="0" err="1">
                <a:solidFill>
                  <a:srgbClr val="000000"/>
                </a:solidFill>
                <a:effectLst/>
                <a:latin typeface="Arial" panose="020B0604020202020204" pitchFamily="34" charset="0"/>
              </a:rPr>
              <a:t>аппаратно</a:t>
            </a:r>
            <a:r>
              <a:rPr lang="ru-RU" sz="1600" b="0" i="0" dirty="0">
                <a:solidFill>
                  <a:srgbClr val="000000"/>
                </a:solidFill>
                <a:effectLst/>
                <a:latin typeface="Arial" panose="020B0604020202020204" pitchFamily="34" charset="0"/>
              </a:rPr>
              <a:t>. Когда процессор желает получить доступ к конкретному модулю памяти, соединяющие их узловые коммутаторы мгновенно открываются, организуя запрошенный доступ. Достоинство узловых коммутаторов в том, что к памяти могут одновременно обращаться несколько процессоров, хотя если два процессора одновременно хотят получить доступ к одному и тому же участку памяти, то одному из них придется подождать.</a:t>
            </a:r>
            <a:endParaRPr lang="en-US" sz="1600" dirty="0"/>
          </a:p>
        </p:txBody>
      </p:sp>
    </p:spTree>
    <p:extLst>
      <p:ext uri="{BB962C8B-B14F-4D97-AF65-F5344CB8AC3E}">
        <p14:creationId xmlns:p14="http://schemas.microsoft.com/office/powerpoint/2010/main" val="5403795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2F71B92-3B6E-4701-A741-75EDFA5E4D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8314" y="648302"/>
            <a:ext cx="3421879" cy="21489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CFB46E-B043-4D65-9FA2-2FE164238826}"/>
              </a:ext>
            </a:extLst>
          </p:cNvPr>
          <p:cNvSpPr txBox="1"/>
          <p:nvPr/>
        </p:nvSpPr>
        <p:spPr>
          <a:xfrm>
            <a:off x="3458314" y="2797242"/>
            <a:ext cx="6094520" cy="369332"/>
          </a:xfrm>
          <a:prstGeom prst="rect">
            <a:avLst/>
          </a:prstGeom>
          <a:noFill/>
        </p:spPr>
        <p:txBody>
          <a:bodyPr wrap="square">
            <a:spAutoFit/>
          </a:bodyPr>
          <a:lstStyle/>
          <a:p>
            <a:r>
              <a:rPr lang="ru-RU" b="0" i="0" dirty="0">
                <a:solidFill>
                  <a:srgbClr val="000000"/>
                </a:solidFill>
                <a:effectLst/>
                <a:latin typeface="Arial" panose="020B0604020202020204" pitchFamily="34" charset="0"/>
              </a:rPr>
              <a:t>Омега – сеть</a:t>
            </a:r>
            <a:endParaRPr lang="en-US" dirty="0"/>
          </a:p>
        </p:txBody>
      </p:sp>
      <p:sp>
        <p:nvSpPr>
          <p:cNvPr id="5" name="Rectangle 5">
            <a:extLst>
              <a:ext uri="{FF2B5EF4-FFF2-40B4-BE49-F238E27FC236}">
                <a16:creationId xmlns:a16="http://schemas.microsoft.com/office/drawing/2014/main" id="{9716D084-3DBD-4EAF-8855-464503AFC28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Недостатком</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коммутирующей</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решетки</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является</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то</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что</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при</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наличии</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п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процессоров</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и </a:t>
            </a:r>
            <a:r>
              <a:rPr kumimoji="0" lang="en-US" altLang="en-US" sz="12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п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модулей</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памяти</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нам</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потребуется</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8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узловых</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коммутаторов</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Для</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больших</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значений</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п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это</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число</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может</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превысить</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наши</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возможности</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Обнаружив</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это</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человечество</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стало</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искать</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и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нашло</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альтернативные</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коммутирующие</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сети</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требующие</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меньшего</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количества</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коммутаторов</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Один</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из</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примеров</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таких</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сетей</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a:t>
            </a:r>
            <a:r>
              <a:rPr kumimoji="0" lang="en-US" altLang="en-US" sz="1200" b="0" i="1" u="none" strike="noStrike" cap="none" normalizeH="0" baseline="0" dirty="0" err="1">
                <a:ln>
                  <a:noFill/>
                </a:ln>
                <a:solidFill>
                  <a:srgbClr val="000000"/>
                </a:solidFill>
                <a:effectLst/>
                <a:latin typeface="Arial" panose="020B0604020202020204" pitchFamily="34" charset="0"/>
                <a:cs typeface="Arial" panose="020B0604020202020204" pitchFamily="34" charset="0"/>
              </a:rPr>
              <a:t>омега-сеть</a:t>
            </a:r>
            <a:r>
              <a:rPr kumimoji="0" lang="en-US" altLang="en-US" sz="12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представленная</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на</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рис</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2.4</a:t>
            </a:r>
            <a:r>
              <a:rPr kumimoji="0" lang="en-US" altLang="en-US" sz="12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Эта</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сеть</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содержит</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четыре</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коммутатора</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2x2,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то</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есть</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каждый</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из</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них</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имеет</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по</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два</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входа</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и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два</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выхода</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Каждый</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коммутатор</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может</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соединять</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любой</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вход</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с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любым</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выходом</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Если</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внимательно</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изучить</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возможные</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положения</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коммутаторов</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становится</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ясно</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что</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любой</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процессор</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может</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получить</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доступ</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к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любому</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блоку</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памяти</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Недостаток</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коммутирующих</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сетей</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состоит</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в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том</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что</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сигнал</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идущий</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от</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процессора</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к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памяти</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или</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обратно</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вынужден</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проходить</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через</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несколько</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коммутаторов</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Поэтому</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чтобы</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снизить</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задержки</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между</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процессором</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и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памятью</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коммутаторы</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должны</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иметь</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очень</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высокое</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быстродействие</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а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дешево</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это</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не</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дается</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4" name="Picture 6">
            <a:extLst>
              <a:ext uri="{FF2B5EF4-FFF2-40B4-BE49-F238E27FC236}">
                <a16:creationId xmlns:a16="http://schemas.microsoft.com/office/drawing/2014/main" id="{97DECEBF-713C-4669-9F4E-4678ACF965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6813" y="-92075"/>
            <a:ext cx="180975" cy="20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0316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3624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2384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29043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3548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BBA89D46-7C18-4F8E-96FC-6DABB08BF4F5}"/>
              </a:ext>
            </a:extLst>
          </p:cNvPr>
          <p:cNvSpPr>
            <a:spLocks noGrp="1"/>
          </p:cNvSpPr>
          <p:nvPr>
            <p:ph type="ctrTitle"/>
          </p:nvPr>
        </p:nvSpPr>
        <p:spPr/>
        <p:txBody>
          <a:bodyPr/>
          <a:lstStyle/>
          <a:p>
            <a:endParaRPr lang="en-US" dirty="0"/>
          </a:p>
        </p:txBody>
      </p:sp>
      <p:pic>
        <p:nvPicPr>
          <p:cNvPr id="5" name="Рисунок 1">
            <a:extLst>
              <a:ext uri="{FF2B5EF4-FFF2-40B4-BE49-F238E27FC236}">
                <a16:creationId xmlns:a16="http://schemas.microsoft.com/office/drawing/2014/main" id="{8C4FBD1E-43BA-4DF8-A7C0-69FE980D8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28042"/>
            <a:ext cx="9925050" cy="55206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535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E070F-ACF4-4090-AB9A-A76F2505CFBC}"/>
              </a:ext>
            </a:extLst>
          </p:cNvPr>
          <p:cNvSpPr>
            <a:spLocks noGrp="1"/>
          </p:cNvSpPr>
          <p:nvPr>
            <p:ph type="ctrTitle"/>
          </p:nvPr>
        </p:nvSpPr>
        <p:spPr>
          <a:xfrm>
            <a:off x="372862" y="221943"/>
            <a:ext cx="11310152" cy="5416858"/>
          </a:xfrm>
        </p:spPr>
        <p:txBody>
          <a:bodyPr>
            <a:normAutofit/>
          </a:bodyPr>
          <a:lstStyle/>
          <a:p>
            <a:r>
              <a:rPr lang="ru-RU" altLang="ru-RU" sz="3200" dirty="0"/>
              <a:t>В сети Интернет корнем дерева является домен “.”. Полное - абсолютное или полностью определенное, </a:t>
            </a:r>
            <a:r>
              <a:rPr lang="ru-RU" altLang="ru-RU" sz="3200" dirty="0" err="1"/>
              <a:t>fully</a:t>
            </a:r>
            <a:r>
              <a:rPr lang="ru-RU" altLang="ru-RU" sz="3200" dirty="0"/>
              <a:t> </a:t>
            </a:r>
            <a:r>
              <a:rPr lang="ru-RU" altLang="ru-RU" sz="3200" dirty="0" err="1"/>
              <a:t>qualified</a:t>
            </a:r>
            <a:r>
              <a:rPr lang="ru-RU" altLang="ru-RU" sz="3200" dirty="0"/>
              <a:t> </a:t>
            </a:r>
            <a:r>
              <a:rPr lang="ru-RU" altLang="ru-RU" sz="3200" dirty="0" err="1"/>
              <a:t>domain</a:t>
            </a:r>
            <a:r>
              <a:rPr lang="ru-RU" altLang="ru-RU" sz="3200" dirty="0"/>
              <a:t> </a:t>
            </a:r>
            <a:r>
              <a:rPr lang="ru-RU" altLang="ru-RU" sz="3200" dirty="0" err="1"/>
              <a:t>name</a:t>
            </a:r>
            <a:r>
              <a:rPr lang="ru-RU" altLang="ru-RU" sz="3200" dirty="0"/>
              <a:t> - доменное имя заканчивается точкой, обозначающей корень доменного дерева, но часто эта завершающая точка опускается. Анализ имени производится справа налево.  Самая правая секция имени характеризует страну (для каждой страны мира выделен свой домен с двух символьным именем в соответствии со стандартом ISO, например, </a:t>
            </a:r>
            <a:r>
              <a:rPr lang="ru-RU" altLang="ru-RU" sz="3200" dirty="0" err="1"/>
              <a:t>ua</a:t>
            </a:r>
            <a:r>
              <a:rPr lang="ru-RU" altLang="ru-RU" sz="3200" dirty="0"/>
              <a:t> – Украина, </a:t>
            </a:r>
            <a:r>
              <a:rPr lang="ru-RU" altLang="ru-RU" sz="3200" dirty="0" err="1"/>
              <a:t>ru</a:t>
            </a:r>
            <a:r>
              <a:rPr lang="ru-RU" altLang="ru-RU" sz="3200" dirty="0"/>
              <a:t> – Россия, </a:t>
            </a:r>
            <a:r>
              <a:rPr lang="ru-RU" altLang="ru-RU" sz="3200" dirty="0" err="1"/>
              <a:t>uk</a:t>
            </a:r>
            <a:r>
              <a:rPr lang="ru-RU" altLang="ru-RU" sz="3200" dirty="0"/>
              <a:t> – Англия и т.п.)  или характер организации (образовательная, коммерческая, правительственная и т.п.)</a:t>
            </a:r>
            <a:endParaRPr lang="en-US" sz="3200" dirty="0"/>
          </a:p>
        </p:txBody>
      </p:sp>
    </p:spTree>
    <p:extLst>
      <p:ext uri="{BB962C8B-B14F-4D97-AF65-F5344CB8AC3E}">
        <p14:creationId xmlns:p14="http://schemas.microsoft.com/office/powerpoint/2010/main" val="1351166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E070F-ACF4-4090-AB9A-A76F2505CFBC}"/>
              </a:ext>
            </a:extLst>
          </p:cNvPr>
          <p:cNvSpPr>
            <a:spLocks noGrp="1"/>
          </p:cNvSpPr>
          <p:nvPr>
            <p:ph type="ctrTitle"/>
          </p:nvPr>
        </p:nvSpPr>
        <p:spPr>
          <a:xfrm>
            <a:off x="372862" y="221942"/>
            <a:ext cx="11310152" cy="6196613"/>
          </a:xfrm>
        </p:spPr>
        <p:txBody>
          <a:bodyPr>
            <a:normAutofit fontScale="90000"/>
          </a:bodyPr>
          <a:lstStyle/>
          <a:p>
            <a:r>
              <a:rPr lang="ru-RU" altLang="ru-RU" sz="3600" dirty="0"/>
              <a:t>Таким образом, в службе DNS каждый сервер отвечает за определенную зону (зона ответственности) - т.е. свою часть дерева доменных имен, хранит соответствующие базы данных и отвечает на запросы. При этом вышестоящие по дереву серверы имеют информацию об адресах нижестоящих серверов, что обеспечивает связность дерева. Говорят, что вышестоящий сервер делегирует нижестоящему серверу полномочия по обслуживанию определенной зоны.</a:t>
            </a:r>
            <a:br>
              <a:rPr lang="en-US" altLang="ru-RU" sz="3600" dirty="0"/>
            </a:br>
            <a:r>
              <a:rPr lang="ru-RU" altLang="ru-RU" sz="3600" dirty="0"/>
              <a:t>Важно понимать различие между доменом и зоной. Домен - это поддерево дерева доменных имен. Зона - это часть дерева, за которую отвечает тот или иной DNS-сервер</a:t>
            </a:r>
            <a:br>
              <a:rPr lang="ru-RU" altLang="ru-RU" sz="6000" dirty="0"/>
            </a:br>
            <a:endParaRPr lang="en-US" dirty="0"/>
          </a:p>
        </p:txBody>
      </p:sp>
    </p:spTree>
    <p:extLst>
      <p:ext uri="{BB962C8B-B14F-4D97-AF65-F5344CB8AC3E}">
        <p14:creationId xmlns:p14="http://schemas.microsoft.com/office/powerpoint/2010/main" val="1551301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E070F-ACF4-4090-AB9A-A76F2505CFBC}"/>
              </a:ext>
            </a:extLst>
          </p:cNvPr>
          <p:cNvSpPr>
            <a:spLocks noGrp="1"/>
          </p:cNvSpPr>
          <p:nvPr>
            <p:ph type="ctrTitle"/>
          </p:nvPr>
        </p:nvSpPr>
        <p:spPr>
          <a:xfrm>
            <a:off x="372862" y="221942"/>
            <a:ext cx="11310152" cy="6196613"/>
          </a:xfrm>
        </p:spPr>
        <p:txBody>
          <a:bodyPr/>
          <a:lstStyle/>
          <a:p>
            <a:endParaRPr lang="en-US" dirty="0"/>
          </a:p>
        </p:txBody>
      </p:sp>
      <p:sp>
        <p:nvSpPr>
          <p:cNvPr id="4" name="TextBox 3">
            <a:extLst>
              <a:ext uri="{FF2B5EF4-FFF2-40B4-BE49-F238E27FC236}">
                <a16:creationId xmlns:a16="http://schemas.microsoft.com/office/drawing/2014/main" id="{CA0A86E9-8DB5-411D-BEAE-58820325EE74}"/>
              </a:ext>
            </a:extLst>
          </p:cNvPr>
          <p:cNvSpPr txBox="1"/>
          <p:nvPr/>
        </p:nvSpPr>
        <p:spPr>
          <a:xfrm>
            <a:off x="723901" y="439445"/>
            <a:ext cx="10182224" cy="4031873"/>
          </a:xfrm>
          <a:prstGeom prst="rect">
            <a:avLst/>
          </a:prstGeom>
          <a:noFill/>
        </p:spPr>
        <p:txBody>
          <a:bodyPr wrap="square">
            <a:spAutoFit/>
          </a:bodyPr>
          <a:lstStyle/>
          <a:p>
            <a:r>
              <a:rPr lang="ru-RU" altLang="ru-RU" sz="3200" dirty="0"/>
              <a:t>За каждую зону DNS отвечает не менее двух серверов. Один из них является первичным, </a:t>
            </a:r>
            <a:r>
              <a:rPr lang="ru-RU" altLang="ru-RU" sz="3200" dirty="0" err="1"/>
              <a:t>primary</a:t>
            </a:r>
            <a:r>
              <a:rPr lang="ru-RU" altLang="ru-RU" sz="3200" dirty="0"/>
              <a:t>, или, в новой терминологии — </a:t>
            </a:r>
            <a:r>
              <a:rPr lang="ru-RU" altLang="ru-RU" sz="3200" dirty="0" err="1"/>
              <a:t>master</a:t>
            </a:r>
            <a:r>
              <a:rPr lang="ru-RU" altLang="ru-RU" sz="3200" dirty="0"/>
              <a:t>. остальные - вторичными, </a:t>
            </a:r>
            <a:r>
              <a:rPr lang="ru-RU" altLang="ru-RU" sz="3200" dirty="0" err="1"/>
              <a:t>secondary</a:t>
            </a:r>
            <a:r>
              <a:rPr lang="ru-RU" altLang="ru-RU" sz="3200" dirty="0"/>
              <a:t>, или </a:t>
            </a:r>
            <a:r>
              <a:rPr lang="ru-RU" altLang="ru-RU" sz="3200" dirty="0" err="1"/>
              <a:t>slave</a:t>
            </a:r>
            <a:r>
              <a:rPr lang="ru-RU" altLang="ru-RU" sz="3200" dirty="0"/>
              <a:t>. Первичный сервер содержит оригинальные файлы с базой данных DNS для своей зоны. Вторичные серверы получают эти данные по сети от первичного сервера и периодически запрашивают первичный сервер на предмет обновления данных. </a:t>
            </a:r>
          </a:p>
        </p:txBody>
      </p:sp>
    </p:spTree>
    <p:extLst>
      <p:ext uri="{BB962C8B-B14F-4D97-AF65-F5344CB8AC3E}">
        <p14:creationId xmlns:p14="http://schemas.microsoft.com/office/powerpoint/2010/main" val="2711769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E070F-ACF4-4090-AB9A-A76F2505CFBC}"/>
              </a:ext>
            </a:extLst>
          </p:cNvPr>
          <p:cNvSpPr>
            <a:spLocks noGrp="1"/>
          </p:cNvSpPr>
          <p:nvPr>
            <p:ph type="ctrTitle"/>
          </p:nvPr>
        </p:nvSpPr>
        <p:spPr>
          <a:xfrm>
            <a:off x="372862" y="221942"/>
            <a:ext cx="11310152" cy="4988233"/>
          </a:xfrm>
        </p:spPr>
        <p:txBody>
          <a:bodyPr>
            <a:normAutofit/>
          </a:bodyPr>
          <a:lstStyle/>
          <a:p>
            <a:r>
              <a:rPr lang="ru-RU" altLang="ru-RU" sz="3600" dirty="0"/>
              <a:t>Признаком обновления данных служит увеличение серийного номера в записи SOA – см ниже. В случае, если данные на первичном сервере обновлены, вторичный сервер запрашивает "передачу зоны" ("</a:t>
            </a:r>
            <a:r>
              <a:rPr lang="ru-RU" altLang="ru-RU" sz="3600" dirty="0" err="1"/>
              <a:t>zone</a:t>
            </a:r>
            <a:r>
              <a:rPr lang="ru-RU" altLang="ru-RU" sz="3600" dirty="0"/>
              <a:t> </a:t>
            </a:r>
            <a:r>
              <a:rPr lang="ru-RU" altLang="ru-RU" sz="3600" dirty="0" err="1"/>
              <a:t>transfer</a:t>
            </a:r>
            <a:r>
              <a:rPr lang="ru-RU" altLang="ru-RU" sz="3600" dirty="0"/>
              <a:t>")- т.е. базы данных требуемой зоны. Передача зоны происходит с помощью протокола TCP, порт 53, в отличие от запросов, которые направляются на UDP/53</a:t>
            </a:r>
            <a:br>
              <a:rPr lang="ru-RU" altLang="ru-RU" dirty="0"/>
            </a:br>
            <a:endParaRPr lang="en-US" dirty="0"/>
          </a:p>
        </p:txBody>
      </p:sp>
    </p:spTree>
    <p:extLst>
      <p:ext uri="{BB962C8B-B14F-4D97-AF65-F5344CB8AC3E}">
        <p14:creationId xmlns:p14="http://schemas.microsoft.com/office/powerpoint/2010/main" val="2496918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E070F-ACF4-4090-AB9A-A76F2505CFBC}"/>
              </a:ext>
            </a:extLst>
          </p:cNvPr>
          <p:cNvSpPr>
            <a:spLocks noGrp="1"/>
          </p:cNvSpPr>
          <p:nvPr>
            <p:ph type="ctrTitle"/>
          </p:nvPr>
        </p:nvSpPr>
        <p:spPr>
          <a:xfrm>
            <a:off x="372862" y="221942"/>
            <a:ext cx="11310152" cy="4778683"/>
          </a:xfrm>
        </p:spPr>
        <p:txBody>
          <a:bodyPr>
            <a:normAutofit/>
          </a:bodyPr>
          <a:lstStyle/>
          <a:p>
            <a:r>
              <a:rPr lang="ru-RU" altLang="ru-RU" sz="3200" dirty="0"/>
              <a:t>Изменения в базу данных DNS могут быть внесены только на первичном сервере. С точки зрения обслуживания клиентских запросов первичные и вторичные серверы идентичны. Рекомендуется, чтобы первичный и вторичные серверы находились в разных сетях -  для увеличения надежности обработки запросов на случай, если сеть одного из серверов становится недоступной. Серверы DNS не обязаны находиться в том домене, за который они отвечают. </a:t>
            </a:r>
            <a:br>
              <a:rPr lang="ru-RU" altLang="ru-RU" sz="3200" dirty="0"/>
            </a:br>
            <a:endParaRPr lang="en-US" sz="3200" dirty="0"/>
          </a:p>
        </p:txBody>
      </p:sp>
    </p:spTree>
    <p:extLst>
      <p:ext uri="{BB962C8B-B14F-4D97-AF65-F5344CB8AC3E}">
        <p14:creationId xmlns:p14="http://schemas.microsoft.com/office/powerpoint/2010/main" val="3733783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E070F-ACF4-4090-AB9A-A76F2505CFBC}"/>
              </a:ext>
            </a:extLst>
          </p:cNvPr>
          <p:cNvSpPr>
            <a:spLocks noGrp="1"/>
          </p:cNvSpPr>
          <p:nvPr>
            <p:ph type="ctrTitle"/>
          </p:nvPr>
        </p:nvSpPr>
        <p:spPr>
          <a:xfrm>
            <a:off x="372862" y="221942"/>
            <a:ext cx="11310152" cy="6196613"/>
          </a:xfrm>
        </p:spPr>
        <p:txBody>
          <a:bodyPr>
            <a:normAutofit/>
          </a:bodyPr>
          <a:lstStyle/>
          <a:p>
            <a:r>
              <a:rPr lang="ru-RU" altLang="ru-RU" sz="4000" dirty="0"/>
              <a:t>Вторичный сервер необязательно получает данные непосредственно с первичного сервера; источником данных может служить и другой вторичный сервер. В любом случае сервер-источник данных для данного вторичного сервера называется "главным" ("</a:t>
            </a:r>
            <a:r>
              <a:rPr lang="ru-RU" altLang="ru-RU" sz="4000" dirty="0" err="1"/>
              <a:t>master</a:t>
            </a:r>
            <a:r>
              <a:rPr lang="ru-RU" altLang="ru-RU" sz="4000" dirty="0"/>
              <a:t>"). </a:t>
            </a:r>
            <a:br>
              <a:rPr lang="ru-RU" altLang="ru-RU" dirty="0"/>
            </a:br>
            <a:endParaRPr lang="en-US" dirty="0"/>
          </a:p>
        </p:txBody>
      </p:sp>
    </p:spTree>
    <p:extLst>
      <p:ext uri="{BB962C8B-B14F-4D97-AF65-F5344CB8AC3E}">
        <p14:creationId xmlns:p14="http://schemas.microsoft.com/office/powerpoint/2010/main" val="2467374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C09F989-6E46-4F15-BF91-628BA99F5038}"/>
              </a:ext>
            </a:extLst>
          </p:cNvPr>
          <p:cNvSpPr txBox="1"/>
          <p:nvPr/>
        </p:nvSpPr>
        <p:spPr>
          <a:xfrm>
            <a:off x="742950" y="333375"/>
            <a:ext cx="10572750" cy="3539430"/>
          </a:xfrm>
          <a:prstGeom prst="rect">
            <a:avLst/>
          </a:prstGeom>
          <a:noFill/>
        </p:spPr>
        <p:txBody>
          <a:bodyPr wrap="square">
            <a:spAutoFit/>
          </a:bodyPr>
          <a:lstStyle/>
          <a:p>
            <a:r>
              <a:rPr lang="ru-RU" altLang="ru-RU" sz="3200" dirty="0"/>
              <a:t>Процесс получения собственного домена называется “делегирование”, что, собственно, и отражает суть действий: </a:t>
            </a:r>
            <a:r>
              <a:rPr lang="ru-RU" altLang="ru-RU" sz="3200" dirty="0" err="1"/>
              <a:t>субдомен</a:t>
            </a:r>
            <a:r>
              <a:rPr lang="ru-RU" altLang="ru-RU" sz="3200" dirty="0"/>
              <a:t> передается в полное управление его администратору. Для получения </a:t>
            </a:r>
            <a:r>
              <a:rPr lang="ru-RU" altLang="ru-RU" sz="3200" dirty="0" err="1"/>
              <a:t>субдомена</a:t>
            </a:r>
            <a:r>
              <a:rPr lang="ru-RU" altLang="ru-RU" sz="3200" dirty="0"/>
              <a:t> в каком-то домене необходимо в соответствии с </a:t>
            </a:r>
            <a:r>
              <a:rPr lang="ru-RU" altLang="ru-RU" sz="3200" dirty="0" err="1"/>
              <a:t>полиси</a:t>
            </a:r>
            <a:r>
              <a:rPr lang="ru-RU" altLang="ru-RU" sz="3200" dirty="0"/>
              <a:t> обратится к регистратору, выполнить формальные процедуры, а так же ряд технических действий по настройке сервера DNS</a:t>
            </a:r>
          </a:p>
        </p:txBody>
      </p:sp>
    </p:spTree>
    <p:extLst>
      <p:ext uri="{BB962C8B-B14F-4D97-AF65-F5344CB8AC3E}">
        <p14:creationId xmlns:p14="http://schemas.microsoft.com/office/powerpoint/2010/main" val="39911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FDA724-206C-48EB-855B-8F9D2323DD54}"/>
              </a:ext>
            </a:extLst>
          </p:cNvPr>
          <p:cNvSpPr txBox="1"/>
          <p:nvPr/>
        </p:nvSpPr>
        <p:spPr>
          <a:xfrm>
            <a:off x="180975" y="466725"/>
            <a:ext cx="11801475" cy="5632311"/>
          </a:xfrm>
          <a:prstGeom prst="rect">
            <a:avLst/>
          </a:prstGeom>
          <a:noFill/>
        </p:spPr>
        <p:txBody>
          <a:bodyPr wrap="square">
            <a:spAutoFit/>
          </a:bodyPr>
          <a:lstStyle/>
          <a:p>
            <a:r>
              <a:rPr lang="ru-RU" altLang="ru-RU" sz="3600" dirty="0"/>
              <a:t>Различают 3 режима работы сервера DNS:</a:t>
            </a:r>
          </a:p>
          <a:p>
            <a:r>
              <a:rPr lang="ru-RU" altLang="ru-RU" sz="3600" b="1" i="1" dirty="0" err="1"/>
              <a:t>master</a:t>
            </a:r>
            <a:r>
              <a:rPr lang="ru-RU" altLang="ru-RU" sz="3600" dirty="0"/>
              <a:t> (</a:t>
            </a:r>
            <a:r>
              <a:rPr lang="ru-RU" altLang="ru-RU" sz="3600" dirty="0" err="1"/>
              <a:t>primary</a:t>
            </a:r>
            <a:r>
              <a:rPr lang="ru-RU" altLang="ru-RU" sz="3600" dirty="0"/>
              <a:t>). Данный режим используется администратором зоны, файлы баз данных ведутся вручную на этом сервере. Данный сервер является абсолютным авторитетным источником информации для данной зоны;</a:t>
            </a:r>
          </a:p>
          <a:p>
            <a:r>
              <a:rPr lang="ru-RU" altLang="ru-RU" sz="3600" b="1" i="1" dirty="0" err="1"/>
              <a:t>slave</a:t>
            </a:r>
            <a:r>
              <a:rPr lang="ru-RU" altLang="ru-RU" sz="3600" dirty="0"/>
              <a:t> (</a:t>
            </a:r>
            <a:r>
              <a:rPr lang="ru-RU" altLang="ru-RU" sz="3600" dirty="0" err="1"/>
              <a:t>secondary</a:t>
            </a:r>
            <a:r>
              <a:rPr lang="ru-RU" altLang="ru-RU" sz="3600" dirty="0"/>
              <a:t>). Данный режим используется по просьбе администратора зоны, которая автоматически регулярно копируется с </a:t>
            </a:r>
            <a:r>
              <a:rPr lang="ru-RU" altLang="ru-RU" sz="3600" dirty="0" err="1"/>
              <a:t>master</a:t>
            </a:r>
            <a:r>
              <a:rPr lang="ru-RU" altLang="ru-RU" sz="3600" dirty="0"/>
              <a:t> сервера. Данный сервер является авторитетным источником информации для данной зоны;</a:t>
            </a:r>
          </a:p>
        </p:txBody>
      </p:sp>
    </p:spTree>
    <p:extLst>
      <p:ext uri="{BB962C8B-B14F-4D97-AF65-F5344CB8AC3E}">
        <p14:creationId xmlns:p14="http://schemas.microsoft.com/office/powerpoint/2010/main" val="187558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E070F-ACF4-4090-AB9A-A76F2505CFBC}"/>
              </a:ext>
            </a:extLst>
          </p:cNvPr>
          <p:cNvSpPr>
            <a:spLocks noGrp="1"/>
          </p:cNvSpPr>
          <p:nvPr>
            <p:ph type="ctrTitle"/>
          </p:nvPr>
        </p:nvSpPr>
        <p:spPr>
          <a:xfrm>
            <a:off x="559292" y="142043"/>
            <a:ext cx="11191783" cy="5388745"/>
          </a:xfrm>
        </p:spPr>
        <p:txBody>
          <a:bodyPr>
            <a:normAutofit fontScale="90000"/>
          </a:bodyPr>
          <a:lstStyle/>
          <a:p>
            <a:pPr algn="l"/>
            <a:br>
              <a:rPr lang="ru-RU" sz="3200" b="0" i="0" dirty="0">
                <a:solidFill>
                  <a:srgbClr val="222222"/>
                </a:solidFill>
                <a:effectLst/>
                <a:latin typeface="Arial" panose="020B0604020202020204" pitchFamily="34" charset="0"/>
              </a:rPr>
            </a:br>
            <a:br>
              <a:rPr lang="ru-RU" sz="3200" b="0" i="0" dirty="0">
                <a:solidFill>
                  <a:srgbClr val="222222"/>
                </a:solidFill>
                <a:effectLst/>
                <a:latin typeface="Arial" panose="020B0604020202020204" pitchFamily="34" charset="0"/>
              </a:rPr>
            </a:br>
            <a:br>
              <a:rPr lang="ru-RU" sz="3200" b="0" i="0" dirty="0">
                <a:solidFill>
                  <a:srgbClr val="222222"/>
                </a:solidFill>
                <a:effectLst/>
                <a:latin typeface="Arial" panose="020B0604020202020204" pitchFamily="34" charset="0"/>
              </a:rPr>
            </a:br>
            <a:br>
              <a:rPr lang="ru-RU" sz="3200" b="0" i="0" dirty="0">
                <a:solidFill>
                  <a:srgbClr val="222222"/>
                </a:solidFill>
                <a:effectLst/>
                <a:latin typeface="Arial" panose="020B0604020202020204" pitchFamily="34" charset="0"/>
              </a:rPr>
            </a:br>
            <a:br>
              <a:rPr lang="ru-RU" sz="3200" b="0" i="0" dirty="0">
                <a:solidFill>
                  <a:srgbClr val="222222"/>
                </a:solidFill>
                <a:effectLst/>
                <a:latin typeface="Arial" panose="020B0604020202020204" pitchFamily="34" charset="0"/>
              </a:rPr>
            </a:br>
            <a:br>
              <a:rPr lang="ru-RU" sz="3200" b="0" i="0" dirty="0">
                <a:solidFill>
                  <a:srgbClr val="222222"/>
                </a:solidFill>
                <a:effectLst/>
                <a:latin typeface="Arial" panose="020B0604020202020204" pitchFamily="34" charset="0"/>
              </a:rPr>
            </a:br>
            <a:br>
              <a:rPr lang="ru-RU" sz="3200" b="0" i="0" dirty="0">
                <a:solidFill>
                  <a:srgbClr val="222222"/>
                </a:solidFill>
                <a:effectLst/>
                <a:latin typeface="Arial" panose="020B0604020202020204" pitchFamily="34" charset="0"/>
              </a:rPr>
            </a:br>
            <a:br>
              <a:rPr lang="ru-RU" sz="3200" b="0" i="0" dirty="0">
                <a:solidFill>
                  <a:srgbClr val="222222"/>
                </a:solidFill>
                <a:effectLst/>
                <a:latin typeface="Arial" panose="020B0604020202020204" pitchFamily="34" charset="0"/>
              </a:rPr>
            </a:br>
            <a:r>
              <a:rPr lang="ru-RU" sz="3200" b="0" i="0" dirty="0">
                <a:solidFill>
                  <a:srgbClr val="222222"/>
                </a:solidFill>
                <a:effectLst/>
                <a:latin typeface="Arial" panose="020B0604020202020204" pitchFamily="34" charset="0"/>
              </a:rPr>
              <a:t>Программное обеспечение вычислительных сетей состоит из трех составляющих:</a:t>
            </a:r>
            <a:br>
              <a:rPr lang="ru-RU" sz="3200" b="0" i="0" dirty="0">
                <a:solidFill>
                  <a:srgbClr val="222222"/>
                </a:solidFill>
                <a:effectLst/>
                <a:latin typeface="Arial" panose="020B0604020202020204" pitchFamily="34" charset="0"/>
              </a:rPr>
            </a:br>
            <a:r>
              <a:rPr lang="ru-RU" sz="3200" b="0" i="0" dirty="0">
                <a:solidFill>
                  <a:srgbClr val="222222"/>
                </a:solidFill>
                <a:effectLst/>
                <a:latin typeface="Arial" panose="020B0604020202020204" pitchFamily="34" charset="0"/>
              </a:rPr>
              <a:t>автономных операционных систем (ОС), установленных на рабочих станциях;</a:t>
            </a:r>
            <a:br>
              <a:rPr lang="ru-RU" sz="3200" b="0" i="0" dirty="0">
                <a:solidFill>
                  <a:srgbClr val="222222"/>
                </a:solidFill>
                <a:effectLst/>
                <a:latin typeface="Arial" panose="020B0604020202020204" pitchFamily="34" charset="0"/>
              </a:rPr>
            </a:br>
            <a:br>
              <a:rPr lang="ru-RU" sz="3200" b="0" i="0" dirty="0">
                <a:solidFill>
                  <a:srgbClr val="222222"/>
                </a:solidFill>
                <a:effectLst/>
                <a:latin typeface="Arial" panose="020B0604020202020204" pitchFamily="34" charset="0"/>
              </a:rPr>
            </a:br>
            <a:r>
              <a:rPr lang="ru-RU" sz="3200" b="0" i="0" dirty="0">
                <a:solidFill>
                  <a:srgbClr val="222222"/>
                </a:solidFill>
                <a:effectLst/>
                <a:latin typeface="Arial" panose="020B0604020202020204" pitchFamily="34" charset="0"/>
              </a:rPr>
              <a:t>сетевых операционных систем, установленных на выделенных серверах, которые являются основой любой вычислительной сети;</a:t>
            </a:r>
            <a:br>
              <a:rPr lang="ru-RU" sz="3200" b="0" i="0" dirty="0">
                <a:solidFill>
                  <a:srgbClr val="222222"/>
                </a:solidFill>
                <a:effectLst/>
                <a:latin typeface="Arial" panose="020B0604020202020204" pitchFamily="34" charset="0"/>
              </a:rPr>
            </a:br>
            <a:br>
              <a:rPr lang="ru-RU" sz="3200" b="0" i="0" dirty="0">
                <a:solidFill>
                  <a:srgbClr val="222222"/>
                </a:solidFill>
                <a:effectLst/>
                <a:latin typeface="Arial" panose="020B0604020202020204" pitchFamily="34" charset="0"/>
              </a:rPr>
            </a:br>
            <a:r>
              <a:rPr lang="ru-RU" sz="3200" b="0" i="0" dirty="0">
                <a:solidFill>
                  <a:srgbClr val="222222"/>
                </a:solidFill>
                <a:effectLst/>
                <a:latin typeface="Arial" panose="020B0604020202020204" pitchFamily="34" charset="0"/>
              </a:rPr>
              <a:t>сетевых приложений или сетевых служб.</a:t>
            </a:r>
            <a:br>
              <a:rPr lang="ru-RU" sz="3200" b="0" i="0" dirty="0">
                <a:solidFill>
                  <a:srgbClr val="222222"/>
                </a:solidFill>
                <a:effectLst/>
                <a:latin typeface="Arial" panose="020B0604020202020204" pitchFamily="34" charset="0"/>
              </a:rPr>
            </a:br>
            <a:endParaRPr lang="en-US" sz="3200" dirty="0"/>
          </a:p>
        </p:txBody>
      </p:sp>
    </p:spTree>
    <p:extLst>
      <p:ext uri="{BB962C8B-B14F-4D97-AF65-F5344CB8AC3E}">
        <p14:creationId xmlns:p14="http://schemas.microsoft.com/office/powerpoint/2010/main" val="3448563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AB57E3-4B90-46D7-AEE1-A3D7E2F4BF57}"/>
              </a:ext>
            </a:extLst>
          </p:cNvPr>
          <p:cNvSpPr txBox="1"/>
          <p:nvPr/>
        </p:nvSpPr>
        <p:spPr>
          <a:xfrm>
            <a:off x="819150" y="666661"/>
            <a:ext cx="10239375" cy="2308324"/>
          </a:xfrm>
          <a:prstGeom prst="rect">
            <a:avLst/>
          </a:prstGeom>
          <a:noFill/>
        </p:spPr>
        <p:txBody>
          <a:bodyPr wrap="square">
            <a:spAutoFit/>
          </a:bodyPr>
          <a:lstStyle/>
          <a:p>
            <a:r>
              <a:rPr lang="ru-RU" altLang="ru-RU" sz="3600" b="1" i="1" dirty="0" err="1"/>
              <a:t>hint</a:t>
            </a:r>
            <a:r>
              <a:rPr lang="ru-RU" altLang="ru-RU" sz="3600" dirty="0"/>
              <a:t> (</a:t>
            </a:r>
            <a:r>
              <a:rPr lang="ru-RU" altLang="ru-RU" sz="3600" dirty="0" err="1"/>
              <a:t>caching</a:t>
            </a:r>
            <a:r>
              <a:rPr lang="ru-RU" altLang="ru-RU" sz="3600" dirty="0"/>
              <a:t>). Режим кэширования всех запросов, попадающих в определённую зону, обычно “.”, т.е. кэшируются все запросы. Такой сервер обычно используется для ускорения работы с сетью.</a:t>
            </a:r>
          </a:p>
        </p:txBody>
      </p:sp>
    </p:spTree>
    <p:extLst>
      <p:ext uri="{BB962C8B-B14F-4D97-AF65-F5344CB8AC3E}">
        <p14:creationId xmlns:p14="http://schemas.microsoft.com/office/powerpoint/2010/main" val="3250786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766602-B942-46DE-A23A-50BDC9372933}"/>
              </a:ext>
            </a:extLst>
          </p:cNvPr>
          <p:cNvSpPr txBox="1"/>
          <p:nvPr/>
        </p:nvSpPr>
        <p:spPr>
          <a:xfrm>
            <a:off x="704850" y="847725"/>
            <a:ext cx="11239500" cy="3970318"/>
          </a:xfrm>
          <a:prstGeom prst="rect">
            <a:avLst/>
          </a:prstGeom>
          <a:noFill/>
        </p:spPr>
        <p:txBody>
          <a:bodyPr wrap="square">
            <a:spAutoFit/>
          </a:bodyPr>
          <a:lstStyle/>
          <a:p>
            <a:r>
              <a:rPr lang="ru-RU" altLang="ru-RU" sz="3600" dirty="0"/>
              <a:t>Для каждой зоны, обслуживаемой данным сервером, может быть выбран тот или иной режим. Обычно для зоны “.” все сервера конфигурируются по типу </a:t>
            </a:r>
            <a:r>
              <a:rPr lang="ru-RU" altLang="ru-RU" sz="3600" dirty="0" err="1"/>
              <a:t>hint</a:t>
            </a:r>
            <a:r>
              <a:rPr lang="ru-RU" altLang="ru-RU" sz="3600" dirty="0"/>
              <a:t>, что позволяет кешировать все запросы пользовательских рабочих станций на время жизни конкретной записи DNS. Это значительно ускоряет обработку локальных запросов. </a:t>
            </a:r>
          </a:p>
        </p:txBody>
      </p:sp>
    </p:spTree>
    <p:extLst>
      <p:ext uri="{BB962C8B-B14F-4D97-AF65-F5344CB8AC3E}">
        <p14:creationId xmlns:p14="http://schemas.microsoft.com/office/powerpoint/2010/main" val="3892453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7265BC-4C09-44E8-B646-5731422CBD03}"/>
              </a:ext>
            </a:extLst>
          </p:cNvPr>
          <p:cNvSpPr txBox="1"/>
          <p:nvPr/>
        </p:nvSpPr>
        <p:spPr>
          <a:xfrm>
            <a:off x="257175" y="276225"/>
            <a:ext cx="11801475" cy="5016758"/>
          </a:xfrm>
          <a:prstGeom prst="rect">
            <a:avLst/>
          </a:prstGeom>
          <a:noFill/>
        </p:spPr>
        <p:txBody>
          <a:bodyPr wrap="square">
            <a:spAutoFit/>
          </a:bodyPr>
          <a:lstStyle/>
          <a:p>
            <a:r>
              <a:rPr lang="ru-RU" altLang="ru-RU" sz="3200" b="1" dirty="0"/>
              <a:t>Записи ресурсов в базе данных домена</a:t>
            </a:r>
            <a:endParaRPr lang="en-US" altLang="ru-RU" sz="3200" b="1" dirty="0"/>
          </a:p>
          <a:p>
            <a:r>
              <a:rPr lang="ru-RU" altLang="ru-RU" sz="3200" dirty="0"/>
              <a:t>Файл любой зоны начинается с записи </a:t>
            </a:r>
            <a:r>
              <a:rPr lang="ru-RU" altLang="ru-RU" sz="3200" dirty="0" err="1"/>
              <a:t>Start</a:t>
            </a:r>
            <a:r>
              <a:rPr lang="ru-RU" altLang="ru-RU" sz="3200" dirty="0"/>
              <a:t> </a:t>
            </a:r>
            <a:r>
              <a:rPr lang="ru-RU" altLang="ru-RU" sz="3200" dirty="0" err="1"/>
              <a:t>Of</a:t>
            </a:r>
            <a:r>
              <a:rPr lang="ru-RU" altLang="ru-RU" sz="3200" dirty="0"/>
              <a:t> </a:t>
            </a:r>
            <a:r>
              <a:rPr lang="ru-RU" altLang="ru-RU" sz="3200" dirty="0" err="1"/>
              <a:t>Authority</a:t>
            </a:r>
            <a:r>
              <a:rPr lang="ru-RU" altLang="ru-RU" sz="3200" dirty="0"/>
              <a:t>, </a:t>
            </a:r>
            <a:r>
              <a:rPr lang="ru-RU" altLang="ru-RU" sz="3200" b="1" i="1" dirty="0"/>
              <a:t>SOA</a:t>
            </a:r>
            <a:r>
              <a:rPr lang="ru-RU" altLang="ru-RU" sz="3200" dirty="0"/>
              <a:t>. Эта запись является заголовочной и содержит информацию о размещении зоны, о почтовом адресе ответственного лица и о базовых временных параметрах записей данной зоны.</a:t>
            </a:r>
          </a:p>
          <a:p>
            <a:r>
              <a:rPr lang="ru-RU" altLang="ru-RU" sz="3200" dirty="0"/>
              <a:t>Файл прямой зоны содержит стандартные записи ресурсов базы данных DNS для преобразования доменных имен хостов в данной зоне в IP-адреса, определения авторитарных DNS-серверов данной зоны, определения хостов-обработчиков почты для доменных имен в данной зоне и др. </a:t>
            </a:r>
          </a:p>
        </p:txBody>
      </p:sp>
    </p:spTree>
    <p:extLst>
      <p:ext uri="{BB962C8B-B14F-4D97-AF65-F5344CB8AC3E}">
        <p14:creationId xmlns:p14="http://schemas.microsoft.com/office/powerpoint/2010/main" val="2324723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DB0685-FAF1-4B00-9991-B235D8FBAE6B}"/>
              </a:ext>
            </a:extLst>
          </p:cNvPr>
          <p:cNvSpPr txBox="1"/>
          <p:nvPr/>
        </p:nvSpPr>
        <p:spPr>
          <a:xfrm>
            <a:off x="466725" y="200025"/>
            <a:ext cx="11458575" cy="5509200"/>
          </a:xfrm>
          <a:prstGeom prst="rect">
            <a:avLst/>
          </a:prstGeom>
          <a:noFill/>
        </p:spPr>
        <p:txBody>
          <a:bodyPr wrap="square">
            <a:spAutoFit/>
          </a:bodyPr>
          <a:lstStyle/>
          <a:p>
            <a:r>
              <a:rPr lang="ru-RU" altLang="ru-RU" sz="3200" dirty="0"/>
              <a:t>Файлы баз данных DNS состоят из стандартных записей ресурсов. В общем виде стандартная запись ресурса связывает данные определенного типа с некоторым именем и формируется по шаблону: </a:t>
            </a:r>
          </a:p>
          <a:p>
            <a:r>
              <a:rPr lang="ru-RU" altLang="ru-RU" sz="3200" b="1" i="1" dirty="0"/>
              <a:t>имя  [</a:t>
            </a:r>
            <a:r>
              <a:rPr lang="ru-RU" altLang="ru-RU" sz="3200" b="1" i="1" dirty="0" err="1"/>
              <a:t>время_жизни_записи</a:t>
            </a:r>
            <a:r>
              <a:rPr lang="ru-RU" altLang="ru-RU" sz="3200" b="1" i="1" dirty="0"/>
              <a:t>] IN </a:t>
            </a:r>
            <a:r>
              <a:rPr lang="ru-RU" altLang="ru-RU" sz="3200" b="1" i="1" dirty="0" err="1"/>
              <a:t>тип_записи</a:t>
            </a:r>
            <a:r>
              <a:rPr lang="ru-RU" altLang="ru-RU" sz="3200" b="1" i="1" dirty="0"/>
              <a:t> данные</a:t>
            </a:r>
            <a:endParaRPr lang="ru-RU" altLang="ru-RU" sz="3200" dirty="0"/>
          </a:p>
          <a:p>
            <a:r>
              <a:rPr lang="ru-RU" altLang="ru-RU" sz="3200" dirty="0"/>
              <a:t>Именем является некоторое доменное имя (необязательно имя физически существующих хоста или домена). Если поле "имя" пусто, то значение этого поля берется из предыдущей записи. Данными может быть, например, IP-адрес хоста, если имя относится к хосту, или DNS-сервер домена, если имя относится к домену, и т.п. </a:t>
            </a:r>
          </a:p>
        </p:txBody>
      </p:sp>
    </p:spTree>
    <p:extLst>
      <p:ext uri="{BB962C8B-B14F-4D97-AF65-F5344CB8AC3E}">
        <p14:creationId xmlns:p14="http://schemas.microsoft.com/office/powerpoint/2010/main" val="3631393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C797C2-80FD-4F7F-BB3A-C06BBC3C7EB6}"/>
              </a:ext>
            </a:extLst>
          </p:cNvPr>
          <p:cNvSpPr txBox="1"/>
          <p:nvPr/>
        </p:nvSpPr>
        <p:spPr>
          <a:xfrm>
            <a:off x="161925" y="400050"/>
            <a:ext cx="11649075" cy="6001643"/>
          </a:xfrm>
          <a:prstGeom prst="rect">
            <a:avLst/>
          </a:prstGeom>
          <a:noFill/>
        </p:spPr>
        <p:txBody>
          <a:bodyPr wrap="square">
            <a:spAutoFit/>
          </a:bodyPr>
          <a:lstStyle/>
          <a:p>
            <a:r>
              <a:rPr lang="ru-RU" altLang="ru-RU" sz="3200" dirty="0"/>
              <a:t>Время жизни записи определяет время хранения информации этой записи в кэше запросившего запись сервера в секундах и указывается, только если оно отличается от времени жизни, определенного для всей зоны в записи SOA. </a:t>
            </a:r>
          </a:p>
          <a:p>
            <a:r>
              <a:rPr lang="ru-RU" altLang="ru-RU" sz="3200" dirty="0"/>
              <a:t>Основные типы записей: </a:t>
            </a:r>
          </a:p>
          <a:p>
            <a:r>
              <a:rPr lang="ru-RU" altLang="ru-RU" sz="3200" b="1" i="1" dirty="0"/>
              <a:t>SOA</a:t>
            </a:r>
            <a:r>
              <a:rPr lang="ru-RU" altLang="ru-RU" sz="3200" dirty="0"/>
              <a:t> (</a:t>
            </a:r>
            <a:r>
              <a:rPr lang="ru-RU" altLang="ru-RU" sz="3200" dirty="0" err="1"/>
              <a:t>Start</a:t>
            </a:r>
            <a:r>
              <a:rPr lang="ru-RU" altLang="ru-RU" sz="3200" dirty="0"/>
              <a:t> </a:t>
            </a:r>
            <a:r>
              <a:rPr lang="ru-RU" altLang="ru-RU" sz="3200" dirty="0" err="1"/>
              <a:t>Of</a:t>
            </a:r>
            <a:r>
              <a:rPr lang="ru-RU" altLang="ru-RU" sz="3200" dirty="0"/>
              <a:t> </a:t>
            </a:r>
            <a:r>
              <a:rPr lang="ru-RU" altLang="ru-RU" sz="3200" dirty="0" err="1"/>
              <a:t>Authority</a:t>
            </a:r>
            <a:r>
              <a:rPr lang="ru-RU" altLang="ru-RU" sz="3200" dirty="0"/>
              <a:t>) - заголовок зоны;</a:t>
            </a:r>
          </a:p>
          <a:p>
            <a:r>
              <a:rPr lang="en-US" altLang="ru-RU" sz="3200" b="1" i="1" dirty="0"/>
              <a:t>NS</a:t>
            </a:r>
            <a:r>
              <a:rPr lang="en-US" altLang="ru-RU" sz="3200" dirty="0"/>
              <a:t> (Name Server) - </a:t>
            </a:r>
            <a:r>
              <a:rPr lang="ru-RU" altLang="ru-RU" sz="3200" dirty="0"/>
              <a:t>сервер</a:t>
            </a:r>
            <a:r>
              <a:rPr lang="en-US" altLang="ru-RU" sz="3200" dirty="0"/>
              <a:t> DNS;</a:t>
            </a:r>
            <a:endParaRPr lang="ru-RU" altLang="ru-RU" sz="3200" dirty="0"/>
          </a:p>
          <a:p>
            <a:r>
              <a:rPr lang="en-US" altLang="ru-RU" sz="3200" b="1" i="1" dirty="0"/>
              <a:t>A</a:t>
            </a:r>
            <a:r>
              <a:rPr lang="en-US" altLang="ru-RU" sz="3200" dirty="0"/>
              <a:t> (Address) - IP-</a:t>
            </a:r>
            <a:r>
              <a:rPr lang="ru-RU" altLang="ru-RU" sz="3200" dirty="0"/>
              <a:t>адрес для хоста</a:t>
            </a:r>
            <a:r>
              <a:rPr lang="en-US" altLang="ru-RU" sz="3200" dirty="0"/>
              <a:t>;</a:t>
            </a:r>
            <a:endParaRPr lang="ru-RU" altLang="ru-RU" sz="3200" dirty="0"/>
          </a:p>
          <a:p>
            <a:r>
              <a:rPr lang="en-US" altLang="ru-RU" sz="3200" b="1" i="1" dirty="0"/>
              <a:t>MX</a:t>
            </a:r>
            <a:r>
              <a:rPr lang="en-US" altLang="ru-RU" sz="3200" dirty="0"/>
              <a:t> (Mail Exchanger) - </a:t>
            </a:r>
            <a:r>
              <a:rPr lang="ru-RU" altLang="ru-RU" sz="3200" dirty="0"/>
              <a:t>почтовый обменник</a:t>
            </a:r>
            <a:r>
              <a:rPr lang="en-US" altLang="ru-RU" sz="3200" dirty="0"/>
              <a:t>; </a:t>
            </a:r>
            <a:endParaRPr lang="ru-RU" altLang="ru-RU" sz="3200" dirty="0"/>
          </a:p>
          <a:p>
            <a:r>
              <a:rPr lang="en-US" altLang="ru-RU" sz="3200" b="1" i="1" dirty="0"/>
              <a:t>CNAME</a:t>
            </a:r>
            <a:r>
              <a:rPr lang="en-US" altLang="ru-RU" sz="3200" dirty="0"/>
              <a:t> (Canonical Name) - </a:t>
            </a:r>
            <a:r>
              <a:rPr lang="ru-RU" altLang="ru-RU" sz="3200" dirty="0"/>
              <a:t>каноническое имя</a:t>
            </a:r>
            <a:r>
              <a:rPr lang="en-US" altLang="ru-RU" sz="3200" dirty="0"/>
              <a:t>, </a:t>
            </a:r>
            <a:r>
              <a:rPr lang="ru-RU" altLang="ru-RU" sz="3200" dirty="0"/>
              <a:t>псевдоним хоста</a:t>
            </a:r>
            <a:r>
              <a:rPr lang="en-US" altLang="ru-RU" sz="3200" dirty="0"/>
              <a:t>; </a:t>
            </a:r>
            <a:endParaRPr lang="ru-RU" altLang="ru-RU" sz="3200" dirty="0"/>
          </a:p>
          <a:p>
            <a:r>
              <a:rPr lang="ru-RU" altLang="ru-RU" sz="3200" b="1" i="1" dirty="0"/>
              <a:t>PTR</a:t>
            </a:r>
            <a:r>
              <a:rPr lang="ru-RU" altLang="ru-RU" sz="3200" dirty="0"/>
              <a:t> (</a:t>
            </a:r>
            <a:r>
              <a:rPr lang="ru-RU" altLang="ru-RU" sz="3200" dirty="0" err="1"/>
              <a:t>Pointer</a:t>
            </a:r>
            <a:r>
              <a:rPr lang="ru-RU" altLang="ru-RU" sz="3200" dirty="0"/>
              <a:t>) - указатель по обратной зоне, фактически — имя хоста; </a:t>
            </a:r>
          </a:p>
        </p:txBody>
      </p:sp>
    </p:spTree>
    <p:extLst>
      <p:ext uri="{BB962C8B-B14F-4D97-AF65-F5344CB8AC3E}">
        <p14:creationId xmlns:p14="http://schemas.microsoft.com/office/powerpoint/2010/main" val="1895223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167AFB-DAC0-4962-8139-B48F5A2315AC}"/>
              </a:ext>
            </a:extLst>
          </p:cNvPr>
          <p:cNvSpPr txBox="1"/>
          <p:nvPr/>
        </p:nvSpPr>
        <p:spPr>
          <a:xfrm>
            <a:off x="285750" y="314325"/>
            <a:ext cx="11658600" cy="1569660"/>
          </a:xfrm>
          <a:prstGeom prst="rect">
            <a:avLst/>
          </a:prstGeom>
          <a:noFill/>
        </p:spPr>
        <p:txBody>
          <a:bodyPr wrap="square">
            <a:spAutoFit/>
          </a:bodyPr>
          <a:lstStyle/>
          <a:p>
            <a:r>
              <a:rPr lang="ru-RU" altLang="ru-RU" sz="3200" dirty="0"/>
              <a:t>Рассмотрим примеры файлов базы данных DNS. Первой рассмотрим прямую зону для приватной части корпоративной сети, домен “</a:t>
            </a:r>
            <a:r>
              <a:rPr lang="ru-RU" altLang="ru-RU" sz="3200" dirty="0" err="1"/>
              <a:t>stu</a:t>
            </a:r>
            <a:r>
              <a:rPr lang="ru-RU" altLang="ru-RU" sz="3200" dirty="0"/>
              <a:t>.”, файл </a:t>
            </a:r>
            <a:r>
              <a:rPr lang="ru-RU" altLang="ru-RU" sz="3200" dirty="0" err="1"/>
              <a:t>db.stu</a:t>
            </a:r>
            <a:r>
              <a:rPr lang="ru-RU" altLang="ru-RU" sz="3200" dirty="0"/>
              <a:t>.</a:t>
            </a:r>
            <a:endParaRPr lang="en-US" altLang="ru-RU" sz="3200" dirty="0"/>
          </a:p>
        </p:txBody>
      </p:sp>
    </p:spTree>
    <p:extLst>
      <p:ext uri="{BB962C8B-B14F-4D97-AF65-F5344CB8AC3E}">
        <p14:creationId xmlns:p14="http://schemas.microsoft.com/office/powerpoint/2010/main" val="1414216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DC4A84-B3C4-4231-A538-73E79A734804}"/>
              </a:ext>
            </a:extLst>
          </p:cNvPr>
          <p:cNvSpPr txBox="1"/>
          <p:nvPr/>
        </p:nvSpPr>
        <p:spPr>
          <a:xfrm>
            <a:off x="380999" y="314326"/>
            <a:ext cx="11591925" cy="5016758"/>
          </a:xfrm>
          <a:prstGeom prst="rect">
            <a:avLst/>
          </a:prstGeom>
          <a:noFill/>
        </p:spPr>
        <p:txBody>
          <a:bodyPr wrap="square">
            <a:spAutoFit/>
          </a:bodyPr>
          <a:lstStyle/>
          <a:p>
            <a:pPr marL="0" indent="0">
              <a:spcBef>
                <a:spcPct val="0"/>
              </a:spcBef>
              <a:buClrTx/>
              <a:buFontTx/>
              <a:buNone/>
            </a:pPr>
            <a:r>
              <a:rPr lang="en-US" altLang="ru-RU" sz="3200" dirty="0">
                <a:latin typeface="Courier New" panose="02070309020205020404" pitchFamily="49" charset="0"/>
                <a:ea typeface="Arial Unicode MS" pitchFamily="34" charset="-128"/>
                <a:cs typeface="Courier New" panose="02070309020205020404" pitchFamily="49" charset="0"/>
              </a:rPr>
              <a:t>$ORIGIN .</a:t>
            </a:r>
            <a:br>
              <a:rPr lang="en-US" altLang="ru-RU" sz="3200" dirty="0">
                <a:latin typeface="Courier New" panose="02070309020205020404" pitchFamily="49" charset="0"/>
                <a:ea typeface="Arial Unicode MS" pitchFamily="34" charset="-128"/>
                <a:cs typeface="Courier New" panose="02070309020205020404" pitchFamily="49" charset="0"/>
              </a:rPr>
            </a:br>
            <a:r>
              <a:rPr lang="en-US" altLang="ru-RU" sz="3200" dirty="0" err="1">
                <a:latin typeface="Courier New" panose="02070309020205020404" pitchFamily="49" charset="0"/>
                <a:ea typeface="Arial Unicode MS" pitchFamily="34" charset="-128"/>
                <a:cs typeface="Courier New" panose="02070309020205020404" pitchFamily="49" charset="0"/>
              </a:rPr>
              <a:t>stu</a:t>
            </a:r>
            <a:r>
              <a:rPr lang="en-US" altLang="ru-RU" sz="3200" dirty="0">
                <a:latin typeface="Courier New" panose="02070309020205020404" pitchFamily="49" charset="0"/>
                <a:ea typeface="Arial Unicode MS" pitchFamily="34" charset="-128"/>
                <a:cs typeface="Courier New" panose="02070309020205020404" pitchFamily="49" charset="0"/>
              </a:rPr>
              <a:t> 28800 IN SOA </a:t>
            </a:r>
            <a:r>
              <a:rPr lang="en-US" altLang="ru-RU" sz="3200" dirty="0" err="1">
                <a:latin typeface="Courier New" panose="02070309020205020404" pitchFamily="49" charset="0"/>
                <a:ea typeface="Arial Unicode MS" pitchFamily="34" charset="-128"/>
                <a:cs typeface="Courier New" panose="02070309020205020404" pitchFamily="49" charset="0"/>
              </a:rPr>
              <a:t>ns.stu</a:t>
            </a:r>
            <a:r>
              <a:rPr lang="en-US" altLang="ru-RU" sz="3200" dirty="0">
                <a:latin typeface="Courier New" panose="02070309020205020404" pitchFamily="49" charset="0"/>
                <a:ea typeface="Arial Unicode MS" pitchFamily="34" charset="-128"/>
                <a:cs typeface="Courier New" panose="02070309020205020404" pitchFamily="49" charset="0"/>
              </a:rPr>
              <a:t>. </a:t>
            </a:r>
            <a:r>
              <a:rPr lang="en-US" altLang="ru-RU" sz="3200" dirty="0" err="1">
                <a:latin typeface="Courier New" panose="02070309020205020404" pitchFamily="49" charset="0"/>
                <a:ea typeface="Arial Unicode MS" pitchFamily="34" charset="-128"/>
                <a:cs typeface="Courier New" panose="02070309020205020404" pitchFamily="49" charset="0"/>
              </a:rPr>
              <a:t>dnsmaster.stu</a:t>
            </a:r>
            <a:r>
              <a:rPr lang="en-US" altLang="ru-RU" sz="3200" dirty="0">
                <a:latin typeface="Courier New" panose="02070309020205020404" pitchFamily="49" charset="0"/>
                <a:ea typeface="Arial Unicode MS" pitchFamily="34" charset="-128"/>
                <a:cs typeface="Courier New" panose="02070309020205020404" pitchFamily="49" charset="0"/>
              </a:rPr>
              <a:t>. (</a:t>
            </a:r>
            <a:br>
              <a:rPr lang="en-US" altLang="ru-RU" sz="3200" dirty="0">
                <a:latin typeface="Courier New" panose="02070309020205020404" pitchFamily="49" charset="0"/>
                <a:ea typeface="Arial Unicode MS" pitchFamily="34" charset="-128"/>
                <a:cs typeface="Courier New" panose="02070309020205020404" pitchFamily="49" charset="0"/>
              </a:rPr>
            </a:br>
            <a:r>
              <a:rPr lang="en-US" altLang="ru-RU" sz="3200" dirty="0">
                <a:latin typeface="Courier New" panose="02070309020205020404" pitchFamily="49" charset="0"/>
                <a:ea typeface="Arial Unicode MS" pitchFamily="34" charset="-128"/>
                <a:cs typeface="Courier New" panose="02070309020205020404" pitchFamily="49" charset="0"/>
              </a:rPr>
              <a:t>					2005033100 ; Serial </a:t>
            </a:r>
            <a:br>
              <a:rPr lang="en-US" altLang="ru-RU" sz="3200" dirty="0">
                <a:latin typeface="Courier New" panose="02070309020205020404" pitchFamily="49" charset="0"/>
                <a:ea typeface="Arial Unicode MS" pitchFamily="34" charset="-128"/>
                <a:cs typeface="Courier New" panose="02070309020205020404" pitchFamily="49" charset="0"/>
              </a:rPr>
            </a:br>
            <a:r>
              <a:rPr lang="en-US" altLang="ru-RU" sz="3200" dirty="0">
                <a:latin typeface="Courier New" panose="02070309020205020404" pitchFamily="49" charset="0"/>
                <a:ea typeface="Arial Unicode MS" pitchFamily="34" charset="-128"/>
                <a:cs typeface="Courier New" panose="02070309020205020404" pitchFamily="49" charset="0"/>
              </a:rPr>
              <a:t>					28800 ; Refresh </a:t>
            </a:r>
            <a:br>
              <a:rPr lang="en-US" altLang="ru-RU" sz="3200" dirty="0">
                <a:latin typeface="Courier New" panose="02070309020205020404" pitchFamily="49" charset="0"/>
                <a:ea typeface="Arial Unicode MS" pitchFamily="34" charset="-128"/>
                <a:cs typeface="Courier New" panose="02070309020205020404" pitchFamily="49" charset="0"/>
              </a:rPr>
            </a:br>
            <a:r>
              <a:rPr lang="en-US" altLang="ru-RU" sz="3200" dirty="0">
                <a:latin typeface="Courier New" panose="02070309020205020404" pitchFamily="49" charset="0"/>
                <a:ea typeface="Arial Unicode MS" pitchFamily="34" charset="-128"/>
                <a:cs typeface="Courier New" panose="02070309020205020404" pitchFamily="49" charset="0"/>
              </a:rPr>
              <a:t>					7200 ; Retry</a:t>
            </a:r>
            <a:br>
              <a:rPr lang="en-US" altLang="ru-RU" sz="3200" dirty="0">
                <a:latin typeface="Courier New" panose="02070309020205020404" pitchFamily="49" charset="0"/>
                <a:ea typeface="Arial Unicode MS" pitchFamily="34" charset="-128"/>
                <a:cs typeface="Courier New" panose="02070309020205020404" pitchFamily="49" charset="0"/>
              </a:rPr>
            </a:br>
            <a:r>
              <a:rPr lang="en-US" altLang="ru-RU" sz="3200" dirty="0">
                <a:latin typeface="Courier New" panose="02070309020205020404" pitchFamily="49" charset="0"/>
                <a:ea typeface="Arial Unicode MS" pitchFamily="34" charset="-128"/>
                <a:cs typeface="Courier New" panose="02070309020205020404" pitchFamily="49" charset="0"/>
              </a:rPr>
              <a:t>					604800 ; Expire</a:t>
            </a:r>
            <a:br>
              <a:rPr lang="en-US" altLang="ru-RU" sz="3200" dirty="0">
                <a:latin typeface="Courier New" panose="02070309020205020404" pitchFamily="49" charset="0"/>
                <a:ea typeface="Arial Unicode MS" pitchFamily="34" charset="-128"/>
                <a:cs typeface="Courier New" panose="02070309020205020404" pitchFamily="49" charset="0"/>
              </a:rPr>
            </a:br>
            <a:r>
              <a:rPr lang="en-US" altLang="ru-RU" sz="3200" dirty="0">
                <a:latin typeface="Courier New" panose="02070309020205020404" pitchFamily="49" charset="0"/>
                <a:ea typeface="Arial Unicode MS" pitchFamily="34" charset="-128"/>
                <a:cs typeface="Courier New" panose="02070309020205020404" pitchFamily="49" charset="0"/>
              </a:rPr>
              <a:t>					86400 ; Time To Live)</a:t>
            </a:r>
            <a:endParaRPr lang="ru-RU" altLang="ru-RU" sz="3200" dirty="0">
              <a:latin typeface="Tahoma" panose="020B0604030504040204" pitchFamily="34" charset="0"/>
              <a:ea typeface="Arial Unicode MS" pitchFamily="34" charset="-128"/>
              <a:cs typeface="Courier New" panose="02070309020205020404" pitchFamily="49" charset="0"/>
            </a:endParaRPr>
          </a:p>
          <a:p>
            <a:pPr marL="0" indent="0">
              <a:spcBef>
                <a:spcPct val="0"/>
              </a:spcBef>
              <a:buClrTx/>
              <a:buFontTx/>
              <a:buNone/>
            </a:pPr>
            <a:r>
              <a:rPr lang="en-US" altLang="ru-RU" sz="3200" dirty="0">
                <a:latin typeface="Courier New" panose="02070309020205020404" pitchFamily="49" charset="0"/>
                <a:ea typeface="Arial Unicode MS" pitchFamily="34" charset="-128"/>
                <a:cs typeface="Courier New" panose="02070309020205020404" pitchFamily="49" charset="0"/>
              </a:rPr>
              <a:t>; authoritative name servers for zone</a:t>
            </a:r>
            <a:br>
              <a:rPr lang="en-US" altLang="ru-RU" sz="3200" dirty="0">
                <a:latin typeface="Courier New" panose="02070309020205020404" pitchFamily="49" charset="0"/>
                <a:ea typeface="Arial Unicode MS" pitchFamily="34" charset="-128"/>
                <a:cs typeface="Courier New" panose="02070309020205020404" pitchFamily="49" charset="0"/>
              </a:rPr>
            </a:br>
            <a:r>
              <a:rPr lang="en-US" altLang="ru-RU" sz="3200" dirty="0">
                <a:latin typeface="Courier New" panose="02070309020205020404" pitchFamily="49" charset="0"/>
                <a:ea typeface="Arial Unicode MS" pitchFamily="34" charset="-128"/>
                <a:cs typeface="Courier New" panose="02070309020205020404" pitchFamily="49" charset="0"/>
              </a:rPr>
              <a:t>28800 IN NS </a:t>
            </a:r>
            <a:r>
              <a:rPr lang="en-US" altLang="ru-RU" sz="3200" dirty="0" err="1">
                <a:latin typeface="Courier New" panose="02070309020205020404" pitchFamily="49" charset="0"/>
                <a:ea typeface="Arial Unicode MS" pitchFamily="34" charset="-128"/>
                <a:cs typeface="Courier New" panose="02070309020205020404" pitchFamily="49" charset="0"/>
              </a:rPr>
              <a:t>ns.stu</a:t>
            </a:r>
            <a:r>
              <a:rPr lang="en-US" altLang="ru-RU" sz="3200" dirty="0">
                <a:latin typeface="Courier New" panose="02070309020205020404" pitchFamily="49" charset="0"/>
                <a:ea typeface="Arial Unicode MS" pitchFamily="34" charset="-128"/>
                <a:cs typeface="Courier New" panose="02070309020205020404" pitchFamily="49" charset="0"/>
              </a:rPr>
              <a:t>.</a:t>
            </a:r>
            <a:br>
              <a:rPr lang="en-US" altLang="ru-RU" sz="3200" dirty="0">
                <a:latin typeface="Courier New" panose="02070309020205020404" pitchFamily="49" charset="0"/>
                <a:ea typeface="Arial Unicode MS" pitchFamily="34" charset="-128"/>
                <a:cs typeface="Courier New" panose="02070309020205020404" pitchFamily="49" charset="0"/>
              </a:rPr>
            </a:br>
            <a:r>
              <a:rPr lang="en-US" altLang="ru-RU" sz="3200" dirty="0">
                <a:latin typeface="Courier New" panose="02070309020205020404" pitchFamily="49" charset="0"/>
                <a:ea typeface="Arial Unicode MS" pitchFamily="34" charset="-128"/>
                <a:cs typeface="Courier New" panose="02070309020205020404" pitchFamily="49" charset="0"/>
              </a:rPr>
              <a:t>28800 IN NS ns1.stu.</a:t>
            </a:r>
            <a:endParaRPr lang="en-US" altLang="ru-RU" sz="3200" dirty="0">
              <a:latin typeface="Tahoma" panose="020B0604030504040204" pitchFamily="34"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993121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56241D-C654-4F1D-AF52-809E197D44AD}"/>
              </a:ext>
            </a:extLst>
          </p:cNvPr>
          <p:cNvSpPr txBox="1"/>
          <p:nvPr/>
        </p:nvSpPr>
        <p:spPr>
          <a:xfrm>
            <a:off x="276225" y="276225"/>
            <a:ext cx="11601450" cy="6494085"/>
          </a:xfrm>
          <a:prstGeom prst="rect">
            <a:avLst/>
          </a:prstGeom>
          <a:noFill/>
        </p:spPr>
        <p:txBody>
          <a:bodyPr wrap="square">
            <a:spAutoFit/>
          </a:bodyPr>
          <a:lstStyle/>
          <a:p>
            <a:r>
              <a:rPr lang="en-US" altLang="ru-RU" sz="3200" dirty="0"/>
              <a:t>; mail exchangers for entire zone</a:t>
            </a:r>
            <a:br>
              <a:rPr lang="en-US" altLang="ru-RU" sz="3200" dirty="0"/>
            </a:br>
            <a:r>
              <a:rPr lang="en-US" altLang="ru-RU" sz="3200" dirty="0"/>
              <a:t>28800 IN MX 10 </a:t>
            </a:r>
            <a:r>
              <a:rPr lang="en-US" altLang="ru-RU" sz="3200" dirty="0" err="1"/>
              <a:t>stalker.stu</a:t>
            </a:r>
            <a:r>
              <a:rPr lang="en-US" altLang="ru-RU" sz="3200" dirty="0"/>
              <a:t>.</a:t>
            </a:r>
            <a:br>
              <a:rPr lang="en-US" altLang="ru-RU" sz="3200" dirty="0"/>
            </a:br>
            <a:r>
              <a:rPr lang="en-US" altLang="ru-RU" sz="3200" dirty="0"/>
              <a:t>28800 IN MX 20 </a:t>
            </a:r>
            <a:r>
              <a:rPr lang="en-US" altLang="ru-RU" sz="3200" dirty="0" err="1"/>
              <a:t>cs.stu</a:t>
            </a:r>
            <a:r>
              <a:rPr lang="en-US" altLang="ru-RU" sz="3200" dirty="0"/>
              <a:t>.</a:t>
            </a:r>
            <a:endParaRPr lang="ru-RU" altLang="ru-RU" sz="3200" dirty="0"/>
          </a:p>
          <a:p>
            <a:r>
              <a:rPr lang="en-US" altLang="ru-RU" sz="3200" dirty="0"/>
              <a:t>$ORIGIN </a:t>
            </a:r>
            <a:r>
              <a:rPr lang="en-US" altLang="ru-RU" sz="3200" dirty="0" err="1"/>
              <a:t>stu</a:t>
            </a:r>
            <a:r>
              <a:rPr lang="en-US" altLang="ru-RU" sz="3200" dirty="0"/>
              <a:t>.</a:t>
            </a:r>
            <a:br>
              <a:rPr lang="en-US" altLang="ru-RU" sz="3200" dirty="0"/>
            </a:br>
            <a:r>
              <a:rPr lang="en-US" altLang="ru-RU" sz="3200" dirty="0"/>
              <a:t>; name servers glue records</a:t>
            </a:r>
            <a:br>
              <a:rPr lang="en-US" altLang="ru-RU" sz="3200" dirty="0"/>
            </a:br>
            <a:r>
              <a:rPr lang="en-US" altLang="ru-RU" sz="3200" dirty="0"/>
              <a:t>ns IN A 192.168.0.10</a:t>
            </a:r>
            <a:br>
              <a:rPr lang="en-US" altLang="ru-RU" sz="3200" dirty="0"/>
            </a:br>
            <a:r>
              <a:rPr lang="en-US" altLang="ru-RU" sz="3200" dirty="0"/>
              <a:t>ns1 IN A 192.168.0.14</a:t>
            </a:r>
            <a:br>
              <a:rPr lang="en-US" altLang="ru-RU" sz="3200" dirty="0"/>
            </a:br>
            <a:r>
              <a:rPr lang="en-US" altLang="ru-RU" sz="3200" dirty="0"/>
              <a:t>;servers</a:t>
            </a:r>
            <a:br>
              <a:rPr lang="en-US" altLang="ru-RU" sz="3200" dirty="0"/>
            </a:br>
            <a:r>
              <a:rPr lang="en-US" altLang="ru-RU" sz="3200" dirty="0"/>
              <a:t>dragon IN A 192.168.0.17</a:t>
            </a:r>
            <a:br>
              <a:rPr lang="en-US" altLang="ru-RU" sz="3200" dirty="0"/>
            </a:br>
            <a:r>
              <a:rPr lang="en-US" altLang="ru-RU" sz="3200" dirty="0"/>
              <a:t>auth IN CNAME </a:t>
            </a:r>
            <a:r>
              <a:rPr lang="en-US" altLang="ru-RU" sz="3200" dirty="0" err="1"/>
              <a:t>dragon.stu</a:t>
            </a:r>
            <a:r>
              <a:rPr lang="en-US" altLang="ru-RU" sz="3200" dirty="0"/>
              <a:t>.</a:t>
            </a:r>
            <a:br>
              <a:rPr lang="en-US" altLang="ru-RU" sz="3200" dirty="0"/>
            </a:br>
            <a:r>
              <a:rPr lang="en-US" altLang="ru-RU" sz="3200" dirty="0"/>
              <a:t>cs IN A 192.168.0.14</a:t>
            </a:r>
            <a:br>
              <a:rPr lang="en-US" altLang="ru-RU" sz="3200" dirty="0"/>
            </a:br>
            <a:r>
              <a:rPr lang="en-US" altLang="ru-RU" sz="3200" dirty="0"/>
              <a:t>stalker IN A 192.168.0.10</a:t>
            </a:r>
            <a:br>
              <a:rPr lang="en-US" altLang="ru-RU" sz="3200" dirty="0"/>
            </a:br>
            <a:endParaRPr lang="ru-RU" altLang="ru-RU" sz="3200" dirty="0"/>
          </a:p>
        </p:txBody>
      </p:sp>
    </p:spTree>
    <p:extLst>
      <p:ext uri="{BB962C8B-B14F-4D97-AF65-F5344CB8AC3E}">
        <p14:creationId xmlns:p14="http://schemas.microsoft.com/office/powerpoint/2010/main" val="838106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1CFB68-78C8-4063-A5F7-EA96FD011E50}"/>
              </a:ext>
            </a:extLst>
          </p:cNvPr>
          <p:cNvSpPr txBox="1"/>
          <p:nvPr/>
        </p:nvSpPr>
        <p:spPr>
          <a:xfrm>
            <a:off x="219075" y="209550"/>
            <a:ext cx="8924925" cy="5016758"/>
          </a:xfrm>
          <a:prstGeom prst="rect">
            <a:avLst/>
          </a:prstGeom>
          <a:noFill/>
        </p:spPr>
        <p:txBody>
          <a:bodyPr wrap="square">
            <a:spAutoFit/>
          </a:bodyPr>
          <a:lstStyle/>
          <a:p>
            <a:r>
              <a:rPr lang="en-US" altLang="ru-RU" sz="3200" dirty="0"/>
              <a:t>www IN CNAME </a:t>
            </a:r>
            <a:r>
              <a:rPr lang="en-US" altLang="ru-RU" sz="3200" dirty="0" err="1"/>
              <a:t>stalker.stu</a:t>
            </a:r>
            <a:r>
              <a:rPr lang="en-US" altLang="ru-RU" sz="3200" dirty="0"/>
              <a:t>.</a:t>
            </a:r>
            <a:br>
              <a:rPr lang="en-US" altLang="ru-RU" sz="3200" dirty="0"/>
            </a:br>
            <a:r>
              <a:rPr lang="en-US" altLang="ru-RU" sz="3200" dirty="0"/>
              <a:t>mail IN CNAME </a:t>
            </a:r>
            <a:r>
              <a:rPr lang="en-US" altLang="ru-RU" sz="3200" dirty="0" err="1"/>
              <a:t>stalker.stu</a:t>
            </a:r>
            <a:r>
              <a:rPr lang="en-US" altLang="ru-RU" sz="3200" dirty="0"/>
              <a:t>.</a:t>
            </a:r>
            <a:br>
              <a:rPr lang="en-US" altLang="ru-RU" sz="3200" dirty="0"/>
            </a:br>
            <a:r>
              <a:rPr lang="en-US" altLang="ru-RU" sz="3200" dirty="0"/>
              <a:t>ftp IN CNAME </a:t>
            </a:r>
            <a:r>
              <a:rPr lang="en-US" altLang="ru-RU" sz="3200" dirty="0" err="1"/>
              <a:t>stalker.stu</a:t>
            </a:r>
            <a:r>
              <a:rPr lang="en-US" altLang="ru-RU" sz="3200" dirty="0"/>
              <a:t>.</a:t>
            </a:r>
            <a:br>
              <a:rPr lang="en-US" altLang="ru-RU" sz="3200" dirty="0"/>
            </a:br>
            <a:r>
              <a:rPr lang="en-US" altLang="ru-RU" sz="3200" dirty="0"/>
              <a:t>www.docs IN CNAME </a:t>
            </a:r>
            <a:r>
              <a:rPr lang="en-US" altLang="ru-RU" sz="3200" dirty="0" err="1"/>
              <a:t>cs.stu</a:t>
            </a:r>
            <a:r>
              <a:rPr lang="en-US" altLang="ru-RU" sz="3200" dirty="0"/>
              <a:t>.</a:t>
            </a:r>
            <a:br>
              <a:rPr lang="en-US" altLang="ru-RU" sz="3200" dirty="0"/>
            </a:br>
            <a:r>
              <a:rPr lang="en-US" altLang="ru-RU" sz="3200" dirty="0"/>
              <a:t>kid IN A 192.168.0.12</a:t>
            </a:r>
            <a:br>
              <a:rPr lang="en-US" altLang="ru-RU" sz="3200" dirty="0"/>
            </a:br>
            <a:r>
              <a:rPr lang="en-US" altLang="ru-RU" sz="3200" dirty="0"/>
              <a:t>; workstations</a:t>
            </a:r>
            <a:br>
              <a:rPr lang="en-US" altLang="ru-RU" sz="3200" dirty="0"/>
            </a:br>
            <a:r>
              <a:rPr lang="en-US" altLang="ru-RU" sz="3200" dirty="0"/>
              <a:t>ie-21-7 IN A 192.168.3.40</a:t>
            </a:r>
            <a:br>
              <a:rPr lang="en-US" altLang="ru-RU" sz="3200" dirty="0"/>
            </a:br>
            <a:r>
              <a:rPr lang="en-US" altLang="ru-RU" sz="3200" dirty="0"/>
              <a:t>ie-21-8 IN A 192.168.3.41</a:t>
            </a:r>
            <a:br>
              <a:rPr lang="en-US" altLang="ru-RU" sz="3200" dirty="0"/>
            </a:br>
            <a:r>
              <a:rPr lang="en-US" altLang="ru-RU" sz="3200" dirty="0"/>
              <a:t>ie-21-9 IN A 192.168.3.42</a:t>
            </a:r>
            <a:br>
              <a:rPr lang="en-US" altLang="ru-RU" sz="3200" dirty="0"/>
            </a:br>
            <a:r>
              <a:rPr lang="en-US" altLang="ru-RU" sz="3200" dirty="0"/>
              <a:t>vc-105-1 IN A 192.168.66.2</a:t>
            </a:r>
            <a:endParaRPr lang="ru-RU" altLang="ru-RU" sz="3200" dirty="0"/>
          </a:p>
        </p:txBody>
      </p:sp>
    </p:spTree>
    <p:extLst>
      <p:ext uri="{BB962C8B-B14F-4D97-AF65-F5344CB8AC3E}">
        <p14:creationId xmlns:p14="http://schemas.microsoft.com/office/powerpoint/2010/main" val="3135061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53B429-BC3A-495E-86F8-149C38BA764D}"/>
              </a:ext>
            </a:extLst>
          </p:cNvPr>
          <p:cNvSpPr txBox="1"/>
          <p:nvPr/>
        </p:nvSpPr>
        <p:spPr>
          <a:xfrm>
            <a:off x="228600" y="276224"/>
            <a:ext cx="11582400" cy="4524315"/>
          </a:xfrm>
          <a:prstGeom prst="rect">
            <a:avLst/>
          </a:prstGeom>
          <a:noFill/>
        </p:spPr>
        <p:txBody>
          <a:bodyPr wrap="square">
            <a:spAutoFit/>
          </a:bodyPr>
          <a:lstStyle/>
          <a:p>
            <a:r>
              <a:rPr lang="ru-RU" altLang="ru-RU" sz="3600" dirty="0"/>
              <a:t>Первая строка – это макрос, говорящий, что все имена далее следуют непосредственно за доменом “точка”.  Таким образом, для приватной сети мы используем имена в нашем приватном дереве относительно нашего собственного корня “.”. Следует помнить, что для сервера, разрешающего одновременно и имена в корпоративной сети, и имена в интернете, имя зоны следует выбирать из 3-х символов, не совпадающих с именами TLD.</a:t>
            </a:r>
          </a:p>
        </p:txBody>
      </p:sp>
    </p:spTree>
    <p:extLst>
      <p:ext uri="{BB962C8B-B14F-4D97-AF65-F5344CB8AC3E}">
        <p14:creationId xmlns:p14="http://schemas.microsoft.com/office/powerpoint/2010/main" val="2117332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E070F-ACF4-4090-AB9A-A76F2505CFBC}"/>
              </a:ext>
            </a:extLst>
          </p:cNvPr>
          <p:cNvSpPr>
            <a:spLocks noGrp="1"/>
          </p:cNvSpPr>
          <p:nvPr>
            <p:ph type="ctrTitle"/>
          </p:nvPr>
        </p:nvSpPr>
        <p:spPr>
          <a:xfrm>
            <a:off x="372862" y="221942"/>
            <a:ext cx="11310152" cy="6196613"/>
          </a:xfrm>
        </p:spPr>
        <p:txBody>
          <a:bodyPr/>
          <a:lstStyle/>
          <a:p>
            <a:endParaRPr lang="en-US" dirty="0"/>
          </a:p>
        </p:txBody>
      </p:sp>
      <p:sp>
        <p:nvSpPr>
          <p:cNvPr id="4" name="TextBox 3">
            <a:extLst>
              <a:ext uri="{FF2B5EF4-FFF2-40B4-BE49-F238E27FC236}">
                <a16:creationId xmlns:a16="http://schemas.microsoft.com/office/drawing/2014/main" id="{20D0E1B5-0215-4DC1-AA35-791C2DC1F2D7}"/>
              </a:ext>
            </a:extLst>
          </p:cNvPr>
          <p:cNvSpPr txBox="1"/>
          <p:nvPr/>
        </p:nvSpPr>
        <p:spPr>
          <a:xfrm>
            <a:off x="719091" y="878889"/>
            <a:ext cx="10440140" cy="3139321"/>
          </a:xfrm>
          <a:prstGeom prst="rect">
            <a:avLst/>
          </a:prstGeom>
          <a:noFill/>
        </p:spPr>
        <p:txBody>
          <a:bodyPr wrap="square">
            <a:spAutoFit/>
          </a:bodyPr>
          <a:lstStyle/>
          <a:p>
            <a:pPr algn="just"/>
            <a:r>
              <a:rPr lang="ru-RU" b="1" i="0" dirty="0">
                <a:solidFill>
                  <a:srgbClr val="662B2B"/>
                </a:solidFill>
                <a:effectLst/>
                <a:latin typeface="Arial" panose="020B0604020202020204" pitchFamily="34" charset="0"/>
              </a:rPr>
              <a:t>Автономные ОС (программное обеспечение вычислительных сетей)</a:t>
            </a:r>
          </a:p>
          <a:p>
            <a:pPr algn="just"/>
            <a:r>
              <a:rPr lang="ru-RU" b="0" i="0" dirty="0">
                <a:solidFill>
                  <a:srgbClr val="222222"/>
                </a:solidFill>
                <a:effectLst/>
                <a:latin typeface="Arial" panose="020B0604020202020204" pitchFamily="34" charset="0"/>
              </a:rPr>
              <a:t>В качестве автономных ОС для рабочих станций, как правило, используются современные 32-разрядные операционные системы – </a:t>
            </a:r>
            <a:r>
              <a:rPr lang="en-US" b="0" i="0" dirty="0">
                <a:solidFill>
                  <a:srgbClr val="222222"/>
                </a:solidFill>
                <a:effectLst/>
                <a:latin typeface="Arial" panose="020B0604020202020204" pitchFamily="34" charset="0"/>
              </a:rPr>
              <a:t>Windows 95/98, Windows 2000, Windows XP, Windows VISTA, Windows 7 (Seven), Windows 8, Windows 8.1, Windows 10.</a:t>
            </a:r>
            <a:endParaRPr lang="ru-RU" b="0" i="0" dirty="0">
              <a:solidFill>
                <a:srgbClr val="222222"/>
              </a:solidFill>
              <a:effectLst/>
              <a:latin typeface="Arial" panose="020B0604020202020204" pitchFamily="34" charset="0"/>
            </a:endParaRPr>
          </a:p>
          <a:p>
            <a:pPr algn="just"/>
            <a:r>
              <a:rPr lang="ru-RU" b="1" i="0" dirty="0">
                <a:solidFill>
                  <a:srgbClr val="662B2B"/>
                </a:solidFill>
                <a:effectLst/>
                <a:latin typeface="Arial" panose="020B0604020202020204" pitchFamily="34" charset="0"/>
              </a:rPr>
              <a:t>Сетевые ОС (программное обеспечение вычислительных сетей)</a:t>
            </a:r>
          </a:p>
          <a:p>
            <a:pPr algn="just"/>
            <a:r>
              <a:rPr lang="ru-RU" b="0" i="0" dirty="0">
                <a:solidFill>
                  <a:srgbClr val="222222"/>
                </a:solidFill>
                <a:effectLst/>
                <a:latin typeface="Arial" panose="020B0604020202020204" pitchFamily="34" charset="0"/>
              </a:rPr>
              <a:t>В качестве сетевых ОС в вычислительных сетях применяются:</a:t>
            </a:r>
          </a:p>
          <a:p>
            <a:pPr algn="just">
              <a:buFont typeface="+mj-lt"/>
              <a:buAutoNum type="arabicPeriod"/>
            </a:pPr>
            <a:r>
              <a:rPr lang="ru-RU" b="0" i="0" dirty="0">
                <a:solidFill>
                  <a:srgbClr val="222222"/>
                </a:solidFill>
                <a:effectLst/>
                <a:latin typeface="Arial" panose="020B0604020202020204" pitchFamily="34" charset="0"/>
              </a:rPr>
              <a:t>ОС </a:t>
            </a:r>
            <a:r>
              <a:rPr lang="en-US" b="0" i="0" dirty="0">
                <a:solidFill>
                  <a:srgbClr val="222222"/>
                </a:solidFill>
                <a:effectLst/>
                <a:latin typeface="Arial" panose="020B0604020202020204" pitchFamily="34" charset="0"/>
              </a:rPr>
              <a:t>Unix.</a:t>
            </a:r>
          </a:p>
          <a:p>
            <a:pPr algn="just">
              <a:buFont typeface="+mj-lt"/>
              <a:buAutoNum type="arabicPeriod"/>
            </a:pPr>
            <a:r>
              <a:rPr lang="ru-RU" b="0" i="0" dirty="0">
                <a:solidFill>
                  <a:srgbClr val="222222"/>
                </a:solidFill>
                <a:effectLst/>
                <a:latin typeface="Arial" panose="020B0604020202020204" pitchFamily="34" charset="0"/>
              </a:rPr>
              <a:t>ОС </a:t>
            </a:r>
            <a:r>
              <a:rPr lang="en-US" b="0" i="0" dirty="0">
                <a:solidFill>
                  <a:srgbClr val="222222"/>
                </a:solidFill>
                <a:effectLst/>
                <a:latin typeface="Arial" panose="020B0604020202020204" pitchFamily="34" charset="0"/>
              </a:rPr>
              <a:t>NetWare </a:t>
            </a:r>
            <a:r>
              <a:rPr lang="ru-RU" b="0" i="0" dirty="0">
                <a:solidFill>
                  <a:srgbClr val="222222"/>
                </a:solidFill>
                <a:effectLst/>
                <a:latin typeface="Arial" panose="020B0604020202020204" pitchFamily="34" charset="0"/>
              </a:rPr>
              <a:t>фирмы </a:t>
            </a:r>
            <a:r>
              <a:rPr lang="en-US" b="0" i="0" dirty="0">
                <a:solidFill>
                  <a:srgbClr val="222222"/>
                </a:solidFill>
                <a:effectLst/>
                <a:latin typeface="Arial" panose="020B0604020202020204" pitchFamily="34" charset="0"/>
              </a:rPr>
              <a:t>Novell.</a:t>
            </a:r>
          </a:p>
          <a:p>
            <a:pPr algn="just">
              <a:buFont typeface="+mj-lt"/>
              <a:buAutoNum type="arabicPeriod"/>
            </a:pPr>
            <a:r>
              <a:rPr lang="ru-RU" b="0" i="0" dirty="0">
                <a:solidFill>
                  <a:srgbClr val="222222"/>
                </a:solidFill>
                <a:effectLst/>
                <a:latin typeface="Arial" panose="020B0604020202020204" pitchFamily="34" charset="0"/>
              </a:rPr>
              <a:t>Сетевые ОС фирмы </a:t>
            </a:r>
            <a:r>
              <a:rPr lang="en-US" b="0" i="0" dirty="0">
                <a:solidFill>
                  <a:srgbClr val="222222"/>
                </a:solidFill>
                <a:effectLst/>
                <a:latin typeface="Arial" panose="020B0604020202020204" pitchFamily="34" charset="0"/>
              </a:rPr>
              <a:t>Microsoft (</a:t>
            </a:r>
            <a:r>
              <a:rPr lang="ru-RU" b="0" i="0" dirty="0">
                <a:solidFill>
                  <a:srgbClr val="222222"/>
                </a:solidFill>
                <a:effectLst/>
                <a:latin typeface="Arial" panose="020B0604020202020204" pitchFamily="34" charset="0"/>
              </a:rPr>
              <a:t>ОС </a:t>
            </a:r>
            <a:r>
              <a:rPr lang="en-US" b="0" i="0" dirty="0">
                <a:solidFill>
                  <a:srgbClr val="222222"/>
                </a:solidFill>
                <a:effectLst/>
                <a:latin typeface="Arial" panose="020B0604020202020204" pitchFamily="34" charset="0"/>
              </a:rPr>
              <a:t>Windows NT, Microsoft Windows 2000 Server, Windows Server 2003, Windows Server 2008).</a:t>
            </a:r>
          </a:p>
          <a:p>
            <a:pPr algn="just"/>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399670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6E3900-BABF-477A-9A40-F70693F6DB47}"/>
              </a:ext>
            </a:extLst>
          </p:cNvPr>
          <p:cNvSpPr txBox="1"/>
          <p:nvPr/>
        </p:nvSpPr>
        <p:spPr>
          <a:xfrm>
            <a:off x="390525" y="523876"/>
            <a:ext cx="11334750" cy="3970318"/>
          </a:xfrm>
          <a:prstGeom prst="rect">
            <a:avLst/>
          </a:prstGeom>
          <a:noFill/>
        </p:spPr>
        <p:txBody>
          <a:bodyPr wrap="square">
            <a:spAutoFit/>
          </a:bodyPr>
          <a:lstStyle/>
          <a:p>
            <a:r>
              <a:rPr lang="ru-RU" altLang="ru-RU" sz="3600" dirty="0"/>
              <a:t>Первой записью всегда идет </a:t>
            </a:r>
            <a:r>
              <a:rPr lang="ru-RU" altLang="ru-RU" sz="3600" b="1" i="1" dirty="0"/>
              <a:t>SOA</a:t>
            </a:r>
            <a:r>
              <a:rPr lang="ru-RU" altLang="ru-RU" sz="3600" dirty="0"/>
              <a:t> (</a:t>
            </a:r>
            <a:r>
              <a:rPr lang="ru-RU" altLang="ru-RU" sz="3600" dirty="0" err="1"/>
              <a:t>Start</a:t>
            </a:r>
            <a:r>
              <a:rPr lang="ru-RU" altLang="ru-RU" sz="3600" dirty="0"/>
              <a:t> </a:t>
            </a:r>
            <a:r>
              <a:rPr lang="ru-RU" altLang="ru-RU" sz="3600" dirty="0" err="1"/>
              <a:t>of</a:t>
            </a:r>
            <a:r>
              <a:rPr lang="ru-RU" altLang="ru-RU" sz="3600" dirty="0"/>
              <a:t> </a:t>
            </a:r>
            <a:r>
              <a:rPr lang="ru-RU" altLang="ru-RU" sz="3600" dirty="0" err="1"/>
              <a:t>Authority</a:t>
            </a:r>
            <a:r>
              <a:rPr lang="ru-RU" altLang="ru-RU" sz="3600" dirty="0"/>
              <a:t>), в которой указывается имя зоны (“</a:t>
            </a:r>
            <a:r>
              <a:rPr lang="ru-RU" altLang="ru-RU" sz="3600" dirty="0" err="1"/>
              <a:t>stu</a:t>
            </a:r>
            <a:r>
              <a:rPr lang="ru-RU" altLang="ru-RU" sz="3600" dirty="0"/>
              <a:t>.”, или макрос @), TTL, т.е. время жизни этой записи, дальше – ключевые слова IN (</a:t>
            </a:r>
            <a:r>
              <a:rPr lang="ru-RU" altLang="ru-RU" sz="3600" dirty="0" err="1"/>
              <a:t>Internet</a:t>
            </a:r>
            <a:r>
              <a:rPr lang="ru-RU" altLang="ru-RU" sz="3600" dirty="0"/>
              <a:t> </a:t>
            </a:r>
            <a:r>
              <a:rPr lang="ru-RU" altLang="ru-RU" sz="3600" dirty="0" err="1"/>
              <a:t>records</a:t>
            </a:r>
            <a:r>
              <a:rPr lang="ru-RU" altLang="ru-RU" sz="3600" dirty="0"/>
              <a:t>) и </a:t>
            </a:r>
            <a:r>
              <a:rPr lang="ru-RU" altLang="ru-RU" sz="3600" b="1" i="1" dirty="0"/>
              <a:t>SOA</a:t>
            </a:r>
            <a:r>
              <a:rPr lang="ru-RU" altLang="ru-RU" sz="3600" dirty="0"/>
              <a:t>. Далее идут параметры зоны: имя основного сервера DNS, почтовый адрес администратора зоны, однако вместо символа “@” там стоит точка, поскольку @ - это ссылка на имя зоны. </a:t>
            </a:r>
            <a:endParaRPr lang="en-US" sz="3600" dirty="0"/>
          </a:p>
        </p:txBody>
      </p:sp>
    </p:spTree>
    <p:extLst>
      <p:ext uri="{BB962C8B-B14F-4D97-AF65-F5344CB8AC3E}">
        <p14:creationId xmlns:p14="http://schemas.microsoft.com/office/powerpoint/2010/main" val="4093180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577055-0434-46E0-8CEA-033491BC748E}"/>
              </a:ext>
            </a:extLst>
          </p:cNvPr>
          <p:cNvSpPr txBox="1"/>
          <p:nvPr/>
        </p:nvSpPr>
        <p:spPr>
          <a:xfrm>
            <a:off x="304800" y="333375"/>
            <a:ext cx="11296650" cy="3970318"/>
          </a:xfrm>
          <a:prstGeom prst="rect">
            <a:avLst/>
          </a:prstGeom>
          <a:noFill/>
        </p:spPr>
        <p:txBody>
          <a:bodyPr wrap="square">
            <a:spAutoFit/>
          </a:bodyPr>
          <a:lstStyle/>
          <a:p>
            <a:r>
              <a:rPr lang="ru-RU" altLang="ru-RU" sz="3600" dirty="0"/>
              <a:t>Сразу за открывающейся скобкой находится серийный номер данного файла, обычно в формате </a:t>
            </a:r>
            <a:r>
              <a:rPr lang="ru-RU" altLang="ru-RU" sz="3600" dirty="0" err="1"/>
              <a:t>ггггммддNN</a:t>
            </a:r>
            <a:r>
              <a:rPr lang="ru-RU" altLang="ru-RU" sz="3600" dirty="0"/>
              <a:t>. Серийный номер необходимо увеличивать при каждом изменении файла, что бы ведомые сервера идентифицировали изменения и обновили файлы баз данных с главного сервера. Далее следуют стандартные времена в секундах для данной зоны: </a:t>
            </a:r>
          </a:p>
        </p:txBody>
      </p:sp>
    </p:spTree>
    <p:extLst>
      <p:ext uri="{BB962C8B-B14F-4D97-AF65-F5344CB8AC3E}">
        <p14:creationId xmlns:p14="http://schemas.microsoft.com/office/powerpoint/2010/main" val="804456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2B1D76-D9FA-4B3F-9200-3D29D0B892AB}"/>
              </a:ext>
            </a:extLst>
          </p:cNvPr>
          <p:cNvSpPr txBox="1"/>
          <p:nvPr/>
        </p:nvSpPr>
        <p:spPr>
          <a:xfrm>
            <a:off x="266699" y="314326"/>
            <a:ext cx="11229975" cy="5509200"/>
          </a:xfrm>
          <a:prstGeom prst="rect">
            <a:avLst/>
          </a:prstGeom>
          <a:noFill/>
        </p:spPr>
        <p:txBody>
          <a:bodyPr wrap="square">
            <a:spAutoFit/>
          </a:bodyPr>
          <a:lstStyle/>
          <a:p>
            <a:r>
              <a:rPr lang="ru-RU" altLang="ru-RU" sz="3200" dirty="0" err="1"/>
              <a:t>Refresh</a:t>
            </a:r>
            <a:r>
              <a:rPr lang="ru-RU" altLang="ru-RU" sz="3200" dirty="0"/>
              <a:t> – время, по истечении которого вторичные сервера должны обновить данные с первичных серверов (</a:t>
            </a:r>
            <a:r>
              <a:rPr lang="ru-RU" altLang="ru-RU" sz="3200" dirty="0" err="1"/>
              <a:t>zone</a:t>
            </a:r>
            <a:r>
              <a:rPr lang="ru-RU" altLang="ru-RU" sz="3200" dirty="0"/>
              <a:t> </a:t>
            </a:r>
            <a:r>
              <a:rPr lang="ru-RU" altLang="ru-RU" sz="3200" dirty="0" err="1"/>
              <a:t>transfer</a:t>
            </a:r>
            <a:r>
              <a:rPr lang="ru-RU" altLang="ru-RU" sz="3200" dirty="0"/>
              <a:t>); </a:t>
            </a:r>
          </a:p>
          <a:p>
            <a:r>
              <a:rPr lang="ru-RU" altLang="ru-RU" sz="3200" dirty="0" err="1"/>
              <a:t>Retry</a:t>
            </a:r>
            <a:r>
              <a:rPr lang="ru-RU" altLang="ru-RU" sz="3200" dirty="0"/>
              <a:t> – время, через которое вторичные сервера должны совершить повторную попытку обновления, если предыдущая попытка не удалась; </a:t>
            </a:r>
          </a:p>
          <a:p>
            <a:r>
              <a:rPr lang="ru-RU" altLang="ru-RU" sz="3200" dirty="0" err="1"/>
              <a:t>Expire</a:t>
            </a:r>
            <a:r>
              <a:rPr lang="ru-RU" altLang="ru-RU" sz="3200" dirty="0"/>
              <a:t> – время, через которое вторичные сервера должны выбросить запись о зоне и считать ее недоступной, если обновления не удались. </a:t>
            </a:r>
          </a:p>
          <a:p>
            <a:r>
              <a:rPr lang="ru-RU" altLang="ru-RU" sz="3200" dirty="0"/>
              <a:t>TTL – стандартное время жизни записей из данной зоны для кеширующих серверов. </a:t>
            </a:r>
          </a:p>
        </p:txBody>
      </p:sp>
    </p:spTree>
    <p:extLst>
      <p:ext uri="{BB962C8B-B14F-4D97-AF65-F5344CB8AC3E}">
        <p14:creationId xmlns:p14="http://schemas.microsoft.com/office/powerpoint/2010/main" val="591938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21E0E6-A0E9-4486-8DD1-780005F3A7A8}"/>
              </a:ext>
            </a:extLst>
          </p:cNvPr>
          <p:cNvSpPr txBox="1"/>
          <p:nvPr/>
        </p:nvSpPr>
        <p:spPr>
          <a:xfrm>
            <a:off x="504825" y="495299"/>
            <a:ext cx="11363325" cy="4524315"/>
          </a:xfrm>
          <a:prstGeom prst="rect">
            <a:avLst/>
          </a:prstGeom>
          <a:noFill/>
        </p:spPr>
        <p:txBody>
          <a:bodyPr wrap="square">
            <a:spAutoFit/>
          </a:bodyPr>
          <a:lstStyle/>
          <a:p>
            <a:r>
              <a:rPr lang="ru-RU" altLang="ru-RU" sz="3600" dirty="0"/>
              <a:t>Следующая группа записей является так же обязательной и указывает на авторитетные сервера имен для данной зоны - записи типа </a:t>
            </a:r>
            <a:r>
              <a:rPr lang="ru-RU" altLang="ru-RU" sz="3600" b="1" i="1" dirty="0"/>
              <a:t>NS</a:t>
            </a:r>
            <a:r>
              <a:rPr lang="ru-RU" altLang="ru-RU" sz="3600" dirty="0"/>
              <a:t>. Авторитетным является сервер, на котором информация соответствует реальному состоянию зоны, т.е. регулярно обновляется (см. выше). Крайне желательно, чтобы имена, указанные в этой секции, имели соответствующие адресные </a:t>
            </a:r>
            <a:r>
              <a:rPr lang="ru-RU" altLang="ru-RU" sz="3600" b="1" i="1" dirty="0"/>
              <a:t>IN A</a:t>
            </a:r>
            <a:r>
              <a:rPr lang="ru-RU" altLang="ru-RU" sz="3600" dirty="0"/>
              <a:t> записи в этой же базе данных.</a:t>
            </a:r>
          </a:p>
        </p:txBody>
      </p:sp>
    </p:spTree>
    <p:extLst>
      <p:ext uri="{BB962C8B-B14F-4D97-AF65-F5344CB8AC3E}">
        <p14:creationId xmlns:p14="http://schemas.microsoft.com/office/powerpoint/2010/main" val="808905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29F449-21F6-4569-8931-E87565377F33}"/>
              </a:ext>
            </a:extLst>
          </p:cNvPr>
          <p:cNvSpPr txBox="1"/>
          <p:nvPr/>
        </p:nvSpPr>
        <p:spPr>
          <a:xfrm>
            <a:off x="266700" y="266700"/>
            <a:ext cx="11220450" cy="5016758"/>
          </a:xfrm>
          <a:prstGeom prst="rect">
            <a:avLst/>
          </a:prstGeom>
          <a:noFill/>
        </p:spPr>
        <p:txBody>
          <a:bodyPr wrap="square">
            <a:spAutoFit/>
          </a:bodyPr>
          <a:lstStyle/>
          <a:p>
            <a:r>
              <a:rPr lang="ru-RU" altLang="ru-RU" sz="3200" dirty="0"/>
              <a:t>Ниже следует секция почтовых обменников, т.е. записи типа </a:t>
            </a:r>
            <a:r>
              <a:rPr lang="ru-RU" altLang="ru-RU" sz="3200" b="1" i="1" dirty="0"/>
              <a:t>MX</a:t>
            </a:r>
            <a:r>
              <a:rPr lang="ru-RU" altLang="ru-RU" sz="3200" dirty="0"/>
              <a:t> (</a:t>
            </a:r>
            <a:r>
              <a:rPr lang="ru-RU" altLang="ru-RU" sz="3200" dirty="0" err="1"/>
              <a:t>Mail</a:t>
            </a:r>
            <a:r>
              <a:rPr lang="ru-RU" altLang="ru-RU" sz="3200" dirty="0"/>
              <a:t> </a:t>
            </a:r>
            <a:r>
              <a:rPr lang="ru-RU" altLang="ru-RU" sz="3200" dirty="0" err="1"/>
              <a:t>Exchanger</a:t>
            </a:r>
            <a:r>
              <a:rPr lang="ru-RU" altLang="ru-RU" sz="3200" dirty="0"/>
              <a:t>). Они указывают на сервера электронной почты, способные принимать почту для всего домена по протоколу SMTP. Чем меньше цифра перед именем, тем больший приоритет имеет данный почтовый сервер. Как правило, запись с наивысшим приоритетом относится к серверу, на котором почта заканчивает свой путь, а другие записи относятся к серверам-</a:t>
            </a:r>
            <a:r>
              <a:rPr lang="ru-RU" altLang="ru-RU" sz="3200" dirty="0" err="1"/>
              <a:t>релеям</a:t>
            </a:r>
            <a:r>
              <a:rPr lang="ru-RU" altLang="ru-RU" sz="3200" dirty="0"/>
              <a:t>, на которых почта может сохраняться некоторое время, пока основной почтовый сервер для зоны не доступен. </a:t>
            </a:r>
          </a:p>
        </p:txBody>
      </p:sp>
    </p:spTree>
    <p:extLst>
      <p:ext uri="{BB962C8B-B14F-4D97-AF65-F5344CB8AC3E}">
        <p14:creationId xmlns:p14="http://schemas.microsoft.com/office/powerpoint/2010/main" val="3932355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038F15-7167-41C9-AC14-481895C51DE6}"/>
              </a:ext>
            </a:extLst>
          </p:cNvPr>
          <p:cNvSpPr txBox="1"/>
          <p:nvPr/>
        </p:nvSpPr>
        <p:spPr>
          <a:xfrm>
            <a:off x="209550" y="152400"/>
            <a:ext cx="11544300" cy="5078313"/>
          </a:xfrm>
          <a:prstGeom prst="rect">
            <a:avLst/>
          </a:prstGeom>
          <a:noFill/>
        </p:spPr>
        <p:txBody>
          <a:bodyPr wrap="square">
            <a:spAutoFit/>
          </a:bodyPr>
          <a:lstStyle/>
          <a:p>
            <a:r>
              <a:rPr lang="ru-RU" altLang="ru-RU" sz="3600" dirty="0"/>
              <a:t>Естественно, записи </a:t>
            </a:r>
            <a:r>
              <a:rPr lang="ru-RU" altLang="ru-RU" sz="3600" b="1" i="1" dirty="0"/>
              <a:t>MX</a:t>
            </a:r>
            <a:r>
              <a:rPr lang="ru-RU" altLang="ru-RU" sz="3600" dirty="0"/>
              <a:t> на </a:t>
            </a:r>
            <a:r>
              <a:rPr lang="ru-RU" altLang="ru-RU" sz="3600" dirty="0" err="1"/>
              <a:t>релеи</a:t>
            </a:r>
            <a:r>
              <a:rPr lang="ru-RU" altLang="ru-RU" sz="3600" dirty="0"/>
              <a:t> нельзя расставлять произвольно, поскольку релей обязательно должен быть сконфигурирован для приёма почты данного домена. При отсутствии записи MX для какого-либо доменного имени, почта, адресованная с этим доменным именем, будет доставляться непосредственно на хост, имеющий такое имя. Однако, такого хоста может не быть, в этом случае почта вернется отправителю с сообщением об ошибке. </a:t>
            </a:r>
          </a:p>
        </p:txBody>
      </p:sp>
    </p:spTree>
    <p:extLst>
      <p:ext uri="{BB962C8B-B14F-4D97-AF65-F5344CB8AC3E}">
        <p14:creationId xmlns:p14="http://schemas.microsoft.com/office/powerpoint/2010/main" val="1557194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2FBAED-15D7-4F43-894B-4AC5D4E46257}"/>
              </a:ext>
            </a:extLst>
          </p:cNvPr>
          <p:cNvSpPr txBox="1"/>
          <p:nvPr/>
        </p:nvSpPr>
        <p:spPr>
          <a:xfrm>
            <a:off x="361949" y="504825"/>
            <a:ext cx="11077575" cy="5078313"/>
          </a:xfrm>
          <a:prstGeom prst="rect">
            <a:avLst/>
          </a:prstGeom>
          <a:noFill/>
        </p:spPr>
        <p:txBody>
          <a:bodyPr wrap="square">
            <a:spAutoFit/>
          </a:bodyPr>
          <a:lstStyle/>
          <a:p>
            <a:r>
              <a:rPr lang="ru-RU" altLang="ru-RU" sz="3600" dirty="0"/>
              <a:t>Ниже, после макроса “$ORIGIN </a:t>
            </a:r>
            <a:r>
              <a:rPr lang="ru-RU" altLang="ru-RU" sz="3600" dirty="0" err="1"/>
              <a:t>stu</a:t>
            </a:r>
            <a:r>
              <a:rPr lang="ru-RU" altLang="ru-RU" sz="3600" dirty="0"/>
              <a:t>.”, задающего суффикс для всех записей ниже, следуют записи типа </a:t>
            </a:r>
            <a:r>
              <a:rPr lang="ru-RU" altLang="ru-RU" sz="3600" b="1" i="1" dirty="0"/>
              <a:t>IN A</a:t>
            </a:r>
            <a:r>
              <a:rPr lang="ru-RU" altLang="ru-RU" sz="3600" dirty="0"/>
              <a:t>, предназначенные для задания соответствия между именем хоста в зоне и его IP адресом.</a:t>
            </a:r>
          </a:p>
          <a:p>
            <a:r>
              <a:rPr lang="ru-RU" altLang="ru-RU" sz="3600" dirty="0"/>
              <a:t>Для задания псевдонимов хостам используется запись </a:t>
            </a:r>
            <a:r>
              <a:rPr lang="ru-RU" altLang="ru-RU" sz="3600" b="1" i="1" dirty="0"/>
              <a:t>CNAME</a:t>
            </a:r>
            <a:r>
              <a:rPr lang="ru-RU" altLang="ru-RU" sz="3600" dirty="0"/>
              <a:t> (</a:t>
            </a:r>
            <a:r>
              <a:rPr lang="ru-RU" altLang="ru-RU" sz="3600" dirty="0" err="1"/>
              <a:t>Canonical</a:t>
            </a:r>
            <a:r>
              <a:rPr lang="ru-RU" altLang="ru-RU" sz="3600" dirty="0"/>
              <a:t> </a:t>
            </a:r>
            <a:r>
              <a:rPr lang="ru-RU" altLang="ru-RU" sz="3600" dirty="0" err="1"/>
              <a:t>Name</a:t>
            </a:r>
            <a:r>
              <a:rPr lang="ru-RU" altLang="ru-RU" sz="3600" dirty="0"/>
              <a:t>). Псевдонимы удобны для указания на стандартные сервисы, такие как </a:t>
            </a:r>
            <a:r>
              <a:rPr lang="ru-RU" altLang="ru-RU" sz="3600" dirty="0" err="1"/>
              <a:t>www</a:t>
            </a:r>
            <a:r>
              <a:rPr lang="ru-RU" altLang="ru-RU" sz="3600" dirty="0"/>
              <a:t>, </a:t>
            </a:r>
            <a:r>
              <a:rPr lang="ru-RU" altLang="ru-RU" sz="3600" dirty="0" err="1"/>
              <a:t>mail</a:t>
            </a:r>
            <a:r>
              <a:rPr lang="ru-RU" altLang="ru-RU" sz="3600" dirty="0"/>
              <a:t>, </a:t>
            </a:r>
            <a:r>
              <a:rPr lang="ru-RU" altLang="ru-RU" sz="3600" dirty="0" err="1"/>
              <a:t>ftp</a:t>
            </a:r>
            <a:r>
              <a:rPr lang="ru-RU" altLang="ru-RU" sz="3600" dirty="0"/>
              <a:t>, а так же для задания псевдонимов, используемых для создания виртуальных серверов (см. </a:t>
            </a:r>
            <a:r>
              <a:rPr lang="ru-RU" altLang="ru-RU" sz="3600" dirty="0" err="1"/>
              <a:t>www</a:t>
            </a:r>
            <a:r>
              <a:rPr lang="ru-RU" altLang="ru-RU" sz="3600" dirty="0"/>
              <a:t>, </a:t>
            </a:r>
            <a:r>
              <a:rPr lang="ru-RU" altLang="ru-RU" sz="3600" dirty="0" err="1"/>
              <a:t>docs</a:t>
            </a:r>
            <a:r>
              <a:rPr lang="ru-RU" altLang="ru-RU" sz="3600" dirty="0"/>
              <a:t>).</a:t>
            </a:r>
            <a:r>
              <a:rPr lang="en-US" altLang="ru-RU" sz="3600" dirty="0"/>
              <a:t> </a:t>
            </a:r>
            <a:endParaRPr lang="ru-RU" altLang="ru-RU" sz="3600" dirty="0"/>
          </a:p>
        </p:txBody>
      </p:sp>
    </p:spTree>
    <p:extLst>
      <p:ext uri="{BB962C8B-B14F-4D97-AF65-F5344CB8AC3E}">
        <p14:creationId xmlns:p14="http://schemas.microsoft.com/office/powerpoint/2010/main" val="4160709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7EFFB9-DD1C-472E-A580-B63564F70F63}"/>
              </a:ext>
            </a:extLst>
          </p:cNvPr>
          <p:cNvSpPr txBox="1"/>
          <p:nvPr/>
        </p:nvSpPr>
        <p:spPr>
          <a:xfrm>
            <a:off x="400049" y="380999"/>
            <a:ext cx="11344275" cy="6124754"/>
          </a:xfrm>
          <a:prstGeom prst="rect">
            <a:avLst/>
          </a:prstGeom>
          <a:noFill/>
        </p:spPr>
        <p:txBody>
          <a:bodyPr wrap="square">
            <a:spAutoFit/>
          </a:bodyPr>
          <a:lstStyle/>
          <a:p>
            <a:r>
              <a:rPr lang="ru-RU" altLang="ru-RU" sz="2800" dirty="0"/>
              <a:t>Рассмотрим теперь файл зоны stu.cn.ua. Данная зона мало чем отличается от предыдущей зоны внешне.</a:t>
            </a:r>
          </a:p>
          <a:p>
            <a:r>
              <a:rPr lang="en-US" altLang="ru-RU" sz="2800" dirty="0"/>
              <a:t>$ORIGIN .</a:t>
            </a:r>
            <a:br>
              <a:rPr lang="en-US" altLang="ru-RU" sz="2800" dirty="0"/>
            </a:br>
            <a:r>
              <a:rPr lang="en-US" altLang="ru-RU" sz="2800" dirty="0"/>
              <a:t>stu.cn.ua 28800 IN SOA ns.stu.cn.ua. nsmaster.stu.cn.ua( </a:t>
            </a:r>
            <a:br>
              <a:rPr lang="en-US" altLang="ru-RU" sz="2800" dirty="0"/>
            </a:br>
            <a:r>
              <a:rPr lang="en-US" altLang="ru-RU" sz="2800" dirty="0"/>
              <a:t>					2005033100 ; Serial</a:t>
            </a:r>
            <a:br>
              <a:rPr lang="en-US" altLang="ru-RU" sz="2800" dirty="0"/>
            </a:br>
            <a:r>
              <a:rPr lang="en-US" altLang="ru-RU" sz="2800" dirty="0"/>
              <a:t>					28800 ; Refresh </a:t>
            </a:r>
            <a:br>
              <a:rPr lang="en-US" altLang="ru-RU" sz="2800" dirty="0"/>
            </a:br>
            <a:r>
              <a:rPr lang="en-US" altLang="ru-RU" sz="2800" dirty="0"/>
              <a:t>					7200 ; Retry</a:t>
            </a:r>
            <a:br>
              <a:rPr lang="en-US" altLang="ru-RU" sz="2800" dirty="0"/>
            </a:br>
            <a:r>
              <a:rPr lang="en-US" altLang="ru-RU" sz="2800" dirty="0"/>
              <a:t>					604800 ; Expire</a:t>
            </a:r>
            <a:br>
              <a:rPr lang="en-US" altLang="ru-RU" sz="2800" dirty="0"/>
            </a:br>
            <a:r>
              <a:rPr lang="en-US" altLang="ru-RU" sz="2800" dirty="0"/>
              <a:t>					86400 ; Time To Live</a:t>
            </a:r>
            <a:br>
              <a:rPr lang="en-US" altLang="ru-RU" sz="2800" dirty="0"/>
            </a:br>
            <a:r>
              <a:rPr lang="en-US" altLang="ru-RU" sz="2800" dirty="0"/>
              <a:t>					)</a:t>
            </a:r>
            <a:endParaRPr lang="ru-RU" altLang="ru-RU" sz="2800" dirty="0"/>
          </a:p>
          <a:p>
            <a:r>
              <a:rPr lang="en-US" altLang="ru-RU" sz="2800" dirty="0"/>
              <a:t>; authoritative name servers for zone</a:t>
            </a:r>
            <a:br>
              <a:rPr lang="en-US" altLang="ru-RU" sz="2800" dirty="0"/>
            </a:br>
            <a:r>
              <a:rPr lang="en-US" altLang="ru-RU" sz="2800" dirty="0"/>
              <a:t>IN NS ns.stu.cn.ua.</a:t>
            </a:r>
            <a:br>
              <a:rPr lang="en-US" altLang="ru-RU" sz="2800" dirty="0"/>
            </a:br>
            <a:r>
              <a:rPr lang="en-US" altLang="ru-RU" sz="2800" dirty="0"/>
              <a:t>IN NS ns1.stu.cn.ua.</a:t>
            </a:r>
            <a:br>
              <a:rPr lang="en-US" altLang="ru-RU" sz="2800" dirty="0"/>
            </a:br>
            <a:r>
              <a:rPr lang="en-US" altLang="ru-RU" sz="2800" dirty="0"/>
              <a:t>IN NS ns.cn.ua.</a:t>
            </a:r>
            <a:endParaRPr lang="ru-RU" altLang="ru-RU" sz="2800" dirty="0"/>
          </a:p>
        </p:txBody>
      </p:sp>
    </p:spTree>
    <p:extLst>
      <p:ext uri="{BB962C8B-B14F-4D97-AF65-F5344CB8AC3E}">
        <p14:creationId xmlns:p14="http://schemas.microsoft.com/office/powerpoint/2010/main" val="29092000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972221-7D2B-4B8B-9A90-0A7BF6A7E46F}"/>
              </a:ext>
            </a:extLst>
          </p:cNvPr>
          <p:cNvSpPr txBox="1"/>
          <p:nvPr/>
        </p:nvSpPr>
        <p:spPr>
          <a:xfrm>
            <a:off x="447675" y="238125"/>
            <a:ext cx="8696325" cy="7140416"/>
          </a:xfrm>
          <a:prstGeom prst="rect">
            <a:avLst/>
          </a:prstGeom>
          <a:noFill/>
        </p:spPr>
        <p:txBody>
          <a:bodyPr wrap="square">
            <a:spAutoFit/>
          </a:bodyPr>
          <a:lstStyle/>
          <a:p>
            <a:r>
              <a:rPr lang="en-US" altLang="ru-RU" sz="2100" dirty="0"/>
              <a:t>; mail exchangers for entire zone</a:t>
            </a:r>
            <a:br>
              <a:rPr lang="en-US" altLang="ru-RU" sz="2100" dirty="0"/>
            </a:br>
            <a:r>
              <a:rPr lang="en-US" altLang="ru-RU" sz="2100" dirty="0"/>
              <a:t>IN MX 10 stalker.stu.cn.ua.</a:t>
            </a:r>
            <a:br>
              <a:rPr lang="en-US" altLang="ru-RU" sz="2100" dirty="0"/>
            </a:br>
            <a:r>
              <a:rPr lang="en-US" altLang="ru-RU" sz="2100" dirty="0"/>
              <a:t>IN MX 15 cs.stu.cn.ua.</a:t>
            </a:r>
            <a:br>
              <a:rPr lang="en-US" altLang="ru-RU" sz="2100" dirty="0"/>
            </a:br>
            <a:r>
              <a:rPr lang="en-US" altLang="ru-RU" sz="2100" dirty="0"/>
              <a:t>IN MX 20 relay1.cn.ua</a:t>
            </a:r>
            <a:endParaRPr lang="ru-RU" altLang="ru-RU" sz="2100" dirty="0"/>
          </a:p>
          <a:p>
            <a:r>
              <a:rPr lang="en-US" altLang="ru-RU" sz="2100" dirty="0"/>
              <a:t>; name servers glue records</a:t>
            </a:r>
            <a:br>
              <a:rPr lang="en-US" altLang="ru-RU" sz="2100" dirty="0"/>
            </a:br>
            <a:r>
              <a:rPr lang="en-US" altLang="ru-RU" sz="2100" dirty="0"/>
              <a:t>ns.cn.ua IN A 212.86.96.10</a:t>
            </a:r>
            <a:br>
              <a:rPr lang="en-US" altLang="ru-RU" sz="2100" dirty="0"/>
            </a:br>
            <a:r>
              <a:rPr lang="en-US" altLang="ru-RU" sz="2100" dirty="0"/>
              <a:t>$ORIGIN stu.cn.ua.</a:t>
            </a:r>
            <a:br>
              <a:rPr lang="en-US" altLang="ru-RU" sz="2100" dirty="0"/>
            </a:br>
            <a:r>
              <a:rPr lang="en-US" altLang="ru-RU" sz="2100" dirty="0"/>
              <a:t>ns IN A 195.69.76.130</a:t>
            </a:r>
            <a:br>
              <a:rPr lang="en-US" altLang="ru-RU" sz="2100" dirty="0"/>
            </a:br>
            <a:r>
              <a:rPr lang="en-US" altLang="ru-RU" sz="2100" dirty="0"/>
              <a:t>ns1 IN A 195.69.76.134</a:t>
            </a:r>
            <a:br>
              <a:rPr lang="en-US" altLang="ru-RU" sz="2100" dirty="0"/>
            </a:br>
            <a:r>
              <a:rPr lang="en-US" altLang="ru-RU" sz="2100" dirty="0"/>
              <a:t>;servers</a:t>
            </a:r>
            <a:br>
              <a:rPr lang="en-US" altLang="ru-RU" sz="2100" dirty="0"/>
            </a:br>
            <a:r>
              <a:rPr lang="en-US" altLang="ru-RU" sz="2100" dirty="0"/>
              <a:t>dragon IN A 195.69.76.137</a:t>
            </a:r>
            <a:br>
              <a:rPr lang="en-US" altLang="ru-RU" sz="2100" dirty="0"/>
            </a:br>
            <a:r>
              <a:rPr lang="en-US" altLang="ru-RU" sz="2100" dirty="0"/>
              <a:t>auth IN CNAME dragon.stu.cn.ua.</a:t>
            </a:r>
            <a:br>
              <a:rPr lang="en-US" altLang="ru-RU" sz="2100" dirty="0"/>
            </a:br>
            <a:r>
              <a:rPr lang="en-US" altLang="ru-RU" sz="2100" dirty="0"/>
              <a:t>cs IN A 195.69.76.134</a:t>
            </a:r>
            <a:br>
              <a:rPr lang="en-US" altLang="ru-RU" sz="2100" dirty="0"/>
            </a:br>
            <a:r>
              <a:rPr lang="en-US" altLang="ru-RU" sz="2100" dirty="0"/>
              <a:t>stalker IN A 195.69.76.130</a:t>
            </a:r>
            <a:br>
              <a:rPr lang="en-US" altLang="ru-RU" sz="2100" dirty="0"/>
            </a:br>
            <a:r>
              <a:rPr lang="en-US" altLang="ru-RU" sz="2100" dirty="0"/>
              <a:t>www IN CNAME stalker.stu.cn.ua.</a:t>
            </a:r>
            <a:br>
              <a:rPr lang="en-US" altLang="ru-RU" sz="2100" dirty="0"/>
            </a:br>
            <a:r>
              <a:rPr lang="en-US" altLang="ru-RU" sz="2100" dirty="0"/>
              <a:t>mail IN CNAME stalker.stu.cn.ua.</a:t>
            </a:r>
            <a:br>
              <a:rPr lang="en-US" altLang="ru-RU" sz="2100" dirty="0"/>
            </a:br>
            <a:r>
              <a:rPr lang="en-US" altLang="ru-RU" sz="2100" dirty="0"/>
              <a:t>ftp IN CNAME stalker.stu.cn.ua.</a:t>
            </a:r>
            <a:br>
              <a:rPr lang="en-US" altLang="ru-RU" sz="2100" dirty="0"/>
            </a:br>
            <a:r>
              <a:rPr lang="en-US" altLang="ru-RU" sz="2100" dirty="0"/>
              <a:t>www.docs IN CNAME cs.stu.cn.ua.</a:t>
            </a:r>
            <a:br>
              <a:rPr lang="en-US" altLang="ru-RU" sz="2100" dirty="0"/>
            </a:br>
            <a:r>
              <a:rPr lang="en-US" altLang="ru-RU" sz="2100" dirty="0"/>
              <a:t>; workstations</a:t>
            </a:r>
            <a:br>
              <a:rPr lang="en-US" altLang="ru-RU" sz="2100" dirty="0"/>
            </a:br>
            <a:r>
              <a:rPr lang="en-US" altLang="ru-RU" sz="2100" dirty="0"/>
              <a:t>admin IN A 195.69.76.139</a:t>
            </a:r>
            <a:br>
              <a:rPr lang="en-US" altLang="ru-RU" sz="2100" dirty="0"/>
            </a:br>
            <a:endParaRPr lang="ru-RU" altLang="ru-RU" sz="2100" dirty="0"/>
          </a:p>
        </p:txBody>
      </p:sp>
    </p:spTree>
    <p:extLst>
      <p:ext uri="{BB962C8B-B14F-4D97-AF65-F5344CB8AC3E}">
        <p14:creationId xmlns:p14="http://schemas.microsoft.com/office/powerpoint/2010/main" val="1111403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F676AA-D6F8-4644-B7BB-FB5DA5AB9009}"/>
              </a:ext>
            </a:extLst>
          </p:cNvPr>
          <p:cNvSpPr txBox="1"/>
          <p:nvPr/>
        </p:nvSpPr>
        <p:spPr>
          <a:xfrm>
            <a:off x="438149" y="447675"/>
            <a:ext cx="11306175" cy="6986528"/>
          </a:xfrm>
          <a:prstGeom prst="rect">
            <a:avLst/>
          </a:prstGeom>
          <a:noFill/>
        </p:spPr>
        <p:txBody>
          <a:bodyPr wrap="square">
            <a:spAutoFit/>
          </a:bodyPr>
          <a:lstStyle/>
          <a:p>
            <a:r>
              <a:rPr lang="ru-RU" altLang="ru-RU" sz="3200" dirty="0"/>
              <a:t>Конфигурация данной зоны практически повторяет предыдущую зону, однако отличие в том, что данная зона является </a:t>
            </a:r>
            <a:r>
              <a:rPr lang="ru-RU" altLang="ru-RU" sz="3200" dirty="0" err="1"/>
              <a:t>субдоменом</a:t>
            </a:r>
            <a:r>
              <a:rPr lang="ru-RU" altLang="ru-RU" sz="3200" dirty="0"/>
              <a:t> домена cn.ua. Значит, она должна быть делегирована в соответствующей зоне cn.ua примерно так, как показано в следующем фрагменте:</a:t>
            </a:r>
          </a:p>
          <a:p>
            <a:r>
              <a:rPr lang="ru-RU" altLang="ru-RU" sz="3200" dirty="0"/>
              <a:t> </a:t>
            </a:r>
          </a:p>
          <a:p>
            <a:r>
              <a:rPr lang="en-US" altLang="ru-RU" sz="3200" dirty="0"/>
              <a:t>$ORIGIN cn.ua.</a:t>
            </a:r>
            <a:br>
              <a:rPr lang="en-US" altLang="ru-RU" sz="3200" dirty="0"/>
            </a:br>
            <a:r>
              <a:rPr lang="en-US" altLang="ru-RU" sz="3200" dirty="0" err="1"/>
              <a:t>stu</a:t>
            </a:r>
            <a:r>
              <a:rPr lang="en-US" altLang="ru-RU" sz="3200" dirty="0"/>
              <a:t> IN NS ns.stu.cn.ua.</a:t>
            </a:r>
            <a:br>
              <a:rPr lang="en-US" altLang="ru-RU" sz="3200" dirty="0"/>
            </a:br>
            <a:r>
              <a:rPr lang="en-US" altLang="ru-RU" sz="3200" dirty="0"/>
              <a:t>IN NS ns1.stu.cn.ua.</a:t>
            </a:r>
            <a:br>
              <a:rPr lang="en-US" altLang="ru-RU" sz="3200" dirty="0"/>
            </a:br>
            <a:r>
              <a:rPr lang="en-US" altLang="ru-RU" sz="3200" dirty="0"/>
              <a:t>IN NS ns.cn.ua.</a:t>
            </a:r>
            <a:endParaRPr lang="ru-RU" altLang="ru-RU" sz="3200" dirty="0"/>
          </a:p>
          <a:p>
            <a:r>
              <a:rPr lang="en-US" altLang="ru-RU" sz="3200" dirty="0"/>
              <a:t>$ORIGIN .</a:t>
            </a:r>
            <a:br>
              <a:rPr lang="en-US" altLang="ru-RU" sz="3200" dirty="0"/>
            </a:br>
            <a:r>
              <a:rPr lang="en-US" altLang="ru-RU" sz="3200" dirty="0"/>
              <a:t>ns.stu.cn.ua IN A 195.69.76.130</a:t>
            </a:r>
            <a:br>
              <a:rPr lang="en-US" altLang="ru-RU" sz="3200" dirty="0"/>
            </a:br>
            <a:r>
              <a:rPr lang="en-US" altLang="ru-RU" sz="3200" dirty="0"/>
              <a:t>ns1.stu.cn.ua IN A 195.69.76.134</a:t>
            </a:r>
            <a:endParaRPr lang="ru-RU" altLang="ru-RU" sz="3200" dirty="0"/>
          </a:p>
          <a:p>
            <a:r>
              <a:rPr lang="en-US" altLang="ru-RU" sz="3200" dirty="0"/>
              <a:t> </a:t>
            </a:r>
            <a:endParaRPr lang="ru-RU" altLang="ru-RU" sz="3200" dirty="0"/>
          </a:p>
        </p:txBody>
      </p:sp>
    </p:spTree>
    <p:extLst>
      <p:ext uri="{BB962C8B-B14F-4D97-AF65-F5344CB8AC3E}">
        <p14:creationId xmlns:p14="http://schemas.microsoft.com/office/powerpoint/2010/main" val="143174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E070F-ACF4-4090-AB9A-A76F2505CFBC}"/>
              </a:ext>
            </a:extLst>
          </p:cNvPr>
          <p:cNvSpPr>
            <a:spLocks noGrp="1"/>
          </p:cNvSpPr>
          <p:nvPr>
            <p:ph type="ctrTitle"/>
          </p:nvPr>
        </p:nvSpPr>
        <p:spPr>
          <a:xfrm>
            <a:off x="372862" y="221942"/>
            <a:ext cx="11310152" cy="6196613"/>
          </a:xfrm>
        </p:spPr>
        <p:txBody>
          <a:bodyPr>
            <a:normAutofit fontScale="90000"/>
          </a:bodyPr>
          <a:lstStyle/>
          <a:p>
            <a:r>
              <a:rPr lang="ru-RU" sz="3100" b="0" i="0" dirty="0">
                <a:solidFill>
                  <a:srgbClr val="222222"/>
                </a:solidFill>
                <a:effectLst/>
                <a:latin typeface="Arial" panose="020B0604020202020204" pitchFamily="34" charset="0"/>
              </a:rPr>
              <a:t>Сетевые операционные системы необходимы для управления потоками сообщений между рабочими станциями и серверами. Они организуют коллективный доступ ко всем ресурсам сети.</a:t>
            </a:r>
            <a:br>
              <a:rPr lang="ru-RU" sz="3100" b="0" i="0" dirty="0">
                <a:solidFill>
                  <a:srgbClr val="222222"/>
                </a:solidFill>
                <a:effectLst/>
                <a:latin typeface="Arial" panose="020B0604020202020204" pitchFamily="34" charset="0"/>
              </a:rPr>
            </a:br>
            <a:r>
              <a:rPr lang="ru-RU" sz="3100" b="0" i="0" dirty="0">
                <a:solidFill>
                  <a:srgbClr val="222222"/>
                </a:solidFill>
                <a:effectLst/>
                <a:latin typeface="Arial" panose="020B0604020202020204" pitchFamily="34" charset="0"/>
              </a:rPr>
              <a:t>Получение доступа к ресурсам локальных вычислительных сетей предусматривает выполнение трех процедур: идентификация, аутентификация и авторизация:</a:t>
            </a:r>
            <a:br>
              <a:rPr lang="ru-RU" sz="3100" b="0" i="0" dirty="0">
                <a:solidFill>
                  <a:srgbClr val="222222"/>
                </a:solidFill>
                <a:effectLst/>
                <a:latin typeface="Arial" panose="020B0604020202020204" pitchFamily="34" charset="0"/>
              </a:rPr>
            </a:br>
            <a:r>
              <a:rPr lang="ru-RU" sz="3100" b="0" i="0" dirty="0">
                <a:solidFill>
                  <a:srgbClr val="222222"/>
                </a:solidFill>
                <a:effectLst/>
                <a:latin typeface="Arial" panose="020B0604020202020204" pitchFamily="34" charset="0"/>
              </a:rPr>
              <a:t>Идентификация - присвоение пользователю уникального имени или кода (идентификатора).</a:t>
            </a:r>
            <a:br>
              <a:rPr lang="ru-RU" sz="3100" b="0" i="0" dirty="0">
                <a:solidFill>
                  <a:srgbClr val="222222"/>
                </a:solidFill>
                <a:effectLst/>
                <a:latin typeface="Arial" panose="020B0604020202020204" pitchFamily="34" charset="0"/>
              </a:rPr>
            </a:br>
            <a:r>
              <a:rPr lang="ru-RU" sz="3100" b="0" i="0" dirty="0">
                <a:solidFill>
                  <a:srgbClr val="222222"/>
                </a:solidFill>
                <a:effectLst/>
                <a:latin typeface="Arial" panose="020B0604020202020204" pitchFamily="34" charset="0"/>
              </a:rPr>
              <a:t>Аутентификация - установление подлинности пользователя, представившего идентификатор. Наиболее распространенным способом аутентификации является присвоение пользователю пароля и хранение его в компьютере.</a:t>
            </a:r>
            <a:br>
              <a:rPr lang="ru-RU" sz="3100" b="0" i="0" dirty="0">
                <a:solidFill>
                  <a:srgbClr val="222222"/>
                </a:solidFill>
                <a:effectLst/>
                <a:latin typeface="Arial" panose="020B0604020202020204" pitchFamily="34" charset="0"/>
              </a:rPr>
            </a:br>
            <a:endParaRPr lang="en-US" dirty="0"/>
          </a:p>
        </p:txBody>
      </p:sp>
    </p:spTree>
    <p:extLst>
      <p:ext uri="{BB962C8B-B14F-4D97-AF65-F5344CB8AC3E}">
        <p14:creationId xmlns:p14="http://schemas.microsoft.com/office/powerpoint/2010/main" val="1327389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673EE8-2A97-43A5-B333-0DE5253D01ED}"/>
              </a:ext>
            </a:extLst>
          </p:cNvPr>
          <p:cNvSpPr txBox="1"/>
          <p:nvPr/>
        </p:nvSpPr>
        <p:spPr>
          <a:xfrm>
            <a:off x="390525" y="428624"/>
            <a:ext cx="11572875" cy="2554545"/>
          </a:xfrm>
          <a:prstGeom prst="rect">
            <a:avLst/>
          </a:prstGeom>
          <a:noFill/>
        </p:spPr>
        <p:txBody>
          <a:bodyPr wrap="square">
            <a:spAutoFit/>
          </a:bodyPr>
          <a:lstStyle/>
          <a:p>
            <a:r>
              <a:rPr lang="ru-RU" altLang="ru-RU" sz="3200" dirty="0"/>
              <a:t>Как видно из приведенного фрагмента, в “материнской” зоне cn.ua. находятся только записи о серверах имен для делегированной зоны stu.cn.ua. Управление остальной информационной базой зону передается на сервера  ns.stu.cn.ua и  ns1.stu.cn.ua.</a:t>
            </a:r>
          </a:p>
        </p:txBody>
      </p:sp>
    </p:spTree>
    <p:extLst>
      <p:ext uri="{BB962C8B-B14F-4D97-AF65-F5344CB8AC3E}">
        <p14:creationId xmlns:p14="http://schemas.microsoft.com/office/powerpoint/2010/main" val="198085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EF9471-927C-4747-B244-FC871F569091}"/>
              </a:ext>
            </a:extLst>
          </p:cNvPr>
          <p:cNvSpPr txBox="1"/>
          <p:nvPr/>
        </p:nvSpPr>
        <p:spPr>
          <a:xfrm>
            <a:off x="342900" y="381000"/>
            <a:ext cx="11258550" cy="4524315"/>
          </a:xfrm>
          <a:prstGeom prst="rect">
            <a:avLst/>
          </a:prstGeom>
          <a:noFill/>
        </p:spPr>
        <p:txBody>
          <a:bodyPr wrap="square">
            <a:spAutoFit/>
          </a:bodyPr>
          <a:lstStyle/>
          <a:p>
            <a:pPr marL="365125" lvl="2" indent="-255588">
              <a:buClr>
                <a:srgbClr val="EB641B"/>
              </a:buClr>
              <a:buFont typeface="Georgia" panose="02040502050405020303" pitchFamily="18" charset="0"/>
              <a:buChar char="•"/>
            </a:pPr>
            <a:r>
              <a:rPr lang="ru-RU" altLang="ru-RU" sz="3200" b="1" dirty="0">
                <a:solidFill>
                  <a:schemeClr val="tx1"/>
                </a:solidFill>
              </a:rPr>
              <a:t>Обратная зона DNS  </a:t>
            </a:r>
          </a:p>
          <a:p>
            <a:r>
              <a:rPr lang="ru-RU" altLang="ru-RU" sz="3200" dirty="0"/>
              <a:t>Теперь рассмотрим файлы обратных зон, предназначенные  для проведения обратного DNS-преобразования, т.е. "IP-адрес  в доменное имя". </a:t>
            </a:r>
          </a:p>
          <a:p>
            <a:r>
              <a:rPr lang="ru-RU" altLang="ru-RU" sz="3200" dirty="0"/>
              <a:t>Для приватных блоков адресов, таких как 10.0.0.0/8, 172.16.0.0/12 и 192.168.0.0/16 никаких проблем с делегированием, в общем-то, нет, поскольку эти адреса не маршрутизируются в Интернете и нужны только внутри приватной сети.</a:t>
            </a:r>
          </a:p>
        </p:txBody>
      </p:sp>
    </p:spTree>
    <p:extLst>
      <p:ext uri="{BB962C8B-B14F-4D97-AF65-F5344CB8AC3E}">
        <p14:creationId xmlns:p14="http://schemas.microsoft.com/office/powerpoint/2010/main" val="22254511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822E0F-82DF-452B-8347-36C9CA76A997}"/>
              </a:ext>
            </a:extLst>
          </p:cNvPr>
          <p:cNvSpPr txBox="1"/>
          <p:nvPr/>
        </p:nvSpPr>
        <p:spPr>
          <a:xfrm>
            <a:off x="238125" y="314325"/>
            <a:ext cx="11220450" cy="5632311"/>
          </a:xfrm>
          <a:prstGeom prst="rect">
            <a:avLst/>
          </a:prstGeom>
          <a:noFill/>
        </p:spPr>
        <p:txBody>
          <a:bodyPr wrap="square">
            <a:spAutoFit/>
          </a:bodyPr>
          <a:lstStyle/>
          <a:p>
            <a:r>
              <a:rPr lang="en-US" altLang="ru-RU" sz="2400" dirty="0"/>
              <a:t>$ORIGIN . </a:t>
            </a:r>
            <a:endParaRPr lang="ru-RU" altLang="ru-RU" sz="2400" dirty="0"/>
          </a:p>
          <a:p>
            <a:r>
              <a:rPr lang="en-US" altLang="ru-RU" sz="2400" dirty="0"/>
              <a:t>0.168.192.IN-ADDR.ARPA. 86400 IN SOA </a:t>
            </a:r>
            <a:r>
              <a:rPr lang="en-US" altLang="ru-RU" sz="2400" dirty="0" err="1"/>
              <a:t>ns.stu</a:t>
            </a:r>
            <a:r>
              <a:rPr lang="en-US" altLang="ru-RU" sz="2400" dirty="0"/>
              <a:t>. </a:t>
            </a:r>
            <a:r>
              <a:rPr lang="en-US" altLang="ru-RU" sz="2400" dirty="0" err="1"/>
              <a:t>dnsmaster.stu</a:t>
            </a:r>
            <a:r>
              <a:rPr lang="en-US" altLang="ru-RU" sz="2400" dirty="0"/>
              <a:t>. (</a:t>
            </a:r>
            <a:br>
              <a:rPr lang="en-US" altLang="ru-RU" sz="2400" dirty="0"/>
            </a:br>
            <a:r>
              <a:rPr lang="en-US" altLang="ru-RU" sz="2400" dirty="0"/>
              <a:t>					2006060200</a:t>
            </a:r>
            <a:br>
              <a:rPr lang="en-US" altLang="ru-RU" sz="2400" dirty="0"/>
            </a:br>
            <a:r>
              <a:rPr lang="en-US" altLang="ru-RU" sz="2400" dirty="0"/>
              <a:t>					86400</a:t>
            </a:r>
            <a:br>
              <a:rPr lang="en-US" altLang="ru-RU" sz="2400" dirty="0"/>
            </a:br>
            <a:r>
              <a:rPr lang="en-US" altLang="ru-RU" sz="2400" dirty="0"/>
              <a:t>					14400</a:t>
            </a:r>
            <a:br>
              <a:rPr lang="en-US" altLang="ru-RU" sz="2400" dirty="0"/>
            </a:br>
            <a:r>
              <a:rPr lang="en-US" altLang="ru-RU" sz="2400" dirty="0"/>
              <a:t>					3600000</a:t>
            </a:r>
            <a:endParaRPr lang="ru-RU" altLang="ru-RU" sz="2400" dirty="0"/>
          </a:p>
          <a:p>
            <a:r>
              <a:rPr lang="en-US" altLang="ru-RU" sz="2400" dirty="0"/>
              <a:t>					345600 </a:t>
            </a:r>
            <a:endParaRPr lang="ru-RU" altLang="ru-RU" sz="2400" dirty="0"/>
          </a:p>
          <a:p>
            <a:r>
              <a:rPr lang="en-US" altLang="ru-RU" sz="2400" dirty="0"/>
              <a:t>					)</a:t>
            </a:r>
            <a:br>
              <a:rPr lang="en-US" altLang="ru-RU" sz="2400" dirty="0"/>
            </a:br>
            <a:r>
              <a:rPr lang="en-US" altLang="ru-RU" sz="2400" dirty="0"/>
              <a:t>86400 IN NS </a:t>
            </a:r>
            <a:r>
              <a:rPr lang="en-US" altLang="ru-RU" sz="2400" dirty="0" err="1"/>
              <a:t>ns.stu</a:t>
            </a:r>
            <a:r>
              <a:rPr lang="en-US" altLang="ru-RU" sz="2400" dirty="0"/>
              <a:t>.</a:t>
            </a:r>
            <a:br>
              <a:rPr lang="en-US" altLang="ru-RU" sz="2400" dirty="0"/>
            </a:br>
            <a:r>
              <a:rPr lang="en-US" altLang="ru-RU" sz="2400" dirty="0"/>
              <a:t>86400 IN NS ns1.stu.</a:t>
            </a:r>
            <a:endParaRPr lang="ru-RU" altLang="ru-RU" sz="2400" dirty="0"/>
          </a:p>
          <a:p>
            <a:r>
              <a:rPr lang="en-US" altLang="ru-RU" sz="2400" dirty="0"/>
              <a:t>$ORIGIN 0.168.192.IN-ADDR.ARPA.</a:t>
            </a:r>
            <a:endParaRPr lang="ru-RU" altLang="ru-RU" sz="2400" dirty="0"/>
          </a:p>
          <a:p>
            <a:r>
              <a:rPr lang="en-US" altLang="ru-RU" sz="2400" dirty="0"/>
              <a:t>10 IN PTR </a:t>
            </a:r>
            <a:r>
              <a:rPr lang="en-US" altLang="ru-RU" sz="2400" dirty="0" err="1"/>
              <a:t>stalker.stu</a:t>
            </a:r>
            <a:r>
              <a:rPr lang="en-US" altLang="ru-RU" sz="2400" dirty="0"/>
              <a:t>.</a:t>
            </a:r>
            <a:br>
              <a:rPr lang="en-US" altLang="ru-RU" sz="2400" dirty="0"/>
            </a:br>
            <a:r>
              <a:rPr lang="en-US" altLang="ru-RU" sz="2400" dirty="0"/>
              <a:t>14 IN PTR </a:t>
            </a:r>
            <a:r>
              <a:rPr lang="en-US" altLang="ru-RU" sz="2400" dirty="0" err="1"/>
              <a:t>cs.stu</a:t>
            </a:r>
            <a:r>
              <a:rPr lang="en-US" altLang="ru-RU" sz="2400" dirty="0"/>
              <a:t>.</a:t>
            </a:r>
            <a:br>
              <a:rPr lang="en-US" altLang="ru-RU" sz="2400" dirty="0"/>
            </a:br>
            <a:r>
              <a:rPr lang="en-US" altLang="ru-RU" sz="2400" dirty="0"/>
              <a:t>17 IN PTR </a:t>
            </a:r>
            <a:r>
              <a:rPr lang="en-US" altLang="ru-RU" sz="2400" dirty="0" err="1"/>
              <a:t>dragon.stu</a:t>
            </a:r>
            <a:r>
              <a:rPr lang="en-US" altLang="ru-RU" sz="2400" dirty="0"/>
              <a:t>.</a:t>
            </a:r>
            <a:endParaRPr lang="ru-RU" altLang="ru-RU" sz="2400" dirty="0"/>
          </a:p>
          <a:p>
            <a:r>
              <a:rPr lang="ru-RU" altLang="ru-RU" sz="2400" dirty="0"/>
              <a:t>12 IN PTR </a:t>
            </a:r>
            <a:r>
              <a:rPr lang="ru-RU" altLang="ru-RU" sz="2400" dirty="0" err="1"/>
              <a:t>kid.stu</a:t>
            </a:r>
            <a:r>
              <a:rPr lang="ru-RU" altLang="ru-RU" sz="2400" dirty="0"/>
              <a:t>.</a:t>
            </a:r>
          </a:p>
        </p:txBody>
      </p:sp>
    </p:spTree>
    <p:extLst>
      <p:ext uri="{BB962C8B-B14F-4D97-AF65-F5344CB8AC3E}">
        <p14:creationId xmlns:p14="http://schemas.microsoft.com/office/powerpoint/2010/main" val="1368441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F5BFB5-8C3C-4DB4-A4BA-7CF4E2C21484}"/>
              </a:ext>
            </a:extLst>
          </p:cNvPr>
          <p:cNvSpPr txBox="1"/>
          <p:nvPr/>
        </p:nvSpPr>
        <p:spPr>
          <a:xfrm>
            <a:off x="333375" y="285751"/>
            <a:ext cx="11506200" cy="4524315"/>
          </a:xfrm>
          <a:prstGeom prst="rect">
            <a:avLst/>
          </a:prstGeom>
          <a:noFill/>
        </p:spPr>
        <p:txBody>
          <a:bodyPr wrap="square">
            <a:spAutoFit/>
          </a:bodyPr>
          <a:lstStyle/>
          <a:p>
            <a:r>
              <a:rPr lang="ru-RU" altLang="ru-RU" sz="3200" dirty="0"/>
              <a:t>Стоит обратить внимание, что имя зоны состоит из развёрнутых по отношению к записи адреса цифр. Для адресного блока 192.168.0.0/24 имя зоны 0.168.192.IN-ADDR.ARPA. IN­ADDR.ARPA. - это специальный домен верхнего уровня, отведенный для делегирования обратных зон. В файле обратной зоны присутствует, конечно же, запись </a:t>
            </a:r>
            <a:r>
              <a:rPr lang="ru-RU" altLang="ru-RU" sz="3200" b="1" i="1" dirty="0"/>
              <a:t>SOA</a:t>
            </a:r>
            <a:r>
              <a:rPr lang="ru-RU" altLang="ru-RU" sz="3200" dirty="0"/>
              <a:t>, как минимум пара записей типа </a:t>
            </a:r>
            <a:r>
              <a:rPr lang="ru-RU" altLang="ru-RU" sz="3200" b="1" i="1" dirty="0"/>
              <a:t>NS</a:t>
            </a:r>
            <a:r>
              <a:rPr lang="ru-RU" altLang="ru-RU" sz="3200" dirty="0"/>
              <a:t> об официальных авторитетных серверах и записи типа </a:t>
            </a:r>
            <a:r>
              <a:rPr lang="ru-RU" altLang="ru-RU" sz="3200" b="1" i="1" dirty="0"/>
              <a:t>PTR</a:t>
            </a:r>
            <a:r>
              <a:rPr lang="ru-RU" altLang="ru-RU" sz="3200" dirty="0"/>
              <a:t> (</a:t>
            </a:r>
            <a:r>
              <a:rPr lang="ru-RU" altLang="ru-RU" sz="3200" dirty="0" err="1"/>
              <a:t>Pointer</a:t>
            </a:r>
            <a:r>
              <a:rPr lang="ru-RU" altLang="ru-RU" sz="3200" dirty="0"/>
              <a:t>), ставящие в соответствие адреса и имена.</a:t>
            </a:r>
          </a:p>
        </p:txBody>
      </p:sp>
    </p:spTree>
    <p:extLst>
      <p:ext uri="{BB962C8B-B14F-4D97-AF65-F5344CB8AC3E}">
        <p14:creationId xmlns:p14="http://schemas.microsoft.com/office/powerpoint/2010/main" val="36690430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9889B2-2327-496B-A02F-529DB17C2443}"/>
              </a:ext>
            </a:extLst>
          </p:cNvPr>
          <p:cNvSpPr txBox="1"/>
          <p:nvPr/>
        </p:nvSpPr>
        <p:spPr>
          <a:xfrm>
            <a:off x="400050" y="285750"/>
            <a:ext cx="11068050" cy="6494085"/>
          </a:xfrm>
          <a:prstGeom prst="rect">
            <a:avLst/>
          </a:prstGeom>
          <a:noFill/>
        </p:spPr>
        <p:txBody>
          <a:bodyPr wrap="square">
            <a:spAutoFit/>
          </a:bodyPr>
          <a:lstStyle/>
          <a:p>
            <a:r>
              <a:rPr lang="ru-RU" altLang="ru-RU" sz="3200" b="1" dirty="0"/>
              <a:t>Обратная зона для публичных адресов</a:t>
            </a:r>
            <a:endParaRPr lang="en-US" altLang="ru-RU" sz="3200" b="1" dirty="0"/>
          </a:p>
          <a:p>
            <a:r>
              <a:rPr lang="ru-RU" altLang="ru-RU" sz="3200" dirty="0"/>
              <a:t>$ORIGIN .</a:t>
            </a:r>
          </a:p>
          <a:p>
            <a:r>
              <a:rPr lang="ru-RU" altLang="ru-RU" sz="3200" dirty="0"/>
              <a:t>76.69.195.IN-ADDR.ARPA. 86400 IN SOA ns.stu.cn.ua dnsmaster.stu.cn.ua (2004060200 86400 14400 3600000 345600 )</a:t>
            </a:r>
          </a:p>
          <a:p>
            <a:br>
              <a:rPr lang="en-US" altLang="ru-RU" sz="3200" dirty="0"/>
            </a:br>
            <a:r>
              <a:rPr lang="en-US" altLang="ru-RU" sz="3200" dirty="0"/>
              <a:t>IN NS ns.stu.cn.ua.</a:t>
            </a:r>
            <a:br>
              <a:rPr lang="en-US" altLang="ru-RU" sz="3200" dirty="0"/>
            </a:br>
            <a:r>
              <a:rPr lang="en-US" altLang="ru-RU" sz="3200" dirty="0"/>
              <a:t>IN NS ns1.stu.cn.ua.</a:t>
            </a:r>
            <a:endParaRPr lang="ru-RU" altLang="ru-RU" sz="3200" dirty="0"/>
          </a:p>
          <a:p>
            <a:r>
              <a:rPr lang="en-US" altLang="ru-RU" sz="3200" dirty="0"/>
              <a:t>$ORIGIN 0.168.192.IN-ADDR.ARPA.</a:t>
            </a:r>
            <a:endParaRPr lang="ru-RU" altLang="ru-RU" sz="3200" dirty="0"/>
          </a:p>
          <a:p>
            <a:r>
              <a:rPr lang="en-US" altLang="ru-RU" sz="3200" dirty="0"/>
              <a:t>10 IN PTR stalker.stu.cn.ua.</a:t>
            </a:r>
            <a:br>
              <a:rPr lang="en-US" altLang="ru-RU" sz="3200" dirty="0"/>
            </a:br>
            <a:r>
              <a:rPr lang="en-US" altLang="ru-RU" sz="3200" dirty="0"/>
              <a:t>14 IN PTR cs.stu.cn.ua.</a:t>
            </a:r>
            <a:br>
              <a:rPr lang="en-US" altLang="ru-RU" sz="3200" dirty="0"/>
            </a:br>
            <a:r>
              <a:rPr lang="en-US" altLang="ru-RU" sz="3200" dirty="0"/>
              <a:t>17 IN PTR dragon.stu.cn.ua.</a:t>
            </a:r>
            <a:endParaRPr lang="ru-RU" altLang="ru-RU" sz="3200" dirty="0"/>
          </a:p>
          <a:p>
            <a:r>
              <a:rPr lang="en-US" altLang="ru-RU" sz="3200" dirty="0"/>
              <a:t>12 IN PTR kid.stu.cn.ua.</a:t>
            </a:r>
            <a:endParaRPr lang="ru-RU" altLang="ru-RU" sz="3200" dirty="0"/>
          </a:p>
        </p:txBody>
      </p:sp>
    </p:spTree>
    <p:extLst>
      <p:ext uri="{BB962C8B-B14F-4D97-AF65-F5344CB8AC3E}">
        <p14:creationId xmlns:p14="http://schemas.microsoft.com/office/powerpoint/2010/main" val="2960331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07405C-9390-42CF-AFEE-9CA69AABAEAA}"/>
              </a:ext>
            </a:extLst>
          </p:cNvPr>
          <p:cNvSpPr txBox="1"/>
          <p:nvPr/>
        </p:nvSpPr>
        <p:spPr>
          <a:xfrm>
            <a:off x="159799" y="124288"/>
            <a:ext cx="11656380" cy="5755422"/>
          </a:xfrm>
          <a:prstGeom prst="rect">
            <a:avLst/>
          </a:prstGeom>
          <a:noFill/>
        </p:spPr>
        <p:txBody>
          <a:bodyPr wrap="square">
            <a:spAutoFit/>
          </a:bodyPr>
          <a:lstStyle/>
          <a:p>
            <a:pPr algn="l"/>
            <a:r>
              <a:rPr lang="ru-RU" sz="2300" b="1" i="0" dirty="0">
                <a:solidFill>
                  <a:srgbClr val="0E162A"/>
                </a:solidFill>
                <a:effectLst/>
                <a:latin typeface="Merriweather"/>
              </a:rPr>
              <a:t>Базовые понятия клиент-серверной архитектуры ПО</a:t>
            </a:r>
          </a:p>
          <a:p>
            <a:pPr algn="l"/>
            <a:r>
              <a:rPr lang="ru-RU" sz="2300" b="1" i="0" dirty="0">
                <a:solidFill>
                  <a:srgbClr val="0E162A"/>
                </a:solidFill>
                <a:effectLst/>
                <a:latin typeface="Merriweather"/>
              </a:rPr>
              <a:t>Клиент-серверной</a:t>
            </a:r>
            <a:r>
              <a:rPr lang="ru-RU" sz="2300" b="0" i="0" dirty="0">
                <a:solidFill>
                  <a:srgbClr val="0E162A"/>
                </a:solidFill>
                <a:effectLst/>
                <a:latin typeface="Merriweather"/>
              </a:rPr>
              <a:t> архитектурой при разработке программного обеспечения называется подход, при котором часть функционала выносится в отдельный программный компонент, называемый </a:t>
            </a:r>
            <a:r>
              <a:rPr lang="ru-RU" sz="2300" b="1" i="0" dirty="0">
                <a:solidFill>
                  <a:srgbClr val="0E162A"/>
                </a:solidFill>
                <a:effectLst/>
                <a:latin typeface="Merriweather"/>
              </a:rPr>
              <a:t>сервером</a:t>
            </a:r>
            <a:r>
              <a:rPr lang="ru-RU" sz="2300" b="0" i="0" dirty="0">
                <a:solidFill>
                  <a:srgbClr val="0E162A"/>
                </a:solidFill>
                <a:effectLst/>
                <a:latin typeface="Merriweather"/>
              </a:rPr>
              <a:t>, а другая часть - в компонент, называемый </a:t>
            </a:r>
            <a:r>
              <a:rPr lang="ru-RU" sz="2300" b="1" i="0" dirty="0">
                <a:solidFill>
                  <a:srgbClr val="0E162A"/>
                </a:solidFill>
                <a:effectLst/>
                <a:latin typeface="Merriweather"/>
              </a:rPr>
              <a:t>клиентом</a:t>
            </a:r>
            <a:r>
              <a:rPr lang="ru-RU" sz="2300" b="0" i="0" dirty="0">
                <a:solidFill>
                  <a:srgbClr val="0E162A"/>
                </a:solidFill>
                <a:effectLst/>
                <a:latin typeface="Merriweather"/>
              </a:rPr>
              <a:t>. В процессе работы клиент обращается к серверу с запросами, которые тот обрабатывает согласно логике приложения и генерирует ответ клиенту. Иными словами, сервер реализует бизнес-логику приложения, а клиент предоставляет интерфейс для взаимодействия пользователю.</a:t>
            </a:r>
          </a:p>
          <a:p>
            <a:pPr algn="l"/>
            <a:r>
              <a:rPr lang="ru-RU" sz="2300" b="0" i="0" dirty="0">
                <a:solidFill>
                  <a:srgbClr val="0E162A"/>
                </a:solidFill>
                <a:effectLst/>
                <a:latin typeface="Merriweather"/>
              </a:rPr>
              <a:t>Чаще всего, и клиент и сервер являются отдельными программами, однако иногда они разделены только логически, внутри кода одного приложения. Взаимодействие между клиентом и сервером, в преобладающем числе случаев, осуществляется с помощью </a:t>
            </a:r>
            <a:r>
              <a:rPr lang="ru-RU" sz="2300" b="1" i="0" dirty="0">
                <a:solidFill>
                  <a:srgbClr val="0E162A"/>
                </a:solidFill>
                <a:effectLst/>
                <a:latin typeface="Merriweather"/>
              </a:rPr>
              <a:t>протокола Интернета</a:t>
            </a:r>
            <a:r>
              <a:rPr lang="ru-RU" sz="2300" b="0" i="0" dirty="0">
                <a:solidFill>
                  <a:srgbClr val="0E162A"/>
                </a:solidFill>
                <a:effectLst/>
                <a:latin typeface="Merriweather"/>
              </a:rPr>
              <a:t> (</a:t>
            </a:r>
            <a:r>
              <a:rPr lang="ru-RU" sz="2300" b="1" i="0" dirty="0">
                <a:solidFill>
                  <a:srgbClr val="0E162A"/>
                </a:solidFill>
                <a:effectLst/>
                <a:latin typeface="Merriweather"/>
              </a:rPr>
              <a:t>IP</a:t>
            </a:r>
            <a:r>
              <a:rPr lang="ru-RU" sz="2300" b="0" i="0" dirty="0">
                <a:solidFill>
                  <a:srgbClr val="0E162A"/>
                </a:solidFill>
                <a:effectLst/>
                <a:latin typeface="Merriweather"/>
              </a:rPr>
              <a:t>), но нередко можно увидеть применение таких технологий как </a:t>
            </a:r>
            <a:r>
              <a:rPr lang="ru-RU" sz="2300" b="1" i="0" dirty="0">
                <a:solidFill>
                  <a:srgbClr val="0E162A"/>
                </a:solidFill>
                <a:effectLst/>
                <a:latin typeface="Merriweather"/>
              </a:rPr>
              <a:t>разделяемая память</a:t>
            </a:r>
            <a:r>
              <a:rPr lang="ru-RU" sz="2300" b="0" i="0" dirty="0">
                <a:solidFill>
                  <a:srgbClr val="0E162A"/>
                </a:solidFill>
                <a:effectLst/>
                <a:latin typeface="Merriweather"/>
              </a:rPr>
              <a:t> (</a:t>
            </a:r>
            <a:r>
              <a:rPr lang="ru-RU" sz="2300" b="1" i="0" dirty="0" err="1">
                <a:solidFill>
                  <a:srgbClr val="0E162A"/>
                </a:solidFill>
                <a:effectLst/>
                <a:latin typeface="Merriweather"/>
              </a:rPr>
              <a:t>shared</a:t>
            </a:r>
            <a:r>
              <a:rPr lang="ru-RU" sz="2300" b="1" i="0" dirty="0">
                <a:solidFill>
                  <a:srgbClr val="0E162A"/>
                </a:solidFill>
                <a:effectLst/>
                <a:latin typeface="Merriweather"/>
              </a:rPr>
              <a:t> </a:t>
            </a:r>
            <a:r>
              <a:rPr lang="ru-RU" sz="2300" b="1" i="0" dirty="0" err="1">
                <a:solidFill>
                  <a:srgbClr val="0E162A"/>
                </a:solidFill>
                <a:effectLst/>
                <a:latin typeface="Merriweather"/>
              </a:rPr>
              <a:t>memory</a:t>
            </a:r>
            <a:r>
              <a:rPr lang="ru-RU" sz="2300" b="0" i="0" dirty="0">
                <a:solidFill>
                  <a:srgbClr val="0E162A"/>
                </a:solidFill>
                <a:effectLst/>
                <a:latin typeface="Merriweather"/>
              </a:rPr>
              <a:t>) и </a:t>
            </a:r>
            <a:r>
              <a:rPr lang="ru-RU" sz="2300" b="1" i="0" dirty="0">
                <a:solidFill>
                  <a:srgbClr val="0E162A"/>
                </a:solidFill>
                <a:effectLst/>
                <a:latin typeface="Merriweather"/>
              </a:rPr>
              <a:t>удалённый вызов процедур</a:t>
            </a:r>
            <a:r>
              <a:rPr lang="ru-RU" sz="2300" b="0" i="0" dirty="0">
                <a:solidFill>
                  <a:srgbClr val="0E162A"/>
                </a:solidFill>
                <a:effectLst/>
                <a:latin typeface="Merriweather"/>
              </a:rPr>
              <a:t> (</a:t>
            </a:r>
            <a:r>
              <a:rPr lang="ru-RU" sz="2300" b="1" i="0" dirty="0">
                <a:solidFill>
                  <a:srgbClr val="0E162A"/>
                </a:solidFill>
                <a:effectLst/>
                <a:latin typeface="Merriweather"/>
              </a:rPr>
              <a:t>RPC</a:t>
            </a:r>
            <a:r>
              <a:rPr lang="ru-RU" sz="2300" b="0" i="0" dirty="0">
                <a:solidFill>
                  <a:srgbClr val="0E162A"/>
                </a:solidFill>
                <a:effectLst/>
                <a:latin typeface="Merriweather"/>
              </a:rPr>
              <a:t>).</a:t>
            </a:r>
          </a:p>
          <a:p>
            <a:pPr algn="l"/>
            <a:r>
              <a:rPr lang="ru-RU" sz="2300" b="0" i="0" dirty="0">
                <a:solidFill>
                  <a:srgbClr val="0E162A"/>
                </a:solidFill>
                <a:effectLst/>
                <a:latin typeface="Merriweather"/>
              </a:rPr>
              <a:t>Программа-сервер обычно запускается в единичном экземпляре и продолжает свою работу в течение длительного промежутка времени. Клиентские программы подключаются к серверу в произвольные моменты времени, причем распространённой является ситуация, при которой сервер одновременно обрабатывает запросы множества клиентов.</a:t>
            </a:r>
          </a:p>
        </p:txBody>
      </p:sp>
    </p:spTree>
    <p:extLst>
      <p:ext uri="{BB962C8B-B14F-4D97-AF65-F5344CB8AC3E}">
        <p14:creationId xmlns:p14="http://schemas.microsoft.com/office/powerpoint/2010/main" val="1548107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634B89-CFB7-46FC-A528-0AE873787C62}"/>
              </a:ext>
            </a:extLst>
          </p:cNvPr>
          <p:cNvSpPr txBox="1"/>
          <p:nvPr/>
        </p:nvSpPr>
        <p:spPr>
          <a:xfrm>
            <a:off x="488272" y="476564"/>
            <a:ext cx="11017188" cy="5401479"/>
          </a:xfrm>
          <a:prstGeom prst="rect">
            <a:avLst/>
          </a:prstGeom>
          <a:noFill/>
        </p:spPr>
        <p:txBody>
          <a:bodyPr wrap="square">
            <a:spAutoFit/>
          </a:bodyPr>
          <a:lstStyle/>
          <a:p>
            <a:pPr algn="l"/>
            <a:r>
              <a:rPr lang="ru-RU" sz="2300" b="1" i="0" dirty="0">
                <a:solidFill>
                  <a:srgbClr val="0E162A"/>
                </a:solidFill>
                <a:effectLst/>
                <a:latin typeface="Merriweather"/>
              </a:rPr>
              <a:t>Сокеты Беркли</a:t>
            </a:r>
          </a:p>
          <a:p>
            <a:pPr algn="l"/>
            <a:r>
              <a:rPr lang="ru-RU" sz="2300" b="0" i="0" dirty="0">
                <a:solidFill>
                  <a:srgbClr val="0E162A"/>
                </a:solidFill>
                <a:effectLst/>
                <a:latin typeface="Merriweather"/>
              </a:rPr>
              <a:t>Центральным понятием, используемым при разработке клиент-серверного ПО, является </a:t>
            </a:r>
            <a:r>
              <a:rPr lang="ru-RU" sz="2300" b="1" i="0" dirty="0">
                <a:solidFill>
                  <a:srgbClr val="0E162A"/>
                </a:solidFill>
                <a:effectLst/>
                <a:latin typeface="Merriweather"/>
              </a:rPr>
              <a:t>сокет</a:t>
            </a:r>
            <a:r>
              <a:rPr lang="ru-RU" sz="2300" b="0" i="0" dirty="0">
                <a:solidFill>
                  <a:srgbClr val="0E162A"/>
                </a:solidFill>
                <a:effectLst/>
                <a:latin typeface="Merriweather"/>
              </a:rPr>
              <a:t> (</a:t>
            </a:r>
            <a:r>
              <a:rPr lang="ru-RU" sz="2300" b="1" i="0" dirty="0" err="1">
                <a:solidFill>
                  <a:srgbClr val="0E162A"/>
                </a:solidFill>
                <a:effectLst/>
                <a:latin typeface="Merriweather"/>
              </a:rPr>
              <a:t>socket</a:t>
            </a:r>
            <a:r>
              <a:rPr lang="ru-RU" sz="2300" b="0" i="0" dirty="0">
                <a:solidFill>
                  <a:srgbClr val="0E162A"/>
                </a:solidFill>
                <a:effectLst/>
                <a:latin typeface="Merriweather"/>
              </a:rPr>
              <a:t>). Под этим словом может подразумеваться как </a:t>
            </a:r>
            <a:r>
              <a:rPr lang="ru-RU" sz="2300" b="1" i="0" dirty="0">
                <a:solidFill>
                  <a:srgbClr val="0E162A"/>
                </a:solidFill>
                <a:effectLst/>
                <a:latin typeface="Merriweather"/>
              </a:rPr>
              <a:t>программный интерфейс</a:t>
            </a:r>
            <a:r>
              <a:rPr lang="ru-RU" sz="2300" b="0" i="0" dirty="0">
                <a:solidFill>
                  <a:srgbClr val="0E162A"/>
                </a:solidFill>
                <a:effectLst/>
                <a:latin typeface="Merriweather"/>
              </a:rPr>
              <a:t> (</a:t>
            </a:r>
            <a:r>
              <a:rPr lang="ru-RU" sz="2300" b="1" i="0" dirty="0" err="1">
                <a:solidFill>
                  <a:srgbClr val="0E162A"/>
                </a:solidFill>
                <a:effectLst/>
                <a:latin typeface="Merriweather"/>
              </a:rPr>
              <a:t>application</a:t>
            </a:r>
            <a:r>
              <a:rPr lang="ru-RU" sz="2300" b="1" i="0" dirty="0">
                <a:solidFill>
                  <a:srgbClr val="0E162A"/>
                </a:solidFill>
                <a:effectLst/>
                <a:latin typeface="Merriweather"/>
              </a:rPr>
              <a:t> </a:t>
            </a:r>
            <a:r>
              <a:rPr lang="ru-RU" sz="2300" b="1" i="0" dirty="0" err="1">
                <a:solidFill>
                  <a:srgbClr val="0E162A"/>
                </a:solidFill>
                <a:effectLst/>
                <a:latin typeface="Merriweather"/>
              </a:rPr>
              <a:t>programming</a:t>
            </a:r>
            <a:r>
              <a:rPr lang="ru-RU" sz="2300" b="1" i="0" dirty="0">
                <a:solidFill>
                  <a:srgbClr val="0E162A"/>
                </a:solidFill>
                <a:effectLst/>
                <a:latin typeface="Merriweather"/>
              </a:rPr>
              <a:t> </a:t>
            </a:r>
            <a:r>
              <a:rPr lang="ru-RU" sz="2300" b="1" i="0" dirty="0" err="1">
                <a:solidFill>
                  <a:srgbClr val="0E162A"/>
                </a:solidFill>
                <a:effectLst/>
                <a:latin typeface="Merriweather"/>
              </a:rPr>
              <a:t>interface</a:t>
            </a:r>
            <a:r>
              <a:rPr lang="ru-RU" sz="2300" b="0" i="0" dirty="0">
                <a:solidFill>
                  <a:srgbClr val="0E162A"/>
                </a:solidFill>
                <a:effectLst/>
                <a:latin typeface="Merriweather"/>
              </a:rPr>
              <a:t>, </a:t>
            </a:r>
            <a:r>
              <a:rPr lang="ru-RU" sz="2300" b="1" i="0" dirty="0">
                <a:solidFill>
                  <a:srgbClr val="0E162A"/>
                </a:solidFill>
                <a:effectLst/>
                <a:latin typeface="Merriweather"/>
              </a:rPr>
              <a:t>API</a:t>
            </a:r>
            <a:r>
              <a:rPr lang="ru-RU" sz="2300" b="0" i="0" dirty="0">
                <a:solidFill>
                  <a:srgbClr val="0E162A"/>
                </a:solidFill>
                <a:effectLst/>
                <a:latin typeface="Merriweather"/>
              </a:rPr>
              <a:t>) в широком смысле, так и специальная </a:t>
            </a:r>
            <a:r>
              <a:rPr lang="ru-RU" sz="2300" b="1" i="0" dirty="0">
                <a:solidFill>
                  <a:srgbClr val="0E162A"/>
                </a:solidFill>
                <a:effectLst/>
                <a:latin typeface="Merriweather"/>
              </a:rPr>
              <a:t>структура данных</a:t>
            </a:r>
            <a:r>
              <a:rPr lang="ru-RU" sz="2300" b="0" i="0" dirty="0">
                <a:solidFill>
                  <a:srgbClr val="0E162A"/>
                </a:solidFill>
                <a:effectLst/>
                <a:latin typeface="Merriweather"/>
              </a:rPr>
              <a:t>, описывающая одну из сторон в процессе обмена информацией.</a:t>
            </a:r>
          </a:p>
          <a:p>
            <a:pPr algn="l"/>
            <a:r>
              <a:rPr lang="ru-RU" sz="2300" b="0" i="0" dirty="0">
                <a:solidFill>
                  <a:srgbClr val="0E162A"/>
                </a:solidFill>
                <a:effectLst/>
                <a:latin typeface="Merriweather"/>
              </a:rPr>
              <a:t>Сокеты, как программный интерфейс, были разработаны в университете Беркли, и являлись частью операционной системы BSD </a:t>
            </a:r>
            <a:r>
              <a:rPr lang="ru-RU" sz="2300" b="0" i="0" dirty="0" err="1">
                <a:solidFill>
                  <a:srgbClr val="0E162A"/>
                </a:solidFill>
                <a:effectLst/>
                <a:latin typeface="Merriweather"/>
              </a:rPr>
              <a:t>Unix</a:t>
            </a:r>
            <a:r>
              <a:rPr lang="ru-RU" sz="2300" b="0" i="0" dirty="0">
                <a:solidFill>
                  <a:srgbClr val="0E162A"/>
                </a:solidFill>
                <a:effectLst/>
                <a:latin typeface="Merriweather"/>
              </a:rPr>
              <a:t> 4.1. Этот интерфейс представлял собой набор функций и структур данных, доступных для работы из языка программирования C. Другие языки программирования следуют за этим интерфейсом, зачастую повторяя сигнатуры функций один в один.</a:t>
            </a:r>
          </a:p>
          <a:p>
            <a:pPr algn="l"/>
            <a:r>
              <a:rPr lang="ru-RU" sz="2300" b="0" i="0" dirty="0">
                <a:solidFill>
                  <a:srgbClr val="0E162A"/>
                </a:solidFill>
                <a:effectLst/>
                <a:latin typeface="Merriweather"/>
              </a:rPr>
              <a:t>В рамках интерфейса, термин “сокет” используется применительно к структуре данных, а точнее - к её </a:t>
            </a:r>
            <a:r>
              <a:rPr lang="ru-RU" sz="2300" b="1" i="0" dirty="0">
                <a:solidFill>
                  <a:srgbClr val="0E162A"/>
                </a:solidFill>
                <a:effectLst/>
                <a:latin typeface="Merriweather"/>
              </a:rPr>
              <a:t>дескриптору</a:t>
            </a:r>
            <a:r>
              <a:rPr lang="ru-RU" sz="2300" b="0" i="0" dirty="0">
                <a:solidFill>
                  <a:srgbClr val="0E162A"/>
                </a:solidFill>
                <a:effectLst/>
                <a:latin typeface="Merriweather"/>
              </a:rPr>
              <a:t>. Дескриптором (на сленге - </a:t>
            </a:r>
            <a:r>
              <a:rPr lang="ru-RU" sz="2300" b="1" i="0" dirty="0" err="1">
                <a:solidFill>
                  <a:srgbClr val="0E162A"/>
                </a:solidFill>
                <a:effectLst/>
                <a:latin typeface="Merriweather"/>
              </a:rPr>
              <a:t>fd</a:t>
            </a:r>
            <a:r>
              <a:rPr lang="ru-RU" sz="2300" b="0" i="0" dirty="0">
                <a:solidFill>
                  <a:srgbClr val="0E162A"/>
                </a:solidFill>
                <a:effectLst/>
                <a:latin typeface="Merriweather"/>
              </a:rPr>
              <a:t>) называется целое число, которое ОС назначает тому или иному ресурсу. Файлы и сокеты - одни из самых часто используемых ресурсов, имеющих дескриптор.</a:t>
            </a:r>
          </a:p>
        </p:txBody>
      </p:sp>
    </p:spTree>
    <p:extLst>
      <p:ext uri="{BB962C8B-B14F-4D97-AF65-F5344CB8AC3E}">
        <p14:creationId xmlns:p14="http://schemas.microsoft.com/office/powerpoint/2010/main" val="2805319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F6321F-DB0E-4951-BC44-366EE12A863F}"/>
              </a:ext>
            </a:extLst>
          </p:cNvPr>
          <p:cNvSpPr txBox="1"/>
          <p:nvPr/>
        </p:nvSpPr>
        <p:spPr>
          <a:xfrm>
            <a:off x="310718" y="384204"/>
            <a:ext cx="11727402" cy="5909310"/>
          </a:xfrm>
          <a:prstGeom prst="rect">
            <a:avLst/>
          </a:prstGeom>
          <a:noFill/>
        </p:spPr>
        <p:txBody>
          <a:bodyPr wrap="square">
            <a:spAutoFit/>
          </a:bodyPr>
          <a:lstStyle/>
          <a:p>
            <a:pPr algn="l"/>
            <a:r>
              <a:rPr lang="ru-RU" b="1" i="0" dirty="0">
                <a:solidFill>
                  <a:srgbClr val="0E162A"/>
                </a:solidFill>
                <a:effectLst/>
                <a:latin typeface="Merriweather"/>
              </a:rPr>
              <a:t>Классификация сокетов</a:t>
            </a:r>
          </a:p>
          <a:p>
            <a:pPr algn="l"/>
            <a:r>
              <a:rPr lang="ru-RU" b="0" i="0" dirty="0">
                <a:solidFill>
                  <a:srgbClr val="0E162A"/>
                </a:solidFill>
                <a:effectLst/>
                <a:latin typeface="Merriweather"/>
              </a:rPr>
              <a:t>Существует несколько способов классификации сокетов. Сокеты можно разделить на два вида следующим образом:</a:t>
            </a:r>
          </a:p>
          <a:p>
            <a:pPr algn="l">
              <a:buFont typeface="+mj-lt"/>
              <a:buAutoNum type="arabicPeriod"/>
            </a:pPr>
            <a:r>
              <a:rPr lang="ru-RU" b="0" i="0" dirty="0">
                <a:solidFill>
                  <a:srgbClr val="0E162A"/>
                </a:solidFill>
                <a:effectLst/>
                <a:latin typeface="Merriweather"/>
              </a:rPr>
              <a:t>Сокеты, </a:t>
            </a:r>
            <a:r>
              <a:rPr lang="ru-RU" b="1" i="0" dirty="0">
                <a:solidFill>
                  <a:srgbClr val="0E162A"/>
                </a:solidFill>
                <a:effectLst/>
                <a:latin typeface="Merriweather"/>
              </a:rPr>
              <a:t>ориентированные на соединение</a:t>
            </a:r>
            <a:r>
              <a:rPr lang="ru-RU" b="0" i="0" dirty="0">
                <a:solidFill>
                  <a:srgbClr val="0E162A"/>
                </a:solidFill>
                <a:effectLst/>
                <a:latin typeface="Merriweather"/>
              </a:rPr>
              <a:t>. Прежде чем передавать данные через такие сокеты, требуется сперва </a:t>
            </a:r>
            <a:r>
              <a:rPr lang="ru-RU" b="1" i="0" dirty="0">
                <a:solidFill>
                  <a:srgbClr val="0E162A"/>
                </a:solidFill>
                <a:effectLst/>
                <a:latin typeface="Merriweather"/>
              </a:rPr>
              <a:t>установить соединение</a:t>
            </a:r>
            <a:r>
              <a:rPr lang="ru-RU" b="0" i="0" dirty="0">
                <a:solidFill>
                  <a:srgbClr val="0E162A"/>
                </a:solidFill>
                <a:effectLst/>
                <a:latin typeface="Merriweather"/>
              </a:rPr>
              <a:t>. Что понимается под этим выражением зависит от конкретного сетевого протокола.</a:t>
            </a:r>
          </a:p>
          <a:p>
            <a:pPr algn="l">
              <a:buFont typeface="+mj-lt"/>
              <a:buAutoNum type="arabicPeriod"/>
            </a:pPr>
            <a:r>
              <a:rPr lang="ru-RU" b="0" i="0" dirty="0">
                <a:solidFill>
                  <a:srgbClr val="0E162A"/>
                </a:solidFill>
                <a:effectLst/>
                <a:latin typeface="Merriweather"/>
              </a:rPr>
              <a:t>Сокеты, </a:t>
            </a:r>
            <a:r>
              <a:rPr lang="ru-RU" b="1" i="0" dirty="0">
                <a:solidFill>
                  <a:srgbClr val="0E162A"/>
                </a:solidFill>
                <a:effectLst/>
                <a:latin typeface="Merriweather"/>
              </a:rPr>
              <a:t>не ориентированные на соединение</a:t>
            </a:r>
            <a:r>
              <a:rPr lang="ru-RU" b="0" i="0" dirty="0">
                <a:solidFill>
                  <a:srgbClr val="0E162A"/>
                </a:solidFill>
                <a:effectLst/>
                <a:latin typeface="Merriweather"/>
              </a:rPr>
              <a:t>. Через такие сокеты можно отправлять данные </a:t>
            </a:r>
            <a:r>
              <a:rPr lang="ru-RU" b="1" i="0" dirty="0">
                <a:solidFill>
                  <a:srgbClr val="0E162A"/>
                </a:solidFill>
                <a:effectLst/>
                <a:latin typeface="Merriweather"/>
              </a:rPr>
              <a:t>сразу после их создания</a:t>
            </a:r>
            <a:r>
              <a:rPr lang="ru-RU" b="0" i="0" dirty="0">
                <a:solidFill>
                  <a:srgbClr val="0E162A"/>
                </a:solidFill>
                <a:effectLst/>
                <a:latin typeface="Merriweather"/>
              </a:rPr>
              <a:t>.</a:t>
            </a:r>
          </a:p>
          <a:p>
            <a:pPr algn="l"/>
            <a:r>
              <a:rPr lang="ru-RU" b="0" i="0" dirty="0">
                <a:solidFill>
                  <a:srgbClr val="0E162A"/>
                </a:solidFill>
                <a:effectLst/>
                <a:latin typeface="Merriweather"/>
              </a:rPr>
              <a:t>Другая классификация сокетов основывается на способе передачи данных:</a:t>
            </a:r>
          </a:p>
          <a:p>
            <a:pPr algn="l">
              <a:buFont typeface="+mj-lt"/>
              <a:buAutoNum type="arabicPeriod"/>
            </a:pPr>
            <a:r>
              <a:rPr lang="ru-RU" b="1" i="0" dirty="0">
                <a:solidFill>
                  <a:srgbClr val="0E162A"/>
                </a:solidFill>
                <a:effectLst/>
                <a:latin typeface="Merriweather"/>
              </a:rPr>
              <a:t>Потоковые</a:t>
            </a:r>
            <a:r>
              <a:rPr lang="ru-RU" b="0" i="0" dirty="0">
                <a:solidFill>
                  <a:srgbClr val="0E162A"/>
                </a:solidFill>
                <a:effectLst/>
                <a:latin typeface="Merriweather"/>
              </a:rPr>
              <a:t> (</a:t>
            </a:r>
            <a:r>
              <a:rPr lang="ru-RU" b="1" i="0" dirty="0" err="1">
                <a:solidFill>
                  <a:srgbClr val="0E162A"/>
                </a:solidFill>
                <a:effectLst/>
                <a:latin typeface="Merriweather"/>
              </a:rPr>
              <a:t>stream</a:t>
            </a:r>
            <a:r>
              <a:rPr lang="ru-RU" b="0" i="0" dirty="0">
                <a:solidFill>
                  <a:srgbClr val="0E162A"/>
                </a:solidFill>
                <a:effectLst/>
                <a:latin typeface="Merriweather"/>
              </a:rPr>
              <a:t>) сокеты представляют передаваемые данные как непрерывный поток байт. Большие порции данных, переданные через потоковые сокеты, могут быть разбиты на несколько кусочков в произвольных местах, поэтому приложения, использующие такие сокеты должны корректно обрабатывать подобные ситуации. С другой стороны, потоковые сокеты гарантируют, что отдельные сообщения прибудут в место назначения в том же порядке, в котором они были отправлены.</a:t>
            </a:r>
          </a:p>
          <a:p>
            <a:pPr algn="l">
              <a:buFont typeface="+mj-lt"/>
              <a:buAutoNum type="arabicPeriod"/>
            </a:pPr>
            <a:r>
              <a:rPr lang="ru-RU" b="1" i="0" dirty="0" err="1">
                <a:solidFill>
                  <a:srgbClr val="0E162A"/>
                </a:solidFill>
                <a:effectLst/>
                <a:latin typeface="Merriweather"/>
              </a:rPr>
              <a:t>Датаграммные</a:t>
            </a:r>
            <a:r>
              <a:rPr lang="ru-RU" b="0" i="0" dirty="0">
                <a:solidFill>
                  <a:srgbClr val="0E162A"/>
                </a:solidFill>
                <a:effectLst/>
                <a:latin typeface="Merriweather"/>
              </a:rPr>
              <a:t> (</a:t>
            </a:r>
            <a:r>
              <a:rPr lang="ru-RU" b="1" i="0" dirty="0" err="1">
                <a:solidFill>
                  <a:srgbClr val="0E162A"/>
                </a:solidFill>
                <a:effectLst/>
                <a:latin typeface="Merriweather"/>
              </a:rPr>
              <a:t>datagram</a:t>
            </a:r>
            <a:r>
              <a:rPr lang="ru-RU" b="0" i="0" dirty="0">
                <a:solidFill>
                  <a:srgbClr val="0E162A"/>
                </a:solidFill>
                <a:effectLst/>
                <a:latin typeface="Merriweather"/>
              </a:rPr>
              <a:t>) сокеты передают данные отдельными независимыми пакетами. Эти пакеты не могут быть разбиты на части, однако могут изменить порядок следования в процессе передачи.</a:t>
            </a:r>
          </a:p>
          <a:p>
            <a:pPr algn="l">
              <a:buFont typeface="+mj-lt"/>
              <a:buAutoNum type="arabicPeriod"/>
            </a:pPr>
            <a:endParaRPr lang="ru-RU" dirty="0">
              <a:solidFill>
                <a:srgbClr val="0E162A"/>
              </a:solidFill>
              <a:latin typeface="Merriweather"/>
            </a:endParaRPr>
          </a:p>
          <a:p>
            <a:pPr algn="l"/>
            <a:r>
              <a:rPr lang="ru-RU" b="0" i="0" dirty="0">
                <a:solidFill>
                  <a:srgbClr val="0E162A"/>
                </a:solidFill>
                <a:effectLst/>
                <a:latin typeface="Merriweather"/>
              </a:rPr>
              <a:t>Потоковые сокеты применяются для надёжной передачи информации потенциально большого объёма. Протоколы передачи файлов (FTP, SMB, HTTP и др.) и различные Интернет-мессенджеры используют потоковые сокеты.</a:t>
            </a:r>
          </a:p>
          <a:p>
            <a:pPr algn="l"/>
            <a:r>
              <a:rPr lang="ru-RU" b="0" i="0" dirty="0" err="1">
                <a:solidFill>
                  <a:srgbClr val="0E162A"/>
                </a:solidFill>
                <a:effectLst/>
                <a:latin typeface="Merriweather"/>
              </a:rPr>
              <a:t>Датаграммные</a:t>
            </a:r>
            <a:r>
              <a:rPr lang="ru-RU" b="0" i="0" dirty="0">
                <a:solidFill>
                  <a:srgbClr val="0E162A"/>
                </a:solidFill>
                <a:effectLst/>
                <a:latin typeface="Merriweather"/>
              </a:rPr>
              <a:t> сокеты применяются, когда передаваемая информации быстро устаревает. В таких сценариях, при сбое в передаче, гораздо эффективнее оказывается дождаться нового пакета, а не пытаться восстановить информацию из старого. Передача потокового видео и аудио осуществляется с </a:t>
            </a:r>
            <a:r>
              <a:rPr lang="ru-RU" b="0" i="0" dirty="0" err="1">
                <a:solidFill>
                  <a:srgbClr val="0E162A"/>
                </a:solidFill>
                <a:effectLst/>
                <a:latin typeface="Merriweather"/>
              </a:rPr>
              <a:t>помошью</a:t>
            </a:r>
            <a:r>
              <a:rPr lang="ru-RU" b="0" i="0" dirty="0">
                <a:solidFill>
                  <a:srgbClr val="0E162A"/>
                </a:solidFill>
                <a:effectLst/>
                <a:latin typeface="Merriweather"/>
              </a:rPr>
              <a:t> </a:t>
            </a:r>
            <a:r>
              <a:rPr lang="ru-RU" b="0" i="0" dirty="0" err="1">
                <a:solidFill>
                  <a:srgbClr val="0E162A"/>
                </a:solidFill>
                <a:effectLst/>
                <a:latin typeface="Merriweather"/>
              </a:rPr>
              <a:t>датаграммных</a:t>
            </a:r>
            <a:r>
              <a:rPr lang="ru-RU" b="0" i="0" dirty="0">
                <a:solidFill>
                  <a:srgbClr val="0E162A"/>
                </a:solidFill>
                <a:effectLst/>
                <a:latin typeface="Merriweather"/>
              </a:rPr>
              <a:t> сокетов.</a:t>
            </a:r>
          </a:p>
          <a:p>
            <a:pPr algn="l"/>
            <a:endParaRPr lang="ru-RU" b="0" i="0" dirty="0">
              <a:solidFill>
                <a:srgbClr val="0E162A"/>
              </a:solidFill>
              <a:effectLst/>
              <a:latin typeface="Merriweather"/>
            </a:endParaRPr>
          </a:p>
        </p:txBody>
      </p:sp>
    </p:spTree>
    <p:extLst>
      <p:ext uri="{BB962C8B-B14F-4D97-AF65-F5344CB8AC3E}">
        <p14:creationId xmlns:p14="http://schemas.microsoft.com/office/powerpoint/2010/main" val="38788846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864EF1-A708-4BE7-81B0-C26972550FFA}"/>
              </a:ext>
            </a:extLst>
          </p:cNvPr>
          <p:cNvSpPr txBox="1"/>
          <p:nvPr/>
        </p:nvSpPr>
        <p:spPr>
          <a:xfrm>
            <a:off x="321075" y="655869"/>
            <a:ext cx="11549849" cy="4247317"/>
          </a:xfrm>
          <a:prstGeom prst="rect">
            <a:avLst/>
          </a:prstGeom>
          <a:noFill/>
        </p:spPr>
        <p:txBody>
          <a:bodyPr wrap="square">
            <a:spAutoFit/>
          </a:bodyPr>
          <a:lstStyle/>
          <a:p>
            <a:pPr algn="l"/>
            <a:r>
              <a:rPr lang="ru-RU" b="1" i="0" dirty="0">
                <a:solidFill>
                  <a:srgbClr val="0E162A"/>
                </a:solidFill>
                <a:effectLst/>
                <a:latin typeface="Merriweather"/>
              </a:rPr>
              <a:t>Сетевые протоколы</a:t>
            </a:r>
          </a:p>
          <a:p>
            <a:pPr algn="l"/>
            <a:r>
              <a:rPr lang="ru-RU" b="0" i="0" dirty="0">
                <a:solidFill>
                  <a:srgbClr val="0E162A"/>
                </a:solidFill>
                <a:effectLst/>
                <a:latin typeface="Merriweather"/>
              </a:rPr>
              <a:t>Для того, чтобы создать сокет, необходимо указать сетевой протокол, по которому планируется передавать данные. Существует большое множество протоколов, и выбор одного из них - важная задача, решаемая на этапе проектирования программного комплекса. В большинстве случаев, протокол обуславливает тип сокета, однако некоторые протоколы могут работать как в потоковом, так и в </a:t>
            </a:r>
            <a:r>
              <a:rPr lang="ru-RU" b="0" i="0" dirty="0" err="1">
                <a:solidFill>
                  <a:srgbClr val="0E162A"/>
                </a:solidFill>
                <a:effectLst/>
                <a:latin typeface="Merriweather"/>
              </a:rPr>
              <a:t>датаграммном</a:t>
            </a:r>
            <a:r>
              <a:rPr lang="ru-RU" b="0" i="0" dirty="0">
                <a:solidFill>
                  <a:srgbClr val="0E162A"/>
                </a:solidFill>
                <a:effectLst/>
                <a:latin typeface="Merriweather"/>
              </a:rPr>
              <a:t> режиме. </a:t>
            </a:r>
          </a:p>
          <a:p>
            <a:pPr algn="l"/>
            <a:endParaRPr lang="ru-RU" b="0" i="0" dirty="0">
              <a:solidFill>
                <a:srgbClr val="0E162A"/>
              </a:solidFill>
              <a:effectLst/>
              <a:latin typeface="Merriweather"/>
            </a:endParaRPr>
          </a:p>
          <a:p>
            <a:pPr algn="l"/>
            <a:r>
              <a:rPr lang="ru-RU" b="0" i="0" dirty="0">
                <a:solidFill>
                  <a:srgbClr val="0E162A"/>
                </a:solidFill>
                <a:effectLst/>
                <a:latin typeface="Merriweather"/>
              </a:rPr>
              <a:t>Протокол </a:t>
            </a:r>
            <a:r>
              <a:rPr lang="ru-RU" b="1" i="0" dirty="0">
                <a:solidFill>
                  <a:srgbClr val="0E162A"/>
                </a:solidFill>
                <a:effectLst/>
                <a:latin typeface="Merriweather"/>
              </a:rPr>
              <a:t>TCP</a:t>
            </a:r>
            <a:r>
              <a:rPr lang="ru-RU" b="0" i="0" dirty="0">
                <a:solidFill>
                  <a:srgbClr val="0E162A"/>
                </a:solidFill>
                <a:effectLst/>
                <a:latin typeface="Merriweather"/>
              </a:rPr>
              <a:t> (</a:t>
            </a:r>
            <a:r>
              <a:rPr lang="ru-RU" b="1" i="0" dirty="0" err="1">
                <a:solidFill>
                  <a:srgbClr val="0E162A"/>
                </a:solidFill>
                <a:effectLst/>
                <a:latin typeface="Merriweather"/>
              </a:rPr>
              <a:t>Transmission</a:t>
            </a:r>
            <a:r>
              <a:rPr lang="ru-RU" b="1" i="0" dirty="0">
                <a:solidFill>
                  <a:srgbClr val="0E162A"/>
                </a:solidFill>
                <a:effectLst/>
                <a:latin typeface="Merriweather"/>
              </a:rPr>
              <a:t> </a:t>
            </a:r>
            <a:r>
              <a:rPr lang="ru-RU" b="1" i="0" dirty="0" err="1">
                <a:solidFill>
                  <a:srgbClr val="0E162A"/>
                </a:solidFill>
                <a:effectLst/>
                <a:latin typeface="Merriweather"/>
              </a:rPr>
              <a:t>Control</a:t>
            </a:r>
            <a:r>
              <a:rPr lang="ru-RU" b="1" i="0" dirty="0">
                <a:solidFill>
                  <a:srgbClr val="0E162A"/>
                </a:solidFill>
                <a:effectLst/>
                <a:latin typeface="Merriweather"/>
              </a:rPr>
              <a:t> </a:t>
            </a:r>
            <a:r>
              <a:rPr lang="ru-RU" b="1" i="0" dirty="0" err="1">
                <a:solidFill>
                  <a:srgbClr val="0E162A"/>
                </a:solidFill>
                <a:effectLst/>
                <a:latin typeface="Merriweather"/>
              </a:rPr>
              <a:t>Protocol</a:t>
            </a:r>
            <a:r>
              <a:rPr lang="ru-RU" b="0" i="0" dirty="0">
                <a:solidFill>
                  <a:srgbClr val="0E162A"/>
                </a:solidFill>
                <a:effectLst/>
                <a:latin typeface="Merriweather"/>
              </a:rPr>
              <a:t>) является наиболее распространённым потоковым протоколом, ориентированным на соединение. Он имеет механизмы контроля целостности и обнаружения потерянных пакетов, что делает его надежным протоколом для передачи больших объёмов данных.</a:t>
            </a:r>
          </a:p>
          <a:p>
            <a:pPr algn="l"/>
            <a:endParaRPr lang="ru-RU" b="0" i="0" dirty="0">
              <a:solidFill>
                <a:srgbClr val="0E162A"/>
              </a:solidFill>
              <a:effectLst/>
              <a:latin typeface="Merriweather"/>
            </a:endParaRPr>
          </a:p>
          <a:p>
            <a:pPr algn="l"/>
            <a:r>
              <a:rPr lang="ru-RU" b="0" i="0" dirty="0">
                <a:solidFill>
                  <a:srgbClr val="0E162A"/>
                </a:solidFill>
                <a:effectLst/>
                <a:latin typeface="Merriweather"/>
              </a:rPr>
              <a:t>Протокол </a:t>
            </a:r>
            <a:r>
              <a:rPr lang="ru-RU" b="1" i="0" dirty="0">
                <a:solidFill>
                  <a:srgbClr val="0E162A"/>
                </a:solidFill>
                <a:effectLst/>
                <a:latin typeface="Merriweather"/>
              </a:rPr>
              <a:t>UDP</a:t>
            </a:r>
            <a:r>
              <a:rPr lang="ru-RU" b="0" i="0" dirty="0">
                <a:solidFill>
                  <a:srgbClr val="0E162A"/>
                </a:solidFill>
                <a:effectLst/>
                <a:latin typeface="Merriweather"/>
              </a:rPr>
              <a:t> (</a:t>
            </a:r>
            <a:r>
              <a:rPr lang="ru-RU" b="1" i="0" dirty="0" err="1">
                <a:solidFill>
                  <a:srgbClr val="0E162A"/>
                </a:solidFill>
                <a:effectLst/>
                <a:latin typeface="Merriweather"/>
              </a:rPr>
              <a:t>User</a:t>
            </a:r>
            <a:r>
              <a:rPr lang="ru-RU" b="1" i="0" dirty="0">
                <a:solidFill>
                  <a:srgbClr val="0E162A"/>
                </a:solidFill>
                <a:effectLst/>
                <a:latin typeface="Merriweather"/>
              </a:rPr>
              <a:t> </a:t>
            </a:r>
            <a:r>
              <a:rPr lang="ru-RU" b="1" i="0" dirty="0" err="1">
                <a:solidFill>
                  <a:srgbClr val="0E162A"/>
                </a:solidFill>
                <a:effectLst/>
                <a:latin typeface="Merriweather"/>
              </a:rPr>
              <a:t>Datagram</a:t>
            </a:r>
            <a:r>
              <a:rPr lang="ru-RU" b="1" i="0" dirty="0">
                <a:solidFill>
                  <a:srgbClr val="0E162A"/>
                </a:solidFill>
                <a:effectLst/>
                <a:latin typeface="Merriweather"/>
              </a:rPr>
              <a:t> </a:t>
            </a:r>
            <a:r>
              <a:rPr lang="ru-RU" b="1" i="0" dirty="0" err="1">
                <a:solidFill>
                  <a:srgbClr val="0E162A"/>
                </a:solidFill>
                <a:effectLst/>
                <a:latin typeface="Merriweather"/>
              </a:rPr>
              <a:t>Protocol</a:t>
            </a:r>
            <a:r>
              <a:rPr lang="ru-RU" b="0" i="0" dirty="0">
                <a:solidFill>
                  <a:srgbClr val="0E162A"/>
                </a:solidFill>
                <a:effectLst/>
                <a:latin typeface="Merriweather"/>
              </a:rPr>
              <a:t>) представляет собой </a:t>
            </a:r>
            <a:r>
              <a:rPr lang="ru-RU" b="0" i="0" dirty="0" err="1">
                <a:solidFill>
                  <a:srgbClr val="0E162A"/>
                </a:solidFill>
                <a:effectLst/>
                <a:latin typeface="Merriweather"/>
              </a:rPr>
              <a:t>датаграммный</a:t>
            </a:r>
            <a:r>
              <a:rPr lang="ru-RU" b="0" i="0" dirty="0">
                <a:solidFill>
                  <a:srgbClr val="0E162A"/>
                </a:solidFill>
                <a:effectLst/>
                <a:latin typeface="Merriweather"/>
              </a:rPr>
              <a:t> сетевой протокол, не ориентированный на соединение.</a:t>
            </a:r>
          </a:p>
          <a:p>
            <a:pPr algn="l"/>
            <a:r>
              <a:rPr lang="ru-RU" b="0" i="0" dirty="0">
                <a:solidFill>
                  <a:srgbClr val="0E162A"/>
                </a:solidFill>
                <a:effectLst/>
                <a:latin typeface="Merriweather"/>
              </a:rPr>
              <a:t>Оба этих протокола используют протокол более низкого уровня, называемый </a:t>
            </a:r>
            <a:r>
              <a:rPr lang="ru-RU" b="1" i="0" dirty="0">
                <a:solidFill>
                  <a:srgbClr val="0E162A"/>
                </a:solidFill>
                <a:effectLst/>
                <a:latin typeface="Merriweather"/>
              </a:rPr>
              <a:t>IP</a:t>
            </a:r>
            <a:r>
              <a:rPr lang="ru-RU" b="0" i="0" dirty="0">
                <a:solidFill>
                  <a:srgbClr val="0E162A"/>
                </a:solidFill>
                <a:effectLst/>
                <a:latin typeface="Merriweather"/>
              </a:rPr>
              <a:t> (</a:t>
            </a:r>
            <a:r>
              <a:rPr lang="ru-RU" b="1" i="0" dirty="0" err="1">
                <a:solidFill>
                  <a:srgbClr val="0E162A"/>
                </a:solidFill>
                <a:effectLst/>
                <a:latin typeface="Merriweather"/>
              </a:rPr>
              <a:t>Internet</a:t>
            </a:r>
            <a:r>
              <a:rPr lang="ru-RU" b="1" i="0" dirty="0">
                <a:solidFill>
                  <a:srgbClr val="0E162A"/>
                </a:solidFill>
                <a:effectLst/>
                <a:latin typeface="Merriweather"/>
              </a:rPr>
              <a:t> </a:t>
            </a:r>
            <a:r>
              <a:rPr lang="ru-RU" b="1" i="0" dirty="0" err="1">
                <a:solidFill>
                  <a:srgbClr val="0E162A"/>
                </a:solidFill>
                <a:effectLst/>
                <a:latin typeface="Merriweather"/>
              </a:rPr>
              <a:t>Protocol</a:t>
            </a:r>
            <a:r>
              <a:rPr lang="ru-RU" b="0" i="0" dirty="0">
                <a:solidFill>
                  <a:srgbClr val="0E162A"/>
                </a:solidFill>
                <a:effectLst/>
                <a:latin typeface="Merriweather"/>
              </a:rPr>
              <a:t>), для адресации. Таким образом, адресом в протоколах TCP и UDP является пара из IP-адреса (четыре числа в пределах [0-255]) и номер порта (число в пределах [1-65535]).</a:t>
            </a:r>
          </a:p>
        </p:txBody>
      </p:sp>
    </p:spTree>
    <p:extLst>
      <p:ext uri="{BB962C8B-B14F-4D97-AF65-F5344CB8AC3E}">
        <p14:creationId xmlns:p14="http://schemas.microsoft.com/office/powerpoint/2010/main" val="3172722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0DF930-DAA6-4A6A-B0D5-78A164167DF5}"/>
              </a:ext>
            </a:extLst>
          </p:cNvPr>
          <p:cNvSpPr txBox="1"/>
          <p:nvPr/>
        </p:nvSpPr>
        <p:spPr>
          <a:xfrm>
            <a:off x="221942" y="168676"/>
            <a:ext cx="11970058" cy="646331"/>
          </a:xfrm>
          <a:prstGeom prst="rect">
            <a:avLst/>
          </a:prstGeom>
          <a:noFill/>
        </p:spPr>
        <p:txBody>
          <a:bodyPr wrap="square">
            <a:spAutoFit/>
          </a:bodyPr>
          <a:lstStyle/>
          <a:p>
            <a:pPr algn="l"/>
            <a:r>
              <a:rPr lang="ru-RU" b="1" i="0" dirty="0">
                <a:solidFill>
                  <a:srgbClr val="0E162A"/>
                </a:solidFill>
                <a:effectLst/>
                <a:latin typeface="Merriweather"/>
              </a:rPr>
              <a:t>Функции для работы с сокетами</a:t>
            </a:r>
          </a:p>
          <a:p>
            <a:pPr algn="l"/>
            <a:r>
              <a:rPr lang="ru-RU" b="0" i="0" dirty="0">
                <a:solidFill>
                  <a:srgbClr val="0E162A"/>
                </a:solidFill>
                <a:effectLst/>
                <a:latin typeface="Merriweather"/>
              </a:rPr>
              <a:t>Рассмотрим наиболее важные функции, определённые API сокетов Беркли, и приведём их сигнатуры в псевдокоде:</a:t>
            </a:r>
          </a:p>
        </p:txBody>
      </p:sp>
      <p:pic>
        <p:nvPicPr>
          <p:cNvPr id="7" name="Рисунок 6">
            <a:extLst>
              <a:ext uri="{FF2B5EF4-FFF2-40B4-BE49-F238E27FC236}">
                <a16:creationId xmlns:a16="http://schemas.microsoft.com/office/drawing/2014/main" id="{2E094CF9-34BC-4967-B344-B5B394F0C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92" y="888594"/>
            <a:ext cx="9199145" cy="5716392"/>
          </a:xfrm>
          <a:prstGeom prst="rect">
            <a:avLst/>
          </a:prstGeom>
        </p:spPr>
      </p:pic>
    </p:spTree>
    <p:extLst>
      <p:ext uri="{BB962C8B-B14F-4D97-AF65-F5344CB8AC3E}">
        <p14:creationId xmlns:p14="http://schemas.microsoft.com/office/powerpoint/2010/main" val="377224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E070F-ACF4-4090-AB9A-A76F2505CFBC}"/>
              </a:ext>
            </a:extLst>
          </p:cNvPr>
          <p:cNvSpPr>
            <a:spLocks noGrp="1"/>
          </p:cNvSpPr>
          <p:nvPr>
            <p:ph type="ctrTitle"/>
          </p:nvPr>
        </p:nvSpPr>
        <p:spPr>
          <a:xfrm>
            <a:off x="372862" y="1171853"/>
            <a:ext cx="11310152" cy="4199138"/>
          </a:xfrm>
        </p:spPr>
        <p:txBody>
          <a:bodyPr>
            <a:normAutofit/>
          </a:bodyPr>
          <a:lstStyle/>
          <a:p>
            <a:r>
              <a:rPr lang="ru-RU" sz="2800" b="0" i="0" dirty="0">
                <a:solidFill>
                  <a:srgbClr val="222222"/>
                </a:solidFill>
                <a:effectLst/>
                <a:latin typeface="Arial" panose="020B0604020202020204" pitchFamily="34" charset="0"/>
              </a:rPr>
              <a:t>Авторизация - проверка полномочий или проверка права пользователя на доступ к конкретным ресурсам и выполнение определенных операций над ними. Авторизация проводится с целью разграничения прав доступа к сетевым и компьютерным ресурсам.</a:t>
            </a:r>
            <a:br>
              <a:rPr lang="ru-RU" sz="2800" b="0" i="0" dirty="0">
                <a:solidFill>
                  <a:srgbClr val="222222"/>
                </a:solidFill>
                <a:effectLst/>
                <a:latin typeface="Arial" panose="020B0604020202020204" pitchFamily="34" charset="0"/>
              </a:rPr>
            </a:br>
            <a:r>
              <a:rPr lang="ru-RU" sz="2800" b="0" i="0" dirty="0">
                <a:solidFill>
                  <a:srgbClr val="222222"/>
                </a:solidFill>
                <a:effectLst/>
                <a:latin typeface="Arial" panose="020B0604020202020204" pitchFamily="34" charset="0"/>
              </a:rPr>
              <a:t>Средства аутентификации, авторизации и идентификации предназначены для управления информационной безопасностью вычислительных сетей.</a:t>
            </a:r>
            <a:br>
              <a:rPr lang="ru-RU" sz="2800" b="0" i="0" dirty="0">
                <a:solidFill>
                  <a:srgbClr val="222222"/>
                </a:solidFill>
                <a:effectLst/>
                <a:latin typeface="Arial" panose="020B0604020202020204" pitchFamily="34" charset="0"/>
              </a:rPr>
            </a:br>
            <a:endParaRPr lang="en-US" sz="2800" dirty="0"/>
          </a:p>
        </p:txBody>
      </p:sp>
    </p:spTree>
    <p:extLst>
      <p:ext uri="{BB962C8B-B14F-4D97-AF65-F5344CB8AC3E}">
        <p14:creationId xmlns:p14="http://schemas.microsoft.com/office/powerpoint/2010/main" val="37346998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6D4D4E6B-34E1-4E85-95C1-6DD66C27C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18" y="270658"/>
            <a:ext cx="11572258" cy="5961466"/>
          </a:xfrm>
          <a:prstGeom prst="rect">
            <a:avLst/>
          </a:prstGeom>
        </p:spPr>
      </p:pic>
    </p:spTree>
    <p:extLst>
      <p:ext uri="{BB962C8B-B14F-4D97-AF65-F5344CB8AC3E}">
        <p14:creationId xmlns:p14="http://schemas.microsoft.com/office/powerpoint/2010/main" val="3957133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AB3573E2-2C97-4AEA-A656-E74C1791C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042" y="213618"/>
            <a:ext cx="11830971" cy="6018505"/>
          </a:xfrm>
          <a:prstGeom prst="rect">
            <a:avLst/>
          </a:prstGeom>
        </p:spPr>
      </p:pic>
    </p:spTree>
    <p:extLst>
      <p:ext uri="{BB962C8B-B14F-4D97-AF65-F5344CB8AC3E}">
        <p14:creationId xmlns:p14="http://schemas.microsoft.com/office/powerpoint/2010/main" val="11918828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8700A1D7-7EEC-4A4B-8C20-5639DBEFF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59" y="162460"/>
            <a:ext cx="11122189" cy="6513547"/>
          </a:xfrm>
          <a:prstGeom prst="rect">
            <a:avLst/>
          </a:prstGeom>
        </p:spPr>
      </p:pic>
    </p:spTree>
    <p:extLst>
      <p:ext uri="{BB962C8B-B14F-4D97-AF65-F5344CB8AC3E}">
        <p14:creationId xmlns:p14="http://schemas.microsoft.com/office/powerpoint/2010/main" val="7062409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3F096B-2A37-4220-B100-C48FD4A90C0A}"/>
              </a:ext>
            </a:extLst>
          </p:cNvPr>
          <p:cNvSpPr txBox="1"/>
          <p:nvPr/>
        </p:nvSpPr>
        <p:spPr>
          <a:xfrm>
            <a:off x="461639" y="299010"/>
            <a:ext cx="11097087" cy="4493538"/>
          </a:xfrm>
          <a:prstGeom prst="rect">
            <a:avLst/>
          </a:prstGeom>
          <a:noFill/>
        </p:spPr>
        <p:txBody>
          <a:bodyPr wrap="square">
            <a:spAutoFit/>
          </a:bodyPr>
          <a:lstStyle/>
          <a:p>
            <a:pPr algn="l"/>
            <a:r>
              <a:rPr lang="ru-RU" sz="2200" b="1" i="0" dirty="0">
                <a:solidFill>
                  <a:srgbClr val="0E162A"/>
                </a:solidFill>
                <a:effectLst/>
                <a:latin typeface="Merriweather"/>
              </a:rPr>
              <a:t>Многопоточные серверные приложения</a:t>
            </a:r>
          </a:p>
          <a:p>
            <a:pPr algn="l"/>
            <a:r>
              <a:rPr lang="ru-RU" sz="2200" b="0" i="0" dirty="0">
                <a:solidFill>
                  <a:srgbClr val="0E162A"/>
                </a:solidFill>
                <a:effectLst/>
                <a:latin typeface="Merriweather"/>
              </a:rPr>
              <a:t>В приведённом выше коде сервера имеется существенный недостаток - в каждый момент времени этот сервер может взаимодействовать только лишь с одним клиентом. Это не будет проблемой, если обработка каждого пользователя занимает очень короткое время, однако на практике многие сетевые приложения поддерживают соединение часами.</a:t>
            </a:r>
          </a:p>
          <a:p>
            <a:pPr algn="l"/>
            <a:r>
              <a:rPr lang="ru-RU" sz="2200" b="0" i="0" dirty="0">
                <a:solidFill>
                  <a:srgbClr val="0E162A"/>
                </a:solidFill>
                <a:effectLst/>
                <a:latin typeface="Merriweather"/>
              </a:rPr>
              <a:t>Для того, чтобы эффективно обрабатывать множество одновременных соединений, существуют различные подходы к организации серверного кода. </a:t>
            </a:r>
          </a:p>
          <a:p>
            <a:pPr algn="l"/>
            <a:endParaRPr lang="ru-RU" sz="2200" b="0" i="0" dirty="0">
              <a:solidFill>
                <a:srgbClr val="0E162A"/>
              </a:solidFill>
              <a:effectLst/>
              <a:latin typeface="Merriweather"/>
            </a:endParaRPr>
          </a:p>
          <a:p>
            <a:pPr algn="l"/>
            <a:r>
              <a:rPr lang="ru-RU" sz="2200" b="0" i="0" dirty="0">
                <a:solidFill>
                  <a:srgbClr val="0E162A"/>
                </a:solidFill>
                <a:effectLst/>
                <a:latin typeface="Merriweather"/>
              </a:rPr>
              <a:t>Быстрым, но неэффективным решением проблемы является вынесение обработки запросов пользователей в отдельный </a:t>
            </a:r>
            <a:r>
              <a:rPr lang="ru-RU" sz="2200" b="1" i="0" dirty="0">
                <a:solidFill>
                  <a:srgbClr val="0E162A"/>
                </a:solidFill>
                <a:effectLst/>
                <a:latin typeface="Merriweather"/>
              </a:rPr>
              <a:t>программный поток</a:t>
            </a:r>
            <a:r>
              <a:rPr lang="ru-RU" sz="2200" b="0" i="0" dirty="0">
                <a:solidFill>
                  <a:srgbClr val="0E162A"/>
                </a:solidFill>
                <a:effectLst/>
                <a:latin typeface="Merriweather"/>
              </a:rPr>
              <a:t> (</a:t>
            </a:r>
            <a:r>
              <a:rPr lang="ru-RU" sz="2200" b="1" i="0" dirty="0" err="1">
                <a:solidFill>
                  <a:srgbClr val="0E162A"/>
                </a:solidFill>
                <a:effectLst/>
                <a:latin typeface="Merriweather"/>
              </a:rPr>
              <a:t>thread</a:t>
            </a:r>
            <a:r>
              <a:rPr lang="ru-RU" sz="2200" b="0" i="0" dirty="0">
                <a:solidFill>
                  <a:srgbClr val="0E162A"/>
                </a:solidFill>
                <a:effectLst/>
                <a:latin typeface="Merriweather"/>
              </a:rPr>
              <a:t>). Это позволяет продолжать принимать соединения, не дожидаясь обработки запросов уже подключенных клиентов. Псевдокод такого многопоточного сервера имеет следующий вид:</a:t>
            </a:r>
          </a:p>
        </p:txBody>
      </p:sp>
    </p:spTree>
    <p:extLst>
      <p:ext uri="{BB962C8B-B14F-4D97-AF65-F5344CB8AC3E}">
        <p14:creationId xmlns:p14="http://schemas.microsoft.com/office/powerpoint/2010/main" val="31806371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6AEC63AB-0593-4838-A4BC-63D544DDB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221" y="368126"/>
            <a:ext cx="10963663" cy="6101161"/>
          </a:xfrm>
          <a:prstGeom prst="rect">
            <a:avLst/>
          </a:prstGeom>
        </p:spPr>
      </p:pic>
    </p:spTree>
    <p:extLst>
      <p:ext uri="{BB962C8B-B14F-4D97-AF65-F5344CB8AC3E}">
        <p14:creationId xmlns:p14="http://schemas.microsoft.com/office/powerpoint/2010/main" val="3080821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5C8CE4-84A5-457F-ACDB-AC5A838D9695}"/>
              </a:ext>
            </a:extLst>
          </p:cNvPr>
          <p:cNvSpPr txBox="1"/>
          <p:nvPr/>
        </p:nvSpPr>
        <p:spPr>
          <a:xfrm>
            <a:off x="144262" y="125118"/>
            <a:ext cx="11893858" cy="1200329"/>
          </a:xfrm>
          <a:prstGeom prst="rect">
            <a:avLst/>
          </a:prstGeom>
          <a:noFill/>
        </p:spPr>
        <p:txBody>
          <a:bodyPr wrap="square">
            <a:spAutoFit/>
          </a:bodyPr>
          <a:lstStyle/>
          <a:p>
            <a:pPr algn="l"/>
            <a:r>
              <a:rPr lang="ru-RU" b="1" i="0" dirty="0">
                <a:solidFill>
                  <a:srgbClr val="0E162A"/>
                </a:solidFill>
                <a:effectLst/>
                <a:latin typeface="Merriweather"/>
              </a:rPr>
              <a:t>Интерфейс сокетов Беркли в C#</a:t>
            </a:r>
          </a:p>
          <a:p>
            <a:pPr algn="l"/>
            <a:r>
              <a:rPr lang="ru-RU" b="0" i="0" dirty="0">
                <a:solidFill>
                  <a:srgbClr val="0E162A"/>
                </a:solidFill>
                <a:effectLst/>
                <a:latin typeface="Merriweather"/>
              </a:rPr>
              <a:t>C# являясь, с одной стороны, языком более высокого уровня, чем C, а с другой - языком </a:t>
            </a:r>
            <a:r>
              <a:rPr lang="ru-RU" b="0" i="0" dirty="0" err="1">
                <a:solidFill>
                  <a:srgbClr val="0E162A"/>
                </a:solidFill>
                <a:effectLst/>
                <a:latin typeface="Merriweather"/>
              </a:rPr>
              <a:t>объекто</a:t>
            </a:r>
            <a:r>
              <a:rPr lang="ru-RU" b="0" i="0" dirty="0">
                <a:solidFill>
                  <a:srgbClr val="0E162A"/>
                </a:solidFill>
                <a:effectLst/>
                <a:latin typeface="Merriweather"/>
              </a:rPr>
              <a:t>-ориентированным, имеет несколько отличный интерфейс сокетов, чем тот, который был приведён выше. Прежде чем использовать сокеты, необходимо подключить пространства имён:</a:t>
            </a:r>
          </a:p>
        </p:txBody>
      </p:sp>
      <p:pic>
        <p:nvPicPr>
          <p:cNvPr id="5" name="Рисунок 4">
            <a:extLst>
              <a:ext uri="{FF2B5EF4-FFF2-40B4-BE49-F238E27FC236}">
                <a16:creationId xmlns:a16="http://schemas.microsoft.com/office/drawing/2014/main" id="{D448384F-6B2C-49F1-8FDD-DE0E8071B57B}"/>
              </a:ext>
            </a:extLst>
          </p:cNvPr>
          <p:cNvPicPr>
            <a:picLocks noChangeAspect="1"/>
          </p:cNvPicPr>
          <p:nvPr/>
        </p:nvPicPr>
        <p:blipFill>
          <a:blip r:embed="rId2"/>
          <a:stretch>
            <a:fillRect/>
          </a:stretch>
        </p:blipFill>
        <p:spPr>
          <a:xfrm>
            <a:off x="293379" y="1325447"/>
            <a:ext cx="10220325" cy="638175"/>
          </a:xfrm>
          <a:prstGeom prst="rect">
            <a:avLst/>
          </a:prstGeom>
        </p:spPr>
      </p:pic>
      <p:sp>
        <p:nvSpPr>
          <p:cNvPr id="7" name="TextBox 6">
            <a:extLst>
              <a:ext uri="{FF2B5EF4-FFF2-40B4-BE49-F238E27FC236}">
                <a16:creationId xmlns:a16="http://schemas.microsoft.com/office/drawing/2014/main" id="{560EEAF9-DC4F-4DC8-AE55-893D0C155BC0}"/>
              </a:ext>
            </a:extLst>
          </p:cNvPr>
          <p:cNvSpPr txBox="1"/>
          <p:nvPr/>
        </p:nvSpPr>
        <p:spPr>
          <a:xfrm>
            <a:off x="357325" y="2202610"/>
            <a:ext cx="11059357" cy="369332"/>
          </a:xfrm>
          <a:prstGeom prst="rect">
            <a:avLst/>
          </a:prstGeom>
          <a:noFill/>
        </p:spPr>
        <p:txBody>
          <a:bodyPr wrap="square">
            <a:spAutoFit/>
          </a:bodyPr>
          <a:lstStyle/>
          <a:p>
            <a:r>
              <a:rPr lang="ru-RU" b="0" i="0" dirty="0">
                <a:solidFill>
                  <a:srgbClr val="0E162A"/>
                </a:solidFill>
                <a:effectLst/>
                <a:latin typeface="Merriweather"/>
              </a:rPr>
              <a:t>Сокет в языке C# описывается классом, объект которого создаётся следующим образом:</a:t>
            </a:r>
            <a:endParaRPr lang="en-US" dirty="0"/>
          </a:p>
        </p:txBody>
      </p:sp>
      <p:pic>
        <p:nvPicPr>
          <p:cNvPr id="9" name="Рисунок 8">
            <a:extLst>
              <a:ext uri="{FF2B5EF4-FFF2-40B4-BE49-F238E27FC236}">
                <a16:creationId xmlns:a16="http://schemas.microsoft.com/office/drawing/2014/main" id="{18316251-16D9-470C-B5FF-1B80D3EE61EC}"/>
              </a:ext>
            </a:extLst>
          </p:cNvPr>
          <p:cNvPicPr>
            <a:picLocks noChangeAspect="1"/>
          </p:cNvPicPr>
          <p:nvPr/>
        </p:nvPicPr>
        <p:blipFill>
          <a:blip r:embed="rId3"/>
          <a:stretch>
            <a:fillRect/>
          </a:stretch>
        </p:blipFill>
        <p:spPr>
          <a:xfrm>
            <a:off x="341004" y="2573401"/>
            <a:ext cx="10172700" cy="590550"/>
          </a:xfrm>
          <a:prstGeom prst="rect">
            <a:avLst/>
          </a:prstGeom>
        </p:spPr>
      </p:pic>
      <p:pic>
        <p:nvPicPr>
          <p:cNvPr id="12" name="Рисунок 11">
            <a:extLst>
              <a:ext uri="{FF2B5EF4-FFF2-40B4-BE49-F238E27FC236}">
                <a16:creationId xmlns:a16="http://schemas.microsoft.com/office/drawing/2014/main" id="{37781137-84DD-4E87-884F-A5DDFC21AA92}"/>
              </a:ext>
            </a:extLst>
          </p:cNvPr>
          <p:cNvPicPr>
            <a:picLocks noChangeAspect="1"/>
          </p:cNvPicPr>
          <p:nvPr/>
        </p:nvPicPr>
        <p:blipFill>
          <a:blip r:embed="rId4"/>
          <a:stretch>
            <a:fillRect/>
          </a:stretch>
        </p:blipFill>
        <p:spPr>
          <a:xfrm>
            <a:off x="681591" y="3181721"/>
            <a:ext cx="9992258" cy="3485409"/>
          </a:xfrm>
          <a:prstGeom prst="rect">
            <a:avLst/>
          </a:prstGeom>
        </p:spPr>
      </p:pic>
    </p:spTree>
    <p:extLst>
      <p:ext uri="{BB962C8B-B14F-4D97-AF65-F5344CB8AC3E}">
        <p14:creationId xmlns:p14="http://schemas.microsoft.com/office/powerpoint/2010/main" val="32941701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393C7A5-745E-4657-BE67-F7A431A7A4FB}"/>
              </a:ext>
            </a:extLst>
          </p:cNvPr>
          <p:cNvPicPr>
            <a:picLocks noChangeAspect="1"/>
          </p:cNvPicPr>
          <p:nvPr/>
        </p:nvPicPr>
        <p:blipFill>
          <a:blip r:embed="rId2"/>
          <a:stretch>
            <a:fillRect/>
          </a:stretch>
        </p:blipFill>
        <p:spPr>
          <a:xfrm>
            <a:off x="514961" y="189879"/>
            <a:ext cx="9632216" cy="6478242"/>
          </a:xfrm>
          <a:prstGeom prst="rect">
            <a:avLst/>
          </a:prstGeom>
        </p:spPr>
      </p:pic>
    </p:spTree>
    <p:extLst>
      <p:ext uri="{BB962C8B-B14F-4D97-AF65-F5344CB8AC3E}">
        <p14:creationId xmlns:p14="http://schemas.microsoft.com/office/powerpoint/2010/main" val="33606308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A48A90D9-A34E-4D92-BD47-8A2531C5FDC9}"/>
              </a:ext>
            </a:extLst>
          </p:cNvPr>
          <p:cNvPicPr>
            <a:picLocks noChangeAspect="1"/>
          </p:cNvPicPr>
          <p:nvPr/>
        </p:nvPicPr>
        <p:blipFill>
          <a:blip r:embed="rId2"/>
          <a:stretch>
            <a:fillRect/>
          </a:stretch>
        </p:blipFill>
        <p:spPr>
          <a:xfrm>
            <a:off x="364631" y="181298"/>
            <a:ext cx="11068011" cy="5962050"/>
          </a:xfrm>
          <a:prstGeom prst="rect">
            <a:avLst/>
          </a:prstGeom>
        </p:spPr>
      </p:pic>
    </p:spTree>
    <p:extLst>
      <p:ext uri="{BB962C8B-B14F-4D97-AF65-F5344CB8AC3E}">
        <p14:creationId xmlns:p14="http://schemas.microsoft.com/office/powerpoint/2010/main" val="40536242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E959E0-2231-4A6A-8DCD-32CFB2D3C5F7}"/>
              </a:ext>
            </a:extLst>
          </p:cNvPr>
          <p:cNvSpPr txBox="1"/>
          <p:nvPr/>
        </p:nvSpPr>
        <p:spPr>
          <a:xfrm>
            <a:off x="292963" y="199565"/>
            <a:ext cx="11789546" cy="6370975"/>
          </a:xfrm>
          <a:prstGeom prst="rect">
            <a:avLst/>
          </a:prstGeom>
          <a:noFill/>
        </p:spPr>
        <p:txBody>
          <a:bodyPr wrap="square">
            <a:spAutoFit/>
          </a:bodyPr>
          <a:lstStyle/>
          <a:p>
            <a:r>
              <a:rPr lang="ru-RU" sz="2400" b="1" dirty="0"/>
              <a:t>Архитектура клиент-сервер</a:t>
            </a:r>
          </a:p>
          <a:p>
            <a:r>
              <a:rPr lang="ru-RU" sz="2400" b="1" dirty="0"/>
              <a:t>Сетевое приложение </a:t>
            </a:r>
            <a:r>
              <a:rPr lang="ru-RU" sz="2400" dirty="0"/>
              <a:t>– это клиент-серверное приложение, в котором клиентом выступает браузер (или каким-то ПО), а сервером – веб-сервер (в широком смысле).</a:t>
            </a:r>
          </a:p>
          <a:p>
            <a:r>
              <a:rPr lang="ru-RU" sz="2400" dirty="0"/>
              <a:t>Основная часть приложения, как правило, находится на стороне сервера, который обрабатывает полученные запросы в соответствии с логикой продукта и формирует ответ, отправляемый пользователю. На этом этапе в работу включается браузер (или ПО), именно он преобразовывает полученный ответ от сервера в графический интерфейс, понятный пользователю.</a:t>
            </a:r>
          </a:p>
          <a:p>
            <a:r>
              <a:rPr lang="ru-RU" sz="2400" b="1" dirty="0"/>
              <a:t>Архитектура «клиент-сервер» </a:t>
            </a:r>
            <a:r>
              <a:rPr lang="ru-RU" sz="2400" dirty="0"/>
              <a:t>определяет общие принципы организации взаимодействия в сети, где имеются серверы, узлы-поставщики некоторых специфичных функций (сервисов) и клиенты (потребители этих функций).</a:t>
            </a:r>
            <a:br>
              <a:rPr lang="ru-RU" sz="2400" dirty="0"/>
            </a:br>
            <a:r>
              <a:rPr lang="ru-RU" sz="2400" dirty="0"/>
              <a:t>Практические реализации такой архитектуры называются </a:t>
            </a:r>
            <a:r>
              <a:rPr lang="ru-RU" sz="2400" b="1" dirty="0"/>
              <a:t>клиент-серверными технологиями.</a:t>
            </a:r>
            <a:endParaRPr lang="ru-RU" sz="2400" dirty="0"/>
          </a:p>
          <a:p>
            <a:r>
              <a:rPr lang="ru-RU" sz="2400" b="1" dirty="0"/>
              <a:t>Двухзвенная архитектура </a:t>
            </a:r>
            <a:r>
              <a:rPr lang="ru-RU" sz="2400" dirty="0"/>
              <a:t>- распределение трех базовых компонентов между двумя узлами (клиентом и сервером). Двухзвенная архитектура используется в клиент-серверных системах, где сервер отвечает на клиентские запросы напрямую и в полном объеме.</a:t>
            </a:r>
          </a:p>
        </p:txBody>
      </p:sp>
    </p:spTree>
    <p:extLst>
      <p:ext uri="{BB962C8B-B14F-4D97-AF65-F5344CB8AC3E}">
        <p14:creationId xmlns:p14="http://schemas.microsoft.com/office/powerpoint/2010/main" val="24459497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66DA0BF-EB44-4BDC-8487-4F6E24DBE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061" y="100246"/>
            <a:ext cx="8851036" cy="6337557"/>
          </a:xfrm>
          <a:prstGeom prst="rect">
            <a:avLst/>
          </a:prstGeom>
        </p:spPr>
      </p:pic>
    </p:spTree>
    <p:extLst>
      <p:ext uri="{BB962C8B-B14F-4D97-AF65-F5344CB8AC3E}">
        <p14:creationId xmlns:p14="http://schemas.microsoft.com/office/powerpoint/2010/main" val="3749345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E070F-ACF4-4090-AB9A-A76F2505CFBC}"/>
              </a:ext>
            </a:extLst>
          </p:cNvPr>
          <p:cNvSpPr>
            <a:spLocks noGrp="1"/>
          </p:cNvSpPr>
          <p:nvPr>
            <p:ph type="ctrTitle"/>
          </p:nvPr>
        </p:nvSpPr>
        <p:spPr>
          <a:xfrm>
            <a:off x="284086" y="-426128"/>
            <a:ext cx="10821880" cy="6844683"/>
          </a:xfrm>
        </p:spPr>
        <p:txBody>
          <a:bodyPr>
            <a:noAutofit/>
          </a:bodyPr>
          <a:lstStyle/>
          <a:p>
            <a:r>
              <a:rPr lang="ru-RU" sz="2400" b="0" i="0" dirty="0">
                <a:solidFill>
                  <a:srgbClr val="222222"/>
                </a:solidFill>
                <a:effectLst/>
                <a:latin typeface="Arial" panose="020B0604020202020204" pitchFamily="34" charset="0"/>
              </a:rPr>
              <a:t>В большинстве сетевых операционных систем встроена поддержка протоколов (TCP/IP, IPX/SPX, </a:t>
            </a:r>
            <a:r>
              <a:rPr lang="ru-RU" sz="2400" b="0" i="0" dirty="0" err="1">
                <a:solidFill>
                  <a:srgbClr val="222222"/>
                </a:solidFill>
                <a:effectLst/>
                <a:latin typeface="Arial" panose="020B0604020202020204" pitchFamily="34" charset="0"/>
              </a:rPr>
              <a:t>NetBEUI</a:t>
            </a:r>
            <a:r>
              <a:rPr lang="ru-RU" sz="2400" b="0" i="0" dirty="0">
                <a:solidFill>
                  <a:srgbClr val="222222"/>
                </a:solidFill>
                <a:effectLst/>
                <a:latin typeface="Arial" panose="020B0604020202020204" pitchFamily="34" charset="0"/>
              </a:rPr>
              <a:t>):</a:t>
            </a:r>
            <a:br>
              <a:rPr lang="ru-RU" sz="2400" b="0" i="0" dirty="0">
                <a:solidFill>
                  <a:srgbClr val="222222"/>
                </a:solidFill>
                <a:effectLst/>
                <a:latin typeface="Arial" panose="020B0604020202020204" pitchFamily="34" charset="0"/>
              </a:rPr>
            </a:br>
            <a:r>
              <a:rPr lang="ru-RU" sz="2400" b="1" i="0" dirty="0">
                <a:solidFill>
                  <a:srgbClr val="333333"/>
                </a:solidFill>
                <a:effectLst/>
                <a:latin typeface="Arial" panose="020B0604020202020204" pitchFamily="34" charset="0"/>
              </a:rPr>
              <a:t>TCP/IP</a:t>
            </a:r>
            <a:r>
              <a:rPr lang="ru-RU" sz="2400" b="0" i="0" dirty="0">
                <a:solidFill>
                  <a:srgbClr val="222222"/>
                </a:solidFill>
                <a:effectLst/>
                <a:latin typeface="Arial" panose="020B0604020202020204" pitchFamily="34" charset="0"/>
              </a:rPr>
              <a:t> - эти протоколы были разработаны для сети Министерства обороны США </a:t>
            </a:r>
            <a:r>
              <a:rPr lang="ru-RU" sz="2400" b="0" i="0" dirty="0" err="1">
                <a:solidFill>
                  <a:srgbClr val="222222"/>
                </a:solidFill>
                <a:effectLst/>
                <a:latin typeface="Arial" panose="020B0604020202020204" pitchFamily="34" charset="0"/>
              </a:rPr>
              <a:t>ARPAnet</a:t>
            </a:r>
            <a:r>
              <a:rPr lang="ru-RU" sz="2400" b="0" i="0" dirty="0">
                <a:solidFill>
                  <a:srgbClr val="222222"/>
                </a:solidFill>
                <a:effectLst/>
                <a:latin typeface="Arial" panose="020B0604020202020204" pitchFamily="34" charset="0"/>
              </a:rPr>
              <a:t>, они поддерживаются сетевыми операционными системами </a:t>
            </a:r>
            <a:r>
              <a:rPr lang="ru-RU" sz="2400" b="0" i="0" dirty="0" err="1">
                <a:solidFill>
                  <a:srgbClr val="222222"/>
                </a:solidFill>
                <a:effectLst/>
                <a:latin typeface="Arial" panose="020B0604020202020204" pitchFamily="34" charset="0"/>
              </a:rPr>
              <a:t>Unix</a:t>
            </a:r>
            <a:r>
              <a:rPr lang="ru-RU" sz="2400" b="0" i="0" dirty="0">
                <a:solidFill>
                  <a:srgbClr val="222222"/>
                </a:solidFill>
                <a:effectLst/>
                <a:latin typeface="Arial" panose="020B0604020202020204" pitchFamily="34" charset="0"/>
              </a:rPr>
              <a:t>, </a:t>
            </a:r>
            <a:r>
              <a:rPr lang="ru-RU" sz="2400" b="0" i="0" dirty="0" err="1">
                <a:solidFill>
                  <a:srgbClr val="222222"/>
                </a:solidFill>
                <a:effectLst/>
                <a:latin typeface="Arial" panose="020B0604020202020204" pitchFamily="34" charset="0"/>
              </a:rPr>
              <a:t>Windows</a:t>
            </a:r>
            <a:r>
              <a:rPr lang="ru-RU" sz="2400" b="0" i="0" dirty="0">
                <a:solidFill>
                  <a:srgbClr val="222222"/>
                </a:solidFill>
                <a:effectLst/>
                <a:latin typeface="Arial" panose="020B0604020202020204" pitchFamily="34" charset="0"/>
              </a:rPr>
              <a:t> и т.д. Протоколы TCP/IP - это базовые протоколы сети Интернет.</a:t>
            </a:r>
            <a:br>
              <a:rPr lang="ru-RU" sz="2400" b="0" i="0" dirty="0">
                <a:solidFill>
                  <a:srgbClr val="222222"/>
                </a:solidFill>
                <a:effectLst/>
                <a:latin typeface="Arial" panose="020B0604020202020204" pitchFamily="34" charset="0"/>
              </a:rPr>
            </a:br>
            <a:r>
              <a:rPr lang="ru-RU" sz="2400" b="1" i="0" dirty="0">
                <a:solidFill>
                  <a:srgbClr val="333333"/>
                </a:solidFill>
                <a:effectLst/>
                <a:latin typeface="Arial" panose="020B0604020202020204" pitchFamily="34" charset="0"/>
              </a:rPr>
              <a:t>IPX/SPX</a:t>
            </a:r>
            <a:r>
              <a:rPr lang="ru-RU" sz="2400" b="0" i="0" dirty="0">
                <a:solidFill>
                  <a:srgbClr val="222222"/>
                </a:solidFill>
                <a:effectLst/>
                <a:latin typeface="Arial" panose="020B0604020202020204" pitchFamily="34" charset="0"/>
              </a:rPr>
              <a:t> - протоколы, разработанные фирмой </a:t>
            </a:r>
            <a:r>
              <a:rPr lang="ru-RU" sz="2400" b="0" i="0" dirty="0" err="1">
                <a:solidFill>
                  <a:srgbClr val="222222"/>
                </a:solidFill>
                <a:effectLst/>
                <a:latin typeface="Arial" panose="020B0604020202020204" pitchFamily="34" charset="0"/>
              </a:rPr>
              <a:t>Novell</a:t>
            </a:r>
            <a:r>
              <a:rPr lang="ru-RU" sz="2400" b="0" i="0" dirty="0">
                <a:solidFill>
                  <a:srgbClr val="222222"/>
                </a:solidFill>
                <a:effectLst/>
                <a:latin typeface="Arial" panose="020B0604020202020204" pitchFamily="34" charset="0"/>
              </a:rPr>
              <a:t>, поддерживаются операционной системой </a:t>
            </a:r>
            <a:r>
              <a:rPr lang="ru-RU" sz="2400" b="0" i="0" dirty="0" err="1">
                <a:solidFill>
                  <a:srgbClr val="222222"/>
                </a:solidFill>
                <a:effectLst/>
                <a:latin typeface="Arial" panose="020B0604020202020204" pitchFamily="34" charset="0"/>
              </a:rPr>
              <a:t>NetWare</a:t>
            </a:r>
            <a:r>
              <a:rPr lang="ru-RU" sz="2400" b="0" i="0" dirty="0">
                <a:solidFill>
                  <a:srgbClr val="222222"/>
                </a:solidFill>
                <a:effectLst/>
                <a:latin typeface="Arial" panose="020B0604020202020204" pitchFamily="34" charset="0"/>
              </a:rPr>
              <a:t> разработанной также фирмой </a:t>
            </a:r>
            <a:r>
              <a:rPr lang="ru-RU" sz="2400" b="0" i="0" dirty="0" err="1">
                <a:solidFill>
                  <a:srgbClr val="222222"/>
                </a:solidFill>
                <a:effectLst/>
                <a:latin typeface="Arial" panose="020B0604020202020204" pitchFamily="34" charset="0"/>
              </a:rPr>
              <a:t>Novell</a:t>
            </a:r>
            <a:r>
              <a:rPr lang="ru-RU" sz="2400" b="0" i="0" dirty="0">
                <a:solidFill>
                  <a:srgbClr val="222222"/>
                </a:solidFill>
                <a:effectLst/>
                <a:latin typeface="Arial" panose="020B0604020202020204" pitchFamily="34" charset="0"/>
              </a:rPr>
              <a:t>, </a:t>
            </a:r>
            <a:r>
              <a:rPr lang="ru-RU" sz="2400" b="0" i="0" dirty="0" err="1">
                <a:solidFill>
                  <a:srgbClr val="222222"/>
                </a:solidFill>
                <a:effectLst/>
                <a:latin typeface="Arial" panose="020B0604020202020204" pitchFamily="34" charset="0"/>
              </a:rPr>
              <a:t>Windows</a:t>
            </a:r>
            <a:r>
              <a:rPr lang="ru-RU" sz="2400" b="0" i="0" dirty="0">
                <a:solidFill>
                  <a:srgbClr val="222222"/>
                </a:solidFill>
                <a:effectLst/>
                <a:latin typeface="Arial" panose="020B0604020202020204" pitchFamily="34" charset="0"/>
              </a:rPr>
              <a:t> и др. </a:t>
            </a:r>
            <a:r>
              <a:rPr lang="ru-RU" sz="2400" b="0" i="0" dirty="0" err="1">
                <a:solidFill>
                  <a:srgbClr val="222222"/>
                </a:solidFill>
                <a:effectLst/>
                <a:latin typeface="Arial" panose="020B0604020202020204" pitchFamily="34" charset="0"/>
              </a:rPr>
              <a:t>Novell</a:t>
            </a:r>
            <a:r>
              <a:rPr lang="ru-RU" sz="2400" b="0" i="0" dirty="0">
                <a:solidFill>
                  <a:srgbClr val="222222"/>
                </a:solidFill>
                <a:effectLst/>
                <a:latin typeface="Arial" panose="020B0604020202020204" pitchFamily="34" charset="0"/>
              </a:rPr>
              <a:t> была одной из первых компаний, которые начали создавать ЛВС. Основным элементом локальной сети </a:t>
            </a:r>
            <a:r>
              <a:rPr lang="ru-RU" sz="2400" b="0" i="0" dirty="0" err="1">
                <a:solidFill>
                  <a:srgbClr val="222222"/>
                </a:solidFill>
                <a:effectLst/>
                <a:latin typeface="Arial" panose="020B0604020202020204" pitchFamily="34" charset="0"/>
              </a:rPr>
              <a:t>Novell</a:t>
            </a:r>
            <a:r>
              <a:rPr lang="ru-RU" sz="2400" b="0" i="0" dirty="0">
                <a:solidFill>
                  <a:srgbClr val="222222"/>
                </a:solidFill>
                <a:effectLst/>
                <a:latin typeface="Arial" panose="020B0604020202020204" pitchFamily="34" charset="0"/>
              </a:rPr>
              <a:t> </a:t>
            </a:r>
            <a:r>
              <a:rPr lang="ru-RU" sz="2400" b="0" i="0" dirty="0" err="1">
                <a:solidFill>
                  <a:srgbClr val="222222"/>
                </a:solidFill>
                <a:effectLst/>
                <a:latin typeface="Arial" panose="020B0604020202020204" pitchFamily="34" charset="0"/>
              </a:rPr>
              <a:t>NetWare</a:t>
            </a:r>
            <a:r>
              <a:rPr lang="ru-RU" sz="2400" b="0" i="0" dirty="0">
                <a:solidFill>
                  <a:srgbClr val="222222"/>
                </a:solidFill>
                <a:effectLst/>
                <a:latin typeface="Arial" panose="020B0604020202020204" pitchFamily="34" charset="0"/>
              </a:rPr>
              <a:t> является файловый сервер. На нем размещается сетевая операционная система, база данных и прикладные программы пользователей. В настоящее время наиболее распространенными являются локальные сети на базе сетевых плат </a:t>
            </a:r>
            <a:r>
              <a:rPr lang="ru-RU" sz="2400" b="0" i="0" dirty="0" err="1">
                <a:solidFill>
                  <a:srgbClr val="222222"/>
                </a:solidFill>
                <a:effectLst/>
                <a:latin typeface="Arial" panose="020B0604020202020204" pitchFamily="34" charset="0"/>
              </a:rPr>
              <a:t>Ethernet</a:t>
            </a:r>
            <a:r>
              <a:rPr lang="ru-RU" sz="2400" b="0" i="0" dirty="0">
                <a:solidFill>
                  <a:srgbClr val="222222"/>
                </a:solidFill>
                <a:effectLst/>
                <a:latin typeface="Arial" panose="020B0604020202020204" pitchFamily="34" charset="0"/>
              </a:rPr>
              <a:t> с операционной системой </a:t>
            </a:r>
            <a:r>
              <a:rPr lang="ru-RU" sz="2400" b="0" i="0" dirty="0" err="1">
                <a:solidFill>
                  <a:srgbClr val="222222"/>
                </a:solidFill>
                <a:effectLst/>
                <a:latin typeface="Arial" panose="020B0604020202020204" pitchFamily="34" charset="0"/>
              </a:rPr>
              <a:t>Novell</a:t>
            </a:r>
            <a:r>
              <a:rPr lang="ru-RU" sz="2400" b="0" i="0" dirty="0">
                <a:solidFill>
                  <a:srgbClr val="222222"/>
                </a:solidFill>
                <a:effectLst/>
                <a:latin typeface="Arial" panose="020B0604020202020204" pitchFamily="34" charset="0"/>
              </a:rPr>
              <a:t> </a:t>
            </a:r>
            <a:r>
              <a:rPr lang="ru-RU" sz="2400" b="0" i="0" dirty="0" err="1">
                <a:solidFill>
                  <a:srgbClr val="222222"/>
                </a:solidFill>
                <a:effectLst/>
                <a:latin typeface="Arial" panose="020B0604020202020204" pitchFamily="34" charset="0"/>
              </a:rPr>
              <a:t>NetWare</a:t>
            </a:r>
            <a:r>
              <a:rPr lang="ru-RU" sz="2400" b="0" i="0" dirty="0">
                <a:solidFill>
                  <a:srgbClr val="222222"/>
                </a:solidFill>
                <a:effectLst/>
                <a:latin typeface="Arial" panose="020B0604020202020204" pitchFamily="34" charset="0"/>
              </a:rPr>
              <a:t>.</a:t>
            </a:r>
            <a:br>
              <a:rPr lang="ru-RU" sz="2400" b="0" i="0" dirty="0">
                <a:solidFill>
                  <a:srgbClr val="222222"/>
                </a:solidFill>
                <a:effectLst/>
                <a:latin typeface="Arial" panose="020B0604020202020204" pitchFamily="34" charset="0"/>
              </a:rPr>
            </a:br>
            <a:endParaRPr lang="en-US" sz="2400" dirty="0"/>
          </a:p>
        </p:txBody>
      </p:sp>
    </p:spTree>
    <p:extLst>
      <p:ext uri="{BB962C8B-B14F-4D97-AF65-F5344CB8AC3E}">
        <p14:creationId xmlns:p14="http://schemas.microsoft.com/office/powerpoint/2010/main" val="42566428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E1CA69-DDA9-4964-9CD3-2877156AEDAE}"/>
              </a:ext>
            </a:extLst>
          </p:cNvPr>
          <p:cNvSpPr txBox="1"/>
          <p:nvPr/>
        </p:nvSpPr>
        <p:spPr>
          <a:xfrm>
            <a:off x="639192" y="476564"/>
            <a:ext cx="10981678" cy="5632311"/>
          </a:xfrm>
          <a:prstGeom prst="rect">
            <a:avLst/>
          </a:prstGeom>
          <a:noFill/>
        </p:spPr>
        <p:txBody>
          <a:bodyPr wrap="square">
            <a:spAutoFit/>
          </a:bodyPr>
          <a:lstStyle/>
          <a:p>
            <a:r>
              <a:rPr lang="ru-RU" sz="2400" dirty="0"/>
              <a:t>Расположение компонентов на стороне клиента или сервера определяет следующие основные модели их взаимодействия в рамках двухзвенной архитектуры:</a:t>
            </a:r>
          </a:p>
          <a:p>
            <a:pPr>
              <a:buFont typeface="Arial" panose="020B0604020202020204" pitchFamily="34" charset="0"/>
              <a:buChar char="•"/>
            </a:pPr>
            <a:r>
              <a:rPr lang="ru-RU" sz="2400" b="1" dirty="0"/>
              <a:t>Сервер терминалов </a:t>
            </a:r>
            <a:r>
              <a:rPr lang="ru-RU" sz="2400" dirty="0"/>
              <a:t>— распределенное представление данных.</a:t>
            </a:r>
          </a:p>
          <a:p>
            <a:pPr>
              <a:buFont typeface="Arial" panose="020B0604020202020204" pitchFamily="34" charset="0"/>
              <a:buChar char="•"/>
            </a:pPr>
            <a:r>
              <a:rPr lang="ru-RU" sz="2400" b="1" dirty="0"/>
              <a:t>Файл-сервер </a:t>
            </a:r>
            <a:r>
              <a:rPr lang="ru-RU" sz="2400" dirty="0"/>
              <a:t>— доступ к удаленной базе данных и файловым ресурсам.</a:t>
            </a:r>
          </a:p>
          <a:p>
            <a:pPr>
              <a:buFont typeface="Arial" panose="020B0604020202020204" pitchFamily="34" charset="0"/>
              <a:buChar char="•"/>
            </a:pPr>
            <a:r>
              <a:rPr lang="ru-RU" sz="2400" b="1" dirty="0"/>
              <a:t>Сервер БД </a:t>
            </a:r>
            <a:r>
              <a:rPr lang="ru-RU" sz="2400" dirty="0"/>
              <a:t>— удаленное представление данных.</a:t>
            </a:r>
          </a:p>
          <a:p>
            <a:pPr>
              <a:buFont typeface="Arial" panose="020B0604020202020204" pitchFamily="34" charset="0"/>
              <a:buChar char="•"/>
            </a:pPr>
            <a:r>
              <a:rPr lang="ru-RU" sz="2400" b="1" dirty="0"/>
              <a:t>Сервер приложений </a:t>
            </a:r>
            <a:r>
              <a:rPr lang="ru-RU" sz="2400" dirty="0"/>
              <a:t>— удаленное приложение.</a:t>
            </a:r>
          </a:p>
          <a:p>
            <a:r>
              <a:rPr lang="ru-RU" sz="2400" b="1" dirty="0"/>
              <a:t>Клиент</a:t>
            </a:r>
            <a:r>
              <a:rPr lang="ru-RU" sz="2400" dirty="0"/>
              <a:t> – это браузер, но встречаются и исключения (в тех случаях, когда один сервер (ВС1) выполняет запрос к другому (ВС2), роль клиента играет сервер ВС1). В классической ситуации (когда роль клиента выполняет браузер) для того, чтобы пользователь увидел графический интерфейс приложения в окне браузера, последний должен обработать полученный ответ веб-сервера, в котором будет содержаться информация, реализованная с применением HTML, CSS, JS (самые используемые технологии). Именно эти технологии «дают понять» браузеру, как именно необходимо «отрисовать» все, что он получил в ответе.</a:t>
            </a:r>
          </a:p>
        </p:txBody>
      </p:sp>
    </p:spTree>
    <p:extLst>
      <p:ext uri="{BB962C8B-B14F-4D97-AF65-F5344CB8AC3E}">
        <p14:creationId xmlns:p14="http://schemas.microsoft.com/office/powerpoint/2010/main" val="36951022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93CA84-617D-4BC9-8DCB-79588E79F0E2}"/>
              </a:ext>
            </a:extLst>
          </p:cNvPr>
          <p:cNvSpPr txBox="1"/>
          <p:nvPr/>
        </p:nvSpPr>
        <p:spPr>
          <a:xfrm>
            <a:off x="257452" y="61066"/>
            <a:ext cx="11638626" cy="6001643"/>
          </a:xfrm>
          <a:prstGeom prst="rect">
            <a:avLst/>
          </a:prstGeom>
          <a:noFill/>
        </p:spPr>
        <p:txBody>
          <a:bodyPr wrap="square">
            <a:spAutoFit/>
          </a:bodyPr>
          <a:lstStyle/>
          <a:p>
            <a:r>
              <a:rPr lang="ru-RU" sz="2400" b="1" dirty="0"/>
              <a:t>Веб-сервер </a:t>
            </a:r>
            <a:r>
              <a:rPr lang="ru-RU" sz="2400" dirty="0"/>
              <a:t>– это сервер, принимающий HTTP-запросы от клиентов и выдающий им HTTP-ответы. Веб-сервером называют как программное обеспечение, выполняющее функции веб-сервера, так и непосредственно компьютер, на котором это программное обеспечение работает. Наиболее распространенными видами ПО веб-серверов являются </a:t>
            </a:r>
            <a:r>
              <a:rPr lang="ru-RU" sz="2400" dirty="0" err="1"/>
              <a:t>Apache</a:t>
            </a:r>
            <a:r>
              <a:rPr lang="ru-RU" sz="2400" dirty="0"/>
              <a:t>, IIS и NGINX. На веб-сервере функционирует тестируемое приложение, которое может быть реализовано с применением самых разнообразных языков программирования: PHP, </a:t>
            </a:r>
            <a:r>
              <a:rPr lang="ru-RU" sz="2400" dirty="0" err="1"/>
              <a:t>Python</a:t>
            </a:r>
            <a:r>
              <a:rPr lang="ru-RU" sz="2400" dirty="0"/>
              <a:t>, </a:t>
            </a:r>
            <a:r>
              <a:rPr lang="ru-RU" sz="2400" dirty="0" err="1"/>
              <a:t>Ruby</a:t>
            </a:r>
            <a:r>
              <a:rPr lang="ru-RU" sz="2400" dirty="0"/>
              <a:t>, </a:t>
            </a:r>
            <a:r>
              <a:rPr lang="ru-RU" sz="2400" dirty="0" err="1"/>
              <a:t>Java</a:t>
            </a:r>
            <a:r>
              <a:rPr lang="ru-RU" sz="2400" dirty="0"/>
              <a:t>, </a:t>
            </a:r>
            <a:r>
              <a:rPr lang="ru-RU" sz="2400" dirty="0" err="1"/>
              <a:t>Perl</a:t>
            </a:r>
            <a:r>
              <a:rPr lang="ru-RU" sz="2400" dirty="0"/>
              <a:t> и пр.</a:t>
            </a:r>
          </a:p>
          <a:p>
            <a:r>
              <a:rPr lang="ru-RU" sz="2400" b="1" dirty="0"/>
              <a:t>База данных </a:t>
            </a:r>
            <a:r>
              <a:rPr lang="ru-RU" sz="2400" dirty="0"/>
              <a:t>фактически не является частью веб-сервера, но большинство приложений просто не могут выполнять все возложенные на них функции без нее, так как именно в базе данных хранится вся динамическая информация приложения (учетные, пользовательские данные и </a:t>
            </a:r>
            <a:r>
              <a:rPr lang="ru-RU" sz="2400" dirty="0" err="1"/>
              <a:t>пр</a:t>
            </a:r>
            <a:r>
              <a:rPr lang="ru-RU" sz="2400" dirty="0"/>
              <a:t>).</a:t>
            </a:r>
          </a:p>
          <a:p>
            <a:r>
              <a:rPr lang="ru-RU" sz="2400" b="1" dirty="0"/>
              <a:t>База данных </a:t>
            </a:r>
            <a:r>
              <a:rPr lang="ru-RU" sz="2400" dirty="0"/>
              <a:t>- это информационная модель, позволяющая упорядоченно хранить данные об объекте или группе объектов, обладающих набором свойств, которые можно </a:t>
            </a:r>
            <a:r>
              <a:rPr lang="ru-RU" sz="2400" dirty="0" err="1"/>
              <a:t>категоризировать</a:t>
            </a:r>
            <a:r>
              <a:rPr lang="ru-RU" sz="2400" dirty="0"/>
              <a:t>. Базы данных функционируют под управлением так называемых систем управления базами данных (далее – СУБД). Самыми популярными СУБД являются </a:t>
            </a:r>
            <a:r>
              <a:rPr lang="ru-RU" sz="2400" dirty="0" err="1"/>
              <a:t>MySQL</a:t>
            </a:r>
            <a:r>
              <a:rPr lang="ru-RU" sz="2400" dirty="0"/>
              <a:t>, MS SQL </a:t>
            </a:r>
            <a:r>
              <a:rPr lang="ru-RU" sz="2400" dirty="0" err="1"/>
              <a:t>Server</a:t>
            </a:r>
            <a:r>
              <a:rPr lang="ru-RU" sz="2400" dirty="0"/>
              <a:t>, </a:t>
            </a:r>
            <a:r>
              <a:rPr lang="ru-RU" sz="2400" dirty="0" err="1"/>
              <a:t>PostgreSQL</a:t>
            </a:r>
            <a:r>
              <a:rPr lang="ru-RU" sz="2400" dirty="0"/>
              <a:t>, </a:t>
            </a:r>
            <a:r>
              <a:rPr lang="ru-RU" sz="2400" dirty="0" err="1"/>
              <a:t>Oracle</a:t>
            </a:r>
            <a:r>
              <a:rPr lang="ru-RU" sz="2400" dirty="0"/>
              <a:t> (все – клиент-серверные).</a:t>
            </a:r>
          </a:p>
        </p:txBody>
      </p:sp>
    </p:spTree>
    <p:extLst>
      <p:ext uri="{BB962C8B-B14F-4D97-AF65-F5344CB8AC3E}">
        <p14:creationId xmlns:p14="http://schemas.microsoft.com/office/powerpoint/2010/main" val="18371492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23D366-01D3-49D4-8086-94249AAB4611}"/>
              </a:ext>
            </a:extLst>
          </p:cNvPr>
          <p:cNvSpPr txBox="1"/>
          <p:nvPr/>
        </p:nvSpPr>
        <p:spPr>
          <a:xfrm>
            <a:off x="435005" y="319596"/>
            <a:ext cx="11469949" cy="4154984"/>
          </a:xfrm>
          <a:prstGeom prst="rect">
            <a:avLst/>
          </a:prstGeom>
          <a:noFill/>
        </p:spPr>
        <p:txBody>
          <a:bodyPr wrap="square">
            <a:spAutoFit/>
          </a:bodyPr>
          <a:lstStyle/>
          <a:p>
            <a:r>
              <a:rPr lang="ru-RU" sz="2400" b="1" dirty="0"/>
              <a:t>Трехзвенная архитектура - </a:t>
            </a:r>
            <a:r>
              <a:rPr lang="ru-RU" sz="2400" dirty="0"/>
              <a:t>сетевое приложение разделено на две и более частей, каждая из которых может выполняться на отдельном компьютере. Выделенные части приложения взаимодействуют друг с другом, обмениваясь сообщениями в заранее согласованном формате.</a:t>
            </a:r>
          </a:p>
          <a:p>
            <a:r>
              <a:rPr lang="ru-RU" sz="2400" dirty="0"/>
              <a:t>Третьим звеном в трехзвенной архитектуре становится сервер приложений, т.е. компоненты распределяются следующим образом:</a:t>
            </a:r>
          </a:p>
          <a:p>
            <a:pPr>
              <a:buFont typeface="+mj-lt"/>
              <a:buAutoNum type="arabicPeriod"/>
            </a:pPr>
            <a:r>
              <a:rPr lang="ru-RU" sz="2400" dirty="0"/>
              <a:t>Представление данных — на стороне клиента.</a:t>
            </a:r>
          </a:p>
          <a:p>
            <a:pPr>
              <a:buFont typeface="+mj-lt"/>
              <a:buAutoNum type="arabicPeriod"/>
            </a:pPr>
            <a:r>
              <a:rPr lang="ru-RU" sz="2400" dirty="0"/>
              <a:t>Прикладной компонент — на выделенном сервере приложений (как вариант, выполняющем функции промежуточного ПО).</a:t>
            </a:r>
          </a:p>
          <a:p>
            <a:pPr>
              <a:buFont typeface="+mj-lt"/>
              <a:buAutoNum type="arabicPeriod"/>
            </a:pPr>
            <a:r>
              <a:rPr lang="ru-RU" sz="2400" dirty="0"/>
              <a:t>Управление ресурсами — на сервере БД, который и представляет запрашиваемые данные.</a:t>
            </a:r>
          </a:p>
        </p:txBody>
      </p:sp>
    </p:spTree>
    <p:extLst>
      <p:ext uri="{BB962C8B-B14F-4D97-AF65-F5344CB8AC3E}">
        <p14:creationId xmlns:p14="http://schemas.microsoft.com/office/powerpoint/2010/main" val="17167887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55FAA2E-4261-47D4-90B8-07B885C88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368" y="1225117"/>
            <a:ext cx="9943331" cy="4394535"/>
          </a:xfrm>
          <a:prstGeom prst="rect">
            <a:avLst/>
          </a:prstGeom>
        </p:spPr>
      </p:pic>
    </p:spTree>
    <p:extLst>
      <p:ext uri="{BB962C8B-B14F-4D97-AF65-F5344CB8AC3E}">
        <p14:creationId xmlns:p14="http://schemas.microsoft.com/office/powerpoint/2010/main" val="40766805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CF90C0-8E96-47C6-B014-165ECD31B4EB}"/>
              </a:ext>
            </a:extLst>
          </p:cNvPr>
          <p:cNvSpPr txBox="1"/>
          <p:nvPr/>
        </p:nvSpPr>
        <p:spPr>
          <a:xfrm>
            <a:off x="355107" y="461639"/>
            <a:ext cx="8786673" cy="923330"/>
          </a:xfrm>
          <a:prstGeom prst="rect">
            <a:avLst/>
          </a:prstGeom>
          <a:noFill/>
        </p:spPr>
        <p:txBody>
          <a:bodyPr wrap="square">
            <a:spAutoFit/>
          </a:bodyPr>
          <a:lstStyle/>
          <a:p>
            <a:r>
              <a:rPr lang="ru-RU" dirty="0"/>
              <a:t>Трехзвенная архитектура может быть расширена до </a:t>
            </a:r>
            <a:r>
              <a:rPr lang="ru-RU" b="1" dirty="0"/>
              <a:t>многозвенной (N-</a:t>
            </a:r>
            <a:r>
              <a:rPr lang="ru-RU" b="1" dirty="0" err="1"/>
              <a:t>tier</a:t>
            </a:r>
            <a:r>
              <a:rPr lang="ru-RU" b="1" dirty="0"/>
              <a:t>, </a:t>
            </a:r>
            <a:r>
              <a:rPr lang="ru-RU" b="1" dirty="0" err="1"/>
              <a:t>Multi-tier</a:t>
            </a:r>
            <a:r>
              <a:rPr lang="ru-RU" b="1" dirty="0"/>
              <a:t>) </a:t>
            </a:r>
            <a:r>
              <a:rPr lang="ru-RU" dirty="0"/>
              <a:t>путем выделения дополнительных серверов, каждый из которых будет представлять собственные сервисы и пользоваться услугами прочих серверов разного уровня.</a:t>
            </a:r>
            <a:endParaRPr lang="en-US" dirty="0"/>
          </a:p>
        </p:txBody>
      </p:sp>
      <p:pic>
        <p:nvPicPr>
          <p:cNvPr id="5" name="Рисунок 4">
            <a:extLst>
              <a:ext uri="{FF2B5EF4-FFF2-40B4-BE49-F238E27FC236}">
                <a16:creationId xmlns:a16="http://schemas.microsoft.com/office/drawing/2014/main" id="{048A6BDE-AA13-4D37-8DEB-1CB096A51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763" y="1553592"/>
            <a:ext cx="7131587" cy="4431297"/>
          </a:xfrm>
          <a:prstGeom prst="rect">
            <a:avLst/>
          </a:prstGeom>
        </p:spPr>
      </p:pic>
    </p:spTree>
    <p:extLst>
      <p:ext uri="{BB962C8B-B14F-4D97-AF65-F5344CB8AC3E}">
        <p14:creationId xmlns:p14="http://schemas.microsoft.com/office/powerpoint/2010/main" val="17284336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EFF62B-C5F1-409F-9099-294C5B2BB314}"/>
              </a:ext>
            </a:extLst>
          </p:cNvPr>
          <p:cNvSpPr txBox="1"/>
          <p:nvPr/>
        </p:nvSpPr>
        <p:spPr>
          <a:xfrm>
            <a:off x="1287262" y="1047565"/>
            <a:ext cx="10280342" cy="4154984"/>
          </a:xfrm>
          <a:prstGeom prst="rect">
            <a:avLst/>
          </a:prstGeom>
          <a:noFill/>
        </p:spPr>
        <p:txBody>
          <a:bodyPr wrap="square">
            <a:spAutoFit/>
          </a:bodyPr>
          <a:lstStyle/>
          <a:p>
            <a:r>
              <a:rPr lang="ru-RU" sz="2400" dirty="0"/>
              <a:t>Двухзвенная архитектура проще, так как все запросы обслуживаются одним сервером, но именно из-за этого она менее надежна и предъявляет повышенные требования к производительности сервера.</a:t>
            </a:r>
          </a:p>
          <a:p>
            <a:r>
              <a:rPr lang="ru-RU" sz="2400" dirty="0"/>
              <a:t>Трехзвенная архитектура сложнее, но, благодаря тому, что функции распределены между серверами второго и третьего уровня, эта архитектура предоставляет:</a:t>
            </a:r>
          </a:p>
          <a:p>
            <a:pPr>
              <a:buFont typeface="+mj-lt"/>
              <a:buAutoNum type="arabicPeriod"/>
            </a:pPr>
            <a:r>
              <a:rPr lang="ru-RU" sz="2400" dirty="0"/>
              <a:t>Высокую степень гибкости и масштабируемости.</a:t>
            </a:r>
          </a:p>
          <a:p>
            <a:pPr>
              <a:buFont typeface="+mj-lt"/>
              <a:buAutoNum type="arabicPeriod"/>
            </a:pPr>
            <a:r>
              <a:rPr lang="ru-RU" sz="2400" dirty="0"/>
              <a:t>Высокую безопасность (т.к. защиту можно определить для каждого сервиса или уровня).</a:t>
            </a:r>
          </a:p>
          <a:p>
            <a:pPr>
              <a:buFont typeface="+mj-lt"/>
              <a:buAutoNum type="arabicPeriod"/>
            </a:pPr>
            <a:r>
              <a:rPr lang="ru-RU" sz="2400" dirty="0"/>
              <a:t>Высокую производительность (т.к. задачи распределены между серверами).</a:t>
            </a:r>
          </a:p>
        </p:txBody>
      </p:sp>
    </p:spTree>
    <p:extLst>
      <p:ext uri="{BB962C8B-B14F-4D97-AF65-F5344CB8AC3E}">
        <p14:creationId xmlns:p14="http://schemas.microsoft.com/office/powerpoint/2010/main" val="16646314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D42DC2-B7BA-48E6-8FD0-A0093F91DEAC}"/>
              </a:ext>
            </a:extLst>
          </p:cNvPr>
          <p:cNvSpPr txBox="1"/>
          <p:nvPr/>
        </p:nvSpPr>
        <p:spPr>
          <a:xfrm>
            <a:off x="426129" y="572387"/>
            <a:ext cx="11088209" cy="5078313"/>
          </a:xfrm>
          <a:prstGeom prst="rect">
            <a:avLst/>
          </a:prstGeom>
          <a:noFill/>
        </p:spPr>
        <p:txBody>
          <a:bodyPr wrap="square">
            <a:spAutoFit/>
          </a:bodyPr>
          <a:lstStyle/>
          <a:p>
            <a:r>
              <a:rPr lang="ru-RU" b="1" dirty="0"/>
              <a:t>Клиент-серверные технологии</a:t>
            </a:r>
          </a:p>
          <a:p>
            <a:r>
              <a:rPr lang="ru-RU" dirty="0"/>
              <a:t>Архитектура клиент-сервер применяется в большом числе сетевых технологий, используемых для доступа к различным сетевым сервисам.</a:t>
            </a:r>
          </a:p>
          <a:p>
            <a:r>
              <a:rPr lang="ru-RU" b="1" dirty="0"/>
              <a:t>Типы сервисов:</a:t>
            </a:r>
            <a:endParaRPr lang="ru-RU" dirty="0"/>
          </a:p>
          <a:p>
            <a:pPr>
              <a:buFont typeface="Arial" panose="020B0604020202020204" pitchFamily="34" charset="0"/>
              <a:buChar char="•"/>
            </a:pPr>
            <a:r>
              <a:rPr lang="ru-RU" b="1" dirty="0" err="1"/>
              <a:t>Web</a:t>
            </a:r>
            <a:r>
              <a:rPr lang="ru-RU" b="1" dirty="0"/>
              <a:t>-серверы</a:t>
            </a:r>
            <a:endParaRPr lang="ru-RU" dirty="0"/>
          </a:p>
          <a:p>
            <a:r>
              <a:rPr lang="ru-RU" dirty="0"/>
              <a:t>Изначально предоставляли доступ к гипертекстовым документам по протоколу HTTP (</a:t>
            </a:r>
            <a:r>
              <a:rPr lang="ru-RU" dirty="0" err="1"/>
              <a:t>Hyper</a:t>
            </a:r>
            <a:r>
              <a:rPr lang="ru-RU" dirty="0"/>
              <a:t> </a:t>
            </a:r>
            <a:r>
              <a:rPr lang="ru-RU" dirty="0" err="1"/>
              <a:t>Text</a:t>
            </a:r>
            <a:r>
              <a:rPr lang="ru-RU" dirty="0"/>
              <a:t> </a:t>
            </a:r>
            <a:r>
              <a:rPr lang="ru-RU" dirty="0" err="1"/>
              <a:t>Transfer</a:t>
            </a:r>
            <a:r>
              <a:rPr lang="ru-RU" dirty="0"/>
              <a:t> </a:t>
            </a:r>
            <a:r>
              <a:rPr lang="ru-RU" dirty="0" err="1"/>
              <a:t>Protocol</a:t>
            </a:r>
            <a:r>
              <a:rPr lang="ru-RU" dirty="0"/>
              <a:t>). Сейчас поддерживают расширенные возможности, в частности, работу с бинарными файлами (изображения, мультимедиа и т.п.).</a:t>
            </a:r>
          </a:p>
          <a:p>
            <a:pPr>
              <a:buFont typeface="Arial" panose="020B0604020202020204" pitchFamily="34" charset="0"/>
              <a:buChar char="•"/>
            </a:pPr>
            <a:r>
              <a:rPr lang="ru-RU" b="1" dirty="0"/>
              <a:t>Серверы приложений</a:t>
            </a:r>
            <a:endParaRPr lang="ru-RU" dirty="0"/>
          </a:p>
          <a:p>
            <a:r>
              <a:rPr lang="ru-RU" dirty="0"/>
              <a:t>Предназначены для централизованного решения прикладных задач в некоторой предметной области. Для этого пользователи имеют право запускать серверные программы на исполнение. Использование серверов приложений позволяет снизить требования к конфигурации клиентов и упрощает общее управление сетью.</a:t>
            </a:r>
          </a:p>
          <a:p>
            <a:pPr>
              <a:buFont typeface="Arial" panose="020B0604020202020204" pitchFamily="34" charset="0"/>
              <a:buChar char="•"/>
            </a:pPr>
            <a:r>
              <a:rPr lang="ru-RU" b="1" dirty="0"/>
              <a:t>Серверы баз данных</a:t>
            </a:r>
            <a:endParaRPr lang="ru-RU" dirty="0"/>
          </a:p>
          <a:p>
            <a:r>
              <a:rPr lang="ru-RU" dirty="0"/>
              <a:t>Серверы баз данных используются для обработки пользовательских запросов на языке SQL. При этом, СУБД находится на сервере, к которому и подключаются клиентские приложения.</a:t>
            </a:r>
          </a:p>
          <a:p>
            <a:pPr>
              <a:buFont typeface="Arial" panose="020B0604020202020204" pitchFamily="34" charset="0"/>
              <a:buChar char="•"/>
            </a:pPr>
            <a:r>
              <a:rPr lang="ru-RU" b="1" dirty="0"/>
              <a:t>Файл-серверы</a:t>
            </a:r>
            <a:endParaRPr lang="ru-RU" dirty="0"/>
          </a:p>
          <a:p>
            <a:r>
              <a:rPr lang="ru-RU" dirty="0"/>
              <a:t>Файл-сервер хранит информацию в виде файлов и предоставляет пользователям доступ к ней. Как правило, файл-сервер обеспечивает и определенный уровень защиты от несанкционированного доступа</a:t>
            </a:r>
          </a:p>
        </p:txBody>
      </p:sp>
    </p:spTree>
    <p:extLst>
      <p:ext uri="{BB962C8B-B14F-4D97-AF65-F5344CB8AC3E}">
        <p14:creationId xmlns:p14="http://schemas.microsoft.com/office/powerpoint/2010/main" val="19753029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FAD6DC-695D-4B80-A478-5A4678AA513D}"/>
              </a:ext>
            </a:extLst>
          </p:cNvPr>
          <p:cNvSpPr txBox="1"/>
          <p:nvPr/>
        </p:nvSpPr>
        <p:spPr>
          <a:xfrm>
            <a:off x="408373" y="337351"/>
            <a:ext cx="10963922" cy="4893647"/>
          </a:xfrm>
          <a:prstGeom prst="rect">
            <a:avLst/>
          </a:prstGeom>
          <a:noFill/>
        </p:spPr>
        <p:txBody>
          <a:bodyPr wrap="square">
            <a:spAutoFit/>
          </a:bodyPr>
          <a:lstStyle/>
          <a:p>
            <a:pPr>
              <a:buFont typeface="Arial" panose="020B0604020202020204" pitchFamily="34" charset="0"/>
              <a:buChar char="•"/>
            </a:pPr>
            <a:r>
              <a:rPr lang="ru-RU" sz="2600" b="1" dirty="0"/>
              <a:t>Прокси-сервер</a:t>
            </a:r>
            <a:endParaRPr lang="ru-RU" sz="2600" dirty="0"/>
          </a:p>
          <a:p>
            <a:r>
              <a:rPr lang="ru-RU" sz="2600" dirty="0"/>
              <a:t>Во-первых, действует как посредник, помогая пользователям получить информацию из Интернета и, при этом, обеспечивая защиту сети.</a:t>
            </a:r>
          </a:p>
          <a:p>
            <a:r>
              <a:rPr lang="ru-RU" sz="2600" dirty="0"/>
              <a:t>Во-вторых, сохраняет часто запрашиваемую информацию в кэш-памяти на локальном диске, быстро доставляя ее пользователям, без повторного обращения к Интернету.</a:t>
            </a:r>
          </a:p>
          <a:p>
            <a:pPr>
              <a:buFont typeface="Arial" panose="020B0604020202020204" pitchFamily="34" charset="0"/>
              <a:buChar char="•"/>
            </a:pPr>
            <a:r>
              <a:rPr lang="ru-RU" sz="2600" b="1" dirty="0" err="1"/>
              <a:t>Файрволы</a:t>
            </a:r>
            <a:r>
              <a:rPr lang="ru-RU" sz="2600" b="1" dirty="0"/>
              <a:t> </a:t>
            </a:r>
            <a:r>
              <a:rPr lang="ru-RU" sz="2600" dirty="0"/>
              <a:t>(брандмауэры)</a:t>
            </a:r>
          </a:p>
          <a:p>
            <a:r>
              <a:rPr lang="ru-RU" sz="2600" dirty="0"/>
              <a:t>Межсетевые экраны, анализирующие и фильтрующие проходящий сетевой трафик, с целью обеспечения безопасности сети.</a:t>
            </a:r>
          </a:p>
          <a:p>
            <a:pPr>
              <a:buFont typeface="Arial" panose="020B0604020202020204" pitchFamily="34" charset="0"/>
              <a:buChar char="•"/>
            </a:pPr>
            <a:r>
              <a:rPr lang="ru-RU" sz="2600" b="1" dirty="0"/>
              <a:t>Почтовые серверы</a:t>
            </a:r>
            <a:endParaRPr lang="ru-RU" sz="2600" dirty="0"/>
          </a:p>
          <a:p>
            <a:r>
              <a:rPr lang="ru-RU" sz="2600" dirty="0"/>
              <a:t>Предоставляют услуги по отправке и получению электронных почтовых сообщений.</a:t>
            </a:r>
          </a:p>
        </p:txBody>
      </p:sp>
    </p:spTree>
    <p:extLst>
      <p:ext uri="{BB962C8B-B14F-4D97-AF65-F5344CB8AC3E}">
        <p14:creationId xmlns:p14="http://schemas.microsoft.com/office/powerpoint/2010/main" val="5446552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2A2101-7485-4F0D-847E-AB35F4345A84}"/>
              </a:ext>
            </a:extLst>
          </p:cNvPr>
          <p:cNvSpPr txBox="1"/>
          <p:nvPr/>
        </p:nvSpPr>
        <p:spPr>
          <a:xfrm>
            <a:off x="639191" y="355107"/>
            <a:ext cx="11008311" cy="6370975"/>
          </a:xfrm>
          <a:prstGeom prst="rect">
            <a:avLst/>
          </a:prstGeom>
          <a:noFill/>
        </p:spPr>
        <p:txBody>
          <a:bodyPr wrap="square">
            <a:spAutoFit/>
          </a:bodyPr>
          <a:lstStyle/>
          <a:p>
            <a:pPr>
              <a:buFont typeface="Arial" panose="020B0604020202020204" pitchFamily="34" charset="0"/>
              <a:buChar char="•"/>
            </a:pPr>
            <a:r>
              <a:rPr lang="ru-RU" sz="2400" b="1" dirty="0"/>
              <a:t>Серверы удаленного доступа (RAS)</a:t>
            </a:r>
            <a:endParaRPr lang="ru-RU" sz="2400" dirty="0"/>
          </a:p>
          <a:p>
            <a:r>
              <a:rPr lang="ru-RU" sz="2400" dirty="0"/>
              <a:t>Эти системы обеспечивают связь с сетью по коммутируемым линиям. Удаленный сотрудник может использовать ресурсы корпоративной ЛВС, подключившись к ней с помощью обычного модема.</a:t>
            </a:r>
          </a:p>
          <a:p>
            <a:r>
              <a:rPr lang="ru-RU" sz="2400" dirty="0"/>
              <a:t>Для доступа к тем или иным сетевым сервисам используются клиенты, возможности которых характеризуются понятием «толщины». Оно определяет конфигурацию оборудования и программное обеспечение, имеющиеся у клиента. Рассмотрим возможные граничные значения:</a:t>
            </a:r>
          </a:p>
          <a:p>
            <a:r>
              <a:rPr lang="ru-RU" sz="2400" b="1" dirty="0"/>
              <a:t>«Тонкий» клиент</a:t>
            </a:r>
            <a:endParaRPr lang="ru-RU" sz="2400" dirty="0"/>
          </a:p>
          <a:p>
            <a:r>
              <a:rPr lang="ru-RU" sz="2400" dirty="0"/>
              <a:t>Этот термин определяет клиента, вычислительных ресурсов которого достаточно лишь для запуска необходимого сетевого приложения через </a:t>
            </a:r>
            <a:r>
              <a:rPr lang="ru-RU" sz="2400" dirty="0" err="1"/>
              <a:t>web</a:t>
            </a:r>
            <a:r>
              <a:rPr lang="ru-RU" sz="2400" dirty="0"/>
              <a:t>-интерфейс. Пользовательский интерфейс такого приложения формируется средствами статического HTML (выполнение </a:t>
            </a:r>
            <a:r>
              <a:rPr lang="ru-RU" sz="2400" dirty="0" err="1"/>
              <a:t>JavaScript</a:t>
            </a:r>
            <a:r>
              <a:rPr lang="ru-RU" sz="2400" dirty="0"/>
              <a:t> не предусматривается), вся прикладная логика выполняется на сервере. Для работы тонкого клиента достаточно лишь обеспечить возможность запуска </a:t>
            </a:r>
            <a:r>
              <a:rPr lang="ru-RU" sz="2400" dirty="0" err="1"/>
              <a:t>web</a:t>
            </a:r>
            <a:r>
              <a:rPr lang="ru-RU" sz="2400" dirty="0"/>
              <a:t>-браузера, в окне которого и осуществляются все действия. По этой причине </a:t>
            </a:r>
            <a:r>
              <a:rPr lang="ru-RU" sz="2400" dirty="0" err="1"/>
              <a:t>web</a:t>
            </a:r>
            <a:r>
              <a:rPr lang="ru-RU" sz="2400" dirty="0"/>
              <a:t>-браузер часто называют "универсальным клиентом".</a:t>
            </a:r>
          </a:p>
        </p:txBody>
      </p:sp>
    </p:spTree>
    <p:extLst>
      <p:ext uri="{BB962C8B-B14F-4D97-AF65-F5344CB8AC3E}">
        <p14:creationId xmlns:p14="http://schemas.microsoft.com/office/powerpoint/2010/main" val="5002263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FDB1BF-1E5E-43CB-A805-DB4A6C3A8D1D}"/>
              </a:ext>
            </a:extLst>
          </p:cNvPr>
          <p:cNvSpPr txBox="1"/>
          <p:nvPr/>
        </p:nvSpPr>
        <p:spPr>
          <a:xfrm>
            <a:off x="506027" y="301841"/>
            <a:ext cx="10786369" cy="6370975"/>
          </a:xfrm>
          <a:prstGeom prst="rect">
            <a:avLst/>
          </a:prstGeom>
          <a:noFill/>
        </p:spPr>
        <p:txBody>
          <a:bodyPr wrap="square">
            <a:spAutoFit/>
          </a:bodyPr>
          <a:lstStyle/>
          <a:p>
            <a:r>
              <a:rPr lang="ru-RU" sz="2400" b="1" dirty="0"/>
              <a:t>«Толстый» клиент</a:t>
            </a:r>
            <a:endParaRPr lang="ru-RU" sz="2400" dirty="0"/>
          </a:p>
          <a:p>
            <a:r>
              <a:rPr lang="ru-RU" sz="2400" dirty="0"/>
              <a:t>Таковым является рабочая станция или персональный компьютер, работающие под управлением собственной дисковой операционной системы и имеющие необходимый набор программного обеспечения. К сетевым серверам «толстые» клиенты обращаются, в основном, за дополнительными услугами (например, доступ к </a:t>
            </a:r>
            <a:r>
              <a:rPr lang="ru-RU" sz="2400" dirty="0" err="1"/>
              <a:t>web</a:t>
            </a:r>
            <a:r>
              <a:rPr lang="ru-RU" sz="2400" dirty="0"/>
              <a:t>-серверу или корпоративной базе данных).</a:t>
            </a:r>
          </a:p>
          <a:p>
            <a:r>
              <a:rPr lang="ru-RU" sz="2400" dirty="0"/>
              <a:t>Так же под «толстым» клиентом подразумевается и клиентское сетевое приложение, запущенное под управлением локальной ОС. Такое приложение совмещает компонент представления данных (графический пользовательский интерфейс ОС) и прикладной компонент (вычислительные мощности клиентского компьютера).</a:t>
            </a:r>
          </a:p>
          <a:p>
            <a:r>
              <a:rPr lang="ru-RU" sz="2400" dirty="0"/>
              <a:t>В последнее время все чаще используется еще один термин:«</a:t>
            </a:r>
            <a:r>
              <a:rPr lang="ru-RU" sz="2400" dirty="0" err="1"/>
              <a:t>rich</a:t>
            </a:r>
            <a:r>
              <a:rPr lang="ru-RU" sz="2400" dirty="0"/>
              <a:t>»-</a:t>
            </a:r>
            <a:r>
              <a:rPr lang="ru-RU" sz="2400" dirty="0" err="1"/>
              <a:t>client</a:t>
            </a:r>
            <a:r>
              <a:rPr lang="ru-RU" sz="2400" dirty="0"/>
              <a:t>. «</a:t>
            </a:r>
            <a:r>
              <a:rPr lang="ru-RU" sz="2400" dirty="0" err="1"/>
              <a:t>Rich</a:t>
            </a:r>
            <a:r>
              <a:rPr lang="ru-RU" sz="2400" dirty="0"/>
              <a:t>» -клиент, своего рода, компромисс между «толстым» и «тонким» клиентом. Как и «тонкий» клиент, «</a:t>
            </a:r>
            <a:r>
              <a:rPr lang="ru-RU" sz="2400" dirty="0" err="1"/>
              <a:t>rich</a:t>
            </a:r>
            <a:r>
              <a:rPr lang="ru-RU" sz="2400" dirty="0"/>
              <a:t>»-клиент также представляет графический интерфейс, описываемый уже средствами XML и включающий некоторую функциональность толстых клиентов (например, интерфейс </a:t>
            </a:r>
            <a:r>
              <a:rPr lang="ru-RU" sz="2400" dirty="0" err="1"/>
              <a:t>drag-and-drop</a:t>
            </a:r>
            <a:r>
              <a:rPr lang="ru-RU" sz="2400" dirty="0"/>
              <a:t>, вкладки, множественные окна, выпадающие меню и т.п.)</a:t>
            </a:r>
          </a:p>
        </p:txBody>
      </p:sp>
    </p:spTree>
    <p:extLst>
      <p:ext uri="{BB962C8B-B14F-4D97-AF65-F5344CB8AC3E}">
        <p14:creationId xmlns:p14="http://schemas.microsoft.com/office/powerpoint/2010/main" val="3116661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E070F-ACF4-4090-AB9A-A76F2505CFBC}"/>
              </a:ext>
            </a:extLst>
          </p:cNvPr>
          <p:cNvSpPr>
            <a:spLocks noGrp="1"/>
          </p:cNvSpPr>
          <p:nvPr>
            <p:ph type="ctrTitle"/>
          </p:nvPr>
        </p:nvSpPr>
        <p:spPr>
          <a:xfrm>
            <a:off x="372862" y="221942"/>
            <a:ext cx="11310152" cy="2626033"/>
          </a:xfrm>
        </p:spPr>
        <p:txBody>
          <a:bodyPr>
            <a:normAutofit/>
          </a:bodyPr>
          <a:lstStyle/>
          <a:p>
            <a:r>
              <a:rPr lang="ru-RU" sz="2800" b="1" i="0" dirty="0" err="1">
                <a:solidFill>
                  <a:srgbClr val="333333"/>
                </a:solidFill>
                <a:effectLst/>
                <a:latin typeface="Arial" panose="020B0604020202020204" pitchFamily="34" charset="0"/>
              </a:rPr>
              <a:t>NetBEUI</a:t>
            </a:r>
            <a:r>
              <a:rPr lang="ru-RU" sz="2800" b="0" i="0" dirty="0">
                <a:solidFill>
                  <a:srgbClr val="222222"/>
                </a:solidFill>
                <a:effectLst/>
                <a:latin typeface="Arial" panose="020B0604020202020204" pitchFamily="34" charset="0"/>
              </a:rPr>
              <a:t> - разработчик этого протокола фирма IBM. Протокол предназначен для небольших локальных вычислительных сетей, в нем отсутствует маршрутизация, его поддерживают операционные системы фирм IBM и </a:t>
            </a:r>
            <a:r>
              <a:rPr lang="ru-RU" sz="2800" b="0" i="0" dirty="0" err="1">
                <a:solidFill>
                  <a:srgbClr val="222222"/>
                </a:solidFill>
                <a:effectLst/>
                <a:latin typeface="Arial" panose="020B0604020202020204" pitchFamily="34" charset="0"/>
              </a:rPr>
              <a:t>Microsoft</a:t>
            </a:r>
            <a:r>
              <a:rPr lang="ru-RU" sz="2800" b="0" i="0" dirty="0">
                <a:solidFill>
                  <a:srgbClr val="222222"/>
                </a:solidFill>
                <a:effectLst/>
                <a:latin typeface="Arial" panose="020B0604020202020204" pitchFamily="34" charset="0"/>
              </a:rPr>
              <a:t>.</a:t>
            </a:r>
            <a:br>
              <a:rPr lang="ru-RU" sz="2800" b="0" i="0" dirty="0">
                <a:solidFill>
                  <a:srgbClr val="222222"/>
                </a:solidFill>
                <a:effectLst/>
                <a:latin typeface="Arial" panose="020B0604020202020204" pitchFamily="34" charset="0"/>
              </a:rPr>
            </a:br>
            <a:endParaRPr lang="en-US" sz="2800" dirty="0"/>
          </a:p>
        </p:txBody>
      </p:sp>
    </p:spTree>
    <p:extLst>
      <p:ext uri="{BB962C8B-B14F-4D97-AF65-F5344CB8AC3E}">
        <p14:creationId xmlns:p14="http://schemas.microsoft.com/office/powerpoint/2010/main" val="40027306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78A1D6-C2E5-44A1-8603-9E2D39A2172B}"/>
              </a:ext>
            </a:extLst>
          </p:cNvPr>
          <p:cNvSpPr txBox="1"/>
          <p:nvPr/>
        </p:nvSpPr>
        <p:spPr>
          <a:xfrm>
            <a:off x="497149" y="843379"/>
            <a:ext cx="10608815" cy="2677656"/>
          </a:xfrm>
          <a:prstGeom prst="rect">
            <a:avLst/>
          </a:prstGeom>
          <a:noFill/>
        </p:spPr>
        <p:txBody>
          <a:bodyPr wrap="square">
            <a:spAutoFit/>
          </a:bodyPr>
          <a:lstStyle/>
          <a:p>
            <a:r>
              <a:rPr lang="ru-RU" sz="2400" b="1" dirty="0"/>
              <a:t>Протокол передачи данных</a:t>
            </a:r>
            <a:r>
              <a:rPr lang="ru-RU" sz="2400" dirty="0"/>
              <a:t> — набор соглашений интерфейса логического уровня, которые определяют обмен данными между различными программами. Эти соглашения задают единообразный способ передачи сообщений и обработки ошибок при взаимодействии ПО.</a:t>
            </a:r>
          </a:p>
          <a:p>
            <a:r>
              <a:rPr lang="ru-RU" sz="2400" b="1" dirty="0"/>
              <a:t>Сетевой протокол </a:t>
            </a:r>
            <a:r>
              <a:rPr lang="ru-RU" sz="2400" dirty="0"/>
              <a:t>— набор правил и действий (очерёдности действий), позволяющий осуществлять соединение и обмен данными между двумя и более включёнными в сеть устройствами.</a:t>
            </a:r>
          </a:p>
        </p:txBody>
      </p:sp>
    </p:spTree>
    <p:extLst>
      <p:ext uri="{BB962C8B-B14F-4D97-AF65-F5344CB8AC3E}">
        <p14:creationId xmlns:p14="http://schemas.microsoft.com/office/powerpoint/2010/main" val="26308856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107B13-CD91-4F4F-8D54-7EE81888791E}"/>
              </a:ext>
            </a:extLst>
          </p:cNvPr>
          <p:cNvSpPr txBox="1"/>
          <p:nvPr/>
        </p:nvSpPr>
        <p:spPr>
          <a:xfrm>
            <a:off x="532660" y="559968"/>
            <a:ext cx="10617694" cy="4801314"/>
          </a:xfrm>
          <a:prstGeom prst="rect">
            <a:avLst/>
          </a:prstGeom>
          <a:noFill/>
        </p:spPr>
        <p:txBody>
          <a:bodyPr wrap="square">
            <a:spAutoFit/>
          </a:bodyPr>
          <a:lstStyle/>
          <a:p>
            <a:r>
              <a:rPr lang="ru-RU" b="1" dirty="0"/>
              <a:t>Сетевые протоколы:</a:t>
            </a:r>
          </a:p>
          <a:p>
            <a:r>
              <a:rPr lang="ru-RU" b="1" dirty="0"/>
              <a:t>TCP/IP</a:t>
            </a:r>
            <a:r>
              <a:rPr lang="ru-RU" dirty="0"/>
              <a:t> — набор протоколов передачи данных, получивший название от двух принадлежащих ему протоколов: TCP (англ. </a:t>
            </a:r>
            <a:r>
              <a:rPr lang="ru-RU" dirty="0" err="1"/>
              <a:t>Transmission</a:t>
            </a:r>
            <a:r>
              <a:rPr lang="ru-RU" dirty="0"/>
              <a:t> </a:t>
            </a:r>
            <a:r>
              <a:rPr lang="ru-RU" dirty="0" err="1"/>
              <a:t>Control</a:t>
            </a:r>
            <a:r>
              <a:rPr lang="ru-RU" dirty="0"/>
              <a:t> </a:t>
            </a:r>
            <a:r>
              <a:rPr lang="ru-RU" dirty="0" err="1"/>
              <a:t>Protocol</a:t>
            </a:r>
            <a:r>
              <a:rPr lang="ru-RU" dirty="0"/>
              <a:t>) и IP (англ. </a:t>
            </a:r>
            <a:r>
              <a:rPr lang="ru-RU" dirty="0" err="1"/>
              <a:t>Internet</a:t>
            </a:r>
            <a:r>
              <a:rPr lang="ru-RU" dirty="0"/>
              <a:t> </a:t>
            </a:r>
            <a:r>
              <a:rPr lang="ru-RU" dirty="0" err="1"/>
              <a:t>Protocol</a:t>
            </a:r>
            <a:r>
              <a:rPr lang="ru-RU" dirty="0"/>
              <a:t>).</a:t>
            </a:r>
          </a:p>
          <a:p>
            <a:r>
              <a:rPr lang="ru-RU" dirty="0"/>
              <a:t>Наиболее известные протоколы, используемые в сети Интернет:</a:t>
            </a:r>
          </a:p>
          <a:p>
            <a:pPr>
              <a:buFont typeface="Arial" panose="020B0604020202020204" pitchFamily="34" charset="0"/>
              <a:buChar char="•"/>
            </a:pPr>
            <a:r>
              <a:rPr lang="ru-RU" b="1" dirty="0"/>
              <a:t>HTTP (</a:t>
            </a:r>
            <a:r>
              <a:rPr lang="ru-RU" b="1" dirty="0" err="1"/>
              <a:t>Hyper</a:t>
            </a:r>
            <a:r>
              <a:rPr lang="ru-RU" b="1" dirty="0"/>
              <a:t> </a:t>
            </a:r>
            <a:r>
              <a:rPr lang="ru-RU" b="1" dirty="0" err="1"/>
              <a:t>Text</a:t>
            </a:r>
            <a:r>
              <a:rPr lang="ru-RU" b="1" dirty="0"/>
              <a:t> </a:t>
            </a:r>
            <a:r>
              <a:rPr lang="ru-RU" b="1" dirty="0" err="1"/>
              <a:t>Transfer</a:t>
            </a:r>
            <a:r>
              <a:rPr lang="ru-RU" b="1" dirty="0"/>
              <a:t> </a:t>
            </a:r>
            <a:r>
              <a:rPr lang="ru-RU" b="1" dirty="0" err="1"/>
              <a:t>Protocol</a:t>
            </a:r>
            <a:r>
              <a:rPr lang="ru-RU" b="1" dirty="0"/>
              <a:t>)</a:t>
            </a:r>
            <a:r>
              <a:rPr lang="ru-RU" dirty="0"/>
              <a:t> — это протокол передачи гипертекста.</a:t>
            </a:r>
          </a:p>
          <a:p>
            <a:pPr>
              <a:buFont typeface="Arial" panose="020B0604020202020204" pitchFamily="34" charset="0"/>
              <a:buChar char="•"/>
            </a:pPr>
            <a:r>
              <a:rPr lang="ru-RU" b="1" dirty="0"/>
              <a:t>HTTPS (</a:t>
            </a:r>
            <a:r>
              <a:rPr lang="ru-RU" b="1" dirty="0" err="1"/>
              <a:t>HyperText</a:t>
            </a:r>
            <a:r>
              <a:rPr lang="ru-RU" b="1" dirty="0"/>
              <a:t> </a:t>
            </a:r>
            <a:r>
              <a:rPr lang="ru-RU" b="1" dirty="0" err="1"/>
              <a:t>Transfer</a:t>
            </a:r>
            <a:r>
              <a:rPr lang="ru-RU" b="1" dirty="0"/>
              <a:t> </a:t>
            </a:r>
            <a:r>
              <a:rPr lang="ru-RU" b="1" dirty="0" err="1"/>
              <a:t>Protocol</a:t>
            </a:r>
            <a:r>
              <a:rPr lang="ru-RU" b="1" dirty="0"/>
              <a:t> </a:t>
            </a:r>
            <a:r>
              <a:rPr lang="ru-RU" b="1" dirty="0" err="1"/>
              <a:t>Secure</a:t>
            </a:r>
            <a:r>
              <a:rPr lang="ru-RU" b="1" dirty="0"/>
              <a:t>)</a:t>
            </a:r>
            <a:r>
              <a:rPr lang="ru-RU" dirty="0"/>
              <a:t> - расширение протокола HTTP для поддержки шифрования, в целях повышения безопасности. Данные в протоколе HTTPS передаются поверх криптографических протоколов SSL или TLS.</a:t>
            </a:r>
          </a:p>
          <a:p>
            <a:pPr>
              <a:buFont typeface="Arial" panose="020B0604020202020204" pitchFamily="34" charset="0"/>
              <a:buChar char="•"/>
            </a:pPr>
            <a:r>
              <a:rPr lang="ru-RU" b="1" dirty="0"/>
              <a:t>SSL ( </a:t>
            </a:r>
            <a:r>
              <a:rPr lang="ru-RU" b="1" dirty="0" err="1"/>
              <a:t>Secure</a:t>
            </a:r>
            <a:r>
              <a:rPr lang="ru-RU" b="1" dirty="0"/>
              <a:t> </a:t>
            </a:r>
            <a:r>
              <a:rPr lang="ru-RU" b="1" dirty="0" err="1"/>
              <a:t>Sockets</a:t>
            </a:r>
            <a:r>
              <a:rPr lang="ru-RU" b="1" dirty="0"/>
              <a:t> </a:t>
            </a:r>
            <a:r>
              <a:rPr lang="ru-RU" b="1" dirty="0" err="1"/>
              <a:t>Layer</a:t>
            </a:r>
            <a:r>
              <a:rPr lang="ru-RU" b="1" dirty="0"/>
              <a:t> — уровень защищённых </a:t>
            </a:r>
            <a:r>
              <a:rPr lang="ru-RU" b="1" dirty="0" err="1"/>
              <a:t>cокетов</a:t>
            </a:r>
            <a:r>
              <a:rPr lang="ru-RU" b="1" dirty="0"/>
              <a:t>)</a:t>
            </a:r>
            <a:r>
              <a:rPr lang="ru-RU" dirty="0"/>
              <a:t> — криптографический протокол, который подразумевает более безопасную связь.</a:t>
            </a:r>
          </a:p>
          <a:p>
            <a:pPr>
              <a:buFont typeface="Arial" panose="020B0604020202020204" pitchFamily="34" charset="0"/>
              <a:buChar char="•"/>
            </a:pPr>
            <a:r>
              <a:rPr lang="ru-RU" b="1" dirty="0"/>
              <a:t>FTP (</a:t>
            </a:r>
            <a:r>
              <a:rPr lang="ru-RU" b="1" dirty="0" err="1"/>
              <a:t>File</a:t>
            </a:r>
            <a:r>
              <a:rPr lang="ru-RU" b="1" dirty="0"/>
              <a:t> </a:t>
            </a:r>
            <a:r>
              <a:rPr lang="ru-RU" b="1" dirty="0" err="1"/>
              <a:t>Transfer</a:t>
            </a:r>
            <a:r>
              <a:rPr lang="ru-RU" b="1" dirty="0"/>
              <a:t> </a:t>
            </a:r>
            <a:r>
              <a:rPr lang="ru-RU" b="1" dirty="0" err="1"/>
              <a:t>Protocol</a:t>
            </a:r>
            <a:r>
              <a:rPr lang="ru-RU" b="1" dirty="0"/>
              <a:t>)</a:t>
            </a:r>
            <a:r>
              <a:rPr lang="ru-RU" dirty="0"/>
              <a:t> — это протокол передачи файлов со специального файлового сервера на компьютер пользователя.</a:t>
            </a:r>
          </a:p>
          <a:p>
            <a:pPr>
              <a:buFont typeface="Arial" panose="020B0604020202020204" pitchFamily="34" charset="0"/>
              <a:buChar char="•"/>
            </a:pPr>
            <a:r>
              <a:rPr lang="ru-RU" b="1" dirty="0"/>
              <a:t>POP3 (</a:t>
            </a:r>
            <a:r>
              <a:rPr lang="ru-RU" b="1" dirty="0" err="1"/>
              <a:t>Post</a:t>
            </a:r>
            <a:r>
              <a:rPr lang="ru-RU" b="1" dirty="0"/>
              <a:t> </a:t>
            </a:r>
            <a:r>
              <a:rPr lang="ru-RU" b="1" dirty="0" err="1"/>
              <a:t>Office</a:t>
            </a:r>
            <a:r>
              <a:rPr lang="ru-RU" b="1" dirty="0"/>
              <a:t> </a:t>
            </a:r>
            <a:r>
              <a:rPr lang="ru-RU" b="1" dirty="0" err="1"/>
              <a:t>Protocol</a:t>
            </a:r>
            <a:r>
              <a:rPr lang="ru-RU" b="1" dirty="0"/>
              <a:t>)</a:t>
            </a:r>
            <a:r>
              <a:rPr lang="ru-RU" dirty="0"/>
              <a:t> — это стандартный протокол почтового соединения.</a:t>
            </a:r>
          </a:p>
          <a:p>
            <a:pPr>
              <a:buFont typeface="Arial" panose="020B0604020202020204" pitchFamily="34" charset="0"/>
              <a:buChar char="•"/>
            </a:pPr>
            <a:r>
              <a:rPr lang="ru-RU" b="1" dirty="0"/>
              <a:t>SMTP (</a:t>
            </a:r>
            <a:r>
              <a:rPr lang="ru-RU" b="1" dirty="0" err="1"/>
              <a:t>Simple</a:t>
            </a:r>
            <a:r>
              <a:rPr lang="ru-RU" b="1" dirty="0"/>
              <a:t> </a:t>
            </a:r>
            <a:r>
              <a:rPr lang="ru-RU" b="1" dirty="0" err="1"/>
              <a:t>Mail</a:t>
            </a:r>
            <a:r>
              <a:rPr lang="ru-RU" b="1" dirty="0"/>
              <a:t> </a:t>
            </a:r>
            <a:r>
              <a:rPr lang="ru-RU" b="1" dirty="0" err="1"/>
              <a:t>Transfer</a:t>
            </a:r>
            <a:r>
              <a:rPr lang="ru-RU" b="1" dirty="0"/>
              <a:t> </a:t>
            </a:r>
            <a:r>
              <a:rPr lang="ru-RU" b="1" dirty="0" err="1"/>
              <a:t>Protocol</a:t>
            </a:r>
            <a:r>
              <a:rPr lang="ru-RU" b="1" dirty="0"/>
              <a:t>) </a:t>
            </a:r>
            <a:r>
              <a:rPr lang="ru-RU" dirty="0"/>
              <a:t>— протокол, который задает набор правил для передачи почты.</a:t>
            </a:r>
          </a:p>
          <a:p>
            <a:pPr>
              <a:buFont typeface="Arial" panose="020B0604020202020204" pitchFamily="34" charset="0"/>
              <a:buChar char="•"/>
            </a:pPr>
            <a:r>
              <a:rPr lang="ru-RU" b="1" dirty="0"/>
              <a:t>TELNET</a:t>
            </a:r>
            <a:r>
              <a:rPr lang="ru-RU" dirty="0"/>
              <a:t> — это протокол удаленного доступа.</a:t>
            </a:r>
          </a:p>
          <a:p>
            <a:pPr>
              <a:buFont typeface="Arial" panose="020B0604020202020204" pitchFamily="34" charset="0"/>
              <a:buChar char="•"/>
            </a:pPr>
            <a:r>
              <a:rPr lang="ru-RU" b="1" dirty="0"/>
              <a:t>DTN</a:t>
            </a:r>
            <a:r>
              <a:rPr lang="ru-RU" dirty="0"/>
              <a:t> — протокол, предназначенный для сетей дальней космической связи IPN, которые используются NASA.</a:t>
            </a:r>
          </a:p>
        </p:txBody>
      </p:sp>
    </p:spTree>
    <p:extLst>
      <p:ext uri="{BB962C8B-B14F-4D97-AF65-F5344CB8AC3E}">
        <p14:creationId xmlns:p14="http://schemas.microsoft.com/office/powerpoint/2010/main" val="657828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517016-F7B3-4A2F-B3F2-57760E5A8EB4}"/>
              </a:ext>
            </a:extLst>
          </p:cNvPr>
          <p:cNvSpPr txBox="1"/>
          <p:nvPr/>
        </p:nvSpPr>
        <p:spPr>
          <a:xfrm>
            <a:off x="1047564" y="911724"/>
            <a:ext cx="10688715" cy="477054"/>
          </a:xfrm>
          <a:prstGeom prst="rect">
            <a:avLst/>
          </a:prstGeom>
          <a:noFill/>
        </p:spPr>
        <p:txBody>
          <a:bodyPr wrap="square">
            <a:spAutoFit/>
          </a:bodyPr>
          <a:lstStyle/>
          <a:p>
            <a:r>
              <a:rPr lang="en-US" sz="2500" dirty="0"/>
              <a:t>MPI </a:t>
            </a:r>
            <a:r>
              <a:rPr lang="ru-RU" sz="2500" dirty="0"/>
              <a:t> - </a:t>
            </a:r>
            <a:r>
              <a:rPr lang="en-US" sz="2500" dirty="0"/>
              <a:t>message passing interface </a:t>
            </a:r>
            <a:r>
              <a:rPr lang="ru-RU" sz="2500" dirty="0"/>
              <a:t>(интерфейс передачи данных)</a:t>
            </a:r>
            <a:endParaRPr lang="en-US" sz="2500" dirty="0"/>
          </a:p>
        </p:txBody>
      </p:sp>
      <p:sp>
        <p:nvSpPr>
          <p:cNvPr id="5" name="TextBox 4">
            <a:extLst>
              <a:ext uri="{FF2B5EF4-FFF2-40B4-BE49-F238E27FC236}">
                <a16:creationId xmlns:a16="http://schemas.microsoft.com/office/drawing/2014/main" id="{C51ECA7D-6ADD-4C76-ADC1-6A5E0AD81521}"/>
              </a:ext>
            </a:extLst>
          </p:cNvPr>
          <p:cNvSpPr txBox="1"/>
          <p:nvPr/>
        </p:nvSpPr>
        <p:spPr>
          <a:xfrm>
            <a:off x="577049" y="1684044"/>
            <a:ext cx="11159230" cy="1200329"/>
          </a:xfrm>
          <a:prstGeom prst="rect">
            <a:avLst/>
          </a:prstGeom>
          <a:noFill/>
        </p:spPr>
        <p:txBody>
          <a:bodyPr wrap="square">
            <a:spAutoFit/>
          </a:bodyPr>
          <a:lstStyle/>
          <a:p>
            <a:r>
              <a:rPr lang="ru-RU" dirty="0"/>
              <a:t>В вычислительных системах с распределенной памятью процессоры работают независимо друг от друга. Для организации параллельных вычислений в таких условиях необходимо иметь возможность распределять вычислительную нагрузку и организовать информационное взаимодействие (передачу данных) между процессорами. </a:t>
            </a:r>
            <a:endParaRPr lang="en-US" dirty="0"/>
          </a:p>
        </p:txBody>
      </p:sp>
    </p:spTree>
    <p:extLst>
      <p:ext uri="{BB962C8B-B14F-4D97-AF65-F5344CB8AC3E}">
        <p14:creationId xmlns:p14="http://schemas.microsoft.com/office/powerpoint/2010/main" val="858090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C606FA-9598-48E5-90F4-2FF18ED95632}"/>
              </a:ext>
            </a:extLst>
          </p:cNvPr>
          <p:cNvSpPr txBox="1"/>
          <p:nvPr/>
        </p:nvSpPr>
        <p:spPr>
          <a:xfrm>
            <a:off x="648069" y="476564"/>
            <a:ext cx="11159231" cy="5509200"/>
          </a:xfrm>
          <a:prstGeom prst="rect">
            <a:avLst/>
          </a:prstGeom>
          <a:noFill/>
        </p:spPr>
        <p:txBody>
          <a:bodyPr wrap="square">
            <a:spAutoFit/>
          </a:bodyPr>
          <a:lstStyle/>
          <a:p>
            <a:r>
              <a:rPr lang="ru-RU" dirty="0"/>
              <a:t> </a:t>
            </a:r>
            <a:r>
              <a:rPr lang="ru-RU" sz="2200" dirty="0"/>
              <a:t>В общем плане, для распределения вычислений между процессорами необходимо проанализировать алгоритм решения задачи, выделить информационно независимые фрагменты вычислений, провести их программную реализацию и затем разместить полученные части программы на разных процессорах. </a:t>
            </a:r>
          </a:p>
          <a:p>
            <a:endParaRPr lang="ru-RU" sz="2200" dirty="0"/>
          </a:p>
          <a:p>
            <a:r>
              <a:rPr lang="ru-RU" sz="2200" dirty="0"/>
              <a:t>В рамках MPI принят более простой подход – для решения поставленной задачи разрабатывается одна программа и эта единственная программа запускается одновременно на выполнение на всех имеющихся процессорах! </a:t>
            </a:r>
          </a:p>
          <a:p>
            <a:r>
              <a:rPr lang="ru-RU" sz="2200" dirty="0"/>
              <a:t>При этом для того, чтобы избежать идентичности вычислений на разных процессорах, можно, во-первых, подставлять разные данные для программы на разных процессорах, а во-вторых, в MPI имеются средства для идентификации процессора, на котором выполняется программа (и тем самым, предоставляется возможность организовать различия в вычислениях в зависимости от используемого программой процессора). </a:t>
            </a:r>
          </a:p>
          <a:p>
            <a:endParaRPr lang="ru-RU" sz="2200" dirty="0"/>
          </a:p>
          <a:p>
            <a:r>
              <a:rPr lang="ru-RU" sz="2200" dirty="0"/>
              <a:t>Подобный способ организации параллельных вычислений получил наименование модели "одна программа множество процессов" (</a:t>
            </a:r>
            <a:r>
              <a:rPr lang="ru-RU" sz="2200" dirty="0" err="1"/>
              <a:t>single</a:t>
            </a:r>
            <a:r>
              <a:rPr lang="ru-RU" sz="2200" dirty="0"/>
              <a:t> </a:t>
            </a:r>
            <a:r>
              <a:rPr lang="ru-RU" sz="2200" dirty="0" err="1"/>
              <a:t>program</a:t>
            </a:r>
            <a:r>
              <a:rPr lang="ru-RU" sz="2200" dirty="0"/>
              <a:t> </a:t>
            </a:r>
            <a:r>
              <a:rPr lang="ru-RU" sz="2200" dirty="0" err="1"/>
              <a:t>multiple</a:t>
            </a:r>
            <a:r>
              <a:rPr lang="ru-RU" sz="2200" dirty="0"/>
              <a:t> </a:t>
            </a:r>
            <a:r>
              <a:rPr lang="ru-RU" sz="2200" dirty="0" err="1"/>
              <a:t>processes</a:t>
            </a:r>
            <a:r>
              <a:rPr lang="ru-RU" sz="2200" dirty="0"/>
              <a:t> </a:t>
            </a:r>
            <a:r>
              <a:rPr lang="ru-RU" sz="2200" dirty="0" err="1"/>
              <a:t>or</a:t>
            </a:r>
            <a:r>
              <a:rPr lang="ru-RU" sz="2200" dirty="0"/>
              <a:t> SPMP1) ). </a:t>
            </a:r>
            <a:endParaRPr lang="en-US" sz="2200" dirty="0"/>
          </a:p>
        </p:txBody>
      </p:sp>
    </p:spTree>
    <p:extLst>
      <p:ext uri="{BB962C8B-B14F-4D97-AF65-F5344CB8AC3E}">
        <p14:creationId xmlns:p14="http://schemas.microsoft.com/office/powerpoint/2010/main" val="28745884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823B2A-9A60-49F9-98FB-143DDEF16C1A}"/>
              </a:ext>
            </a:extLst>
          </p:cNvPr>
          <p:cNvSpPr txBox="1"/>
          <p:nvPr/>
        </p:nvSpPr>
        <p:spPr>
          <a:xfrm>
            <a:off x="392097" y="412589"/>
            <a:ext cx="11583880" cy="5940088"/>
          </a:xfrm>
          <a:prstGeom prst="rect">
            <a:avLst/>
          </a:prstGeom>
          <a:noFill/>
        </p:spPr>
        <p:txBody>
          <a:bodyPr wrap="square">
            <a:spAutoFit/>
          </a:bodyPr>
          <a:lstStyle/>
          <a:p>
            <a:r>
              <a:rPr lang="ru-RU" sz="2000" dirty="0"/>
              <a:t>Для организации информационного взаимодействия между процессорами в самом минимальном варианте достаточно операции приема и передачи данных (при этом, конечно, должна существовать техническая возможность коммуникации между процессорами – каналы или линии связи) </a:t>
            </a:r>
          </a:p>
          <a:p>
            <a:r>
              <a:rPr lang="ru-RU" sz="2000" dirty="0"/>
              <a:t>В MPI существует целое множество операций передачи данных. Они обеспечивают разные способы пересылки данных, реализуют практически все коммуникационные операции. Именно данные возможности является наиболее сильной стороной MPI (об этом, в частности свидетельствует и само название MPI). </a:t>
            </a:r>
          </a:p>
          <a:p>
            <a:endParaRPr lang="ru-RU" sz="2000" dirty="0"/>
          </a:p>
          <a:p>
            <a:r>
              <a:rPr lang="ru-RU" sz="2000" dirty="0"/>
              <a:t>Следует отметить, что попытки создания программных средств передачи данных между процессорами начались предприниматься практически сразу с появлением локальных компьютерных сетей – ряд таких средств, представлен, например, в Воеводин В.В. и Воеводин </a:t>
            </a:r>
            <a:r>
              <a:rPr lang="ru-RU" sz="2000" dirty="0" err="1"/>
              <a:t>Вл.В</a:t>
            </a:r>
            <a:r>
              <a:rPr lang="ru-RU" sz="2000" dirty="0"/>
              <a:t>. (2002), </a:t>
            </a:r>
            <a:r>
              <a:rPr lang="ru-RU" sz="2000" dirty="0" err="1"/>
              <a:t>Buyya</a:t>
            </a:r>
            <a:r>
              <a:rPr lang="ru-RU" sz="2000" dirty="0"/>
              <a:t> (1999), </a:t>
            </a:r>
            <a:r>
              <a:rPr lang="ru-RU" sz="2000" dirty="0" err="1"/>
              <a:t>Andrews</a:t>
            </a:r>
            <a:r>
              <a:rPr lang="ru-RU" sz="2000" dirty="0"/>
              <a:t> (2000) и многих других. </a:t>
            </a:r>
          </a:p>
          <a:p>
            <a:endParaRPr lang="ru-RU" sz="2000" dirty="0"/>
          </a:p>
          <a:p>
            <a:r>
              <a:rPr lang="ru-RU" sz="2000" dirty="0"/>
              <a:t>Однако подобные средства часто были неполными и, самое главное, являлись несовместимыми. Таким образом, одна из самых серьезных проблем в программировании – переносимость программ при переводе программного обеспечения на другие компьютерные системы – проявлялась при разработке параллельных программ в самой максимальной степени. Как результат, уже с 90-х годов стали предприниматься усилия по стандартизации средств организации передачи сообщений в многопроцессорных вычислительных системах</a:t>
            </a:r>
            <a:endParaRPr lang="en-US" sz="2000" dirty="0"/>
          </a:p>
        </p:txBody>
      </p:sp>
    </p:spTree>
    <p:extLst>
      <p:ext uri="{BB962C8B-B14F-4D97-AF65-F5344CB8AC3E}">
        <p14:creationId xmlns:p14="http://schemas.microsoft.com/office/powerpoint/2010/main" val="28837827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E37B1F-D2C8-475A-96C5-46B3DDB445E9}"/>
              </a:ext>
            </a:extLst>
          </p:cNvPr>
          <p:cNvSpPr txBox="1"/>
          <p:nvPr/>
        </p:nvSpPr>
        <p:spPr>
          <a:xfrm>
            <a:off x="319595" y="435006"/>
            <a:ext cx="11505461" cy="4832092"/>
          </a:xfrm>
          <a:prstGeom prst="rect">
            <a:avLst/>
          </a:prstGeom>
          <a:noFill/>
        </p:spPr>
        <p:txBody>
          <a:bodyPr wrap="square">
            <a:spAutoFit/>
          </a:bodyPr>
          <a:lstStyle/>
          <a:p>
            <a:r>
              <a:rPr lang="ru-RU" sz="2200" b="1" dirty="0"/>
              <a:t>Понятие MPI. </a:t>
            </a:r>
          </a:p>
          <a:p>
            <a:r>
              <a:rPr lang="ru-RU" sz="2200" dirty="0"/>
              <a:t>Во-первых, MPI - это стандарт, которому должны удовлетворять средства организации передачи сообщений. </a:t>
            </a:r>
          </a:p>
          <a:p>
            <a:endParaRPr lang="ru-RU" sz="2200" dirty="0"/>
          </a:p>
          <a:p>
            <a:r>
              <a:rPr lang="ru-RU" sz="2200" dirty="0"/>
              <a:t>Во-вторых, MPI – это программные средства, которые обеспечивают возможность передачи сообщений и при этом соответствуют всем требованиям стандарта MPI. Так, по стандарту, эти программные средства должны быть организованы в виде библиотек программных модулей (библиотеки MPI) и должны быть доступны для наиболее широко используемых алгоритмических языков C и </a:t>
            </a:r>
            <a:r>
              <a:rPr lang="ru-RU" sz="2200" dirty="0" err="1"/>
              <a:t>Fortran</a:t>
            </a:r>
            <a:r>
              <a:rPr lang="ru-RU" sz="2200" dirty="0"/>
              <a:t>. </a:t>
            </a:r>
          </a:p>
          <a:p>
            <a:r>
              <a:rPr lang="ru-RU" sz="2200" dirty="0"/>
              <a:t>Подобную "двойственность" MPI следует учитывать при использовании терминологии. Как правило, аббревиатура MPI используется для упоминания стандарта, а сочетание "библиотека MPI" указывает на ту или иную программную реализацию стандарта. </a:t>
            </a:r>
          </a:p>
          <a:p>
            <a:r>
              <a:rPr lang="ru-RU" sz="2200" dirty="0"/>
              <a:t>Однако достаточно часто для краткости обозначение MPI используется и для библиотек MPI и, тем самым, для правильной интерпретации термина следует учитывать контекст</a:t>
            </a:r>
            <a:endParaRPr lang="en-US" sz="2200" dirty="0"/>
          </a:p>
        </p:txBody>
      </p:sp>
    </p:spTree>
    <p:extLst>
      <p:ext uri="{BB962C8B-B14F-4D97-AF65-F5344CB8AC3E}">
        <p14:creationId xmlns:p14="http://schemas.microsoft.com/office/powerpoint/2010/main" val="15060231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B828-6FE2-4ACF-9FF8-37764893E3D1}"/>
              </a:ext>
            </a:extLst>
          </p:cNvPr>
          <p:cNvSpPr txBox="1"/>
          <p:nvPr/>
        </p:nvSpPr>
        <p:spPr>
          <a:xfrm>
            <a:off x="541538" y="892062"/>
            <a:ext cx="11088210" cy="4832092"/>
          </a:xfrm>
          <a:prstGeom prst="rect">
            <a:avLst/>
          </a:prstGeom>
          <a:noFill/>
        </p:spPr>
        <p:txBody>
          <a:bodyPr wrap="square">
            <a:spAutoFit/>
          </a:bodyPr>
          <a:lstStyle/>
          <a:p>
            <a:r>
              <a:rPr lang="ru-RU" sz="2200" dirty="0"/>
              <a:t>• MPI позволяет в значительной степени снизить остроту проблемы переносимости параллельных программ между разными компьютерными системами – параллельная программа, разработанная на алгоритмическом языке C или </a:t>
            </a:r>
            <a:r>
              <a:rPr lang="ru-RU" sz="2200" dirty="0" err="1"/>
              <a:t>Fortran</a:t>
            </a:r>
            <a:r>
              <a:rPr lang="ru-RU" sz="2200" dirty="0"/>
              <a:t> с использованием библиотеки MPI, как правило, будет работать на разных вычислительных платформах, </a:t>
            </a:r>
          </a:p>
          <a:p>
            <a:endParaRPr lang="ru-RU" sz="2200" dirty="0"/>
          </a:p>
          <a:p>
            <a:r>
              <a:rPr lang="ru-RU" sz="2200" dirty="0"/>
              <a:t>• MPI содействует повышению эффективности параллельных вычислений, поскольку в настоящее время практически для каждого типа вычислительных систем существуют реализации библиотек MPI, в максимальной степени учитывающие возможности используемого компьютерного оборудования,</a:t>
            </a:r>
          </a:p>
          <a:p>
            <a:endParaRPr lang="ru-RU" sz="2200" dirty="0"/>
          </a:p>
          <a:p>
            <a:r>
              <a:rPr lang="ru-RU" sz="2200" dirty="0"/>
              <a:t> • MPI уменьшает, в определенном плане, сложность разработки параллельных программ, т.к., с одной стороны, большая часть рассмотренных в разделе 3 основных операций передачи данных предусматривается стандартом MPI, а с другой стороны, уже имеется большое количество библиотек параллельных методов, созданных с использованием MPI</a:t>
            </a:r>
            <a:endParaRPr lang="en-US" sz="2200" dirty="0"/>
          </a:p>
        </p:txBody>
      </p:sp>
    </p:spTree>
    <p:extLst>
      <p:ext uri="{BB962C8B-B14F-4D97-AF65-F5344CB8AC3E}">
        <p14:creationId xmlns:p14="http://schemas.microsoft.com/office/powerpoint/2010/main" val="14093522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E27ED8-E67D-417B-8BCF-57C709692519}"/>
              </a:ext>
            </a:extLst>
          </p:cNvPr>
          <p:cNvSpPr txBox="1"/>
          <p:nvPr/>
        </p:nvSpPr>
        <p:spPr>
          <a:xfrm>
            <a:off x="639192" y="627640"/>
            <a:ext cx="7002262" cy="461665"/>
          </a:xfrm>
          <a:prstGeom prst="rect">
            <a:avLst/>
          </a:prstGeom>
          <a:noFill/>
        </p:spPr>
        <p:txBody>
          <a:bodyPr wrap="square">
            <a:spAutoFit/>
          </a:bodyPr>
          <a:lstStyle/>
          <a:p>
            <a:r>
              <a:rPr lang="ru-RU" sz="2400" b="1" dirty="0"/>
              <a:t>MPI: основные понятия и определения</a:t>
            </a:r>
            <a:endParaRPr lang="en-US" sz="2400" b="1" dirty="0"/>
          </a:p>
        </p:txBody>
      </p:sp>
      <p:sp>
        <p:nvSpPr>
          <p:cNvPr id="6" name="TextBox 5">
            <a:extLst>
              <a:ext uri="{FF2B5EF4-FFF2-40B4-BE49-F238E27FC236}">
                <a16:creationId xmlns:a16="http://schemas.microsoft.com/office/drawing/2014/main" id="{B2028234-23CB-478C-B995-925406B73A21}"/>
              </a:ext>
            </a:extLst>
          </p:cNvPr>
          <p:cNvSpPr txBox="1"/>
          <p:nvPr/>
        </p:nvSpPr>
        <p:spPr>
          <a:xfrm>
            <a:off x="639192" y="1089305"/>
            <a:ext cx="11123721" cy="5078313"/>
          </a:xfrm>
          <a:prstGeom prst="rect">
            <a:avLst/>
          </a:prstGeom>
          <a:noFill/>
        </p:spPr>
        <p:txBody>
          <a:bodyPr wrap="square">
            <a:spAutoFit/>
          </a:bodyPr>
          <a:lstStyle/>
          <a:p>
            <a:r>
              <a:rPr lang="ru-RU" b="1" dirty="0"/>
              <a:t>Понятие параллельной программы </a:t>
            </a:r>
          </a:p>
          <a:p>
            <a:r>
              <a:rPr lang="ru-RU" dirty="0"/>
              <a:t>Под параллельной программой в рамках MPI понимается множество одновременно выполняемых процессов. Процессы могут выполняться на разных процессорах, но на одном процессоре могут располагаться и несколько процессов (в этом случае их исполнение осуществляется в режиме разделения времени). </a:t>
            </a:r>
          </a:p>
          <a:p>
            <a:endParaRPr lang="ru-RU" dirty="0"/>
          </a:p>
          <a:p>
            <a:r>
              <a:rPr lang="ru-RU" dirty="0"/>
              <a:t>В предельном случае для выполнения параллельной программы может использоваться один процессор – как правило, такой способ применяется для начальной проверки правильности параллельной программы.</a:t>
            </a:r>
          </a:p>
          <a:p>
            <a:r>
              <a:rPr lang="ru-RU" dirty="0"/>
              <a:t> Каждый процесс параллельной программы порождается на основе копии одного и того же программного кода (модель SPMP "одна программа множество данных" (</a:t>
            </a:r>
            <a:r>
              <a:rPr lang="en-US" dirty="0"/>
              <a:t>single program multiple data or SPMD)</a:t>
            </a:r>
            <a:r>
              <a:rPr lang="ru-RU" dirty="0"/>
              <a:t>). </a:t>
            </a:r>
          </a:p>
          <a:p>
            <a:r>
              <a:rPr lang="ru-RU" dirty="0"/>
              <a:t>Данный программный код, представленный в виде исполняемой программы, должен быть доступен в момент запуска параллельной программы на всех используемых процессорах. </a:t>
            </a:r>
          </a:p>
          <a:p>
            <a:r>
              <a:rPr lang="ru-RU" dirty="0"/>
              <a:t>Исходный программный код для исполняемой программы разрабатывается на алгоритмических языках C или </a:t>
            </a:r>
            <a:r>
              <a:rPr lang="ru-RU" dirty="0" err="1"/>
              <a:t>Fortran</a:t>
            </a:r>
            <a:r>
              <a:rPr lang="ru-RU" dirty="0"/>
              <a:t> с использованием той или иной реализации библиотеки MPI. </a:t>
            </a:r>
          </a:p>
          <a:p>
            <a:r>
              <a:rPr lang="ru-RU" dirty="0"/>
              <a:t>Количество процессов и число используемых процессоров определяется в момент запуска параллельной программы средствами среды исполнения MPI-программ и в ходе вычислений меняться не может (в стандарте MPI-2 предусматривается возможность динамического изменения количества процессов). Все процессы программы последовательно перенумерованы от 0 до p-1, где p есть общее количество процессов. Номер процесса именуется рангом процесса. </a:t>
            </a:r>
            <a:endParaRPr lang="en-US" dirty="0"/>
          </a:p>
        </p:txBody>
      </p:sp>
    </p:spTree>
    <p:extLst>
      <p:ext uri="{BB962C8B-B14F-4D97-AF65-F5344CB8AC3E}">
        <p14:creationId xmlns:p14="http://schemas.microsoft.com/office/powerpoint/2010/main" val="38597367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0BB36F-82A0-49E7-AB08-74D4E8A79795}"/>
              </a:ext>
            </a:extLst>
          </p:cNvPr>
          <p:cNvSpPr txBox="1"/>
          <p:nvPr/>
        </p:nvSpPr>
        <p:spPr>
          <a:xfrm>
            <a:off x="550416" y="199565"/>
            <a:ext cx="10688714" cy="5786199"/>
          </a:xfrm>
          <a:prstGeom prst="rect">
            <a:avLst/>
          </a:prstGeom>
          <a:noFill/>
        </p:spPr>
        <p:txBody>
          <a:bodyPr wrap="square">
            <a:spAutoFit/>
          </a:bodyPr>
          <a:lstStyle/>
          <a:p>
            <a:r>
              <a:rPr lang="ru-RU" b="1" dirty="0"/>
              <a:t>Понятие коммуникаторов </a:t>
            </a:r>
          </a:p>
          <a:p>
            <a:r>
              <a:rPr lang="ru-RU" sz="2200" dirty="0"/>
              <a:t>Процессы параллельной программы объединяются в группы. </a:t>
            </a:r>
          </a:p>
          <a:p>
            <a:r>
              <a:rPr lang="ru-RU" sz="2200" dirty="0"/>
              <a:t>Под коммуникатором в MPI понимается специально создаваемый служебный объект, объединяющий в своем составе группу процессов и ряд дополнительных параметров (контекст), используемых при выполнении операций передачи данных. </a:t>
            </a:r>
          </a:p>
          <a:p>
            <a:r>
              <a:rPr lang="ru-RU" sz="2200" dirty="0"/>
              <a:t>Как правило, парные операции передачи данных выполняются для процессов, принадлежащих одному и тому же коммуникатору. </a:t>
            </a:r>
          </a:p>
          <a:p>
            <a:r>
              <a:rPr lang="ru-RU" sz="2200" dirty="0"/>
              <a:t>Коллективные операции применяются одновременно для всех процессов 3 коммуникатора. Как результат, указание используемого коммуникатора является обязательным для операций передачи данных в MPI. </a:t>
            </a:r>
          </a:p>
          <a:p>
            <a:r>
              <a:rPr lang="ru-RU" sz="2200" dirty="0"/>
              <a:t>В ходе вычислений могут создаваться новые и удаляться существующие группы процессов и коммуникаторы. Один и тот же процесс может принадлежать разным группам и коммуникаторам. Все имеющиеся в параллельной программе процессы входят в состав создаваемого по умолчанию коммуникатора с идентификатором MPI_COMM_WORLD. </a:t>
            </a:r>
          </a:p>
          <a:p>
            <a:r>
              <a:rPr lang="ru-RU" sz="2200" dirty="0"/>
              <a:t>При необходимости передачи данных между процессами из разных групп необходимо создавать глобальный коммуникатор (</a:t>
            </a:r>
            <a:r>
              <a:rPr lang="ru-RU" sz="2200" dirty="0" err="1"/>
              <a:t>intercommunicator</a:t>
            </a:r>
            <a:r>
              <a:rPr lang="ru-RU" sz="2200" dirty="0"/>
              <a:t>). </a:t>
            </a:r>
            <a:endParaRPr lang="en-US" sz="2200" dirty="0"/>
          </a:p>
        </p:txBody>
      </p:sp>
    </p:spTree>
    <p:extLst>
      <p:ext uri="{BB962C8B-B14F-4D97-AF65-F5344CB8AC3E}">
        <p14:creationId xmlns:p14="http://schemas.microsoft.com/office/powerpoint/2010/main" val="14218212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0146B2-A3DD-4FCC-9E8B-2C3F5B8B0F79}"/>
              </a:ext>
            </a:extLst>
          </p:cNvPr>
          <p:cNvSpPr txBox="1"/>
          <p:nvPr/>
        </p:nvSpPr>
        <p:spPr>
          <a:xfrm>
            <a:off x="914400" y="2086252"/>
            <a:ext cx="10493406" cy="3477875"/>
          </a:xfrm>
          <a:prstGeom prst="rect">
            <a:avLst/>
          </a:prstGeom>
          <a:noFill/>
        </p:spPr>
        <p:txBody>
          <a:bodyPr wrap="square">
            <a:spAutoFit/>
          </a:bodyPr>
          <a:lstStyle/>
          <a:p>
            <a:r>
              <a:rPr lang="ru-RU" sz="2200" b="1" dirty="0"/>
              <a:t>Типы данных </a:t>
            </a:r>
          </a:p>
          <a:p>
            <a:endParaRPr lang="ru-RU" sz="2200" dirty="0"/>
          </a:p>
          <a:p>
            <a:r>
              <a:rPr lang="ru-RU" sz="2200" dirty="0"/>
              <a:t>При выполнении операций передачи сообщений для указания передаваемых или получаемых данных в функциях MPI необходимо указывать тип пересылаемых данных. MPI содержит большой набор базовых типов данных, во многом совпадающих с типами данных в алгоритмических языках C и </a:t>
            </a:r>
            <a:r>
              <a:rPr lang="ru-RU" sz="2200" dirty="0" err="1"/>
              <a:t>Fortran</a:t>
            </a:r>
            <a:r>
              <a:rPr lang="ru-RU" sz="2200" dirty="0"/>
              <a:t>. </a:t>
            </a:r>
          </a:p>
          <a:p>
            <a:endParaRPr lang="ru-RU" sz="2200" dirty="0"/>
          </a:p>
          <a:p>
            <a:r>
              <a:rPr lang="ru-RU" sz="2200" dirty="0"/>
              <a:t>Кроме того, в MPI имеются возможности для создания новых производных типов данных для более точного и краткого описания содержимого пересылаемых сообщений.</a:t>
            </a:r>
            <a:endParaRPr lang="en-US" sz="2200" dirty="0"/>
          </a:p>
        </p:txBody>
      </p:sp>
    </p:spTree>
    <p:extLst>
      <p:ext uri="{BB962C8B-B14F-4D97-AF65-F5344CB8AC3E}">
        <p14:creationId xmlns:p14="http://schemas.microsoft.com/office/powerpoint/2010/main" val="3437646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E070F-ACF4-4090-AB9A-A76F2505CFBC}"/>
              </a:ext>
            </a:extLst>
          </p:cNvPr>
          <p:cNvSpPr>
            <a:spLocks noGrp="1"/>
          </p:cNvSpPr>
          <p:nvPr>
            <p:ph type="ctrTitle"/>
          </p:nvPr>
        </p:nvSpPr>
        <p:spPr>
          <a:xfrm>
            <a:off x="372862" y="221942"/>
            <a:ext cx="11310152" cy="6196613"/>
          </a:xfrm>
        </p:spPr>
        <p:txBody>
          <a:bodyPr>
            <a:normAutofit/>
          </a:bodyPr>
          <a:lstStyle/>
          <a:p>
            <a:r>
              <a:rPr lang="ru-RU" sz="3100" b="1" i="0" dirty="0">
                <a:solidFill>
                  <a:srgbClr val="662B2B"/>
                </a:solidFill>
                <a:effectLst/>
                <a:latin typeface="Arial" panose="020B0604020202020204" pitchFamily="34" charset="0"/>
              </a:rPr>
              <a:t>Сетевые приложения (программное обеспечение вычислительных сетей)</a:t>
            </a:r>
            <a:br>
              <a:rPr lang="ru-RU" sz="3100" b="1" i="0" dirty="0">
                <a:solidFill>
                  <a:srgbClr val="662B2B"/>
                </a:solidFill>
                <a:effectLst/>
                <a:latin typeface="Arial" panose="020B0604020202020204" pitchFamily="34" charset="0"/>
              </a:rPr>
            </a:br>
            <a:r>
              <a:rPr lang="ru-RU" sz="3100" b="0" i="0" dirty="0">
                <a:solidFill>
                  <a:srgbClr val="222222"/>
                </a:solidFill>
                <a:effectLst/>
                <a:latin typeface="Arial" panose="020B0604020202020204" pitchFamily="34" charset="0"/>
              </a:rPr>
              <a:t>Для пользователей локальных вычислительных сетей большой интерес представляет набор сетевых служб, с помощью которых он получает возможность просмотреть список имеющихся в сети компьютеров, прочесть удаленный файл, распечатать документ на принтере, установленном на другом компьютере в сети или послать почтовое сообщение.</a:t>
            </a:r>
            <a:br>
              <a:rPr lang="ru-RU" b="0" i="0" dirty="0">
                <a:solidFill>
                  <a:srgbClr val="222222"/>
                </a:solidFill>
                <a:effectLst/>
                <a:latin typeface="Arial" panose="020B0604020202020204" pitchFamily="34" charset="0"/>
              </a:rPr>
            </a:br>
            <a:endParaRPr lang="en-US" dirty="0"/>
          </a:p>
        </p:txBody>
      </p:sp>
    </p:spTree>
    <p:extLst>
      <p:ext uri="{BB962C8B-B14F-4D97-AF65-F5344CB8AC3E}">
        <p14:creationId xmlns:p14="http://schemas.microsoft.com/office/powerpoint/2010/main" val="16194001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A3A349-9E01-478E-99B5-922643DF049C}"/>
              </a:ext>
            </a:extLst>
          </p:cNvPr>
          <p:cNvSpPr txBox="1"/>
          <p:nvPr/>
        </p:nvSpPr>
        <p:spPr>
          <a:xfrm>
            <a:off x="213064" y="0"/>
            <a:ext cx="11603114" cy="3970318"/>
          </a:xfrm>
          <a:prstGeom prst="rect">
            <a:avLst/>
          </a:prstGeom>
          <a:noFill/>
        </p:spPr>
        <p:txBody>
          <a:bodyPr wrap="square">
            <a:spAutoFit/>
          </a:bodyPr>
          <a:lstStyle/>
          <a:p>
            <a:r>
              <a:rPr lang="ru-RU" b="1" dirty="0"/>
              <a:t>Виртуальные топологии </a:t>
            </a:r>
          </a:p>
          <a:p>
            <a:r>
              <a:rPr lang="ru-RU" dirty="0"/>
              <a:t>Как уже отмечалось ранее, парные операции передачи данных могут быть выполнены между любыми процессами одного и того же коммуникатора, а в коллективной операции принимают участие все процессы коммуникатора. В этом плане, логическая топология линий связи между процессами имеет структуру полного графа (независимо от наличия реальных физических каналов связи между процессорами). </a:t>
            </a:r>
          </a:p>
          <a:p>
            <a:r>
              <a:rPr lang="ru-RU" dirty="0"/>
              <a:t>Вместе с этим, для изложения и последующего анализа ряда параллельных алгоритмов целесообразно логическое представление имеющейся коммуникационной сети в виде тех или иных топологий. </a:t>
            </a:r>
          </a:p>
          <a:p>
            <a:endParaRPr lang="ru-RU" dirty="0"/>
          </a:p>
          <a:p>
            <a:r>
              <a:rPr lang="ru-RU" dirty="0"/>
              <a:t>В MPI имеется возможность представления множества процессов в виде решетки произвольной размерности </a:t>
            </a:r>
          </a:p>
          <a:p>
            <a:endParaRPr lang="ru-RU" dirty="0"/>
          </a:p>
          <a:p>
            <a:r>
              <a:rPr lang="ru-RU" dirty="0"/>
              <a:t>При этом, граничные процессы решеток могут быть объявлены соседними и, тем самым, на основе решеток могут быть определены структуры типа тор. </a:t>
            </a:r>
          </a:p>
          <a:p>
            <a:r>
              <a:rPr lang="ru-RU" dirty="0"/>
              <a:t>Кроме того, в MPI имеются средства и для формирования логических (виртуальных) топологий любого требуемого типа</a:t>
            </a:r>
            <a:r>
              <a:rPr lang="ru-RU"/>
              <a:t>. </a:t>
            </a:r>
            <a:endParaRPr lang="ru-RU" dirty="0"/>
          </a:p>
        </p:txBody>
      </p:sp>
    </p:spTree>
    <p:extLst>
      <p:ext uri="{BB962C8B-B14F-4D97-AF65-F5344CB8AC3E}">
        <p14:creationId xmlns:p14="http://schemas.microsoft.com/office/powerpoint/2010/main" val="4108625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A5A6DF-C0A9-4AB5-9431-6F20FFE94FCB}"/>
              </a:ext>
            </a:extLst>
          </p:cNvPr>
          <p:cNvSpPr txBox="1"/>
          <p:nvPr/>
        </p:nvSpPr>
        <p:spPr>
          <a:xfrm>
            <a:off x="1191826" y="968536"/>
            <a:ext cx="9940771" cy="723275"/>
          </a:xfrm>
          <a:prstGeom prst="rect">
            <a:avLst/>
          </a:prstGeom>
          <a:noFill/>
        </p:spPr>
        <p:txBody>
          <a:bodyPr wrap="square">
            <a:spAutoFit/>
          </a:bodyPr>
          <a:lstStyle/>
          <a:p>
            <a:r>
              <a:rPr lang="ru-RU" sz="2300" b="1" dirty="0"/>
              <a:t>Инициализация и завершение MPI программ:</a:t>
            </a:r>
          </a:p>
          <a:p>
            <a:r>
              <a:rPr lang="ru-RU" dirty="0"/>
              <a:t> Первой вызываемой функцией MPI должна быть функция</a:t>
            </a:r>
          </a:p>
        </p:txBody>
      </p:sp>
      <p:pic>
        <p:nvPicPr>
          <p:cNvPr id="5" name="Рисунок 4">
            <a:extLst>
              <a:ext uri="{FF2B5EF4-FFF2-40B4-BE49-F238E27FC236}">
                <a16:creationId xmlns:a16="http://schemas.microsoft.com/office/drawing/2014/main" id="{38740371-517E-43DF-BFC0-2B58FCC15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1811"/>
            <a:ext cx="10857389" cy="4974362"/>
          </a:xfrm>
          <a:prstGeom prst="rect">
            <a:avLst/>
          </a:prstGeom>
        </p:spPr>
      </p:pic>
    </p:spTree>
    <p:extLst>
      <p:ext uri="{BB962C8B-B14F-4D97-AF65-F5344CB8AC3E}">
        <p14:creationId xmlns:p14="http://schemas.microsoft.com/office/powerpoint/2010/main" val="25216594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1C0991-4B8B-48B1-80C4-A2CC257EFED9}"/>
              </a:ext>
            </a:extLst>
          </p:cNvPr>
          <p:cNvSpPr txBox="1"/>
          <p:nvPr/>
        </p:nvSpPr>
        <p:spPr>
          <a:xfrm>
            <a:off x="621436" y="1278383"/>
            <a:ext cx="11310151" cy="3693319"/>
          </a:xfrm>
          <a:prstGeom prst="rect">
            <a:avLst/>
          </a:prstGeom>
          <a:noFill/>
        </p:spPr>
        <p:txBody>
          <a:bodyPr wrap="square">
            <a:spAutoFit/>
          </a:bodyPr>
          <a:lstStyle/>
          <a:p>
            <a:r>
              <a:rPr lang="ru-RU" dirty="0"/>
              <a:t>Следует отметить: </a:t>
            </a:r>
            <a:endParaRPr lang="en-US" dirty="0"/>
          </a:p>
          <a:p>
            <a:pPr marL="342900" indent="-342900">
              <a:buAutoNum type="arabicPeriod"/>
            </a:pPr>
            <a:r>
              <a:rPr lang="ru-RU" dirty="0"/>
              <a:t>Файл </a:t>
            </a:r>
            <a:r>
              <a:rPr lang="ru-RU" dirty="0" err="1"/>
              <a:t>mpi.h</a:t>
            </a:r>
            <a:r>
              <a:rPr lang="ru-RU" dirty="0"/>
              <a:t> содержит определения именованных констант, прототипов функций и типов данных библиотеки MPI, </a:t>
            </a:r>
            <a:endParaRPr lang="en-US" dirty="0"/>
          </a:p>
          <a:p>
            <a:endParaRPr lang="en-US" dirty="0"/>
          </a:p>
          <a:p>
            <a:r>
              <a:rPr lang="ru-RU" dirty="0"/>
              <a:t>2. Функции </a:t>
            </a:r>
            <a:r>
              <a:rPr lang="ru-RU" dirty="0" err="1"/>
              <a:t>MPI_Init</a:t>
            </a:r>
            <a:r>
              <a:rPr lang="ru-RU" dirty="0"/>
              <a:t> и </a:t>
            </a:r>
            <a:r>
              <a:rPr lang="ru-RU" dirty="0" err="1"/>
              <a:t>MPI_Finalize</a:t>
            </a:r>
            <a:r>
              <a:rPr lang="ru-RU" dirty="0"/>
              <a:t> являются обязательными и должны быть выполнены (и только один раз) каждым процессом параллельной программы, </a:t>
            </a:r>
            <a:endParaRPr lang="en-US" dirty="0"/>
          </a:p>
          <a:p>
            <a:endParaRPr lang="en-US" dirty="0"/>
          </a:p>
          <a:p>
            <a:r>
              <a:rPr lang="ru-RU" dirty="0"/>
              <a:t>3. Перед вызовом </a:t>
            </a:r>
            <a:r>
              <a:rPr lang="ru-RU" dirty="0" err="1"/>
              <a:t>MPI_Init</a:t>
            </a:r>
            <a:r>
              <a:rPr lang="ru-RU" dirty="0"/>
              <a:t> может быть использована функция </a:t>
            </a:r>
            <a:r>
              <a:rPr lang="ru-RU" dirty="0" err="1"/>
              <a:t>MPI_Initialized</a:t>
            </a:r>
            <a:r>
              <a:rPr lang="ru-RU" dirty="0"/>
              <a:t> для определения того, был ли ранее выполнен вызов </a:t>
            </a:r>
            <a:r>
              <a:rPr lang="ru-RU" dirty="0" err="1"/>
              <a:t>MPI_Init</a:t>
            </a:r>
            <a:r>
              <a:rPr lang="ru-RU" dirty="0"/>
              <a:t>. Рассмотренные примеры функций дают представление синтаксиса именования функций в MPI. </a:t>
            </a:r>
            <a:endParaRPr lang="en-US" dirty="0"/>
          </a:p>
          <a:p>
            <a:r>
              <a:rPr lang="ru-RU" dirty="0"/>
              <a:t>Имени функции предшествует префикс MPI, далее следует одно или несколько слов названия, первое слово в имени функции начинается с заглавного символа, слова разделяются знаком подчеркивания. Названия функций MPI, как правило, поясняют назначение выполняемых функцией действий.</a:t>
            </a:r>
            <a:endParaRPr lang="en-US" dirty="0"/>
          </a:p>
        </p:txBody>
      </p:sp>
    </p:spTree>
    <p:extLst>
      <p:ext uri="{BB962C8B-B14F-4D97-AF65-F5344CB8AC3E}">
        <p14:creationId xmlns:p14="http://schemas.microsoft.com/office/powerpoint/2010/main" val="16128762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57A69C-B3AF-4D49-BC58-DF8C2B3092FE}"/>
              </a:ext>
            </a:extLst>
          </p:cNvPr>
          <p:cNvSpPr txBox="1"/>
          <p:nvPr/>
        </p:nvSpPr>
        <p:spPr>
          <a:xfrm>
            <a:off x="1422646" y="485598"/>
            <a:ext cx="6094520" cy="369332"/>
          </a:xfrm>
          <a:prstGeom prst="rect">
            <a:avLst/>
          </a:prstGeom>
          <a:noFill/>
        </p:spPr>
        <p:txBody>
          <a:bodyPr wrap="square">
            <a:spAutoFit/>
          </a:bodyPr>
          <a:lstStyle/>
          <a:p>
            <a:r>
              <a:rPr lang="ru-RU" b="1" dirty="0"/>
              <a:t>Определение количества и ранга процессов</a:t>
            </a:r>
            <a:endParaRPr lang="en-US" b="1" dirty="0"/>
          </a:p>
        </p:txBody>
      </p:sp>
      <p:pic>
        <p:nvPicPr>
          <p:cNvPr id="5" name="Рисунок 4">
            <a:extLst>
              <a:ext uri="{FF2B5EF4-FFF2-40B4-BE49-F238E27FC236}">
                <a16:creationId xmlns:a16="http://schemas.microsoft.com/office/drawing/2014/main" id="{2C943AE4-2E4B-43EF-9BCD-1FC394D5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518" y="798826"/>
            <a:ext cx="8922354" cy="4575833"/>
          </a:xfrm>
          <a:prstGeom prst="rect">
            <a:avLst/>
          </a:prstGeom>
        </p:spPr>
      </p:pic>
      <p:sp>
        <p:nvSpPr>
          <p:cNvPr id="7" name="TextBox 6">
            <a:extLst>
              <a:ext uri="{FF2B5EF4-FFF2-40B4-BE49-F238E27FC236}">
                <a16:creationId xmlns:a16="http://schemas.microsoft.com/office/drawing/2014/main" id="{0A744B31-8F6E-411E-8E26-22A53DF6785D}"/>
              </a:ext>
            </a:extLst>
          </p:cNvPr>
          <p:cNvSpPr txBox="1"/>
          <p:nvPr/>
        </p:nvSpPr>
        <p:spPr>
          <a:xfrm>
            <a:off x="763480" y="5318555"/>
            <a:ext cx="10813002" cy="1077218"/>
          </a:xfrm>
          <a:prstGeom prst="rect">
            <a:avLst/>
          </a:prstGeom>
          <a:noFill/>
        </p:spPr>
        <p:txBody>
          <a:bodyPr wrap="square">
            <a:spAutoFit/>
          </a:bodyPr>
          <a:lstStyle/>
          <a:p>
            <a:pPr marL="342900" indent="-342900">
              <a:buAutoNum type="arabicPeriod"/>
            </a:pPr>
            <a:r>
              <a:rPr lang="ru-RU" sz="1600" dirty="0"/>
              <a:t>Коммуникатор MPI_COMM_WORLD, как отмечалось ранее, создается по умолчанию и представляет все процессы выполняемой параллельной программы, </a:t>
            </a:r>
          </a:p>
          <a:p>
            <a:pPr marL="342900" indent="-342900">
              <a:buAutoNum type="arabicPeriod"/>
            </a:pPr>
            <a:r>
              <a:rPr lang="ru-RU" sz="1600" dirty="0"/>
              <a:t>2. Ранг, получаемый при помощи функции </a:t>
            </a:r>
            <a:r>
              <a:rPr lang="ru-RU" sz="1600" dirty="0" err="1"/>
              <a:t>MPI_Comm_rank</a:t>
            </a:r>
            <a:r>
              <a:rPr lang="ru-RU" sz="1600" dirty="0"/>
              <a:t>, является рангом процесса, выполнившего вызов этой функции, т.е. переменная </a:t>
            </a:r>
            <a:r>
              <a:rPr lang="ru-RU" sz="1600" dirty="0" err="1"/>
              <a:t>ProcRank</a:t>
            </a:r>
            <a:r>
              <a:rPr lang="ru-RU" sz="1600" dirty="0"/>
              <a:t> будет принимать различные значения в разных процессах.</a:t>
            </a:r>
            <a:endParaRPr lang="en-US" sz="1600" dirty="0"/>
          </a:p>
        </p:txBody>
      </p:sp>
    </p:spTree>
    <p:extLst>
      <p:ext uri="{BB962C8B-B14F-4D97-AF65-F5344CB8AC3E}">
        <p14:creationId xmlns:p14="http://schemas.microsoft.com/office/powerpoint/2010/main" val="27206167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037877-8C4F-477F-A86D-8D36B7650D09}"/>
              </a:ext>
            </a:extLst>
          </p:cNvPr>
          <p:cNvSpPr txBox="1"/>
          <p:nvPr/>
        </p:nvSpPr>
        <p:spPr>
          <a:xfrm>
            <a:off x="925497" y="503353"/>
            <a:ext cx="6094520" cy="369332"/>
          </a:xfrm>
          <a:prstGeom prst="rect">
            <a:avLst/>
          </a:prstGeom>
          <a:noFill/>
        </p:spPr>
        <p:txBody>
          <a:bodyPr wrap="square">
            <a:spAutoFit/>
          </a:bodyPr>
          <a:lstStyle/>
          <a:p>
            <a:r>
              <a:rPr lang="ru-RU" b="1" dirty="0"/>
              <a:t>Передача сообщений</a:t>
            </a:r>
            <a:endParaRPr lang="en-US" b="1" dirty="0"/>
          </a:p>
        </p:txBody>
      </p:sp>
      <p:pic>
        <p:nvPicPr>
          <p:cNvPr id="5" name="Рисунок 4">
            <a:extLst>
              <a:ext uri="{FF2B5EF4-FFF2-40B4-BE49-F238E27FC236}">
                <a16:creationId xmlns:a16="http://schemas.microsoft.com/office/drawing/2014/main" id="{386EA937-A302-4D1C-81A2-9A9611662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917" y="872685"/>
            <a:ext cx="7753276" cy="5688030"/>
          </a:xfrm>
          <a:prstGeom prst="rect">
            <a:avLst/>
          </a:prstGeom>
        </p:spPr>
      </p:pic>
    </p:spTree>
    <p:extLst>
      <p:ext uri="{BB962C8B-B14F-4D97-AF65-F5344CB8AC3E}">
        <p14:creationId xmlns:p14="http://schemas.microsoft.com/office/powerpoint/2010/main" val="17413283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1C79A4-BAC9-4C0D-870D-4B2B7E89A6C9}"/>
              </a:ext>
            </a:extLst>
          </p:cNvPr>
          <p:cNvSpPr txBox="1"/>
          <p:nvPr/>
        </p:nvSpPr>
        <p:spPr>
          <a:xfrm>
            <a:off x="781235" y="689590"/>
            <a:ext cx="10733103" cy="5355312"/>
          </a:xfrm>
          <a:prstGeom prst="rect">
            <a:avLst/>
          </a:prstGeom>
          <a:noFill/>
        </p:spPr>
        <p:txBody>
          <a:bodyPr wrap="square">
            <a:spAutoFit/>
          </a:bodyPr>
          <a:lstStyle/>
          <a:p>
            <a:pPr marL="342900" indent="-342900">
              <a:buAutoNum type="arabicPeriod"/>
            </a:pPr>
            <a:r>
              <a:rPr lang="ru-RU" dirty="0"/>
              <a:t>Отправляемое сообщение определяется через указание блока памяти (буфера), в котором это сообщение располагается. Используемая для указания буфера триада </a:t>
            </a:r>
          </a:p>
          <a:p>
            <a:r>
              <a:rPr lang="ru-RU" dirty="0"/>
              <a:t>		( </a:t>
            </a:r>
            <a:r>
              <a:rPr lang="ru-RU" dirty="0" err="1"/>
              <a:t>buf</a:t>
            </a:r>
            <a:r>
              <a:rPr lang="ru-RU" dirty="0"/>
              <a:t>, </a:t>
            </a:r>
            <a:r>
              <a:rPr lang="ru-RU" dirty="0" err="1"/>
              <a:t>count</a:t>
            </a:r>
            <a:r>
              <a:rPr lang="ru-RU" dirty="0"/>
              <a:t>, </a:t>
            </a:r>
            <a:r>
              <a:rPr lang="ru-RU" dirty="0" err="1"/>
              <a:t>type</a:t>
            </a:r>
            <a:r>
              <a:rPr lang="ru-RU" dirty="0"/>
              <a:t> ) </a:t>
            </a:r>
          </a:p>
          <a:p>
            <a:r>
              <a:rPr lang="ru-RU" dirty="0"/>
              <a:t>входит в состав параметров практически всех функций передачи данных, </a:t>
            </a:r>
          </a:p>
          <a:p>
            <a:endParaRPr lang="ru-RU" dirty="0"/>
          </a:p>
          <a:p>
            <a:r>
              <a:rPr lang="ru-RU" dirty="0"/>
              <a:t>2. Процессы, между которыми выполняется передача данных, в обязательном порядке должны принадлежать коммуникатору, указываемому в функции </a:t>
            </a:r>
            <a:r>
              <a:rPr lang="ru-RU" dirty="0" err="1"/>
              <a:t>MPI_Send</a:t>
            </a:r>
            <a:r>
              <a:rPr lang="ru-RU" dirty="0"/>
              <a:t>, </a:t>
            </a:r>
          </a:p>
          <a:p>
            <a:endParaRPr lang="ru-RU" dirty="0"/>
          </a:p>
          <a:p>
            <a:r>
              <a:rPr lang="ru-RU" dirty="0"/>
              <a:t>3. Параметр </a:t>
            </a:r>
            <a:r>
              <a:rPr lang="ru-RU" dirty="0" err="1"/>
              <a:t>tag</a:t>
            </a:r>
            <a:r>
              <a:rPr lang="ru-RU" dirty="0"/>
              <a:t> используется только при необходимости различения передаваемых сообщений, в противном случае в качестве значения параметра может быть использовано произвольное целое число (см. также описание функции </a:t>
            </a:r>
            <a:r>
              <a:rPr lang="ru-RU" dirty="0" err="1"/>
              <a:t>MPI_Recv</a:t>
            </a:r>
            <a:r>
              <a:rPr lang="ru-RU" dirty="0"/>
              <a:t>). </a:t>
            </a:r>
          </a:p>
          <a:p>
            <a:r>
              <a:rPr lang="ru-RU" dirty="0"/>
              <a:t>Сразу же после завершения функции </a:t>
            </a:r>
            <a:r>
              <a:rPr lang="ru-RU" dirty="0" err="1"/>
              <a:t>MPI_Send</a:t>
            </a:r>
            <a:r>
              <a:rPr lang="ru-RU" dirty="0"/>
              <a:t> процесс-отправитель может начать повторно использовать буфер памяти, в котором располагалось отправляемое сообщение. Вместе с этим, следует понимать, что в момент завершения функции </a:t>
            </a:r>
            <a:r>
              <a:rPr lang="ru-RU" dirty="0" err="1"/>
              <a:t>MPI_Send</a:t>
            </a:r>
            <a:r>
              <a:rPr lang="ru-RU" dirty="0"/>
              <a:t> состояние самого пересылаемого сообщения может быть совершенно различным - сообщение может располагаться в процессе-отправителе, может находиться в процессе передачи, может храниться в процессе-получателе или же может быть принято процессом получателем при помощи функции </a:t>
            </a:r>
            <a:r>
              <a:rPr lang="ru-RU" dirty="0" err="1"/>
              <a:t>MPI_Recv</a:t>
            </a:r>
            <a:r>
              <a:rPr lang="ru-RU" dirty="0"/>
              <a:t>. </a:t>
            </a:r>
          </a:p>
          <a:p>
            <a:r>
              <a:rPr lang="ru-RU" dirty="0"/>
              <a:t>Тем самым, завершение функции </a:t>
            </a:r>
            <a:r>
              <a:rPr lang="ru-RU" dirty="0" err="1"/>
              <a:t>MPI_Send</a:t>
            </a:r>
            <a:r>
              <a:rPr lang="ru-RU" dirty="0"/>
              <a:t> означает лишь, что операция передачи начала выполняться и пересылка сообщения будет рано или поздно будет выполнена. </a:t>
            </a:r>
            <a:endParaRPr lang="en-US" dirty="0"/>
          </a:p>
        </p:txBody>
      </p:sp>
    </p:spTree>
    <p:extLst>
      <p:ext uri="{BB962C8B-B14F-4D97-AF65-F5344CB8AC3E}">
        <p14:creationId xmlns:p14="http://schemas.microsoft.com/office/powerpoint/2010/main" val="17005639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EA0235-4B0D-4CF7-BE70-795A783F1EF7}"/>
              </a:ext>
            </a:extLst>
          </p:cNvPr>
          <p:cNvSpPr txBox="1"/>
          <p:nvPr/>
        </p:nvSpPr>
        <p:spPr>
          <a:xfrm>
            <a:off x="614778" y="498019"/>
            <a:ext cx="10464554" cy="646331"/>
          </a:xfrm>
          <a:prstGeom prst="rect">
            <a:avLst/>
          </a:prstGeom>
          <a:noFill/>
        </p:spPr>
        <p:txBody>
          <a:bodyPr wrap="square">
            <a:spAutoFit/>
          </a:bodyPr>
          <a:lstStyle/>
          <a:p>
            <a:r>
              <a:rPr lang="ru-RU" b="1" dirty="0"/>
              <a:t>Прием сообщений </a:t>
            </a:r>
          </a:p>
          <a:p>
            <a:r>
              <a:rPr lang="ru-RU" dirty="0"/>
              <a:t>Для приема сообщения процесс-получатель должен выполнить функцию: </a:t>
            </a:r>
            <a:endParaRPr lang="en-US" dirty="0"/>
          </a:p>
        </p:txBody>
      </p:sp>
      <p:pic>
        <p:nvPicPr>
          <p:cNvPr id="5" name="Рисунок 4">
            <a:extLst>
              <a:ext uri="{FF2B5EF4-FFF2-40B4-BE49-F238E27FC236}">
                <a16:creationId xmlns:a16="http://schemas.microsoft.com/office/drawing/2014/main" id="{9A070710-9372-449A-95B2-057108C14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778" y="1286934"/>
            <a:ext cx="9665564" cy="674342"/>
          </a:xfrm>
          <a:prstGeom prst="rect">
            <a:avLst/>
          </a:prstGeom>
        </p:spPr>
      </p:pic>
      <p:pic>
        <p:nvPicPr>
          <p:cNvPr id="7" name="Рисунок 6">
            <a:extLst>
              <a:ext uri="{FF2B5EF4-FFF2-40B4-BE49-F238E27FC236}">
                <a16:creationId xmlns:a16="http://schemas.microsoft.com/office/drawing/2014/main" id="{1D14DC01-E8FA-49D8-A4DE-7238FC0BD9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5" y="1961276"/>
            <a:ext cx="8285455" cy="2270828"/>
          </a:xfrm>
          <a:prstGeom prst="rect">
            <a:avLst/>
          </a:prstGeom>
        </p:spPr>
      </p:pic>
      <p:sp>
        <p:nvSpPr>
          <p:cNvPr id="9" name="TextBox 8">
            <a:extLst>
              <a:ext uri="{FF2B5EF4-FFF2-40B4-BE49-F238E27FC236}">
                <a16:creationId xmlns:a16="http://schemas.microsoft.com/office/drawing/2014/main" id="{6FA9BBB5-E301-4E3A-BAFF-3623DFB083B8}"/>
              </a:ext>
            </a:extLst>
          </p:cNvPr>
          <p:cNvSpPr txBox="1"/>
          <p:nvPr/>
        </p:nvSpPr>
        <p:spPr>
          <a:xfrm>
            <a:off x="614778" y="4072189"/>
            <a:ext cx="11032725" cy="2031325"/>
          </a:xfrm>
          <a:prstGeom prst="rect">
            <a:avLst/>
          </a:prstGeom>
          <a:noFill/>
        </p:spPr>
        <p:txBody>
          <a:bodyPr wrap="square">
            <a:spAutoFit/>
          </a:bodyPr>
          <a:lstStyle/>
          <a:p>
            <a:r>
              <a:rPr lang="ru-RU" dirty="0"/>
              <a:t>1.Буфер памяти должен быть достаточным для приема сообщения, а тип элементов передаваемого и принимаемого сообщения должны совпадать; при нехватке памяти часть сообщения будет потеряна и в коде завершения функции будет зафиксирована ошибка переполнения, </a:t>
            </a:r>
          </a:p>
          <a:p>
            <a:r>
              <a:rPr lang="ru-RU" dirty="0"/>
              <a:t>2. При необходимости приема сообщения от любого процесса-отправителя для параметра </a:t>
            </a:r>
            <a:r>
              <a:rPr lang="ru-RU" dirty="0" err="1"/>
              <a:t>source</a:t>
            </a:r>
            <a:r>
              <a:rPr lang="ru-RU" dirty="0"/>
              <a:t> может быть указано значение MPI_ANY_SOURCE, </a:t>
            </a:r>
          </a:p>
          <a:p>
            <a:r>
              <a:rPr lang="ru-RU" dirty="0"/>
              <a:t>3. При необходимости приема сообщения с любым тегом для параметра </a:t>
            </a:r>
            <a:r>
              <a:rPr lang="ru-RU" dirty="0" err="1"/>
              <a:t>tag</a:t>
            </a:r>
            <a:r>
              <a:rPr lang="ru-RU" dirty="0"/>
              <a:t> может быть указано значение MPI_ANY_TAG, </a:t>
            </a:r>
          </a:p>
        </p:txBody>
      </p:sp>
    </p:spTree>
    <p:extLst>
      <p:ext uri="{BB962C8B-B14F-4D97-AF65-F5344CB8AC3E}">
        <p14:creationId xmlns:p14="http://schemas.microsoft.com/office/powerpoint/2010/main" val="40328563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FA6F14-5458-4DA5-8A02-5AF0E11FCB11}"/>
              </a:ext>
            </a:extLst>
          </p:cNvPr>
          <p:cNvSpPr txBox="1"/>
          <p:nvPr/>
        </p:nvSpPr>
        <p:spPr>
          <a:xfrm>
            <a:off x="754600" y="807870"/>
            <a:ext cx="10005135" cy="369332"/>
          </a:xfrm>
          <a:prstGeom prst="rect">
            <a:avLst/>
          </a:prstGeom>
          <a:noFill/>
        </p:spPr>
        <p:txBody>
          <a:bodyPr wrap="square">
            <a:spAutoFit/>
          </a:bodyPr>
          <a:lstStyle/>
          <a:p>
            <a:r>
              <a:rPr lang="ru-RU" dirty="0"/>
              <a:t>4. Параметр </a:t>
            </a:r>
            <a:r>
              <a:rPr lang="ru-RU" dirty="0" err="1"/>
              <a:t>status</a:t>
            </a:r>
            <a:r>
              <a:rPr lang="ru-RU" dirty="0"/>
              <a:t> позволяет определить ряд характеристик принятого сообщения</a:t>
            </a:r>
            <a:endParaRPr lang="en-US" dirty="0"/>
          </a:p>
        </p:txBody>
      </p:sp>
      <p:pic>
        <p:nvPicPr>
          <p:cNvPr id="7" name="Рисунок 6">
            <a:extLst>
              <a:ext uri="{FF2B5EF4-FFF2-40B4-BE49-F238E27FC236}">
                <a16:creationId xmlns:a16="http://schemas.microsoft.com/office/drawing/2014/main" id="{858C65D9-CC4B-4B46-858D-65989B378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112" y="1496923"/>
            <a:ext cx="10342394" cy="1272910"/>
          </a:xfrm>
          <a:prstGeom prst="rect">
            <a:avLst/>
          </a:prstGeom>
        </p:spPr>
      </p:pic>
      <p:sp>
        <p:nvSpPr>
          <p:cNvPr id="9" name="TextBox 8">
            <a:extLst>
              <a:ext uri="{FF2B5EF4-FFF2-40B4-BE49-F238E27FC236}">
                <a16:creationId xmlns:a16="http://schemas.microsoft.com/office/drawing/2014/main" id="{0022F423-5F45-4627-8BDB-CA4020C2C67B}"/>
              </a:ext>
            </a:extLst>
          </p:cNvPr>
          <p:cNvSpPr txBox="1"/>
          <p:nvPr/>
        </p:nvSpPr>
        <p:spPr>
          <a:xfrm>
            <a:off x="657133" y="2910809"/>
            <a:ext cx="10635264" cy="3139321"/>
          </a:xfrm>
          <a:prstGeom prst="rect">
            <a:avLst/>
          </a:prstGeom>
          <a:noFill/>
        </p:spPr>
        <p:txBody>
          <a:bodyPr wrap="square">
            <a:spAutoFit/>
          </a:bodyPr>
          <a:lstStyle/>
          <a:p>
            <a:r>
              <a:rPr lang="ru-RU" dirty="0"/>
              <a:t>возвращает в переменной </a:t>
            </a:r>
            <a:r>
              <a:rPr lang="ru-RU" dirty="0" err="1"/>
              <a:t>count</a:t>
            </a:r>
            <a:r>
              <a:rPr lang="ru-RU" dirty="0"/>
              <a:t> количество элементов типа </a:t>
            </a:r>
            <a:r>
              <a:rPr lang="ru-RU" dirty="0" err="1"/>
              <a:t>type</a:t>
            </a:r>
            <a:r>
              <a:rPr lang="ru-RU" dirty="0"/>
              <a:t> в принятом сообщении. </a:t>
            </a:r>
          </a:p>
          <a:p>
            <a:endParaRPr lang="ru-RU" dirty="0"/>
          </a:p>
          <a:p>
            <a:r>
              <a:rPr lang="ru-RU" dirty="0"/>
              <a:t>Вызов функции </a:t>
            </a:r>
            <a:r>
              <a:rPr lang="ru-RU" dirty="0" err="1"/>
              <a:t>MPI_Recv</a:t>
            </a:r>
            <a:r>
              <a:rPr lang="ru-RU" dirty="0"/>
              <a:t> не должен согласовываться со временем вызова соответствующей функции передачи сообщения </a:t>
            </a:r>
            <a:r>
              <a:rPr lang="ru-RU" dirty="0" err="1"/>
              <a:t>MPI_Send</a:t>
            </a:r>
            <a:r>
              <a:rPr lang="ru-RU" dirty="0"/>
              <a:t> – прием сообщения может быть инициирован до момента, в момент или после момента начала отправки сообщения. </a:t>
            </a:r>
          </a:p>
          <a:p>
            <a:r>
              <a:rPr lang="ru-RU" dirty="0"/>
              <a:t>По завершении функции </a:t>
            </a:r>
            <a:r>
              <a:rPr lang="ru-RU" dirty="0" err="1"/>
              <a:t>MPI_Recv</a:t>
            </a:r>
            <a:r>
              <a:rPr lang="ru-RU" dirty="0"/>
              <a:t> в заданном буфере памяти будет располагаться принятое сообщение. </a:t>
            </a:r>
          </a:p>
          <a:p>
            <a:endParaRPr lang="ru-RU" dirty="0"/>
          </a:p>
          <a:p>
            <a:r>
              <a:rPr lang="ru-RU" dirty="0"/>
              <a:t>Принципиальный момент здесь состоит в том, что функция </a:t>
            </a:r>
            <a:r>
              <a:rPr lang="ru-RU" dirty="0" err="1"/>
              <a:t>MPI_Recv</a:t>
            </a:r>
            <a:r>
              <a:rPr lang="ru-RU" dirty="0"/>
              <a:t> является блокирующей для процесса-получателя, т.е. его выполнение приостанавливается до завершения работы функции. </a:t>
            </a:r>
          </a:p>
          <a:p>
            <a:r>
              <a:rPr lang="ru-RU" dirty="0"/>
              <a:t>Таким образом, если по каким-то причинам ожидаемое для приема сообщение будет отсутствовать, выполнение параллельной программы будет блокировано.</a:t>
            </a:r>
            <a:endParaRPr lang="en-US" dirty="0"/>
          </a:p>
        </p:txBody>
      </p:sp>
    </p:spTree>
    <p:extLst>
      <p:ext uri="{BB962C8B-B14F-4D97-AF65-F5344CB8AC3E}">
        <p14:creationId xmlns:p14="http://schemas.microsoft.com/office/powerpoint/2010/main" val="41779045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9ABDAE-60C2-48C0-A8C0-5FA11C588A4D}"/>
              </a:ext>
            </a:extLst>
          </p:cNvPr>
          <p:cNvSpPr txBox="1"/>
          <p:nvPr/>
        </p:nvSpPr>
        <p:spPr>
          <a:xfrm>
            <a:off x="783454" y="438421"/>
            <a:ext cx="6094520" cy="369332"/>
          </a:xfrm>
          <a:prstGeom prst="rect">
            <a:avLst/>
          </a:prstGeom>
          <a:noFill/>
        </p:spPr>
        <p:txBody>
          <a:bodyPr wrap="square">
            <a:spAutoFit/>
          </a:bodyPr>
          <a:lstStyle/>
          <a:p>
            <a:r>
              <a:rPr lang="ru-RU" dirty="0"/>
              <a:t>Определение времени выполнение </a:t>
            </a:r>
            <a:r>
              <a:rPr lang="en-US" dirty="0"/>
              <a:t>MPI-</a:t>
            </a:r>
            <a:r>
              <a:rPr lang="ru-RU" dirty="0"/>
              <a:t>программы</a:t>
            </a:r>
            <a:endParaRPr lang="en-US" dirty="0"/>
          </a:p>
        </p:txBody>
      </p:sp>
      <p:sp>
        <p:nvSpPr>
          <p:cNvPr id="5" name="TextBox 4">
            <a:extLst>
              <a:ext uri="{FF2B5EF4-FFF2-40B4-BE49-F238E27FC236}">
                <a16:creationId xmlns:a16="http://schemas.microsoft.com/office/drawing/2014/main" id="{D9F63DE1-1E55-4C99-B28A-6DF745570E3B}"/>
              </a:ext>
            </a:extLst>
          </p:cNvPr>
          <p:cNvSpPr txBox="1"/>
          <p:nvPr/>
        </p:nvSpPr>
        <p:spPr>
          <a:xfrm>
            <a:off x="435006" y="887769"/>
            <a:ext cx="11514338" cy="1815882"/>
          </a:xfrm>
          <a:prstGeom prst="rect">
            <a:avLst/>
          </a:prstGeom>
          <a:noFill/>
        </p:spPr>
        <p:txBody>
          <a:bodyPr wrap="square">
            <a:spAutoFit/>
          </a:bodyPr>
          <a:lstStyle/>
          <a:p>
            <a:r>
              <a:rPr lang="ru-RU" sz="1600" dirty="0"/>
              <a:t>Практически сразу же после разработки первых параллельных программ возникает необходимость определения времени выполнения вычислений для оценки достигаемого ускорения процессов решения задач за счет использования параллелизма. Используемые обычно средства для измерения времени работы программ зависят, как правило, от аппаратной платформы, операционной системы, алгоритмического языка и т.п. </a:t>
            </a:r>
          </a:p>
          <a:p>
            <a:r>
              <a:rPr lang="ru-RU" sz="1600" dirty="0"/>
              <a:t>Стандарт MPI включает определение специальных функций для измерения времени, использование которых позволяет устранить зависимость от среды выполнения параллельных программ. Получение времени текущего момента выполнения программы обеспечивается при помощи функции: </a:t>
            </a:r>
            <a:endParaRPr lang="en-US" sz="1600" dirty="0"/>
          </a:p>
        </p:txBody>
      </p:sp>
      <p:pic>
        <p:nvPicPr>
          <p:cNvPr id="7" name="Рисунок 6">
            <a:extLst>
              <a:ext uri="{FF2B5EF4-FFF2-40B4-BE49-F238E27FC236}">
                <a16:creationId xmlns:a16="http://schemas.microsoft.com/office/drawing/2014/main" id="{758C2A40-CF7A-4752-8F87-410834F4C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947" y="2703651"/>
            <a:ext cx="8806648" cy="4025288"/>
          </a:xfrm>
          <a:prstGeom prst="rect">
            <a:avLst/>
          </a:prstGeom>
        </p:spPr>
      </p:pic>
    </p:spTree>
    <p:extLst>
      <p:ext uri="{BB962C8B-B14F-4D97-AF65-F5344CB8AC3E}">
        <p14:creationId xmlns:p14="http://schemas.microsoft.com/office/powerpoint/2010/main" val="3668184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38A2F6-82AC-4C55-AC3C-BEC4DED4B7CC}"/>
              </a:ext>
            </a:extLst>
          </p:cNvPr>
          <p:cNvSpPr txBox="1"/>
          <p:nvPr/>
        </p:nvSpPr>
        <p:spPr>
          <a:xfrm>
            <a:off x="1617955" y="609885"/>
            <a:ext cx="6094520" cy="369332"/>
          </a:xfrm>
          <a:prstGeom prst="rect">
            <a:avLst/>
          </a:prstGeom>
          <a:noFill/>
        </p:spPr>
        <p:txBody>
          <a:bodyPr wrap="square">
            <a:spAutoFit/>
          </a:bodyPr>
          <a:lstStyle/>
          <a:p>
            <a:r>
              <a:rPr lang="ru-RU" b="1" i="0" dirty="0">
                <a:solidFill>
                  <a:srgbClr val="000000"/>
                </a:solidFill>
                <a:effectLst/>
                <a:latin typeface="Times New Roman" panose="02020603050405020304" pitchFamily="18" charset="0"/>
              </a:rPr>
              <a:t>Введение в принципы распределенных систем</a:t>
            </a:r>
            <a:endParaRPr lang="en-US" dirty="0"/>
          </a:p>
        </p:txBody>
      </p:sp>
      <p:sp>
        <p:nvSpPr>
          <p:cNvPr id="5" name="TextBox 4">
            <a:extLst>
              <a:ext uri="{FF2B5EF4-FFF2-40B4-BE49-F238E27FC236}">
                <a16:creationId xmlns:a16="http://schemas.microsoft.com/office/drawing/2014/main" id="{7FA7BF1B-572D-4AEE-A007-A33F782F6EA3}"/>
              </a:ext>
            </a:extLst>
          </p:cNvPr>
          <p:cNvSpPr txBox="1"/>
          <p:nvPr/>
        </p:nvSpPr>
        <p:spPr>
          <a:xfrm>
            <a:off x="204187" y="979217"/>
            <a:ext cx="11807300" cy="5078313"/>
          </a:xfrm>
          <a:prstGeom prst="rect">
            <a:avLst/>
          </a:prstGeom>
          <a:noFill/>
        </p:spPr>
        <p:txBody>
          <a:bodyPr wrap="square">
            <a:spAutoFit/>
          </a:bodyPr>
          <a:lstStyle/>
          <a:p>
            <a:pPr algn="just"/>
            <a:r>
              <a:rPr lang="ru-RU" b="0" i="0" dirty="0">
                <a:solidFill>
                  <a:srgbClr val="000000"/>
                </a:solidFill>
                <a:effectLst/>
                <a:latin typeface="Arial" panose="020B0604020202020204" pitchFamily="34" charset="0"/>
              </a:rPr>
              <a:t>Современные распределенные системы управления находят широкое применение в различных технологических системах, системах автоматизации научных исследований, сложном измерительном оборудовании, в системах малой автоматизации, различных охранных системах и т.д. Настоящий этап в развитии систем обработки информации характеризуется значительным снижением цен на персональные компьютеры (PC), развитием архитектуры и основных параметров микропроцессорной техники, созданием эффективных высоко интегрированных подсистем первичной обработки аналоговой информации (аналого-цифровых и цифро-аналоговых преобразователей, коммутаторов, генераторов и т.д.), тенденцией к существенному снижению стоимости создаваемых систем.</a:t>
            </a:r>
          </a:p>
          <a:p>
            <a:pPr algn="just"/>
            <a:endParaRPr lang="ru-RU" b="0" i="0" dirty="0">
              <a:solidFill>
                <a:srgbClr val="000000"/>
              </a:solidFill>
              <a:effectLst/>
              <a:latin typeface="Arial" panose="020B0604020202020204" pitchFamily="34" charset="0"/>
            </a:endParaRPr>
          </a:p>
          <a:p>
            <a:pPr algn="just"/>
            <a:r>
              <a:rPr lang="ru-RU" b="0" i="0" dirty="0">
                <a:solidFill>
                  <a:srgbClr val="000000"/>
                </a:solidFill>
                <a:effectLst/>
                <a:latin typeface="Arial" panose="020B0604020202020204" pitchFamily="34" charset="0"/>
              </a:rPr>
              <a:t>Существует множество определений распределенных систем:</a:t>
            </a:r>
          </a:p>
          <a:p>
            <a:pPr algn="just">
              <a:buFont typeface="Arial" panose="020B0604020202020204" pitchFamily="34" charset="0"/>
              <a:buChar char="•"/>
            </a:pPr>
            <a:r>
              <a:rPr lang="ru-RU" b="0" i="0" dirty="0">
                <a:solidFill>
                  <a:srgbClr val="000000"/>
                </a:solidFill>
                <a:effectLst/>
                <a:latin typeface="Arial" panose="020B0604020202020204" pitchFamily="34" charset="0"/>
              </a:rPr>
              <a:t>Набор компьютеров, представляющийся их пользователям единой объединенной системой.</a:t>
            </a:r>
          </a:p>
          <a:p>
            <a:pPr algn="just">
              <a:buFont typeface="Arial" panose="020B0604020202020204" pitchFamily="34" charset="0"/>
              <a:buChar char="•"/>
            </a:pPr>
            <a:r>
              <a:rPr lang="ru-RU" b="0" i="0" dirty="0">
                <a:solidFill>
                  <a:srgbClr val="000000"/>
                </a:solidFill>
                <a:effectLst/>
                <a:latin typeface="Arial" panose="020B0604020202020204" pitchFamily="34" charset="0"/>
              </a:rPr>
              <a:t>Группа размещенных на большом расстоянии друг от друга ЭВМ, в том числе как отдельных, так и их локальных сетей, соединенных линиями проводной (кабельной) и/или радиосвязи.</a:t>
            </a:r>
          </a:p>
          <a:p>
            <a:pPr algn="just">
              <a:buFont typeface="Arial" panose="020B0604020202020204" pitchFamily="34" charset="0"/>
              <a:buChar char="•"/>
            </a:pPr>
            <a:r>
              <a:rPr lang="ru-RU" b="0" i="0" dirty="0">
                <a:solidFill>
                  <a:srgbClr val="000000"/>
                </a:solidFill>
                <a:effectLst/>
                <a:latin typeface="Arial" panose="020B0604020202020204" pitchFamily="34" charset="0"/>
              </a:rPr>
              <a:t>Вычислительная сеть, в которой все рабочие станции могут выступать по отношению к другим компьютерам в сети как серверы. Распределенная сеть использует технологии распределенных коммуникаций.</a:t>
            </a:r>
          </a:p>
          <a:p>
            <a:pPr algn="just">
              <a:buFont typeface="Arial" panose="020B0604020202020204" pitchFamily="34" charset="0"/>
              <a:buChar char="•"/>
            </a:pPr>
            <a:r>
              <a:rPr lang="ru-RU" b="0" i="0" dirty="0">
                <a:solidFill>
                  <a:srgbClr val="000000"/>
                </a:solidFill>
                <a:effectLst/>
                <a:latin typeface="Arial" panose="020B0604020202020204" pitchFamily="34" charset="0"/>
              </a:rPr>
              <a:t>Система, в которой обработка информации сосредоточена не на одной вычислительной машине, а распределена между несколькими компьютерами.</a:t>
            </a:r>
          </a:p>
        </p:txBody>
      </p:sp>
    </p:spTree>
    <p:extLst>
      <p:ext uri="{BB962C8B-B14F-4D97-AF65-F5344CB8AC3E}">
        <p14:creationId xmlns:p14="http://schemas.microsoft.com/office/powerpoint/2010/main" val="3119295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E070F-ACF4-4090-AB9A-A76F2505CFBC}"/>
              </a:ext>
            </a:extLst>
          </p:cNvPr>
          <p:cNvSpPr>
            <a:spLocks noGrp="1"/>
          </p:cNvSpPr>
          <p:nvPr>
            <p:ph type="ctrTitle"/>
          </p:nvPr>
        </p:nvSpPr>
        <p:spPr>
          <a:xfrm>
            <a:off x="372862" y="647700"/>
            <a:ext cx="11295263" cy="5770855"/>
          </a:xfrm>
        </p:spPr>
        <p:txBody>
          <a:bodyPr>
            <a:normAutofit/>
          </a:bodyPr>
          <a:lstStyle/>
          <a:p>
            <a:r>
              <a:rPr lang="ru-RU" sz="2400" b="0" i="0" dirty="0">
                <a:solidFill>
                  <a:srgbClr val="222222"/>
                </a:solidFill>
                <a:effectLst/>
                <a:latin typeface="Arial" panose="020B0604020202020204" pitchFamily="34" charset="0"/>
              </a:rPr>
              <a:t>Реализация сетевых служб осуществляется программным обеспечением (программными средствами). Файловая служба и служба печати предоставляются операционными системами, а остальные службы обеспечиваются сетевыми прикладными программами или приложениями. К традиционным сетевым службам относятся: </a:t>
            </a:r>
            <a:r>
              <a:rPr lang="ru-RU" sz="2400" b="0" i="0" dirty="0" err="1">
                <a:solidFill>
                  <a:srgbClr val="222222"/>
                </a:solidFill>
                <a:effectLst/>
                <a:latin typeface="Arial" panose="020B0604020202020204" pitchFamily="34" charset="0"/>
              </a:rPr>
              <a:t>Telnet</a:t>
            </a:r>
            <a:r>
              <a:rPr lang="ru-RU" sz="2400" b="0" i="0" dirty="0">
                <a:solidFill>
                  <a:srgbClr val="222222"/>
                </a:solidFill>
                <a:effectLst/>
                <a:latin typeface="Arial" panose="020B0604020202020204" pitchFamily="34" charset="0"/>
              </a:rPr>
              <a:t>, FTP, HTTP, SMTP, POP-3.</a:t>
            </a:r>
            <a:br>
              <a:rPr lang="ru-RU" sz="2400" b="0" i="0" dirty="0">
                <a:solidFill>
                  <a:srgbClr val="222222"/>
                </a:solidFill>
                <a:effectLst/>
                <a:latin typeface="Arial" panose="020B0604020202020204" pitchFamily="34" charset="0"/>
              </a:rPr>
            </a:br>
            <a:r>
              <a:rPr lang="ru-RU" sz="2400" b="0" i="0" dirty="0">
                <a:solidFill>
                  <a:srgbClr val="222222"/>
                </a:solidFill>
                <a:effectLst/>
                <a:latin typeface="Arial" panose="020B0604020202020204" pitchFamily="34" charset="0"/>
              </a:rPr>
              <a:t>Служба </a:t>
            </a:r>
            <a:r>
              <a:rPr lang="ru-RU" sz="2400" b="0" i="0" dirty="0" err="1">
                <a:solidFill>
                  <a:srgbClr val="222222"/>
                </a:solidFill>
                <a:effectLst/>
                <a:latin typeface="Arial" panose="020B0604020202020204" pitchFamily="34" charset="0"/>
              </a:rPr>
              <a:t>Telnet</a:t>
            </a:r>
            <a:r>
              <a:rPr lang="ru-RU" sz="2400" b="0" i="0" dirty="0">
                <a:solidFill>
                  <a:srgbClr val="222222"/>
                </a:solidFill>
                <a:effectLst/>
                <a:latin typeface="Arial" panose="020B0604020202020204" pitchFamily="34" charset="0"/>
              </a:rPr>
              <a:t> позволяет организовывать подключения пользователей к серверу по протоколу </a:t>
            </a:r>
            <a:r>
              <a:rPr lang="ru-RU" sz="2400" b="0" i="0" dirty="0" err="1">
                <a:solidFill>
                  <a:srgbClr val="222222"/>
                </a:solidFill>
                <a:effectLst/>
                <a:latin typeface="Arial" panose="020B0604020202020204" pitchFamily="34" charset="0"/>
              </a:rPr>
              <a:t>Telnet</a:t>
            </a:r>
            <a:r>
              <a:rPr lang="ru-RU" sz="2400" b="0" i="0" dirty="0">
                <a:solidFill>
                  <a:srgbClr val="222222"/>
                </a:solidFill>
                <a:effectLst/>
                <a:latin typeface="Arial" panose="020B0604020202020204" pitchFamily="34" charset="0"/>
              </a:rPr>
              <a:t>.</a:t>
            </a:r>
            <a:br>
              <a:rPr lang="ru-RU" sz="2400" b="0" i="0" dirty="0">
                <a:solidFill>
                  <a:srgbClr val="222222"/>
                </a:solidFill>
                <a:effectLst/>
                <a:latin typeface="Arial" panose="020B0604020202020204" pitchFamily="34" charset="0"/>
              </a:rPr>
            </a:br>
            <a:r>
              <a:rPr lang="ru-RU" sz="2400" b="0" i="0" dirty="0">
                <a:solidFill>
                  <a:srgbClr val="222222"/>
                </a:solidFill>
                <a:effectLst/>
                <a:latin typeface="Arial" panose="020B0604020202020204" pitchFamily="34" charset="0"/>
              </a:rPr>
              <a:t>Служба FTP обеспечивает пересылку файлов с </a:t>
            </a:r>
            <a:r>
              <a:rPr lang="ru-RU" sz="2400" b="0" i="0" dirty="0" err="1">
                <a:solidFill>
                  <a:srgbClr val="222222"/>
                </a:solidFill>
                <a:effectLst/>
                <a:latin typeface="Arial" panose="020B0604020202020204" pitchFamily="34" charset="0"/>
              </a:rPr>
              <a:t>Web</a:t>
            </a:r>
            <a:r>
              <a:rPr lang="ru-RU" sz="2400" b="0" i="0" dirty="0">
                <a:solidFill>
                  <a:srgbClr val="222222"/>
                </a:solidFill>
                <a:effectLst/>
                <a:latin typeface="Arial" panose="020B0604020202020204" pitchFamily="34" charset="0"/>
              </a:rPr>
              <a:t>-серверов. HTTP - служба, предназначенная для просмотра </a:t>
            </a:r>
            <a:r>
              <a:rPr lang="ru-RU" sz="2400" b="0" i="0" dirty="0" err="1">
                <a:solidFill>
                  <a:srgbClr val="222222"/>
                </a:solidFill>
                <a:effectLst/>
                <a:latin typeface="Arial" panose="020B0604020202020204" pitchFamily="34" charset="0"/>
              </a:rPr>
              <a:t>Web</a:t>
            </a:r>
            <a:r>
              <a:rPr lang="ru-RU" sz="2400" b="0" i="0" dirty="0">
                <a:solidFill>
                  <a:srgbClr val="222222"/>
                </a:solidFill>
                <a:effectLst/>
                <a:latin typeface="Arial" panose="020B0604020202020204" pitchFamily="34" charset="0"/>
              </a:rPr>
              <a:t>-страниц (</a:t>
            </a:r>
            <a:r>
              <a:rPr lang="ru-RU" sz="2400" b="0" i="0" dirty="0" err="1">
                <a:solidFill>
                  <a:srgbClr val="222222"/>
                </a:solidFill>
                <a:effectLst/>
                <a:latin typeface="Arial" panose="020B0604020202020204" pitchFamily="34" charset="0"/>
              </a:rPr>
              <a:t>Web</a:t>
            </a:r>
            <a:r>
              <a:rPr lang="ru-RU" sz="2400" b="0" i="0" dirty="0">
                <a:solidFill>
                  <a:srgbClr val="222222"/>
                </a:solidFill>
                <a:effectLst/>
                <a:latin typeface="Arial" panose="020B0604020202020204" pitchFamily="34" charset="0"/>
              </a:rPr>
              <a:t>-сайтов), обеспечивается сетевыми прикладными программами: </a:t>
            </a:r>
            <a:r>
              <a:rPr lang="ru-RU" sz="2400" b="0" i="0" dirty="0" err="1">
                <a:solidFill>
                  <a:srgbClr val="222222"/>
                </a:solidFill>
                <a:effectLst/>
                <a:latin typeface="Arial" panose="020B0604020202020204" pitchFamily="34" charset="0"/>
              </a:rPr>
              <a:t>Internet</a:t>
            </a:r>
            <a:r>
              <a:rPr lang="ru-RU" sz="2400" b="0" i="0" dirty="0">
                <a:solidFill>
                  <a:srgbClr val="222222"/>
                </a:solidFill>
                <a:effectLst/>
                <a:latin typeface="Arial" panose="020B0604020202020204" pitchFamily="34" charset="0"/>
              </a:rPr>
              <a:t> </a:t>
            </a:r>
            <a:r>
              <a:rPr lang="ru-RU" sz="2400" b="0" i="0" dirty="0" err="1">
                <a:solidFill>
                  <a:srgbClr val="222222"/>
                </a:solidFill>
                <a:effectLst/>
                <a:latin typeface="Arial" panose="020B0604020202020204" pitchFamily="34" charset="0"/>
              </a:rPr>
              <a:t>Explorer</a:t>
            </a:r>
            <a:r>
              <a:rPr lang="ru-RU" sz="2400" b="0" i="0" dirty="0">
                <a:solidFill>
                  <a:srgbClr val="222222"/>
                </a:solidFill>
                <a:effectLst/>
                <a:latin typeface="Arial" panose="020B0604020202020204" pitchFamily="34" charset="0"/>
              </a:rPr>
              <a:t>, </a:t>
            </a:r>
            <a:r>
              <a:rPr lang="ru-RU" sz="2400" b="0" i="0" dirty="0" err="1">
                <a:solidFill>
                  <a:srgbClr val="222222"/>
                </a:solidFill>
                <a:effectLst/>
                <a:latin typeface="Arial" panose="020B0604020202020204" pitchFamily="34" charset="0"/>
              </a:rPr>
              <a:t>Mozilla</a:t>
            </a:r>
            <a:r>
              <a:rPr lang="ru-RU" sz="2400" b="0" i="0" dirty="0">
                <a:solidFill>
                  <a:srgbClr val="222222"/>
                </a:solidFill>
                <a:effectLst/>
                <a:latin typeface="Arial" panose="020B0604020202020204" pitchFamily="34" charset="0"/>
              </a:rPr>
              <a:t> </a:t>
            </a:r>
            <a:r>
              <a:rPr lang="ru-RU" sz="2400" b="0" i="0" dirty="0" err="1">
                <a:solidFill>
                  <a:srgbClr val="222222"/>
                </a:solidFill>
                <a:effectLst/>
                <a:latin typeface="Arial" panose="020B0604020202020204" pitchFamily="34" charset="0"/>
              </a:rPr>
              <a:t>Firefox</a:t>
            </a:r>
            <a:r>
              <a:rPr lang="ru-RU" sz="2400" b="0" i="0" dirty="0">
                <a:solidFill>
                  <a:srgbClr val="222222"/>
                </a:solidFill>
                <a:effectLst/>
                <a:latin typeface="Arial" panose="020B0604020202020204" pitchFamily="34" charset="0"/>
              </a:rPr>
              <a:t>, </a:t>
            </a:r>
            <a:r>
              <a:rPr lang="ru-RU" sz="2400" b="0" i="0" dirty="0" err="1">
                <a:solidFill>
                  <a:srgbClr val="222222"/>
                </a:solidFill>
                <a:effectLst/>
                <a:latin typeface="Arial" panose="020B0604020202020204" pitchFamily="34" charset="0"/>
              </a:rPr>
              <a:t>Opera</a:t>
            </a:r>
            <a:r>
              <a:rPr lang="ru-RU" sz="2400" b="0" i="0" dirty="0">
                <a:solidFill>
                  <a:srgbClr val="222222"/>
                </a:solidFill>
                <a:effectLst/>
                <a:latin typeface="Arial" panose="020B0604020202020204" pitchFamily="34" charset="0"/>
              </a:rPr>
              <a:t> и др.</a:t>
            </a:r>
            <a:br>
              <a:rPr lang="ru-RU" sz="2400" b="0" i="0" dirty="0">
                <a:solidFill>
                  <a:srgbClr val="222222"/>
                </a:solidFill>
                <a:effectLst/>
                <a:latin typeface="Arial" panose="020B0604020202020204" pitchFamily="34" charset="0"/>
              </a:rPr>
            </a:br>
            <a:r>
              <a:rPr lang="ru-RU" sz="2400" b="0" i="0" dirty="0">
                <a:solidFill>
                  <a:srgbClr val="222222"/>
                </a:solidFill>
                <a:effectLst/>
                <a:latin typeface="Arial" panose="020B0604020202020204" pitchFamily="34" charset="0"/>
              </a:rPr>
              <a:t>SMTP, POP-3 - службы входящей и исходящей электронной почты. Реализуются почтовыми прикладными программами: </a:t>
            </a:r>
            <a:r>
              <a:rPr lang="ru-RU" sz="2400" b="0" i="0" dirty="0" err="1">
                <a:solidFill>
                  <a:srgbClr val="222222"/>
                </a:solidFill>
                <a:effectLst/>
                <a:latin typeface="Arial" panose="020B0604020202020204" pitchFamily="34" charset="0"/>
              </a:rPr>
              <a:t>Outlook</a:t>
            </a:r>
            <a:r>
              <a:rPr lang="ru-RU" sz="2400" b="0" i="0" dirty="0">
                <a:solidFill>
                  <a:srgbClr val="222222"/>
                </a:solidFill>
                <a:effectLst/>
                <a:latin typeface="Arial" panose="020B0604020202020204" pitchFamily="34" charset="0"/>
              </a:rPr>
              <a:t> </a:t>
            </a:r>
            <a:r>
              <a:rPr lang="ru-RU" sz="2400" b="0" i="0" dirty="0" err="1">
                <a:solidFill>
                  <a:srgbClr val="222222"/>
                </a:solidFill>
                <a:effectLst/>
                <a:latin typeface="Arial" panose="020B0604020202020204" pitchFamily="34" charset="0"/>
              </a:rPr>
              <a:t>Express</a:t>
            </a:r>
            <a:r>
              <a:rPr lang="ru-RU" sz="2400" b="0" i="0" dirty="0">
                <a:solidFill>
                  <a:srgbClr val="222222"/>
                </a:solidFill>
                <a:effectLst/>
                <a:latin typeface="Arial" panose="020B0604020202020204" pitchFamily="34" charset="0"/>
              </a:rPr>
              <a:t>, </a:t>
            </a:r>
            <a:r>
              <a:rPr lang="ru-RU" sz="2400" b="0" i="0" dirty="0" err="1">
                <a:solidFill>
                  <a:srgbClr val="222222"/>
                </a:solidFill>
                <a:effectLst/>
                <a:latin typeface="Arial" panose="020B0604020202020204" pitchFamily="34" charset="0"/>
              </a:rPr>
              <a:t>The</a:t>
            </a:r>
            <a:r>
              <a:rPr lang="ru-RU" sz="2400" b="0" i="0" dirty="0">
                <a:solidFill>
                  <a:srgbClr val="222222"/>
                </a:solidFill>
                <a:effectLst/>
                <a:latin typeface="Arial" panose="020B0604020202020204" pitchFamily="34" charset="0"/>
              </a:rPr>
              <a:t> </a:t>
            </a:r>
            <a:r>
              <a:rPr lang="ru-RU" sz="2400" b="0" i="0" dirty="0" err="1">
                <a:solidFill>
                  <a:srgbClr val="222222"/>
                </a:solidFill>
                <a:effectLst/>
                <a:latin typeface="Arial" panose="020B0604020202020204" pitchFamily="34" charset="0"/>
              </a:rPr>
              <a:t>Bat</a:t>
            </a:r>
            <a:r>
              <a:rPr lang="ru-RU" sz="2400" b="0" i="0" dirty="0">
                <a:solidFill>
                  <a:srgbClr val="222222"/>
                </a:solidFill>
                <a:effectLst/>
                <a:latin typeface="Arial" panose="020B0604020202020204" pitchFamily="34" charset="0"/>
              </a:rPr>
              <a:t> и др.</a:t>
            </a:r>
            <a:br>
              <a:rPr lang="ru-RU" sz="2400" b="0" i="0" dirty="0">
                <a:solidFill>
                  <a:srgbClr val="222222"/>
                </a:solidFill>
                <a:effectLst/>
                <a:latin typeface="Arial" panose="020B0604020202020204" pitchFamily="34" charset="0"/>
              </a:rPr>
            </a:br>
            <a:endParaRPr lang="en-US" sz="2400" dirty="0"/>
          </a:p>
        </p:txBody>
      </p:sp>
    </p:spTree>
    <p:extLst>
      <p:ext uri="{BB962C8B-B14F-4D97-AF65-F5344CB8AC3E}">
        <p14:creationId xmlns:p14="http://schemas.microsoft.com/office/powerpoint/2010/main" val="8506908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4BCD9-BB8F-41BE-876D-6A4CBDE432F6}"/>
              </a:ext>
            </a:extLst>
          </p:cNvPr>
          <p:cNvSpPr txBox="1"/>
          <p:nvPr/>
        </p:nvSpPr>
        <p:spPr>
          <a:xfrm>
            <a:off x="523783" y="1030562"/>
            <a:ext cx="11088209" cy="5078313"/>
          </a:xfrm>
          <a:prstGeom prst="rect">
            <a:avLst/>
          </a:prstGeom>
          <a:noFill/>
        </p:spPr>
        <p:txBody>
          <a:bodyPr wrap="square">
            <a:spAutoFit/>
          </a:bodyPr>
          <a:lstStyle/>
          <a:p>
            <a:pPr algn="just"/>
            <a:r>
              <a:rPr lang="ru-RU" b="0" i="0" dirty="0">
                <a:solidFill>
                  <a:srgbClr val="000000"/>
                </a:solidFill>
                <a:effectLst/>
                <a:latin typeface="Arial" panose="020B0604020202020204" pitchFamily="34" charset="0"/>
              </a:rPr>
              <a:t>К распределенным систем предъявляются следующие основные требования:</a:t>
            </a:r>
          </a:p>
          <a:p>
            <a:pPr algn="just">
              <a:buFont typeface="Arial" panose="020B0604020202020204" pitchFamily="34" charset="0"/>
              <a:buChar char="•"/>
            </a:pPr>
            <a:r>
              <a:rPr lang="ru-RU" b="0" i="0" dirty="0">
                <a:solidFill>
                  <a:srgbClr val="000000"/>
                </a:solidFill>
                <a:effectLst/>
                <a:latin typeface="Arial" panose="020B0604020202020204" pitchFamily="34" charset="0"/>
              </a:rPr>
              <a:t>Скрытие от пользователей различий между компьютерами и способов связи между ними. То же самое относится и к внешней организации распределенных систем.</a:t>
            </a:r>
          </a:p>
          <a:p>
            <a:pPr algn="just">
              <a:buFont typeface="Arial" panose="020B0604020202020204" pitchFamily="34" charset="0"/>
              <a:buChar char="•"/>
            </a:pPr>
            <a:r>
              <a:rPr lang="ru-RU" b="0" i="0" dirty="0">
                <a:solidFill>
                  <a:srgbClr val="000000"/>
                </a:solidFill>
                <a:effectLst/>
                <a:latin typeface="Arial" panose="020B0604020202020204" pitchFamily="34" charset="0"/>
              </a:rPr>
              <a:t>Пользователи и приложения должны единообразно работать в распределенных системах, независимо от того, где и когда происходит их взаимодействие.</a:t>
            </a:r>
          </a:p>
          <a:p>
            <a:pPr algn="just">
              <a:buFont typeface="Arial" panose="020B0604020202020204" pitchFamily="34" charset="0"/>
              <a:buChar char="•"/>
            </a:pPr>
            <a:r>
              <a:rPr lang="ru-RU" b="0" i="0" dirty="0">
                <a:solidFill>
                  <a:srgbClr val="000000"/>
                </a:solidFill>
                <a:effectLst/>
                <a:latin typeface="Arial" panose="020B0604020202020204" pitchFamily="34" charset="0"/>
              </a:rPr>
              <a:t>Должны относительно легко поддаваться расширению, или масштабированию.</a:t>
            </a:r>
          </a:p>
          <a:p>
            <a:pPr algn="just">
              <a:buFont typeface="Arial" panose="020B0604020202020204" pitchFamily="34" charset="0"/>
              <a:buChar char="•"/>
            </a:pPr>
            <a:r>
              <a:rPr lang="ru-RU" b="0" i="0" dirty="0">
                <a:solidFill>
                  <a:srgbClr val="000000"/>
                </a:solidFill>
                <a:effectLst/>
                <a:latin typeface="Arial" panose="020B0604020202020204" pitchFamily="34" charset="0"/>
              </a:rPr>
              <a:t>Обычно существуют постоянно, однако некоторые их части могут временно выходить из строя.</a:t>
            </a:r>
          </a:p>
          <a:p>
            <a:pPr algn="just">
              <a:buFont typeface="Arial" panose="020B0604020202020204" pitchFamily="34" charset="0"/>
              <a:buChar char="•"/>
            </a:pPr>
            <a:r>
              <a:rPr lang="ru-RU" b="0" i="0" dirty="0" err="1">
                <a:solidFill>
                  <a:srgbClr val="000000"/>
                </a:solidFill>
                <a:effectLst/>
                <a:latin typeface="Arial" panose="020B0604020202020204" pitchFamily="34" charset="0"/>
              </a:rPr>
              <a:t>Пльзователи</a:t>
            </a:r>
            <a:r>
              <a:rPr lang="ru-RU" b="0" i="0" dirty="0">
                <a:solidFill>
                  <a:srgbClr val="000000"/>
                </a:solidFill>
                <a:effectLst/>
                <a:latin typeface="Arial" panose="020B0604020202020204" pitchFamily="34" charset="0"/>
              </a:rPr>
              <a:t> и приложения не должны уведомляться о том, что эти части заменены или починены или что добавлены новые части для поддержки дополнительных пользователей или приложений.</a:t>
            </a:r>
          </a:p>
          <a:p>
            <a:pPr algn="just">
              <a:buFont typeface="Arial" panose="020B0604020202020204" pitchFamily="34" charset="0"/>
              <a:buChar char="•"/>
            </a:pPr>
            <a:endParaRPr lang="ru-RU" dirty="0">
              <a:solidFill>
                <a:srgbClr val="000000"/>
              </a:solidFill>
              <a:latin typeface="Arial" panose="020B0604020202020204" pitchFamily="34" charset="0"/>
            </a:endParaRPr>
          </a:p>
          <a:p>
            <a:pPr algn="just">
              <a:buFont typeface="Arial" panose="020B0604020202020204" pitchFamily="34" charset="0"/>
              <a:buChar char="•"/>
            </a:pPr>
            <a:endParaRPr lang="ru-RU" b="0" i="0" dirty="0">
              <a:solidFill>
                <a:srgbClr val="000000"/>
              </a:solidFill>
              <a:effectLst/>
              <a:latin typeface="Arial" panose="020B0604020202020204" pitchFamily="34" charset="0"/>
            </a:endParaRPr>
          </a:p>
          <a:p>
            <a:pPr algn="ctr"/>
            <a:r>
              <a:rPr lang="ru-RU" b="1" i="0" dirty="0">
                <a:solidFill>
                  <a:srgbClr val="000000"/>
                </a:solidFill>
                <a:effectLst/>
                <a:latin typeface="Arial" panose="020B0604020202020204" pitchFamily="34" charset="0"/>
              </a:rPr>
              <a:t>Свойства распределенных систем</a:t>
            </a:r>
          </a:p>
          <a:p>
            <a:pPr algn="ctr"/>
            <a:endParaRPr lang="ru-RU" b="0" i="0" dirty="0">
              <a:solidFill>
                <a:srgbClr val="000000"/>
              </a:solidFill>
              <a:effectLst/>
              <a:latin typeface="Arial" panose="020B0604020202020204" pitchFamily="34" charset="0"/>
            </a:endParaRPr>
          </a:p>
          <a:p>
            <a:pPr algn="just"/>
            <a:r>
              <a:rPr lang="ru-RU" b="0" i="0" dirty="0">
                <a:solidFill>
                  <a:srgbClr val="000000"/>
                </a:solidFill>
                <a:effectLst/>
                <a:latin typeface="Arial" panose="020B0604020202020204" pitchFamily="34" charset="0"/>
              </a:rPr>
              <a:t>Для достижения основной цели развертывания распределенных систем – улучшения эффективности выполнения запросов пользователя – распределенная система должна удовлетворять некоторым необходимым свойствам. Можно сформулировать следующий набор </a:t>
            </a:r>
            <a:r>
              <a:rPr lang="ru-RU" b="0" i="1" dirty="0">
                <a:solidFill>
                  <a:srgbClr val="000000"/>
                </a:solidFill>
                <a:effectLst/>
                <a:latin typeface="Arial" panose="020B0604020202020204" pitchFamily="34" charset="0"/>
              </a:rPr>
              <a:t>наиболее важных свойств</a:t>
            </a:r>
            <a:r>
              <a:rPr lang="ru-RU" b="0" i="0" dirty="0">
                <a:solidFill>
                  <a:srgbClr val="000000"/>
                </a:solidFill>
                <a:effectLst/>
                <a:latin typeface="Arial" panose="020B0604020202020204" pitchFamily="34" charset="0"/>
              </a:rPr>
              <a:t>, которым должна удовлетворять распределенная вычислительная система.</a:t>
            </a:r>
          </a:p>
          <a:p>
            <a:pPr algn="just">
              <a:buFont typeface="Arial" panose="020B0604020202020204" pitchFamily="34" charset="0"/>
              <a:buChar char="•"/>
            </a:pPr>
            <a:endParaRPr lang="ru-RU"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1175207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025D9A-D880-4DB7-879D-36CAA4B13154}"/>
              </a:ext>
            </a:extLst>
          </p:cNvPr>
          <p:cNvSpPr txBox="1"/>
          <p:nvPr/>
        </p:nvSpPr>
        <p:spPr>
          <a:xfrm>
            <a:off x="127246" y="0"/>
            <a:ext cx="12064754" cy="6186309"/>
          </a:xfrm>
          <a:prstGeom prst="rect">
            <a:avLst/>
          </a:prstGeom>
          <a:noFill/>
        </p:spPr>
        <p:txBody>
          <a:bodyPr wrap="square">
            <a:spAutoFit/>
          </a:bodyPr>
          <a:lstStyle/>
          <a:p>
            <a:pPr algn="ctr"/>
            <a:r>
              <a:rPr lang="ru-RU" b="1" i="0" dirty="0">
                <a:solidFill>
                  <a:srgbClr val="000000"/>
                </a:solidFill>
                <a:effectLst/>
                <a:latin typeface="Arial" panose="020B0604020202020204" pitchFamily="34" charset="0"/>
              </a:rPr>
              <a:t>Прозрачность</a:t>
            </a:r>
          </a:p>
          <a:p>
            <a:pPr algn="ctr"/>
            <a:endParaRPr lang="ru-RU" b="1" i="0" dirty="0">
              <a:solidFill>
                <a:srgbClr val="000000"/>
              </a:solidFill>
              <a:effectLst/>
              <a:latin typeface="Arial" panose="020B0604020202020204" pitchFamily="34" charset="0"/>
            </a:endParaRPr>
          </a:p>
          <a:p>
            <a:pPr algn="just"/>
            <a:r>
              <a:rPr lang="ru-RU" b="0" i="0" dirty="0">
                <a:solidFill>
                  <a:srgbClr val="000000"/>
                </a:solidFill>
                <a:effectLst/>
                <a:latin typeface="Arial" panose="020B0604020202020204" pitchFamily="34" charset="0"/>
              </a:rPr>
              <a:t>Важная задача распределенных систем состоит в том, чтобы </a:t>
            </a:r>
            <a:r>
              <a:rPr lang="ru-RU" b="0" i="1" dirty="0">
                <a:solidFill>
                  <a:srgbClr val="000000"/>
                </a:solidFill>
                <a:effectLst/>
                <a:latin typeface="Arial" panose="020B0604020202020204" pitchFamily="34" charset="0"/>
              </a:rPr>
              <a:t>скрыть тот факт, что процессы и ресурсы физически распределены по множеству компьютеров.</a:t>
            </a:r>
            <a:r>
              <a:rPr lang="ru-RU" b="0" i="0" dirty="0">
                <a:solidFill>
                  <a:srgbClr val="000000"/>
                </a:solidFill>
                <a:effectLst/>
                <a:latin typeface="Arial" panose="020B0604020202020204" pitchFamily="34" charset="0"/>
              </a:rPr>
              <a:t> Распределенные системы, которые представляются пользователям и приложениям в виде единой компьютерной системы, называются </a:t>
            </a:r>
            <a:r>
              <a:rPr lang="ru-RU" b="1" i="1" dirty="0">
                <a:solidFill>
                  <a:srgbClr val="000000"/>
                </a:solidFill>
                <a:effectLst/>
                <a:latin typeface="Arial" panose="020B0604020202020204" pitchFamily="34" charset="0"/>
              </a:rPr>
              <a:t>прозрачными</a:t>
            </a:r>
            <a:r>
              <a:rPr lang="ru-RU" b="0" i="1" dirty="0">
                <a:solidFill>
                  <a:srgbClr val="000000"/>
                </a:solidFill>
                <a:effectLst/>
                <a:latin typeface="Arial" panose="020B0604020202020204" pitchFamily="34" charset="0"/>
              </a:rPr>
              <a:t>.</a:t>
            </a:r>
            <a:endParaRPr lang="ru-RU" b="0" i="0" dirty="0">
              <a:solidFill>
                <a:srgbClr val="000000"/>
              </a:solidFill>
              <a:effectLst/>
              <a:latin typeface="Arial" panose="020B0604020202020204" pitchFamily="34" charset="0"/>
            </a:endParaRPr>
          </a:p>
          <a:p>
            <a:pPr algn="just"/>
            <a:r>
              <a:rPr lang="ru-RU" b="0" i="0" dirty="0">
                <a:solidFill>
                  <a:srgbClr val="000000"/>
                </a:solidFill>
                <a:effectLst/>
                <a:latin typeface="Arial" panose="020B0604020202020204" pitchFamily="34" charset="0"/>
              </a:rPr>
              <a:t>Выделяют несколько разновидностей прозрачности.</a:t>
            </a:r>
          </a:p>
          <a:p>
            <a:pPr algn="just"/>
            <a:r>
              <a:rPr lang="ru-RU" b="1" i="1" dirty="0">
                <a:solidFill>
                  <a:srgbClr val="000000"/>
                </a:solidFill>
                <a:effectLst/>
                <a:latin typeface="Arial" panose="020B0604020202020204" pitchFamily="34" charset="0"/>
              </a:rPr>
              <a:t>Прозрачность доступа</a:t>
            </a:r>
            <a:r>
              <a:rPr lang="ru-RU" b="0" i="1" dirty="0">
                <a:solidFill>
                  <a:srgbClr val="000000"/>
                </a:solidFill>
                <a:effectLst/>
                <a:latin typeface="Arial" panose="020B0604020202020204" pitchFamily="34" charset="0"/>
              </a:rPr>
              <a:t> </a:t>
            </a:r>
            <a:r>
              <a:rPr lang="ru-RU" b="0" i="0" dirty="0">
                <a:solidFill>
                  <a:srgbClr val="000000"/>
                </a:solidFill>
                <a:effectLst/>
                <a:latin typeface="Arial" panose="020B0604020202020204" pitchFamily="34" charset="0"/>
              </a:rPr>
              <a:t>призвана скрыть разницу в представлении данных и в способах доступа пользователя к ресурсам. Например, распределенная система может содержать компьютеры с различными операционными системами, каждая из которых имеет собственные ограничения на способ представления имен файлов. Разница в ограничениях на способ представления имен файлов, так же как и собственно работа с ними, должны быть скрыты от пользователей и приложений.</a:t>
            </a:r>
          </a:p>
          <a:p>
            <a:pPr algn="just"/>
            <a:r>
              <a:rPr lang="ru-RU" b="0" i="0" dirty="0">
                <a:solidFill>
                  <a:srgbClr val="000000"/>
                </a:solidFill>
                <a:effectLst/>
                <a:latin typeface="Arial" panose="020B0604020202020204" pitchFamily="34" charset="0"/>
              </a:rPr>
              <a:t>Важная группа типов прозрачности связана с местоположением ресурсов.</a:t>
            </a:r>
          </a:p>
          <a:p>
            <a:pPr algn="just"/>
            <a:r>
              <a:rPr lang="ru-RU" b="1" i="1" dirty="0">
                <a:solidFill>
                  <a:srgbClr val="000000"/>
                </a:solidFill>
                <a:effectLst/>
                <a:latin typeface="Arial" panose="020B0604020202020204" pitchFamily="34" charset="0"/>
              </a:rPr>
              <a:t>Прозрачность местоположения </a:t>
            </a:r>
            <a:r>
              <a:rPr lang="ru-RU" b="0" i="0" dirty="0">
                <a:solidFill>
                  <a:srgbClr val="000000"/>
                </a:solidFill>
                <a:effectLst/>
                <a:latin typeface="Arial" panose="020B0604020202020204" pitchFamily="34" charset="0"/>
              </a:rPr>
              <a:t>призвана скрыть от пользователя, где именно физически расположен в системе нужный ему ресурс. Прозрачность местоположения может быть достигнута путем присвоения ресурсам только логических имен, то есть таких имен, в которых не содержится закодированных сведений о местоположении ресурса.</a:t>
            </a:r>
          </a:p>
          <a:p>
            <a:pPr algn="just"/>
            <a:r>
              <a:rPr lang="ru-RU" b="0" i="0" dirty="0">
                <a:solidFill>
                  <a:srgbClr val="000000"/>
                </a:solidFill>
                <a:effectLst/>
                <a:latin typeface="Arial" panose="020B0604020202020204" pitchFamily="34" charset="0"/>
              </a:rPr>
              <a:t>О распределенных системах, в которых смена местоположения ресурсов не влияет на доступ к ним, говорят как об обеспечивающих </a:t>
            </a:r>
            <a:r>
              <a:rPr lang="ru-RU" b="1" i="1" dirty="0">
                <a:solidFill>
                  <a:srgbClr val="000000"/>
                </a:solidFill>
                <a:effectLst/>
                <a:latin typeface="Arial" panose="020B0604020202020204" pitchFamily="34" charset="0"/>
              </a:rPr>
              <a:t>прозрачность переноса</a:t>
            </a:r>
            <a:r>
              <a:rPr lang="ru-RU" b="0" i="1" dirty="0">
                <a:solidFill>
                  <a:srgbClr val="000000"/>
                </a:solidFill>
                <a:effectLst/>
                <a:latin typeface="Arial" panose="020B0604020202020204" pitchFamily="34" charset="0"/>
              </a:rPr>
              <a:t>. </a:t>
            </a:r>
            <a:r>
              <a:rPr lang="ru-RU" b="0" i="0" dirty="0">
                <a:solidFill>
                  <a:srgbClr val="000000"/>
                </a:solidFill>
                <a:effectLst/>
                <a:latin typeface="Arial" panose="020B0604020202020204" pitchFamily="34" charset="0"/>
              </a:rPr>
              <a:t>Более серьезна ситуация, когда местоположение ресурсов может измениться в процессе их использования, причем пользователь или приложение ничего не заметят. В этом случае говорят, что система поддерживает </a:t>
            </a:r>
            <a:r>
              <a:rPr lang="ru-RU" b="1" i="1" dirty="0">
                <a:solidFill>
                  <a:srgbClr val="000000"/>
                </a:solidFill>
                <a:effectLst/>
                <a:latin typeface="Arial" panose="020B0604020202020204" pitchFamily="34" charset="0"/>
              </a:rPr>
              <a:t>прозрачность смены местоположения</a:t>
            </a:r>
            <a:r>
              <a:rPr lang="ru-RU" b="0" i="1" dirty="0">
                <a:solidFill>
                  <a:srgbClr val="000000"/>
                </a:solidFill>
                <a:effectLst/>
                <a:latin typeface="Arial" panose="020B0604020202020204" pitchFamily="34" charset="0"/>
              </a:rPr>
              <a:t>. </a:t>
            </a:r>
            <a:r>
              <a:rPr lang="ru-RU" b="0" i="0" dirty="0">
                <a:solidFill>
                  <a:srgbClr val="000000"/>
                </a:solidFill>
                <a:effectLst/>
                <a:latin typeface="Arial" panose="020B0604020202020204" pitchFamily="34" charset="0"/>
              </a:rPr>
              <a:t>Примером могут служить мобильные пользователи, работающие с беспроводным переносным компьютером и не </a:t>
            </a:r>
            <a:r>
              <a:rPr lang="ru-RU" b="0" i="0" dirty="0" err="1">
                <a:solidFill>
                  <a:srgbClr val="000000"/>
                </a:solidFill>
                <a:effectLst/>
                <a:latin typeface="Arial" panose="020B0604020202020204" pitchFamily="34" charset="0"/>
              </a:rPr>
              <a:t>отключающиеся</a:t>
            </a:r>
            <a:r>
              <a:rPr lang="ru-RU" b="0" i="0" dirty="0">
                <a:solidFill>
                  <a:srgbClr val="000000"/>
                </a:solidFill>
                <a:effectLst/>
                <a:latin typeface="Arial" panose="020B0604020202020204" pitchFamily="34" charset="0"/>
              </a:rPr>
              <a:t> (даже временно) от сети при перемещении с места на место.</a:t>
            </a:r>
          </a:p>
        </p:txBody>
      </p:sp>
    </p:spTree>
    <p:extLst>
      <p:ext uri="{BB962C8B-B14F-4D97-AF65-F5344CB8AC3E}">
        <p14:creationId xmlns:p14="http://schemas.microsoft.com/office/powerpoint/2010/main" val="37091558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12B686-B295-4B4F-9BAF-23B13B6BA91E}"/>
              </a:ext>
            </a:extLst>
          </p:cNvPr>
          <p:cNvSpPr txBox="1"/>
          <p:nvPr/>
        </p:nvSpPr>
        <p:spPr>
          <a:xfrm>
            <a:off x="125767" y="227795"/>
            <a:ext cx="11940466" cy="6740307"/>
          </a:xfrm>
          <a:prstGeom prst="rect">
            <a:avLst/>
          </a:prstGeom>
          <a:noFill/>
        </p:spPr>
        <p:txBody>
          <a:bodyPr wrap="square">
            <a:spAutoFit/>
          </a:bodyPr>
          <a:lstStyle/>
          <a:p>
            <a:pPr algn="just"/>
            <a:r>
              <a:rPr lang="ru-RU" b="1" i="1" dirty="0">
                <a:solidFill>
                  <a:srgbClr val="000000"/>
                </a:solidFill>
                <a:effectLst/>
                <a:latin typeface="Arial" panose="020B0604020202020204" pitchFamily="34" charset="0"/>
              </a:rPr>
              <a:t>Прозрачность репликации</a:t>
            </a:r>
            <a:r>
              <a:rPr lang="ru-RU" b="0" i="1" dirty="0">
                <a:solidFill>
                  <a:srgbClr val="000000"/>
                </a:solidFill>
                <a:effectLst/>
                <a:latin typeface="Arial" panose="020B0604020202020204" pitchFamily="34" charset="0"/>
              </a:rPr>
              <a:t> </a:t>
            </a:r>
            <a:r>
              <a:rPr lang="ru-RU" b="0" i="0" dirty="0">
                <a:solidFill>
                  <a:srgbClr val="000000"/>
                </a:solidFill>
                <a:effectLst/>
                <a:latin typeface="Arial" panose="020B0604020202020204" pitchFamily="34" charset="0"/>
              </a:rPr>
              <a:t>позволяет скрыть тот факт, что существует несколько копий ресурса. Для скрытия факта репликации от пользователей необходимо, чтобы все реплики имели одно и то же </a:t>
            </a:r>
            <a:r>
              <a:rPr lang="ru-RU" b="0" i="1" dirty="0">
                <a:solidFill>
                  <a:srgbClr val="000000"/>
                </a:solidFill>
                <a:effectLst/>
                <a:latin typeface="Arial" panose="020B0604020202020204" pitchFamily="34" charset="0"/>
              </a:rPr>
              <a:t>имя. </a:t>
            </a:r>
            <a:r>
              <a:rPr lang="ru-RU" b="0" i="0" dirty="0">
                <a:solidFill>
                  <a:srgbClr val="000000"/>
                </a:solidFill>
                <a:effectLst/>
                <a:latin typeface="Arial" panose="020B0604020202020204" pitchFamily="34" charset="0"/>
              </a:rPr>
              <a:t>Соответственно, система, которая поддерживает прозрачность репликации, должна поддерживать и прозрачность местоположения, поскольку иначе невозможно будет обращаться к репликам без указания их истинного местоположения.</a:t>
            </a:r>
          </a:p>
          <a:p>
            <a:pPr algn="just"/>
            <a:r>
              <a:rPr lang="ru-RU" b="0" i="0" dirty="0">
                <a:solidFill>
                  <a:srgbClr val="000000"/>
                </a:solidFill>
                <a:effectLst/>
                <a:latin typeface="Arial" panose="020B0604020202020204" pitchFamily="34" charset="0"/>
              </a:rPr>
              <a:t>Мы часто упоминаем, что главная цель распределенных систем — обеспечить совместное использование ресурсов. Например, два независимых пользователя могут сохранять свои файлы на одном файловом сервере или работать с одной и той же таблицей в совместно используемой базе данных. Следует отметить, что в таких случаях ни один из пользователей не имеет никакого понятия о том, что тот же ресурс задействован другим пользователем. Это явление называется </a:t>
            </a:r>
            <a:r>
              <a:rPr lang="ru-RU" b="1" i="1" dirty="0">
                <a:solidFill>
                  <a:srgbClr val="000000"/>
                </a:solidFill>
                <a:effectLst/>
                <a:latin typeface="Arial" panose="020B0604020202020204" pitchFamily="34" charset="0"/>
              </a:rPr>
              <a:t>прозрачностью параллельного доступа</a:t>
            </a:r>
            <a:r>
              <a:rPr lang="ru-RU" b="0" i="1" dirty="0">
                <a:solidFill>
                  <a:srgbClr val="000000"/>
                </a:solidFill>
                <a:effectLst/>
                <a:latin typeface="Arial" panose="020B0604020202020204" pitchFamily="34" charset="0"/>
              </a:rPr>
              <a:t>. </a:t>
            </a:r>
            <a:r>
              <a:rPr lang="ru-RU" b="0" i="0" dirty="0">
                <a:solidFill>
                  <a:srgbClr val="000000"/>
                </a:solidFill>
                <a:effectLst/>
                <a:latin typeface="Arial" panose="020B0604020202020204" pitchFamily="34" charset="0"/>
              </a:rPr>
              <a:t>Отметим, что подобный параллельный доступ к совместно используемому ресурсу сохраняет этот ресурс в непротиворечивом состоянии.</a:t>
            </a:r>
          </a:p>
          <a:p>
            <a:pPr algn="just"/>
            <a:r>
              <a:rPr lang="ru-RU" b="1" i="1" dirty="0">
                <a:solidFill>
                  <a:srgbClr val="000000"/>
                </a:solidFill>
                <a:effectLst/>
                <a:latin typeface="Arial" panose="020B0604020202020204" pitchFamily="34" charset="0"/>
              </a:rPr>
              <a:t>Прозрачность отказов</a:t>
            </a:r>
            <a:r>
              <a:rPr lang="ru-RU" b="0" i="1" dirty="0">
                <a:solidFill>
                  <a:srgbClr val="000000"/>
                </a:solidFill>
                <a:effectLst/>
                <a:latin typeface="Arial" panose="020B0604020202020204" pitchFamily="34" charset="0"/>
              </a:rPr>
              <a:t> </a:t>
            </a:r>
            <a:r>
              <a:rPr lang="ru-RU" b="0" i="0" dirty="0">
                <a:solidFill>
                  <a:srgbClr val="000000"/>
                </a:solidFill>
                <a:effectLst/>
                <a:latin typeface="Arial" panose="020B0604020202020204" pitchFamily="34" charset="0"/>
              </a:rPr>
              <a:t>означает, что пользователя никогда не уведомляют о том, что ресурс (о котором он мог никогда и не слышать) не в состоянии правильно работать и что система далее восстановилась после этого повреждения. Маскировка сбоев — это одна из сложнейших проблем в распределенных системах и столь же необходимая их часть.</a:t>
            </a:r>
          </a:p>
          <a:p>
            <a:pPr algn="just"/>
            <a:r>
              <a:rPr lang="ru-RU" b="0" i="0" dirty="0">
                <a:solidFill>
                  <a:srgbClr val="000000"/>
                </a:solidFill>
                <a:effectLst/>
                <a:latin typeface="Arial" panose="020B0604020202020204" pitchFamily="34" charset="0"/>
              </a:rPr>
              <a:t>Последний тип прозрачности, который обычно ассоциируется с распределенными системами, — это </a:t>
            </a:r>
            <a:r>
              <a:rPr lang="ru-RU" b="1" i="1" dirty="0">
                <a:solidFill>
                  <a:srgbClr val="000000"/>
                </a:solidFill>
                <a:effectLst/>
                <a:latin typeface="Arial" panose="020B0604020202020204" pitchFamily="34" charset="0"/>
              </a:rPr>
              <a:t>прозрачность сохранности</a:t>
            </a:r>
            <a:r>
              <a:rPr lang="ru-RU" b="0" i="1" dirty="0">
                <a:solidFill>
                  <a:srgbClr val="000000"/>
                </a:solidFill>
                <a:effectLst/>
                <a:latin typeface="Arial" panose="020B0604020202020204" pitchFamily="34" charset="0"/>
              </a:rPr>
              <a:t>, </a:t>
            </a:r>
            <a:r>
              <a:rPr lang="ru-RU" b="0" i="0" dirty="0">
                <a:solidFill>
                  <a:srgbClr val="000000"/>
                </a:solidFill>
                <a:effectLst/>
                <a:latin typeface="Arial" panose="020B0604020202020204" pitchFamily="34" charset="0"/>
              </a:rPr>
              <a:t>маскирующая реальную (диск) или виртуальную (оперативная память) сохранность ресурсов. Так, например, многие объектно-ориентированные базы данных предоставляют возможность непосредственного вызова методов для сохраненных объектов. За сценой в этот момент происходит следующее: сервер баз данных сначала копирует состояние объекта с диска в оперативную память, затем выполняет операцию и, наконец, записывает состояние на устройство длительного хранения. Пользователь, однако, остается в неведении о том, что сервер перемещает данные между оперативной памятью и диском.</a:t>
            </a:r>
          </a:p>
        </p:txBody>
      </p:sp>
    </p:spTree>
    <p:extLst>
      <p:ext uri="{BB962C8B-B14F-4D97-AF65-F5344CB8AC3E}">
        <p14:creationId xmlns:p14="http://schemas.microsoft.com/office/powerpoint/2010/main" val="5018081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DBCDFF-BA35-4E45-B84E-795FD1DFC339}"/>
              </a:ext>
            </a:extLst>
          </p:cNvPr>
          <p:cNvSpPr txBox="1"/>
          <p:nvPr/>
        </p:nvSpPr>
        <p:spPr>
          <a:xfrm>
            <a:off x="1" y="117680"/>
            <a:ext cx="11842812" cy="6647974"/>
          </a:xfrm>
          <a:prstGeom prst="rect">
            <a:avLst/>
          </a:prstGeom>
          <a:noFill/>
        </p:spPr>
        <p:txBody>
          <a:bodyPr wrap="square">
            <a:spAutoFit/>
          </a:bodyPr>
          <a:lstStyle/>
          <a:p>
            <a:pPr algn="ctr"/>
            <a:r>
              <a:rPr lang="ru-RU" b="1" i="0" dirty="0">
                <a:solidFill>
                  <a:srgbClr val="000000"/>
                </a:solidFill>
                <a:effectLst/>
                <a:latin typeface="Arial" panose="020B0604020202020204" pitchFamily="34" charset="0"/>
              </a:rPr>
              <a:t>Открытость</a:t>
            </a:r>
          </a:p>
          <a:p>
            <a:pPr algn="just"/>
            <a:r>
              <a:rPr lang="ru-RU" sz="1700" b="0" i="0" dirty="0">
                <a:solidFill>
                  <a:srgbClr val="000000"/>
                </a:solidFill>
                <a:effectLst/>
                <a:latin typeface="Arial" panose="020B0604020202020204" pitchFamily="34" charset="0"/>
              </a:rPr>
              <a:t>Другая важная характеристика распределенных систем — это открытость. </a:t>
            </a:r>
            <a:r>
              <a:rPr lang="ru-RU" sz="1700" b="1" i="1" dirty="0">
                <a:solidFill>
                  <a:srgbClr val="000000"/>
                </a:solidFill>
                <a:effectLst/>
                <a:latin typeface="Arial" panose="020B0604020202020204" pitchFamily="34" charset="0"/>
              </a:rPr>
              <a:t>Открытая распределенная система</a:t>
            </a:r>
            <a:r>
              <a:rPr lang="ru-RU" sz="1700" b="0" i="1" dirty="0">
                <a:solidFill>
                  <a:srgbClr val="000000"/>
                </a:solidFill>
                <a:effectLst/>
                <a:latin typeface="Arial" panose="020B0604020202020204" pitchFamily="34" charset="0"/>
              </a:rPr>
              <a:t>— </a:t>
            </a:r>
            <a:r>
              <a:rPr lang="ru-RU" sz="1700" b="0" i="0" dirty="0">
                <a:solidFill>
                  <a:srgbClr val="000000"/>
                </a:solidFill>
                <a:effectLst/>
                <a:latin typeface="Arial" panose="020B0604020202020204" pitchFamily="34" charset="0"/>
              </a:rPr>
              <a:t>это система, предлагающая службы, вызов которых требует стандартные синтаксис и семантику. Например, в компьютерных сетях формат, содержимое и смысл посылаемых и принимаемых сообщений подчиняются типовым правилам. Эти правила формализованы в протоколах. В распределенных системах службы обычно определяются через </a:t>
            </a:r>
            <a:r>
              <a:rPr lang="ru-RU" sz="1700" b="0" i="1" dirty="0">
                <a:solidFill>
                  <a:srgbClr val="000000"/>
                </a:solidFill>
                <a:effectLst/>
                <a:latin typeface="Arial" panose="020B0604020202020204" pitchFamily="34" charset="0"/>
              </a:rPr>
              <a:t>интерфейсы, </a:t>
            </a:r>
            <a:r>
              <a:rPr lang="ru-RU" sz="1700" b="0" i="0" dirty="0">
                <a:solidFill>
                  <a:srgbClr val="000000"/>
                </a:solidFill>
                <a:effectLst/>
                <a:latin typeface="Arial" panose="020B0604020202020204" pitchFamily="34" charset="0"/>
              </a:rPr>
              <a:t>которые часто описываются при помощи </a:t>
            </a:r>
            <a:r>
              <a:rPr lang="ru-RU" sz="1700" b="0" i="1" dirty="0">
                <a:solidFill>
                  <a:srgbClr val="000000"/>
                </a:solidFill>
                <a:effectLst/>
                <a:latin typeface="Arial" panose="020B0604020202020204" pitchFamily="34" charset="0"/>
              </a:rPr>
              <a:t>языка определения интерфейсов.</a:t>
            </a:r>
            <a:endParaRPr lang="ru-RU" sz="1700" b="0" i="0" dirty="0">
              <a:solidFill>
                <a:srgbClr val="000000"/>
              </a:solidFill>
              <a:effectLst/>
              <a:latin typeface="Arial" panose="020B0604020202020204" pitchFamily="34" charset="0"/>
            </a:endParaRPr>
          </a:p>
          <a:p>
            <a:pPr algn="just"/>
            <a:r>
              <a:rPr lang="ru-RU" sz="1700" b="0" i="0" dirty="0">
                <a:solidFill>
                  <a:srgbClr val="000000"/>
                </a:solidFill>
                <a:effectLst/>
                <a:latin typeface="Arial" panose="020B0604020202020204" pitchFamily="34" charset="0"/>
              </a:rPr>
              <a:t>Будучи правильно описанным, определение интерфейса допускает возможность совместной работы произвольного процесса, нуждающегося в таком интерфейсе, с другим произвольным процессом, предоставляющим этот интерфейс. Определение интерфейса также позволяет двум независимым группам создать абсолютно разные реализации этого интерфейса для двух различных распределенных систем, которые будут работать абсолютно одинаково. Правильное определение самодостаточно и нейтрально. «Самодостаточно» означает, что в нем имеется все необходимое для реализации интерфейса. Важно отметить, что спецификация не определяет внешний вид реализации, она должна быть нейтральной. Самодостаточность и нейтральность необходимы для обеспечения переносимости и способности к взаимодействию. </a:t>
            </a:r>
            <a:r>
              <a:rPr lang="ru-RU" sz="1700" b="0" i="1" dirty="0">
                <a:solidFill>
                  <a:srgbClr val="000000"/>
                </a:solidFill>
                <a:effectLst/>
                <a:latin typeface="Arial" panose="020B0604020202020204" pitchFamily="34" charset="0"/>
              </a:rPr>
              <a:t>Способность к взаимодействию </a:t>
            </a:r>
            <a:r>
              <a:rPr lang="ru-RU" sz="1700" b="0" i="0" dirty="0">
                <a:solidFill>
                  <a:srgbClr val="000000"/>
                </a:solidFill>
                <a:effectLst/>
                <a:latin typeface="Arial" panose="020B0604020202020204" pitchFamily="34" charset="0"/>
              </a:rPr>
              <a:t>характеризует, насколько две реализации систем или компонентов от разных производителей в состоянии совместно работать, полагаясь только на то, что службы каждой из них соответствуют общему стандарту.</a:t>
            </a:r>
          </a:p>
          <a:p>
            <a:pPr algn="just"/>
            <a:r>
              <a:rPr lang="ru-RU" sz="1700" b="0" i="1" dirty="0">
                <a:solidFill>
                  <a:srgbClr val="000000"/>
                </a:solidFill>
                <a:effectLst/>
                <a:latin typeface="Arial" panose="020B0604020202020204" pitchFamily="34" charset="0"/>
              </a:rPr>
              <a:t>Переносимость </a:t>
            </a:r>
            <a:r>
              <a:rPr lang="ru-RU" sz="1700" b="0" i="0" dirty="0">
                <a:solidFill>
                  <a:srgbClr val="000000"/>
                </a:solidFill>
                <a:effectLst/>
                <a:latin typeface="Arial" panose="020B0604020202020204" pitchFamily="34" charset="0"/>
              </a:rPr>
              <a:t>характеризует то, насколько приложение, разработанное для распределенной системы А, может без изменений выполняться в распределенной системе </a:t>
            </a:r>
            <a:r>
              <a:rPr lang="ru-RU" sz="1700" b="0" i="1" dirty="0">
                <a:solidFill>
                  <a:srgbClr val="000000"/>
                </a:solidFill>
                <a:effectLst/>
                <a:latin typeface="Arial" panose="020B0604020202020204" pitchFamily="34" charset="0"/>
              </a:rPr>
              <a:t>В, </a:t>
            </a:r>
            <a:r>
              <a:rPr lang="ru-RU" sz="1700" b="0" i="0" dirty="0">
                <a:solidFill>
                  <a:srgbClr val="000000"/>
                </a:solidFill>
                <a:effectLst/>
                <a:latin typeface="Arial" panose="020B0604020202020204" pitchFamily="34" charset="0"/>
              </a:rPr>
              <a:t>реализуя те же, что и в А интерфейсы.</a:t>
            </a:r>
          </a:p>
          <a:p>
            <a:pPr algn="just"/>
            <a:r>
              <a:rPr lang="ru-RU" sz="1700" b="0" i="0" dirty="0">
                <a:solidFill>
                  <a:srgbClr val="000000"/>
                </a:solidFill>
                <a:effectLst/>
                <a:latin typeface="Arial" panose="020B0604020202020204" pitchFamily="34" charset="0"/>
              </a:rPr>
              <a:t>Следующая важная характеристика открытых распределенных систем — это гибкость. Под гибкостью мы понимаем легкость конфигурирования системы, состоящей из различных компонентов, возможно от разных производителей. Не должны вызывать затруднений добавление к системе новых компонентов или замена существующих, при этом прочие компоненты, с которыми не производилось никаких действий, должны оставаться неизменными.</a:t>
            </a:r>
          </a:p>
        </p:txBody>
      </p:sp>
    </p:spTree>
    <p:extLst>
      <p:ext uri="{BB962C8B-B14F-4D97-AF65-F5344CB8AC3E}">
        <p14:creationId xmlns:p14="http://schemas.microsoft.com/office/powerpoint/2010/main" val="3660884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AA72A0-E2A7-4684-9CE0-C1239CE51506}"/>
              </a:ext>
            </a:extLst>
          </p:cNvPr>
          <p:cNvSpPr txBox="1"/>
          <p:nvPr/>
        </p:nvSpPr>
        <p:spPr>
          <a:xfrm>
            <a:off x="470515" y="889843"/>
            <a:ext cx="11017189" cy="5078313"/>
          </a:xfrm>
          <a:prstGeom prst="rect">
            <a:avLst/>
          </a:prstGeom>
          <a:noFill/>
        </p:spPr>
        <p:txBody>
          <a:bodyPr wrap="square">
            <a:spAutoFit/>
          </a:bodyPr>
          <a:lstStyle/>
          <a:p>
            <a:pPr algn="ctr"/>
            <a:r>
              <a:rPr lang="ru-RU" b="1" i="0" dirty="0">
                <a:solidFill>
                  <a:srgbClr val="000000"/>
                </a:solidFill>
                <a:effectLst/>
                <a:latin typeface="Arial" panose="020B0604020202020204" pitchFamily="34" charset="0"/>
              </a:rPr>
              <a:t>Масштабируемость</a:t>
            </a:r>
          </a:p>
          <a:p>
            <a:pPr algn="just"/>
            <a:r>
              <a:rPr lang="ru-RU" b="0" i="0" dirty="0">
                <a:solidFill>
                  <a:srgbClr val="000000"/>
                </a:solidFill>
                <a:effectLst/>
                <a:latin typeface="Arial" panose="020B0604020202020204" pitchFamily="34" charset="0"/>
              </a:rPr>
              <a:t>Повсеместная связь через Интернет быстро стала таким же обычным делом, как возможность послать кому угодно в мире письмо по почте. Помня это, мы говорим, что масштабируемость — это одна из наиболее важных задач при проектировании распределенных систем.</a:t>
            </a:r>
          </a:p>
          <a:p>
            <a:pPr algn="just"/>
            <a:r>
              <a:rPr lang="ru-RU" b="0" i="0" dirty="0">
                <a:solidFill>
                  <a:srgbClr val="000000"/>
                </a:solidFill>
                <a:effectLst/>
                <a:latin typeface="Arial" panose="020B0604020202020204" pitchFamily="34" charset="0"/>
              </a:rPr>
              <a:t>Масштабируемость системы может измеряться по трем различным показателям</a:t>
            </a:r>
          </a:p>
          <a:p>
            <a:pPr algn="just"/>
            <a:r>
              <a:rPr lang="ru-RU" b="1" i="0" dirty="0">
                <a:solidFill>
                  <a:srgbClr val="000000"/>
                </a:solidFill>
                <a:effectLst/>
                <a:latin typeface="Arial" panose="020B0604020202020204" pitchFamily="34" charset="0"/>
              </a:rPr>
              <a:t>Во-первых</a:t>
            </a:r>
            <a:r>
              <a:rPr lang="ru-RU" b="0" i="0" dirty="0">
                <a:solidFill>
                  <a:srgbClr val="000000"/>
                </a:solidFill>
                <a:effectLst/>
                <a:latin typeface="Arial" panose="020B0604020202020204" pitchFamily="34" charset="0"/>
              </a:rPr>
              <a:t>, система может быть масштабируемой по отношению к ее размеру, что означает легкость подключения к ней дополнительных пользователей и ресурсов.</a:t>
            </a:r>
          </a:p>
          <a:p>
            <a:pPr algn="just"/>
            <a:r>
              <a:rPr lang="ru-RU" b="1" i="0" dirty="0">
                <a:solidFill>
                  <a:srgbClr val="000000"/>
                </a:solidFill>
                <a:effectLst/>
                <a:latin typeface="Arial" panose="020B0604020202020204" pitchFamily="34" charset="0"/>
              </a:rPr>
              <a:t>Во-вторых</a:t>
            </a:r>
            <a:r>
              <a:rPr lang="ru-RU" b="0" i="0" dirty="0">
                <a:solidFill>
                  <a:srgbClr val="000000"/>
                </a:solidFill>
                <a:effectLst/>
                <a:latin typeface="Arial" panose="020B0604020202020204" pitchFamily="34" charset="0"/>
              </a:rPr>
              <a:t>, система может масштабироваться географически, то есть пользователи и ресурсы могут быть разнесены в пространстве.</a:t>
            </a:r>
          </a:p>
          <a:p>
            <a:pPr algn="just"/>
            <a:r>
              <a:rPr lang="ru-RU" b="1" i="0" dirty="0">
                <a:solidFill>
                  <a:srgbClr val="000000"/>
                </a:solidFill>
                <a:effectLst/>
                <a:latin typeface="Arial" panose="020B0604020202020204" pitchFamily="34" charset="0"/>
              </a:rPr>
              <a:t>В-третьих</a:t>
            </a:r>
            <a:r>
              <a:rPr lang="ru-RU" b="0" i="0" dirty="0">
                <a:solidFill>
                  <a:srgbClr val="000000"/>
                </a:solidFill>
                <a:effectLst/>
                <a:latin typeface="Arial" panose="020B0604020202020204" pitchFamily="34" charset="0"/>
              </a:rPr>
              <a:t> система может быть масштабируемой в административном смысле, то есть быть проста в управлении при работе во множестве административно независимых организаций.</a:t>
            </a:r>
          </a:p>
          <a:p>
            <a:pPr algn="just"/>
            <a:r>
              <a:rPr lang="ru-RU" b="0" i="0" dirty="0">
                <a:solidFill>
                  <a:srgbClr val="000000"/>
                </a:solidFill>
                <a:effectLst/>
                <a:latin typeface="Arial" panose="020B0604020202020204" pitchFamily="34" charset="0"/>
              </a:rPr>
              <a:t>К сожалению, система, обладающая масштабируемостью по одному или нескольким из этих параметров, при масштабировании часто дает потерю производительности.</a:t>
            </a:r>
          </a:p>
          <a:p>
            <a:pPr algn="just"/>
            <a:r>
              <a:rPr lang="ru-RU" b="0" i="0" dirty="0">
                <a:solidFill>
                  <a:srgbClr val="000000"/>
                </a:solidFill>
                <a:effectLst/>
                <a:latin typeface="Arial" panose="020B0604020202020204" pitchFamily="34" charset="0"/>
              </a:rPr>
              <a:t>Масштабируемость вычислительных систем имеет несколько аспектов. Наиболее важный из них для данного курса – возможность добавления в распределенную систему новых компьютеров для увеличения производительности системы, что связано с понятием балансировки нагрузки на серверы системы. К масштабированию относятся так же вопросы эффективного распределения ресурсов сервера, обслуживающего запросы клиентов.</a:t>
            </a:r>
          </a:p>
        </p:txBody>
      </p:sp>
    </p:spTree>
    <p:extLst>
      <p:ext uri="{BB962C8B-B14F-4D97-AF65-F5344CB8AC3E}">
        <p14:creationId xmlns:p14="http://schemas.microsoft.com/office/powerpoint/2010/main" val="27903518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53E9DF-226F-4E55-8D82-BB303670D793}"/>
              </a:ext>
            </a:extLst>
          </p:cNvPr>
          <p:cNvSpPr txBox="1"/>
          <p:nvPr/>
        </p:nvSpPr>
        <p:spPr>
          <a:xfrm>
            <a:off x="278167" y="335845"/>
            <a:ext cx="11913833" cy="6186309"/>
          </a:xfrm>
          <a:prstGeom prst="rect">
            <a:avLst/>
          </a:prstGeom>
          <a:noFill/>
        </p:spPr>
        <p:txBody>
          <a:bodyPr wrap="square">
            <a:spAutoFit/>
          </a:bodyPr>
          <a:lstStyle/>
          <a:p>
            <a:pPr algn="ctr"/>
            <a:r>
              <a:rPr lang="ru-RU" b="1" i="0" dirty="0">
                <a:solidFill>
                  <a:srgbClr val="000000"/>
                </a:solidFill>
                <a:effectLst/>
                <a:latin typeface="Arial" panose="020B0604020202020204" pitchFamily="34" charset="0"/>
              </a:rPr>
              <a:t>Безопасность</a:t>
            </a:r>
          </a:p>
          <a:p>
            <a:pPr algn="just"/>
            <a:r>
              <a:rPr lang="ru-RU" b="0" i="0" dirty="0">
                <a:solidFill>
                  <a:srgbClr val="000000"/>
                </a:solidFill>
                <a:effectLst/>
                <a:latin typeface="Arial" panose="020B0604020202020204" pitchFamily="34" charset="0"/>
              </a:rPr>
              <a:t>Каждый компонент, образующий распределенную систему, должен быть уверен, что его функции используются авторизированными на это компонентами или пользователями. Данные, передаваемые между компонентами, должны быть защищены как от искажения, так и от просмотра третьими сторонами.</a:t>
            </a:r>
          </a:p>
          <a:p>
            <a:pPr algn="just"/>
            <a:r>
              <a:rPr lang="ru-RU" b="0" i="0" dirty="0">
                <a:solidFill>
                  <a:srgbClr val="000000"/>
                </a:solidFill>
                <a:effectLst/>
                <a:latin typeface="Arial" panose="020B0604020202020204" pitchFamily="34" charset="0"/>
              </a:rPr>
              <a:t>Безопасность важное свойство любой программной системы и распределенной в частности. Под безопасностью обычно понимают совокупность следующих свойств:</a:t>
            </a:r>
          </a:p>
          <a:p>
            <a:pPr algn="just">
              <a:buFont typeface="Arial" panose="020B0604020202020204" pitchFamily="34" charset="0"/>
              <a:buChar char="•"/>
            </a:pPr>
            <a:r>
              <a:rPr lang="ru-RU" b="0" i="1" dirty="0">
                <a:solidFill>
                  <a:srgbClr val="000000"/>
                </a:solidFill>
                <a:effectLst/>
                <a:latin typeface="Arial" panose="020B0604020202020204" pitchFamily="34" charset="0"/>
              </a:rPr>
              <a:t>Конфиденциальность</a:t>
            </a:r>
            <a:r>
              <a:rPr lang="ru-RU" b="0" i="0" dirty="0">
                <a:solidFill>
                  <a:srgbClr val="000000"/>
                </a:solidFill>
                <a:effectLst/>
                <a:latin typeface="Arial" panose="020B0604020202020204" pitchFamily="34" charset="0"/>
              </a:rPr>
              <a:t> (обеспечение защиты от несанкционированного доступа в систему);</a:t>
            </a:r>
          </a:p>
          <a:p>
            <a:pPr algn="just">
              <a:buFont typeface="Arial" panose="020B0604020202020204" pitchFamily="34" charset="0"/>
              <a:buChar char="•"/>
            </a:pPr>
            <a:r>
              <a:rPr lang="ru-RU" b="0" i="1" dirty="0">
                <a:solidFill>
                  <a:srgbClr val="000000"/>
                </a:solidFill>
                <a:effectLst/>
                <a:latin typeface="Arial" panose="020B0604020202020204" pitchFamily="34" charset="0"/>
              </a:rPr>
              <a:t>Целостность</a:t>
            </a:r>
            <a:r>
              <a:rPr lang="ru-RU" b="0" i="0" dirty="0">
                <a:solidFill>
                  <a:srgbClr val="000000"/>
                </a:solidFill>
                <a:effectLst/>
                <a:latin typeface="Arial" panose="020B0604020202020204" pitchFamily="34" charset="0"/>
              </a:rPr>
              <a:t> (обеспечение целостности и сохранности данных);</a:t>
            </a:r>
          </a:p>
          <a:p>
            <a:pPr algn="just">
              <a:buFont typeface="Arial" panose="020B0604020202020204" pitchFamily="34" charset="0"/>
              <a:buChar char="•"/>
            </a:pPr>
            <a:r>
              <a:rPr lang="ru-RU" b="0" i="1" dirty="0">
                <a:solidFill>
                  <a:srgbClr val="000000"/>
                </a:solidFill>
                <a:effectLst/>
                <a:latin typeface="Arial" panose="020B0604020202020204" pitchFamily="34" charset="0"/>
              </a:rPr>
              <a:t>Доступность</a:t>
            </a:r>
            <a:r>
              <a:rPr lang="ru-RU" b="0" i="0" dirty="0">
                <a:solidFill>
                  <a:srgbClr val="000000"/>
                </a:solidFill>
                <a:effectLst/>
                <a:latin typeface="Arial" panose="020B0604020202020204" pitchFamily="34" charset="0"/>
              </a:rPr>
              <a:t> (обеспечение защиты при параллельном доступе к ресурсам).</a:t>
            </a:r>
          </a:p>
          <a:p>
            <a:pPr algn="just"/>
            <a:r>
              <a:rPr lang="ru-RU" b="0" i="0" dirty="0">
                <a:solidFill>
                  <a:srgbClr val="000000"/>
                </a:solidFill>
                <a:effectLst/>
                <a:latin typeface="Arial" panose="020B0604020202020204" pitchFamily="34" charset="0"/>
              </a:rPr>
              <a:t>Для распределенного приложения, которое часто пересылает данные по сети важным частным случаем первого свойства ( конфиденциальности) является способность к шифрованию передаваемых по сети сообщений.</a:t>
            </a:r>
          </a:p>
          <a:p>
            <a:pPr algn="just"/>
            <a:r>
              <a:rPr lang="ru-RU" b="0" i="0" dirty="0">
                <a:solidFill>
                  <a:srgbClr val="000000"/>
                </a:solidFill>
                <a:effectLst/>
                <a:latin typeface="Arial" panose="020B0604020202020204" pitchFamily="34" charset="0"/>
              </a:rPr>
              <a:t>Важной проблемой при проектировании распределенного приложение является задача обеспечения качества обслуживания (</a:t>
            </a:r>
            <a:r>
              <a:rPr lang="ru-RU" b="0" i="0" dirty="0" err="1">
                <a:solidFill>
                  <a:srgbClr val="000000"/>
                </a:solidFill>
                <a:effectLst/>
                <a:latin typeface="Arial" panose="020B0604020202020204" pitchFamily="34" charset="0"/>
              </a:rPr>
              <a:t>Quality</a:t>
            </a:r>
            <a:r>
              <a:rPr lang="ru-RU" b="0" i="0" dirty="0">
                <a:solidFill>
                  <a:srgbClr val="000000"/>
                </a:solidFill>
                <a:effectLst/>
                <a:latin typeface="Arial" panose="020B0604020202020204" pitchFamily="34" charset="0"/>
              </a:rPr>
              <a:t> </a:t>
            </a:r>
            <a:r>
              <a:rPr lang="ru-RU" b="0" i="0" dirty="0" err="1">
                <a:solidFill>
                  <a:srgbClr val="000000"/>
                </a:solidFill>
                <a:effectLst/>
                <a:latin typeface="Arial" panose="020B0604020202020204" pitchFamily="34" charset="0"/>
              </a:rPr>
              <a:t>of</a:t>
            </a:r>
            <a:r>
              <a:rPr lang="ru-RU" b="0" i="0" dirty="0">
                <a:solidFill>
                  <a:srgbClr val="000000"/>
                </a:solidFill>
                <a:effectLst/>
                <a:latin typeface="Arial" panose="020B0604020202020204" pitchFamily="34" charset="0"/>
              </a:rPr>
              <a:t> </a:t>
            </a:r>
            <a:r>
              <a:rPr lang="ru-RU" b="0" i="0" dirty="0" err="1">
                <a:solidFill>
                  <a:srgbClr val="000000"/>
                </a:solidFill>
                <a:effectLst/>
                <a:latin typeface="Arial" panose="020B0604020202020204" pitchFamily="34" charset="0"/>
              </a:rPr>
              <a:t>Service</a:t>
            </a:r>
            <a:r>
              <a:rPr lang="ru-RU" b="0" i="0" dirty="0">
                <a:solidFill>
                  <a:srgbClr val="000000"/>
                </a:solidFill>
                <a:effectLst/>
                <a:latin typeface="Arial" panose="020B0604020202020204" pitchFamily="34" charset="0"/>
              </a:rPr>
              <a:t>). Под качеством обслуживания обычно понимается некие соглашения по выполнению запросов клиента (например, запрос должен обрабатываться не позднее, чем через 2 секунды после получения и т.д.). Жестким нарушением качества обслуживания является ситуация отказа в обслуживании (</a:t>
            </a:r>
            <a:r>
              <a:rPr lang="ru-RU" b="0" i="1" dirty="0" err="1">
                <a:solidFill>
                  <a:srgbClr val="000000"/>
                </a:solidFill>
                <a:effectLst/>
                <a:latin typeface="Arial" panose="020B0604020202020204" pitchFamily="34" charset="0"/>
              </a:rPr>
              <a:t>Denial</a:t>
            </a:r>
            <a:r>
              <a:rPr lang="ru-RU" b="0" i="1"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of</a:t>
            </a:r>
            <a:r>
              <a:rPr lang="ru-RU" b="0" i="1"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Service</a:t>
            </a:r>
            <a:r>
              <a:rPr lang="ru-RU" b="0" i="0" dirty="0">
                <a:solidFill>
                  <a:srgbClr val="000000"/>
                </a:solidFill>
                <a:effectLst/>
                <a:latin typeface="Arial" panose="020B0604020202020204" pitchFamily="34" charset="0"/>
              </a:rPr>
              <a:t>), которая может возникнуть если злоумышленник бомбардирует сервер запросами, которые тот не успевает обрабатывать. Решение этой проблемы в общем виде может быть очень сложным, однако существуют рекомендации, позволяющие обходить ее в большинстве случаев. Другой важной проблемой безопасности является использование мобильного кода (кода, пришедшего по сети и исполняемого локально). Здесь решение состоит в использование интерпретируемого кода и виртуальных машин.</a:t>
            </a:r>
          </a:p>
        </p:txBody>
      </p:sp>
    </p:spTree>
    <p:extLst>
      <p:ext uri="{BB962C8B-B14F-4D97-AF65-F5344CB8AC3E}">
        <p14:creationId xmlns:p14="http://schemas.microsoft.com/office/powerpoint/2010/main" val="8973583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7233DA-EEED-4918-9E7E-9C00266B741F}"/>
              </a:ext>
            </a:extLst>
          </p:cNvPr>
          <p:cNvSpPr txBox="1"/>
          <p:nvPr/>
        </p:nvSpPr>
        <p:spPr>
          <a:xfrm>
            <a:off x="248575" y="381740"/>
            <a:ext cx="11203619" cy="2862322"/>
          </a:xfrm>
          <a:prstGeom prst="rect">
            <a:avLst/>
          </a:prstGeom>
          <a:noFill/>
        </p:spPr>
        <p:txBody>
          <a:bodyPr wrap="square">
            <a:spAutoFit/>
          </a:bodyPr>
          <a:lstStyle/>
          <a:p>
            <a:pPr algn="ctr"/>
            <a:r>
              <a:rPr lang="ru-RU" b="0" i="0" dirty="0">
                <a:solidFill>
                  <a:srgbClr val="000000"/>
                </a:solidFill>
                <a:effectLst/>
                <a:latin typeface="Arial" panose="020B0604020202020204" pitchFamily="34" charset="0"/>
              </a:rPr>
              <a:t>Классификация распределенных систем</a:t>
            </a:r>
          </a:p>
          <a:p>
            <a:pPr algn="just"/>
            <a:r>
              <a:rPr lang="ru-RU" b="0" i="0" dirty="0">
                <a:solidFill>
                  <a:srgbClr val="000000"/>
                </a:solidFill>
                <a:effectLst/>
                <a:latin typeface="Arial" panose="020B0604020202020204" pitchFamily="34" charset="0"/>
              </a:rPr>
              <a:t>Распределенные системы создавались и создаются для решения конкретного вида задач. Из-за различных требований к функциональности существует большое разнообразие таких систем. Для упрощения рассмотрения распределенные системы условно подразделяются на несколько типов</a:t>
            </a:r>
          </a:p>
          <a:p>
            <a:pPr algn="just"/>
            <a:endParaRPr lang="ru-RU" b="0" i="0" dirty="0">
              <a:solidFill>
                <a:srgbClr val="000000"/>
              </a:solidFill>
              <a:effectLst/>
              <a:latin typeface="Arial" panose="020B0604020202020204" pitchFamily="34" charset="0"/>
            </a:endParaRPr>
          </a:p>
          <a:p>
            <a:pPr algn="just"/>
            <a:r>
              <a:rPr lang="ru-RU" b="0" i="0" dirty="0">
                <a:solidFill>
                  <a:srgbClr val="000000"/>
                </a:solidFill>
                <a:effectLst/>
                <a:latin typeface="Arial" panose="020B0604020202020204" pitchFamily="34" charset="0"/>
              </a:rPr>
              <a:t>На сегодняшний день можно выделить три основные классификации распределенных систем:</a:t>
            </a:r>
          </a:p>
          <a:p>
            <a:pPr algn="just">
              <a:buFont typeface="Arial" panose="020B0604020202020204" pitchFamily="34" charset="0"/>
              <a:buChar char="•"/>
            </a:pPr>
            <a:r>
              <a:rPr lang="ru-RU" b="0" i="0" dirty="0">
                <a:solidFill>
                  <a:srgbClr val="000000"/>
                </a:solidFill>
                <a:effectLst/>
                <a:latin typeface="Arial" panose="020B0604020202020204" pitchFamily="34" charset="0"/>
              </a:rPr>
              <a:t>по размерам систем и способам администрирования;</a:t>
            </a:r>
          </a:p>
          <a:p>
            <a:pPr algn="just">
              <a:buFont typeface="Arial" panose="020B0604020202020204" pitchFamily="34" charset="0"/>
              <a:buChar char="•"/>
            </a:pPr>
            <a:r>
              <a:rPr lang="ru-RU" b="0" i="0" dirty="0">
                <a:solidFill>
                  <a:srgbClr val="000000"/>
                </a:solidFill>
                <a:effectLst/>
                <a:latin typeface="Arial" panose="020B0604020202020204" pitchFamily="34" charset="0"/>
              </a:rPr>
              <a:t>по их функциональности, т.е. по типу предоставляемых ресурсов и видам прикладных задач, под решение которых они оптимизированы;</a:t>
            </a:r>
          </a:p>
          <a:p>
            <a:pPr algn="just">
              <a:buFont typeface="Arial" panose="020B0604020202020204" pitchFamily="34" charset="0"/>
              <a:buChar char="•"/>
            </a:pPr>
            <a:r>
              <a:rPr lang="ru-RU" b="0" i="0" dirty="0">
                <a:solidFill>
                  <a:srgbClr val="000000"/>
                </a:solidFill>
                <a:effectLst/>
                <a:latin typeface="Arial" panose="020B0604020202020204" pitchFamily="34" charset="0"/>
              </a:rPr>
              <a:t>с точки зрения аппаратной реализации</a:t>
            </a:r>
          </a:p>
        </p:txBody>
      </p:sp>
      <p:pic>
        <p:nvPicPr>
          <p:cNvPr id="5" name="Рисунок 4">
            <a:extLst>
              <a:ext uri="{FF2B5EF4-FFF2-40B4-BE49-F238E27FC236}">
                <a16:creationId xmlns:a16="http://schemas.microsoft.com/office/drawing/2014/main" id="{2974F701-7533-4983-89BE-1CE462A70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848" y="3004906"/>
            <a:ext cx="6523423" cy="3867870"/>
          </a:xfrm>
          <a:prstGeom prst="rect">
            <a:avLst/>
          </a:prstGeom>
        </p:spPr>
      </p:pic>
    </p:spTree>
    <p:extLst>
      <p:ext uri="{BB962C8B-B14F-4D97-AF65-F5344CB8AC3E}">
        <p14:creationId xmlns:p14="http://schemas.microsoft.com/office/powerpoint/2010/main" val="36912440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23FF90-5EE3-4315-A418-CE9FAE9AB2BD}"/>
              </a:ext>
            </a:extLst>
          </p:cNvPr>
          <p:cNvSpPr txBox="1"/>
          <p:nvPr/>
        </p:nvSpPr>
        <p:spPr>
          <a:xfrm>
            <a:off x="257452" y="339739"/>
            <a:ext cx="11239131" cy="5909310"/>
          </a:xfrm>
          <a:prstGeom prst="rect">
            <a:avLst/>
          </a:prstGeom>
          <a:noFill/>
        </p:spPr>
        <p:txBody>
          <a:bodyPr wrap="square">
            <a:spAutoFit/>
          </a:bodyPr>
          <a:lstStyle/>
          <a:p>
            <a:pPr algn="ctr"/>
            <a:r>
              <a:rPr lang="ru-RU" b="0" i="0" dirty="0">
                <a:solidFill>
                  <a:srgbClr val="000000"/>
                </a:solidFill>
                <a:effectLst/>
                <a:highlight>
                  <a:srgbClr val="FFFF00"/>
                </a:highlight>
                <a:latin typeface="Arial" panose="020B0604020202020204" pitchFamily="34" charset="0"/>
              </a:rPr>
              <a:t>По размерам и способу администрирования</a:t>
            </a:r>
          </a:p>
          <a:p>
            <a:pPr algn="just"/>
            <a:r>
              <a:rPr lang="ru-RU" b="0" i="0" dirty="0">
                <a:solidFill>
                  <a:srgbClr val="000000"/>
                </a:solidFill>
                <a:effectLst/>
                <a:highlight>
                  <a:srgbClr val="FFFF00"/>
                </a:highlight>
                <a:latin typeface="Arial" panose="020B0604020202020204" pitchFamily="34" charset="0"/>
              </a:rPr>
              <a:t>Выделяют:</a:t>
            </a:r>
          </a:p>
          <a:p>
            <a:pPr algn="just">
              <a:buFont typeface="Arial" panose="020B0604020202020204" pitchFamily="34" charset="0"/>
              <a:buChar char="•"/>
            </a:pPr>
            <a:r>
              <a:rPr lang="ru-RU" b="0" i="0" dirty="0">
                <a:solidFill>
                  <a:srgbClr val="000000"/>
                </a:solidFill>
                <a:effectLst/>
                <a:latin typeface="Arial" panose="020B0604020202020204" pitchFamily="34" charset="0"/>
              </a:rPr>
              <a:t>Кластеры;</a:t>
            </a:r>
          </a:p>
          <a:p>
            <a:pPr algn="just">
              <a:buFont typeface="Arial" panose="020B0604020202020204" pitchFamily="34" charset="0"/>
              <a:buChar char="•"/>
            </a:pPr>
            <a:r>
              <a:rPr lang="ru-RU" b="0" i="0" dirty="0">
                <a:solidFill>
                  <a:srgbClr val="000000"/>
                </a:solidFill>
                <a:effectLst/>
                <a:latin typeface="Arial" panose="020B0604020202020204" pitchFamily="34" charset="0"/>
              </a:rPr>
              <a:t>Распределенная система корпоративного уровня;</a:t>
            </a:r>
          </a:p>
          <a:p>
            <a:pPr algn="just">
              <a:buFont typeface="Arial" panose="020B0604020202020204" pitchFamily="34" charset="0"/>
              <a:buChar char="•"/>
            </a:pPr>
            <a:r>
              <a:rPr lang="ru-RU" b="0" i="0" dirty="0">
                <a:solidFill>
                  <a:srgbClr val="000000"/>
                </a:solidFill>
                <a:effectLst/>
                <a:latin typeface="Arial" panose="020B0604020202020204" pitchFamily="34" charset="0"/>
              </a:rPr>
              <a:t>Глобальная система (</a:t>
            </a:r>
            <a:r>
              <a:rPr lang="ru-RU" b="0" i="0" dirty="0" err="1">
                <a:solidFill>
                  <a:srgbClr val="000000"/>
                </a:solidFill>
                <a:effectLst/>
                <a:latin typeface="Arial" panose="020B0604020202020204" pitchFamily="34" charset="0"/>
              </a:rPr>
              <a:t>грид</a:t>
            </a:r>
            <a:r>
              <a:rPr lang="ru-RU" b="0" i="0" dirty="0">
                <a:solidFill>
                  <a:srgbClr val="000000"/>
                </a:solidFill>
                <a:effectLst/>
                <a:latin typeface="Arial" panose="020B0604020202020204" pitchFamily="34" charset="0"/>
              </a:rPr>
              <a:t>-система).</a:t>
            </a:r>
          </a:p>
          <a:p>
            <a:pPr algn="just"/>
            <a:r>
              <a:rPr lang="ru-RU" b="1" i="0" dirty="0">
                <a:solidFill>
                  <a:srgbClr val="000000"/>
                </a:solidFill>
                <a:effectLst/>
                <a:latin typeface="Arial" panose="020B0604020202020204" pitchFamily="34" charset="0"/>
              </a:rPr>
              <a:t>Кластер</a:t>
            </a:r>
            <a:r>
              <a:rPr lang="ru-RU" b="0" i="0" dirty="0">
                <a:solidFill>
                  <a:srgbClr val="000000"/>
                </a:solidFill>
                <a:effectLst/>
                <a:latin typeface="Arial" panose="020B0604020202020204" pitchFamily="34" charset="0"/>
              </a:rPr>
              <a:t> </a:t>
            </a:r>
            <a:r>
              <a:rPr lang="ru-RU" b="1" i="0" dirty="0">
                <a:solidFill>
                  <a:srgbClr val="000000"/>
                </a:solidFill>
                <a:effectLst/>
                <a:latin typeface="Arial" panose="020B0604020202020204" pitchFamily="34" charset="0"/>
              </a:rPr>
              <a:t>-</a:t>
            </a:r>
            <a:r>
              <a:rPr lang="ru-RU" b="0" i="0" dirty="0">
                <a:solidFill>
                  <a:srgbClr val="000000"/>
                </a:solidFill>
                <a:effectLst/>
                <a:latin typeface="Arial" panose="020B0604020202020204" pitchFamily="34" charset="0"/>
              </a:rPr>
              <a:t> группа компьютеров, объединённых высокоскоростными каналами связи и представляющая с точки зрения пользователя единый аппаратный ресурс.</a:t>
            </a:r>
          </a:p>
          <a:p>
            <a:pPr algn="just"/>
            <a:r>
              <a:rPr lang="ru-RU" b="0" i="0" dirty="0">
                <a:solidFill>
                  <a:srgbClr val="000000"/>
                </a:solidFill>
                <a:effectLst/>
                <a:latin typeface="Arial" panose="020B0604020202020204" pitchFamily="34" charset="0"/>
              </a:rPr>
              <a:t>Один из первых архитекторов кластерной технологии Грегори </a:t>
            </a:r>
            <a:r>
              <a:rPr lang="ru-RU" b="0" i="0" dirty="0" err="1">
                <a:solidFill>
                  <a:srgbClr val="000000"/>
                </a:solidFill>
                <a:effectLst/>
                <a:latin typeface="Arial" panose="020B0604020202020204" pitchFamily="34" charset="0"/>
              </a:rPr>
              <a:t>Пфистер</a:t>
            </a:r>
            <a:r>
              <a:rPr lang="ru-RU" b="0" i="0" dirty="0">
                <a:solidFill>
                  <a:srgbClr val="000000"/>
                </a:solidFill>
                <a:effectLst/>
                <a:latin typeface="Arial" panose="020B0604020202020204" pitchFamily="34" charset="0"/>
              </a:rPr>
              <a:t> (</a:t>
            </a:r>
            <a:r>
              <a:rPr lang="ru-RU" b="0" i="0" dirty="0" err="1">
                <a:solidFill>
                  <a:srgbClr val="000000"/>
                </a:solidFill>
                <a:effectLst/>
                <a:latin typeface="Arial" panose="020B0604020202020204" pitchFamily="34" charset="0"/>
              </a:rPr>
              <a:t>Gregory</a:t>
            </a:r>
            <a:r>
              <a:rPr lang="ru-RU" b="0" i="0" dirty="0">
                <a:solidFill>
                  <a:srgbClr val="000000"/>
                </a:solidFill>
                <a:effectLst/>
                <a:latin typeface="Arial" panose="020B0604020202020204" pitchFamily="34" charset="0"/>
              </a:rPr>
              <a:t> F. </a:t>
            </a:r>
            <a:r>
              <a:rPr lang="ru-RU" b="0" i="0" dirty="0" err="1">
                <a:solidFill>
                  <a:srgbClr val="000000"/>
                </a:solidFill>
                <a:effectLst/>
                <a:latin typeface="Arial" panose="020B0604020202020204" pitchFamily="34" charset="0"/>
              </a:rPr>
              <a:t>Pfister</a:t>
            </a:r>
            <a:r>
              <a:rPr lang="ru-RU" b="0" i="0" dirty="0">
                <a:solidFill>
                  <a:srgbClr val="000000"/>
                </a:solidFill>
                <a:effectLst/>
                <a:latin typeface="Arial" panose="020B0604020202020204" pitchFamily="34" charset="0"/>
              </a:rPr>
              <a:t>) дал кластеру следующее определение: «Кластер — это разновидность параллельной или распределенной системы, которая:</a:t>
            </a:r>
          </a:p>
          <a:p>
            <a:pPr algn="just">
              <a:buFont typeface="+mj-lt"/>
              <a:buAutoNum type="arabicPeriod"/>
            </a:pPr>
            <a:r>
              <a:rPr lang="ru-RU" b="0" i="0" dirty="0">
                <a:solidFill>
                  <a:srgbClr val="000000"/>
                </a:solidFill>
                <a:effectLst/>
                <a:latin typeface="Arial" panose="020B0604020202020204" pitchFamily="34" charset="0"/>
              </a:rPr>
              <a:t>состоит из нескольких связанных между собой компьютеров;</a:t>
            </a:r>
          </a:p>
          <a:p>
            <a:pPr algn="just">
              <a:buFont typeface="+mj-lt"/>
              <a:buAutoNum type="arabicPeriod"/>
            </a:pPr>
            <a:r>
              <a:rPr lang="ru-RU" b="0" i="0" dirty="0">
                <a:solidFill>
                  <a:srgbClr val="000000"/>
                </a:solidFill>
                <a:effectLst/>
                <a:latin typeface="Arial" panose="020B0604020202020204" pitchFamily="34" charset="0"/>
              </a:rPr>
              <a:t>используется как единый, унифицированный компьютерный ресурс.</a:t>
            </a:r>
          </a:p>
          <a:p>
            <a:pPr algn="just"/>
            <a:r>
              <a:rPr lang="ru-RU" b="0" i="0" dirty="0">
                <a:solidFill>
                  <a:srgbClr val="000000"/>
                </a:solidFill>
                <a:effectLst/>
                <a:latin typeface="Arial" panose="020B0604020202020204" pitchFamily="34" charset="0"/>
              </a:rPr>
              <a:t>Иными словами, кластер компьютеров представляет собой несколько объединенных компьютеров, управляемых и используемых как единое целое. Они называются узлами и могут быть одно- или мультипроцессорными. В классической схеме при работе с приложениями все узлы разделяют внешнюю память на массиве жестких дисков, используя внутренние дисковые накопители для специальных функций (например, системных).</a:t>
            </a:r>
          </a:p>
          <a:p>
            <a:pPr algn="just"/>
            <a:r>
              <a:rPr lang="ru-RU" b="0" i="0" dirty="0">
                <a:solidFill>
                  <a:srgbClr val="000000"/>
                </a:solidFill>
                <a:effectLst/>
                <a:latin typeface="Arial" panose="020B0604020202020204" pitchFamily="34" charset="0"/>
              </a:rPr>
              <a:t>Обычно различают следующие основные виды кластеров:</a:t>
            </a:r>
          </a:p>
          <a:p>
            <a:pPr algn="just">
              <a:buFont typeface="Arial" panose="020B0604020202020204" pitchFamily="34" charset="0"/>
              <a:buChar char="•"/>
            </a:pPr>
            <a:r>
              <a:rPr lang="ru-RU" b="0" i="0" dirty="0">
                <a:solidFill>
                  <a:srgbClr val="000000"/>
                </a:solidFill>
                <a:effectLst/>
                <a:latin typeface="Arial" panose="020B0604020202020204" pitchFamily="34" charset="0"/>
              </a:rPr>
              <a:t>кластеры высокой доступности (</a:t>
            </a:r>
            <a:r>
              <a:rPr lang="ru-RU" b="0" i="1" dirty="0" err="1">
                <a:solidFill>
                  <a:srgbClr val="000000"/>
                </a:solidFill>
                <a:effectLst/>
                <a:latin typeface="Arial" panose="020B0604020202020204" pitchFamily="34" charset="0"/>
              </a:rPr>
              <a:t>High-availability</a:t>
            </a:r>
            <a:r>
              <a:rPr lang="ru-RU" b="0" i="1"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clusters</a:t>
            </a:r>
            <a:r>
              <a:rPr lang="ru-RU" b="0" i="0" dirty="0">
                <a:solidFill>
                  <a:srgbClr val="000000"/>
                </a:solidFill>
                <a:effectLst/>
                <a:latin typeface="Arial" panose="020B0604020202020204" pitchFamily="34" charset="0"/>
              </a:rPr>
              <a:t>, </a:t>
            </a:r>
            <a:r>
              <a:rPr lang="ru-RU" b="0" i="1" dirty="0">
                <a:solidFill>
                  <a:srgbClr val="000000"/>
                </a:solidFill>
                <a:effectLst/>
                <a:latin typeface="Arial" panose="020B0604020202020204" pitchFamily="34" charset="0"/>
              </a:rPr>
              <a:t>HA</a:t>
            </a:r>
            <a:r>
              <a:rPr lang="ru-RU" b="0" i="0" dirty="0">
                <a:solidFill>
                  <a:srgbClr val="000000"/>
                </a:solidFill>
                <a:effectLst/>
                <a:latin typeface="Arial" panose="020B0604020202020204" pitchFamily="34" charset="0"/>
              </a:rPr>
              <a:t>);</a:t>
            </a:r>
          </a:p>
          <a:p>
            <a:pPr algn="just">
              <a:buFont typeface="Arial" panose="020B0604020202020204" pitchFamily="34" charset="0"/>
              <a:buChar char="•"/>
            </a:pPr>
            <a:r>
              <a:rPr lang="ru-RU" b="0" i="0" dirty="0">
                <a:solidFill>
                  <a:srgbClr val="000000"/>
                </a:solidFill>
                <a:effectLst/>
                <a:latin typeface="Arial" panose="020B0604020202020204" pitchFamily="34" charset="0"/>
              </a:rPr>
              <a:t>кластеры распределения нагрузки (</a:t>
            </a:r>
            <a:r>
              <a:rPr lang="ru-RU" b="0" i="1" dirty="0" err="1">
                <a:solidFill>
                  <a:srgbClr val="000000"/>
                </a:solidFill>
                <a:effectLst/>
                <a:latin typeface="Arial" panose="020B0604020202020204" pitchFamily="34" charset="0"/>
              </a:rPr>
              <a:t>Load</a:t>
            </a:r>
            <a:r>
              <a:rPr lang="ru-RU" b="0" i="1"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balancing</a:t>
            </a:r>
            <a:r>
              <a:rPr lang="ru-RU" b="0" i="1"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clusters</a:t>
            </a:r>
            <a:r>
              <a:rPr lang="ru-RU" b="0" i="0" dirty="0">
                <a:solidFill>
                  <a:srgbClr val="000000"/>
                </a:solidFill>
                <a:effectLst/>
                <a:latin typeface="Arial" panose="020B0604020202020204" pitchFamily="34" charset="0"/>
              </a:rPr>
              <a:t>);</a:t>
            </a:r>
          </a:p>
          <a:p>
            <a:pPr algn="just">
              <a:buFont typeface="Arial" panose="020B0604020202020204" pitchFamily="34" charset="0"/>
              <a:buChar char="•"/>
            </a:pPr>
            <a:r>
              <a:rPr lang="ru-RU" b="0" i="0" dirty="0">
                <a:solidFill>
                  <a:srgbClr val="000000"/>
                </a:solidFill>
                <a:effectLst/>
                <a:latin typeface="Arial" panose="020B0604020202020204" pitchFamily="34" charset="0"/>
              </a:rPr>
              <a:t>кластеры повышенной производительности (</a:t>
            </a:r>
            <a:r>
              <a:rPr lang="ru-RU" b="0" i="1" dirty="0" err="1">
                <a:solidFill>
                  <a:srgbClr val="000000"/>
                </a:solidFill>
                <a:effectLst/>
                <a:latin typeface="Arial" panose="020B0604020202020204" pitchFamily="34" charset="0"/>
              </a:rPr>
              <a:t>High-performance</a:t>
            </a:r>
            <a:r>
              <a:rPr lang="ru-RU" b="0" i="1"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clusters</a:t>
            </a:r>
            <a:r>
              <a:rPr lang="ru-RU" b="0" i="0" dirty="0">
                <a:solidFill>
                  <a:srgbClr val="000000"/>
                </a:solidFill>
                <a:effectLst/>
                <a:latin typeface="Arial" panose="020B0604020202020204" pitchFamily="34" charset="0"/>
              </a:rPr>
              <a:t>, </a:t>
            </a:r>
            <a:r>
              <a:rPr lang="ru-RU" b="0" i="1" dirty="0">
                <a:solidFill>
                  <a:srgbClr val="000000"/>
                </a:solidFill>
                <a:effectLst/>
                <a:latin typeface="Arial" panose="020B0604020202020204" pitchFamily="34" charset="0"/>
              </a:rPr>
              <a:t>HPC</a:t>
            </a:r>
            <a:r>
              <a:rPr lang="ru-RU" b="0" i="0" dirty="0">
                <a:solidFill>
                  <a:srgbClr val="000000"/>
                </a:solidFill>
                <a:effectLst/>
                <a:latin typeface="Arial" panose="020B0604020202020204" pitchFamily="34" charset="0"/>
              </a:rPr>
              <a:t>);</a:t>
            </a:r>
          </a:p>
        </p:txBody>
      </p:sp>
    </p:spTree>
    <p:extLst>
      <p:ext uri="{BB962C8B-B14F-4D97-AF65-F5344CB8AC3E}">
        <p14:creationId xmlns:p14="http://schemas.microsoft.com/office/powerpoint/2010/main" val="32963476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6C7FC5-565D-4F00-87F6-A5F66434BC4F}"/>
              </a:ext>
            </a:extLst>
          </p:cNvPr>
          <p:cNvSpPr txBox="1"/>
          <p:nvPr/>
        </p:nvSpPr>
        <p:spPr>
          <a:xfrm>
            <a:off x="150921" y="346825"/>
            <a:ext cx="11709646" cy="5885299"/>
          </a:xfrm>
          <a:prstGeom prst="rect">
            <a:avLst/>
          </a:prstGeom>
          <a:noFill/>
        </p:spPr>
        <p:txBody>
          <a:bodyPr wrap="square">
            <a:spAutoFit/>
          </a:bodyPr>
          <a:lstStyle/>
          <a:p>
            <a:pPr algn="just"/>
            <a:r>
              <a:rPr lang="ru-RU" b="0" i="1" dirty="0">
                <a:solidFill>
                  <a:srgbClr val="000000"/>
                </a:solidFill>
                <a:effectLst/>
                <a:latin typeface="Arial" panose="020B0604020202020204" pitchFamily="34" charset="0"/>
              </a:rPr>
              <a:t>Кластеры высокой доступности</a:t>
            </a:r>
            <a:endParaRPr lang="ru-RU" b="0" i="0" dirty="0">
              <a:solidFill>
                <a:srgbClr val="000000"/>
              </a:solidFill>
              <a:effectLst/>
              <a:latin typeface="Arial" panose="020B0604020202020204" pitchFamily="34" charset="0"/>
            </a:endParaRPr>
          </a:p>
          <a:p>
            <a:pPr algn="just"/>
            <a:r>
              <a:rPr lang="ru-RU" b="0" i="0" dirty="0">
                <a:solidFill>
                  <a:srgbClr val="000000"/>
                </a:solidFill>
                <a:effectLst/>
                <a:latin typeface="Arial" panose="020B0604020202020204" pitchFamily="34" charset="0"/>
              </a:rPr>
              <a:t>Создаются для обеспечения высокой доступности сервиса, предоставляемого кластером. Избыточное число узлов, входящих в кластер, гарантирует предоставление сервиса в случае отказа одного или нескольких серверов. Типичное число узлов — два, это минимальное количество, приводящее к повышению доступности. Создано множество программных решений для построения такого рода кластеров. В частности, для GNU/</a:t>
            </a:r>
            <a:r>
              <a:rPr lang="ru-RU" b="0" i="0" dirty="0" err="1">
                <a:solidFill>
                  <a:srgbClr val="000000"/>
                </a:solidFill>
                <a:effectLst/>
                <a:latin typeface="Arial" panose="020B0604020202020204" pitchFamily="34" charset="0"/>
              </a:rPr>
              <a:t>Linux</a:t>
            </a:r>
            <a:r>
              <a:rPr lang="ru-RU" b="0" i="0" dirty="0">
                <a:solidFill>
                  <a:srgbClr val="000000"/>
                </a:solidFill>
                <a:effectLst/>
                <a:latin typeface="Arial" panose="020B0604020202020204" pitchFamily="34" charset="0"/>
              </a:rPr>
              <a:t>, </a:t>
            </a:r>
            <a:r>
              <a:rPr lang="ru-RU" b="0" i="0" dirty="0" err="1">
                <a:solidFill>
                  <a:srgbClr val="000000"/>
                </a:solidFill>
                <a:effectLst/>
                <a:latin typeface="Arial" panose="020B0604020202020204" pitchFamily="34" charset="0"/>
              </a:rPr>
              <a:t>FreeBSD</a:t>
            </a:r>
            <a:r>
              <a:rPr lang="ru-RU" b="0" i="0" dirty="0">
                <a:solidFill>
                  <a:srgbClr val="000000"/>
                </a:solidFill>
                <a:effectLst/>
                <a:latin typeface="Arial" panose="020B0604020202020204" pitchFamily="34" charset="0"/>
              </a:rPr>
              <a:t> и </a:t>
            </a:r>
            <a:r>
              <a:rPr lang="ru-RU" b="0" i="0" dirty="0" err="1">
                <a:solidFill>
                  <a:srgbClr val="000000"/>
                </a:solidFill>
                <a:effectLst/>
                <a:latin typeface="Arial" panose="020B0604020202020204" pitchFamily="34" charset="0"/>
              </a:rPr>
              <a:t>Solaris</a:t>
            </a:r>
            <a:r>
              <a:rPr lang="ru-RU" b="0" i="0" dirty="0">
                <a:solidFill>
                  <a:srgbClr val="000000"/>
                </a:solidFill>
                <a:effectLst/>
                <a:latin typeface="Arial" panose="020B0604020202020204" pitchFamily="34" charset="0"/>
              </a:rPr>
              <a:t> существует проект бесплатного ПО </a:t>
            </a:r>
            <a:r>
              <a:rPr lang="ru-RU" b="0" i="0" dirty="0" err="1">
                <a:solidFill>
                  <a:srgbClr val="000000"/>
                </a:solidFill>
                <a:effectLst/>
                <a:latin typeface="Arial" panose="020B0604020202020204" pitchFamily="34" charset="0"/>
              </a:rPr>
              <a:t>Linux</a:t>
            </a:r>
            <a:r>
              <a:rPr lang="ru-RU" b="0" i="0" dirty="0">
                <a:solidFill>
                  <a:srgbClr val="000000"/>
                </a:solidFill>
                <a:effectLst/>
                <a:latin typeface="Arial" panose="020B0604020202020204" pitchFamily="34" charset="0"/>
              </a:rPr>
              <a:t>-HA.</a:t>
            </a:r>
          </a:p>
          <a:p>
            <a:pPr algn="just"/>
            <a:r>
              <a:rPr lang="ru-RU" b="0" i="1" dirty="0">
                <a:solidFill>
                  <a:srgbClr val="000000"/>
                </a:solidFill>
                <a:effectLst/>
                <a:latin typeface="Arial" panose="020B0604020202020204" pitchFamily="34" charset="0"/>
              </a:rPr>
              <a:t>Кластеры распределения нагрузки</a:t>
            </a:r>
            <a:endParaRPr lang="ru-RU" b="0" i="0" dirty="0">
              <a:solidFill>
                <a:srgbClr val="000000"/>
              </a:solidFill>
              <a:effectLst/>
              <a:latin typeface="Arial" panose="020B0604020202020204" pitchFamily="34" charset="0"/>
            </a:endParaRPr>
          </a:p>
          <a:p>
            <a:pPr algn="just"/>
            <a:r>
              <a:rPr lang="ru-RU" b="0" i="0" dirty="0">
                <a:solidFill>
                  <a:srgbClr val="000000"/>
                </a:solidFill>
                <a:effectLst/>
                <a:latin typeface="Arial" panose="020B0604020202020204" pitchFamily="34" charset="0"/>
              </a:rPr>
              <a:t>Принцип их действия строится на распределении запросов через один или несколько входных узлов, которые перенаправляют их на обработку в остальные, вычислительные узлы. Первоначальная цель такого кластера — производительность, однако, в них часто используются также и методы, повышающие надежность. Подобные конструкции называются серверными фермами. Программное обеспечение (ПО) может быть как коммерческим (</a:t>
            </a:r>
            <a:r>
              <a:rPr lang="ru-RU" b="0" i="1" dirty="0" err="1">
                <a:solidFill>
                  <a:srgbClr val="000000"/>
                </a:solidFill>
                <a:effectLst/>
                <a:latin typeface="Arial" panose="020B0604020202020204" pitchFamily="34" charset="0"/>
              </a:rPr>
              <a:t>Platform</a:t>
            </a:r>
            <a:r>
              <a:rPr lang="ru-RU" b="0" i="1" dirty="0">
                <a:solidFill>
                  <a:srgbClr val="000000"/>
                </a:solidFill>
                <a:effectLst/>
                <a:latin typeface="Arial" panose="020B0604020202020204" pitchFamily="34" charset="0"/>
              </a:rPr>
              <a:t> LSF HPC</a:t>
            </a:r>
            <a:r>
              <a:rPr lang="ru-RU" b="0" i="0"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Sun</a:t>
            </a:r>
            <a:r>
              <a:rPr lang="ru-RU" b="0" i="1"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Grid</a:t>
            </a:r>
            <a:r>
              <a:rPr lang="ru-RU" b="0" i="1"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Engine</a:t>
            </a:r>
            <a:r>
              <a:rPr lang="ru-RU" b="0" i="0"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Moab</a:t>
            </a:r>
            <a:r>
              <a:rPr lang="ru-RU" b="0" i="1"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Cluster</a:t>
            </a:r>
            <a:r>
              <a:rPr lang="ru-RU" b="0" i="1"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Suite</a:t>
            </a:r>
            <a:r>
              <a:rPr lang="ru-RU" b="0" i="0"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Maui</a:t>
            </a:r>
            <a:r>
              <a:rPr lang="ru-RU" b="0" i="1"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Cluster</a:t>
            </a:r>
            <a:r>
              <a:rPr lang="ru-RU" b="0" i="1"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Scheduler</a:t>
            </a:r>
            <a:r>
              <a:rPr lang="ru-RU" b="0" i="0" dirty="0">
                <a:solidFill>
                  <a:srgbClr val="000000"/>
                </a:solidFill>
                <a:effectLst/>
                <a:latin typeface="Arial" panose="020B0604020202020204" pitchFamily="34" charset="0"/>
              </a:rPr>
              <a:t>), так и бесплатным (</a:t>
            </a:r>
            <a:r>
              <a:rPr lang="ru-RU" b="0" i="1" dirty="0" err="1">
                <a:solidFill>
                  <a:srgbClr val="000000"/>
                </a:solidFill>
                <a:effectLst/>
                <a:latin typeface="Arial" panose="020B0604020202020204" pitchFamily="34" charset="0"/>
              </a:rPr>
              <a:t>Linux</a:t>
            </a:r>
            <a:r>
              <a:rPr lang="ru-RU" b="0" i="1"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Virtual</a:t>
            </a:r>
            <a:r>
              <a:rPr lang="ru-RU" b="0" i="1"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Server</a:t>
            </a:r>
            <a:r>
              <a:rPr lang="ru-RU" b="0" i="0" dirty="0">
                <a:solidFill>
                  <a:srgbClr val="000000"/>
                </a:solidFill>
                <a:effectLst/>
                <a:latin typeface="Arial" panose="020B0604020202020204" pitchFamily="34" charset="0"/>
              </a:rPr>
              <a:t>).</a:t>
            </a:r>
          </a:p>
          <a:p>
            <a:pPr algn="just"/>
            <a:r>
              <a:rPr lang="ru-RU" b="0" i="1" dirty="0">
                <a:solidFill>
                  <a:srgbClr val="000000"/>
                </a:solidFill>
                <a:effectLst/>
                <a:latin typeface="Arial" panose="020B0604020202020204" pitchFamily="34" charset="0"/>
              </a:rPr>
              <a:t>Кластеры повышенной производительности</a:t>
            </a:r>
            <a:endParaRPr lang="ru-RU" b="0" i="0" dirty="0">
              <a:solidFill>
                <a:srgbClr val="000000"/>
              </a:solidFill>
              <a:effectLst/>
              <a:latin typeface="Arial" panose="020B0604020202020204" pitchFamily="34" charset="0"/>
            </a:endParaRPr>
          </a:p>
          <a:p>
            <a:pPr algn="just"/>
            <a:r>
              <a:rPr lang="ru-RU" b="0" i="0" dirty="0">
                <a:solidFill>
                  <a:srgbClr val="000000"/>
                </a:solidFill>
                <a:effectLst/>
                <a:latin typeface="Arial" panose="020B0604020202020204" pitchFamily="34" charset="0"/>
              </a:rPr>
              <a:t>Позволяют увеличить скорость расчетов, разбивая задание на параллельно выполняющиеся потоки. Используются в научных исследованиях. Одна из типичных конфигураций — набор серверов с установленной на них операционной системой </a:t>
            </a:r>
            <a:r>
              <a:rPr lang="ru-RU" b="0" i="0" dirty="0" err="1">
                <a:solidFill>
                  <a:srgbClr val="000000"/>
                </a:solidFill>
                <a:effectLst/>
                <a:latin typeface="Arial" panose="020B0604020202020204" pitchFamily="34" charset="0"/>
              </a:rPr>
              <a:t>Linux</a:t>
            </a:r>
            <a:r>
              <a:rPr lang="ru-RU" b="0" i="0" dirty="0">
                <a:solidFill>
                  <a:srgbClr val="000000"/>
                </a:solidFill>
                <a:effectLst/>
                <a:latin typeface="Arial" panose="020B0604020202020204" pitchFamily="34" charset="0"/>
              </a:rPr>
              <a:t>, такую схему принято называть кластером </a:t>
            </a:r>
            <a:r>
              <a:rPr lang="ru-RU" b="0" i="0" dirty="0" err="1">
                <a:solidFill>
                  <a:srgbClr val="000000"/>
                </a:solidFill>
                <a:effectLst/>
                <a:latin typeface="Arial" panose="020B0604020202020204" pitchFamily="34" charset="0"/>
              </a:rPr>
              <a:t>Beowulf</a:t>
            </a:r>
            <a:r>
              <a:rPr lang="ru-RU" b="0" i="0" dirty="0">
                <a:solidFill>
                  <a:srgbClr val="000000"/>
                </a:solidFill>
                <a:effectLst/>
                <a:latin typeface="Arial" panose="020B0604020202020204" pitchFamily="34" charset="0"/>
              </a:rPr>
              <a:t>. Для HPC создается специальное ПО, способное эффективно распределять задачу между узлами.</a:t>
            </a:r>
          </a:p>
          <a:p>
            <a:pPr algn="just"/>
            <a:r>
              <a:rPr lang="ru-RU" b="0" i="0" dirty="0">
                <a:solidFill>
                  <a:srgbClr val="000000"/>
                </a:solidFill>
                <a:effectLst/>
                <a:latin typeface="Arial" panose="020B0604020202020204" pitchFamily="34" charset="0"/>
              </a:rPr>
              <a:t>Эффективные связи между серверами в кластере позволяют им поддерживать связь и оперативно обмениваться данными, поэтому такие кластеры хорошо приспособлены для выполнения процессов, использующих общие данные.</a:t>
            </a:r>
          </a:p>
        </p:txBody>
      </p:sp>
    </p:spTree>
    <p:extLst>
      <p:ext uri="{BB962C8B-B14F-4D97-AF65-F5344CB8AC3E}">
        <p14:creationId xmlns:p14="http://schemas.microsoft.com/office/powerpoint/2010/main" val="1912638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3A2D8B-3DDB-4704-8C3C-39BD2C05DB69}"/>
              </a:ext>
            </a:extLst>
          </p:cNvPr>
          <p:cNvSpPr txBox="1"/>
          <p:nvPr/>
        </p:nvSpPr>
        <p:spPr>
          <a:xfrm>
            <a:off x="213064" y="524379"/>
            <a:ext cx="11452194" cy="5909310"/>
          </a:xfrm>
          <a:prstGeom prst="rect">
            <a:avLst/>
          </a:prstGeom>
          <a:noFill/>
        </p:spPr>
        <p:txBody>
          <a:bodyPr wrap="square">
            <a:spAutoFit/>
          </a:bodyPr>
          <a:lstStyle/>
          <a:p>
            <a:pPr algn="just"/>
            <a:r>
              <a:rPr lang="ru-RU" b="1" i="0" dirty="0">
                <a:solidFill>
                  <a:srgbClr val="000000"/>
                </a:solidFill>
                <a:effectLst/>
                <a:latin typeface="Arial" panose="020B0604020202020204" pitchFamily="34" charset="0"/>
              </a:rPr>
              <a:t>Распределенная система корпоративного уровня </a:t>
            </a:r>
            <a:r>
              <a:rPr lang="ru-RU" b="0" i="0" dirty="0">
                <a:solidFill>
                  <a:srgbClr val="000000"/>
                </a:solidFill>
                <a:effectLst/>
                <a:latin typeface="Arial" panose="020B0604020202020204" pitchFamily="34" charset="0"/>
              </a:rPr>
              <a:t>– десятки и даже сотни компьютеров, при работе которых необходимо устанавливать правила совместного использования ресурсов. Масштаб таких систем, как правило, небольшой, и можно обходиться прямыми административными мерами для организации работы ресурсов и пользователей. Главное отличие — низкая доступность каждого узла, то есть невозможность гарантировать его работу в заданный момент времени (узлы подключаются и отключаются в процессе работы), поэтому задача должна быть разбита на ряд независимых друг от друга процессов. Такая система, в отличие от кластеров, не похожа на единый компьютер, а служит упрощенным средством распределения вычислений. Нестабильность конфигурации, в таком случае, компенсируется большим числом узлов.</a:t>
            </a:r>
          </a:p>
          <a:p>
            <a:pPr algn="just"/>
            <a:r>
              <a:rPr lang="ru-RU" b="0" i="0" dirty="0">
                <a:solidFill>
                  <a:srgbClr val="000000"/>
                </a:solidFill>
                <a:effectLst/>
                <a:latin typeface="Arial" panose="020B0604020202020204" pitchFamily="34" charset="0"/>
              </a:rPr>
              <a:t>Примерами могут служить:</a:t>
            </a:r>
          </a:p>
          <a:p>
            <a:pPr algn="just">
              <a:buFont typeface="Arial" panose="020B0604020202020204" pitchFamily="34" charset="0"/>
              <a:buChar char="•"/>
            </a:pPr>
            <a:r>
              <a:rPr lang="ru-RU" b="0" i="0" dirty="0">
                <a:solidFill>
                  <a:srgbClr val="000000"/>
                </a:solidFill>
                <a:effectLst/>
                <a:latin typeface="Arial" panose="020B0604020202020204" pitchFamily="34" charset="0"/>
              </a:rPr>
              <a:t>Системы на основе IBM WAS, например, </a:t>
            </a:r>
            <a:r>
              <a:rPr lang="ru-RU" b="0" i="0" dirty="0" err="1">
                <a:solidFill>
                  <a:srgbClr val="000000"/>
                </a:solidFill>
                <a:effectLst/>
                <a:latin typeface="Arial" panose="020B0604020202020204" pitchFamily="34" charset="0"/>
              </a:rPr>
              <a:t>Workplace</a:t>
            </a:r>
            <a:r>
              <a:rPr lang="ru-RU" b="0" i="0" dirty="0">
                <a:solidFill>
                  <a:srgbClr val="000000"/>
                </a:solidFill>
                <a:effectLst/>
                <a:latin typeface="Arial" panose="020B0604020202020204" pitchFamily="34" charset="0"/>
              </a:rPr>
              <a:t> </a:t>
            </a:r>
            <a:r>
              <a:rPr lang="ru-RU" b="0" i="0" dirty="0" err="1">
                <a:solidFill>
                  <a:srgbClr val="000000"/>
                </a:solidFill>
                <a:effectLst/>
                <a:latin typeface="Arial" panose="020B0604020202020204" pitchFamily="34" charset="0"/>
              </a:rPr>
              <a:t>Collaborative</a:t>
            </a:r>
            <a:r>
              <a:rPr lang="ru-RU" b="0" i="0" dirty="0">
                <a:solidFill>
                  <a:srgbClr val="000000"/>
                </a:solidFill>
                <a:effectLst/>
                <a:latin typeface="Arial" panose="020B0604020202020204" pitchFamily="34" charset="0"/>
              </a:rPr>
              <a:t> </a:t>
            </a:r>
            <a:r>
              <a:rPr lang="ru-RU" b="0" i="0" dirty="0" err="1">
                <a:solidFill>
                  <a:srgbClr val="000000"/>
                </a:solidFill>
                <a:effectLst/>
                <a:latin typeface="Arial" panose="020B0604020202020204" pitchFamily="34" charset="0"/>
              </a:rPr>
              <a:t>Learning</a:t>
            </a:r>
            <a:r>
              <a:rPr lang="ru-RU" b="0" i="0" dirty="0">
                <a:solidFill>
                  <a:srgbClr val="000000"/>
                </a:solidFill>
                <a:effectLst/>
                <a:latin typeface="Arial" panose="020B0604020202020204" pitchFamily="34" charset="0"/>
              </a:rPr>
              <a:t>, </a:t>
            </a:r>
            <a:r>
              <a:rPr lang="ru-RU" b="0" i="0" dirty="0" err="1">
                <a:solidFill>
                  <a:srgbClr val="000000"/>
                </a:solidFill>
                <a:effectLst/>
                <a:latin typeface="Arial" panose="020B0604020202020204" pitchFamily="34" charset="0"/>
              </a:rPr>
              <a:t>Workplace</a:t>
            </a:r>
            <a:r>
              <a:rPr lang="ru-RU" b="0" i="0" dirty="0">
                <a:solidFill>
                  <a:srgbClr val="000000"/>
                </a:solidFill>
                <a:effectLst/>
                <a:latin typeface="Arial" panose="020B0604020202020204" pitchFamily="34" charset="0"/>
              </a:rPr>
              <a:t> </a:t>
            </a:r>
            <a:r>
              <a:rPr lang="ru-RU" b="0" i="0" dirty="0" err="1">
                <a:solidFill>
                  <a:srgbClr val="000000"/>
                </a:solidFill>
                <a:effectLst/>
                <a:latin typeface="Arial" panose="020B0604020202020204" pitchFamily="34" charset="0"/>
              </a:rPr>
              <a:t>Messaging</a:t>
            </a:r>
            <a:r>
              <a:rPr lang="ru-RU" b="0" i="0" dirty="0">
                <a:solidFill>
                  <a:srgbClr val="000000"/>
                </a:solidFill>
                <a:effectLst/>
                <a:latin typeface="Arial" panose="020B0604020202020204" pitchFamily="34" charset="0"/>
              </a:rPr>
              <a:t>. В сервер IBM WAS встроена возможность распределения рабочей нагрузки и кэширования для интеллектуальной оптимизации производительности.</a:t>
            </a:r>
          </a:p>
          <a:p>
            <a:pPr algn="just">
              <a:buFont typeface="Arial" panose="020B0604020202020204" pitchFamily="34" charset="0"/>
              <a:buChar char="•"/>
            </a:pPr>
            <a:r>
              <a:rPr lang="ru-RU" b="0" i="0" dirty="0" err="1">
                <a:solidFill>
                  <a:srgbClr val="000000"/>
                </a:solidFill>
                <a:effectLst/>
                <a:latin typeface="Arial" panose="020B0604020202020204" pitchFamily="34" charset="0"/>
              </a:rPr>
              <a:t>Lotus</a:t>
            </a:r>
            <a:r>
              <a:rPr lang="ru-RU" b="0" i="0" dirty="0">
                <a:solidFill>
                  <a:srgbClr val="000000"/>
                </a:solidFill>
                <a:effectLst/>
                <a:latin typeface="Arial" panose="020B0604020202020204" pitchFamily="34" charset="0"/>
              </a:rPr>
              <a:t> </a:t>
            </a:r>
            <a:r>
              <a:rPr lang="ru-RU" b="0" i="0" dirty="0" err="1">
                <a:solidFill>
                  <a:srgbClr val="000000"/>
                </a:solidFill>
                <a:effectLst/>
                <a:latin typeface="Arial" panose="020B0604020202020204" pitchFamily="34" charset="0"/>
              </a:rPr>
              <a:t>Notes</a:t>
            </a:r>
            <a:r>
              <a:rPr lang="ru-RU" b="0" i="0" dirty="0">
                <a:solidFill>
                  <a:srgbClr val="000000"/>
                </a:solidFill>
                <a:effectLst/>
                <a:latin typeface="Arial" panose="020B0604020202020204" pitchFamily="34" charset="0"/>
              </a:rPr>
              <a:t> - распределенная система документов</a:t>
            </a:r>
          </a:p>
          <a:p>
            <a:pPr algn="just"/>
            <a:r>
              <a:rPr lang="ru-RU" b="1" i="0" dirty="0">
                <a:solidFill>
                  <a:srgbClr val="000000"/>
                </a:solidFill>
                <a:effectLst/>
                <a:latin typeface="Arial" panose="020B0604020202020204" pitchFamily="34" charset="0"/>
              </a:rPr>
              <a:t>Глобальная система (</a:t>
            </a:r>
            <a:r>
              <a:rPr lang="ru-RU" b="1" i="0" dirty="0" err="1">
                <a:solidFill>
                  <a:srgbClr val="000000"/>
                </a:solidFill>
                <a:effectLst/>
                <a:latin typeface="Arial" panose="020B0604020202020204" pitchFamily="34" charset="0"/>
              </a:rPr>
              <a:t>грид</a:t>
            </a:r>
            <a:r>
              <a:rPr lang="ru-RU" b="1" i="0" dirty="0">
                <a:solidFill>
                  <a:srgbClr val="000000"/>
                </a:solidFill>
                <a:effectLst/>
                <a:latin typeface="Arial" panose="020B0604020202020204" pitchFamily="34" charset="0"/>
              </a:rPr>
              <a:t>-система) </a:t>
            </a:r>
            <a:r>
              <a:rPr lang="ru-RU" b="0" i="0" dirty="0">
                <a:solidFill>
                  <a:srgbClr val="000000"/>
                </a:solidFill>
                <a:effectLst/>
                <a:latin typeface="Arial" panose="020B0604020202020204" pitchFamily="34" charset="0"/>
              </a:rPr>
              <a:t>– огромное количество компьютеров, число которых может достигать нескольких миллионов, распределенных по миру и объединенных глобальной сетью. Административное программное обеспечение, встроено в промежуточное программное обеспечение.</a:t>
            </a:r>
          </a:p>
          <a:p>
            <a:pPr algn="just"/>
            <a:r>
              <a:rPr lang="ru-RU" b="0" i="0" dirty="0">
                <a:solidFill>
                  <a:srgbClr val="000000"/>
                </a:solidFill>
                <a:effectLst/>
                <a:latin typeface="Arial" panose="020B0604020202020204" pitchFamily="34" charset="0"/>
              </a:rPr>
              <a:t>Примерами могут служить:</a:t>
            </a:r>
          </a:p>
          <a:p>
            <a:pPr algn="just">
              <a:buFont typeface="Arial" panose="020B0604020202020204" pitchFamily="34" charset="0"/>
              <a:buChar char="•"/>
            </a:pPr>
            <a:r>
              <a:rPr lang="ru-RU" b="0" i="0" dirty="0">
                <a:solidFill>
                  <a:srgbClr val="000000"/>
                </a:solidFill>
                <a:effectLst/>
                <a:latin typeface="Arial" panose="020B0604020202020204" pitchFamily="34" charset="0"/>
              </a:rPr>
              <a:t>Системы на основе промежуточного программного обеспечения </a:t>
            </a:r>
            <a:r>
              <a:rPr lang="ru-RU" b="0" i="1" dirty="0" err="1">
                <a:solidFill>
                  <a:srgbClr val="000000"/>
                </a:solidFill>
                <a:effectLst/>
                <a:latin typeface="Arial" panose="020B0604020202020204" pitchFamily="34" charset="0"/>
              </a:rPr>
              <a:t>Globus</a:t>
            </a:r>
            <a:r>
              <a:rPr lang="ru-RU" b="0" i="0"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gLite</a:t>
            </a:r>
            <a:r>
              <a:rPr lang="ru-RU" b="0" i="0" dirty="0">
                <a:solidFill>
                  <a:srgbClr val="000000"/>
                </a:solidFill>
                <a:effectLst/>
                <a:latin typeface="Arial" panose="020B0604020202020204" pitchFamily="34" charset="0"/>
              </a:rPr>
              <a:t>;</a:t>
            </a:r>
          </a:p>
          <a:p>
            <a:pPr algn="just">
              <a:buFont typeface="Arial" panose="020B0604020202020204" pitchFamily="34" charset="0"/>
              <a:buChar char="•"/>
            </a:pPr>
            <a:r>
              <a:rPr lang="ru-RU" b="0" i="0" dirty="0">
                <a:solidFill>
                  <a:srgbClr val="000000"/>
                </a:solidFill>
                <a:effectLst/>
                <a:latin typeface="Arial" panose="020B0604020202020204" pitchFamily="34" charset="0"/>
              </a:rPr>
              <a:t>WWW - гигантская распределенная система для доступа к связанным документам;</a:t>
            </a:r>
          </a:p>
          <a:p>
            <a:pPr algn="just">
              <a:buFont typeface="Arial" panose="020B0604020202020204" pitchFamily="34" charset="0"/>
              <a:buChar char="•"/>
            </a:pPr>
            <a:r>
              <a:rPr lang="ru-RU" b="0" i="1" dirty="0" err="1">
                <a:solidFill>
                  <a:srgbClr val="000000"/>
                </a:solidFill>
                <a:effectLst/>
                <a:latin typeface="Arial" panose="020B0604020202020204" pitchFamily="34" charset="0"/>
              </a:rPr>
              <a:t>eDonkey</a:t>
            </a:r>
            <a:r>
              <a:rPr lang="ru-RU" b="0" i="0" dirty="0">
                <a:solidFill>
                  <a:srgbClr val="000000"/>
                </a:solidFill>
                <a:effectLst/>
                <a:latin typeface="Arial" panose="020B0604020202020204" pitchFamily="34" charset="0"/>
              </a:rPr>
              <a:t>, </a:t>
            </a:r>
            <a:r>
              <a:rPr lang="ru-RU" b="0" i="1" dirty="0" err="1">
                <a:solidFill>
                  <a:srgbClr val="000000"/>
                </a:solidFill>
                <a:effectLst/>
                <a:latin typeface="Arial" panose="020B0604020202020204" pitchFamily="34" charset="0"/>
              </a:rPr>
              <a:t>eMule</a:t>
            </a:r>
            <a:r>
              <a:rPr lang="ru-RU" b="0" i="0" dirty="0">
                <a:solidFill>
                  <a:srgbClr val="000000"/>
                </a:solidFill>
                <a:effectLst/>
                <a:latin typeface="Arial" panose="020B0604020202020204" pitchFamily="34" charset="0"/>
              </a:rPr>
              <a:t> – распределенные системы скачивания файлов</a:t>
            </a:r>
          </a:p>
        </p:txBody>
      </p:sp>
    </p:spTree>
    <p:extLst>
      <p:ext uri="{BB962C8B-B14F-4D97-AF65-F5344CB8AC3E}">
        <p14:creationId xmlns:p14="http://schemas.microsoft.com/office/powerpoint/2010/main" val="377799937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10784</Words>
  <Application>Microsoft Office PowerPoint</Application>
  <PresentationFormat>Широкоэкранный</PresentationFormat>
  <Paragraphs>401</Paragraphs>
  <Slides>108</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108</vt:i4>
      </vt:variant>
    </vt:vector>
  </HeadingPairs>
  <TitlesOfParts>
    <vt:vector size="117" baseType="lpstr">
      <vt:lpstr>Arial</vt:lpstr>
      <vt:lpstr>Calibri</vt:lpstr>
      <vt:lpstr>Calibri Light</vt:lpstr>
      <vt:lpstr>Courier New</vt:lpstr>
      <vt:lpstr>Georgia</vt:lpstr>
      <vt:lpstr>Merriweather</vt:lpstr>
      <vt:lpstr>Tahoma</vt:lpstr>
      <vt:lpstr>Times New Roman</vt:lpstr>
      <vt:lpstr>Тема Office</vt:lpstr>
      <vt:lpstr>системное программное обеспечение лкс</vt:lpstr>
      <vt:lpstr>        Программное обеспечение вычислительных сетей состоит из трех составляющих: автономных операционных систем (ОС), установленных на рабочих станциях;  сетевых операционных систем, установленных на выделенных серверах, которые являются основой любой вычислительной сети;  сетевых приложений или сетевых служб. </vt:lpstr>
      <vt:lpstr>Презентация PowerPoint</vt:lpstr>
      <vt:lpstr>Сетевые операционные системы необходимы для управления потоками сообщений между рабочими станциями и серверами. Они организуют коллективный доступ ко всем ресурсам сети. Получение доступа к ресурсам локальных вычислительных сетей предусматривает выполнение трех процедур: идентификация, аутентификация и авторизация: Идентификация - присвоение пользователю уникального имени или кода (идентификатора). Аутентификация - установление подлинности пользователя, представившего идентификатор. Наиболее распространенным способом аутентификации является присвоение пользователю пароля и хранение его в компьютере. </vt:lpstr>
      <vt:lpstr>Авторизация - проверка полномочий или проверка права пользователя на доступ к конкретным ресурсам и выполнение определенных операций над ними. Авторизация проводится с целью разграничения прав доступа к сетевым и компьютерным ресурсам. Средства аутентификации, авторизации и идентификации предназначены для управления информационной безопасностью вычислительных сетей. </vt:lpstr>
      <vt:lpstr>В большинстве сетевых операционных систем встроена поддержка протоколов (TCP/IP, IPX/SPX, NetBEUI): TCP/IP - эти протоколы были разработаны для сети Министерства обороны США ARPAnet, они поддерживаются сетевыми операционными системами Unix, Windows и т.д. Протоколы TCP/IP - это базовые протоколы сети Интернет. IPX/SPX - протоколы, разработанные фирмой Novell, поддерживаются операционной системой NetWare разработанной также фирмой Novell, Windows и др. Novell была одной из первых компаний, которые начали создавать ЛВС. Основным элементом локальной сети Novell NetWare является файловый сервер. На нем размещается сетевая операционная система, база данных и прикладные программы пользователей. В настоящее время наиболее распространенными являются локальные сети на базе сетевых плат Ethernet с операционной системой Novell NetWare. </vt:lpstr>
      <vt:lpstr>NetBEUI - разработчик этого протокола фирма IBM. Протокол предназначен для небольших локальных вычислительных сетей, в нем отсутствует маршрутизация, его поддерживают операционные системы фирм IBM и Microsoft. </vt:lpstr>
      <vt:lpstr>Сетевые приложения (программное обеспечение вычислительных сетей) Для пользователей локальных вычислительных сетей большой интерес представляет набор сетевых служб, с помощью которых он получает возможность просмотреть список имеющихся в сети компьютеров, прочесть удаленный файл, распечатать документ на принтере, установленном на другом компьютере в сети или послать почтовое сообщение. </vt:lpstr>
      <vt:lpstr>Реализация сетевых служб осуществляется программным обеспечением (программными средствами). Файловая служба и служба печати предоставляются операционными системами, а остальные службы обеспечиваются сетевыми прикладными программами или приложениями. К традиционным сетевым службам относятся: Telnet, FTP, HTTP, SMTP, POP-3. Служба Telnet позволяет организовывать подключения пользователей к серверу по протоколу Telnet. Служба FTP обеспечивает пересылку файлов с Web-серверов. HTTP - служба, предназначенная для просмотра Web-страниц (Web-сайтов), обеспечивается сетевыми прикладными программами: Internet Explorer, Mozilla Firefox, Opera и др. SMTP, POP-3 - службы входящей и исходящей электронной почты. Реализуются почтовыми прикладными программами: Outlook Express, The Bat и др. </vt:lpstr>
      <vt:lpstr>Служба доменных имён DNS является важнейшей системной службой в TCP/IP сетях. Назначение DNS – преобразование символьных имен в IP адреса и наоборот, а так же предоставление дополнительной информации о хостах и группах хостов (доменах), такой как адреса почтовых обменников, публичные ключи служб и т.п.  В сети Интернет служба DNS оперирует распределённой иерархической базой данных в виде дерева имен, находящейся на  множестве различных хостов. Ответственность за корректность базы данных в каждом узле дерева возлагается на администратора соответствующего домена. </vt:lpstr>
      <vt:lpstr>Презентация PowerPoint</vt:lpstr>
      <vt:lpstr>В сети Интернет корнем дерева является домен “.”. Полное - абсолютное или полностью определенное, fully qualified domain name - доменное имя заканчивается точкой, обозначающей корень доменного дерева, но часто эта завершающая точка опускается. Анализ имени производится справа налево.  Самая правая секция имени характеризует страну (для каждой страны мира выделен свой домен с двух символьным именем в соответствии со стандартом ISO, например, ua – Украина, ru – Россия, uk – Англия и т.п.)  или характер организации (образовательная, коммерческая, правительственная и т.п.)</vt:lpstr>
      <vt:lpstr>Таким образом, в службе DNS каждый сервер отвечает за определенную зону (зона ответственности) - т.е. свою часть дерева доменных имен, хранит соответствующие базы данных и отвечает на запросы. При этом вышестоящие по дереву серверы имеют информацию об адресах нижестоящих серверов, что обеспечивает связность дерева. Говорят, что вышестоящий сервер делегирует нижестоящему серверу полномочия по обслуживанию определенной зоны. Важно понимать различие между доменом и зоной. Домен - это поддерево дерева доменных имен. Зона - это часть дерева, за которую отвечает тот или иной DNS-сервер </vt:lpstr>
      <vt:lpstr>Презентация PowerPoint</vt:lpstr>
      <vt:lpstr>Признаком обновления данных служит увеличение серийного номера в записи SOA – см ниже. В случае, если данные на первичном сервере обновлены, вторичный сервер запрашивает "передачу зоны" ("zone transfer")- т.е. базы данных требуемой зоны. Передача зоны происходит с помощью протокола TCP, порт 53, в отличие от запросов, которые направляются на UDP/53 </vt:lpstr>
      <vt:lpstr>Изменения в базу данных DNS могут быть внесены только на первичном сервере. С точки зрения обслуживания клиентских запросов первичные и вторичные серверы идентичны. Рекомендуется, чтобы первичный и вторичные серверы находились в разных сетях -  для увеличения надежности обработки запросов на случай, если сеть одного из серверов становится недоступной. Серверы DNS не обязаны находиться в том домене, за который они отвечают.  </vt:lpstr>
      <vt:lpstr>Вторичный сервер необязательно получает данные непосредственно с первичного сервера; источником данных может служить и другой вторичный сервер. В любом случае сервер-источник данных для данного вторичного сервера называется "главным" ("master").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системное программное обеспечение лвс</dc:title>
  <dc:creator>Yury Smirnou</dc:creator>
  <cp:lastModifiedBy>Yury Smirnou</cp:lastModifiedBy>
  <cp:revision>19</cp:revision>
  <dcterms:created xsi:type="dcterms:W3CDTF">2021-09-21T09:21:20Z</dcterms:created>
  <dcterms:modified xsi:type="dcterms:W3CDTF">2024-09-28T09:25:09Z</dcterms:modified>
</cp:coreProperties>
</file>