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26" r:id="rId54"/>
    <p:sldId id="327" r:id="rId55"/>
    <p:sldId id="328" r:id="rId56"/>
    <p:sldId id="329" r:id="rId57"/>
    <p:sldId id="330"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56CD5E-1FF8-4A31-B9A6-771A148E0DE5}"/>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a:extLst>
              <a:ext uri="{FF2B5EF4-FFF2-40B4-BE49-F238E27FC236}">
                <a16:creationId xmlns:a16="http://schemas.microsoft.com/office/drawing/2014/main" id="{2B3975BA-4B17-4BB7-AEAD-BB76D33686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a:extLst>
              <a:ext uri="{FF2B5EF4-FFF2-40B4-BE49-F238E27FC236}">
                <a16:creationId xmlns:a16="http://schemas.microsoft.com/office/drawing/2014/main" id="{1EE31FA9-73E0-4494-B346-A8A8BD1B9791}"/>
              </a:ext>
            </a:extLst>
          </p:cNvPr>
          <p:cNvSpPr>
            <a:spLocks noGrp="1"/>
          </p:cNvSpPr>
          <p:nvPr>
            <p:ph type="dt" sz="half" idx="10"/>
          </p:nvPr>
        </p:nvSpPr>
        <p:spPr/>
        <p:txBody>
          <a:bodyPr/>
          <a:lstStyle/>
          <a:p>
            <a:fld id="{3D791C9D-3BD3-4532-A6B7-41E94DC5A121}" type="datetimeFigureOut">
              <a:rPr lang="en-US" smtClean="0"/>
              <a:t>2/10/2025</a:t>
            </a:fld>
            <a:endParaRPr lang="en-US"/>
          </a:p>
        </p:txBody>
      </p:sp>
      <p:sp>
        <p:nvSpPr>
          <p:cNvPr id="5" name="Нижний колонтитул 4">
            <a:extLst>
              <a:ext uri="{FF2B5EF4-FFF2-40B4-BE49-F238E27FC236}">
                <a16:creationId xmlns:a16="http://schemas.microsoft.com/office/drawing/2014/main" id="{92BD775D-4E95-4075-819B-3DF195074C0E}"/>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04016D97-C45E-45B8-B8DD-0AC45CCA13FC}"/>
              </a:ext>
            </a:extLst>
          </p:cNvPr>
          <p:cNvSpPr>
            <a:spLocks noGrp="1"/>
          </p:cNvSpPr>
          <p:nvPr>
            <p:ph type="sldNum" sz="quarter" idx="12"/>
          </p:nvPr>
        </p:nvSpPr>
        <p:spPr/>
        <p:txBody>
          <a:bodyPr/>
          <a:lstStyle/>
          <a:p>
            <a:fld id="{B83F82D1-544A-4A8E-89F2-7E14151FD193}" type="slidenum">
              <a:rPr lang="en-US" smtClean="0"/>
              <a:t>‹#›</a:t>
            </a:fld>
            <a:endParaRPr lang="en-US"/>
          </a:p>
        </p:txBody>
      </p:sp>
    </p:spTree>
    <p:extLst>
      <p:ext uri="{BB962C8B-B14F-4D97-AF65-F5344CB8AC3E}">
        <p14:creationId xmlns:p14="http://schemas.microsoft.com/office/powerpoint/2010/main" val="357299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160466-9581-414B-9CB5-7ADA11D1A64A}"/>
              </a:ext>
            </a:extLst>
          </p:cNvPr>
          <p:cNvSpPr>
            <a:spLocks noGrp="1"/>
          </p:cNvSpPr>
          <p:nvPr>
            <p:ph type="title"/>
          </p:nvPr>
        </p:nvSpPr>
        <p:spPr/>
        <p:txBody>
          <a:bodyPr/>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4CB0AEA4-4A18-4461-80A9-C6F4767B429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BB582A08-7832-4B03-80A1-7A5832579BDC}"/>
              </a:ext>
            </a:extLst>
          </p:cNvPr>
          <p:cNvSpPr>
            <a:spLocks noGrp="1"/>
          </p:cNvSpPr>
          <p:nvPr>
            <p:ph type="dt" sz="half" idx="10"/>
          </p:nvPr>
        </p:nvSpPr>
        <p:spPr/>
        <p:txBody>
          <a:bodyPr/>
          <a:lstStyle/>
          <a:p>
            <a:fld id="{3D791C9D-3BD3-4532-A6B7-41E94DC5A121}" type="datetimeFigureOut">
              <a:rPr lang="en-US" smtClean="0"/>
              <a:t>2/10/2025</a:t>
            </a:fld>
            <a:endParaRPr lang="en-US"/>
          </a:p>
        </p:txBody>
      </p:sp>
      <p:sp>
        <p:nvSpPr>
          <p:cNvPr id="5" name="Нижний колонтитул 4">
            <a:extLst>
              <a:ext uri="{FF2B5EF4-FFF2-40B4-BE49-F238E27FC236}">
                <a16:creationId xmlns:a16="http://schemas.microsoft.com/office/drawing/2014/main" id="{692EAA74-20F1-470B-8B9B-64BEE6AC236C}"/>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9F532FCF-4C2A-4E22-8980-49C7599845BA}"/>
              </a:ext>
            </a:extLst>
          </p:cNvPr>
          <p:cNvSpPr>
            <a:spLocks noGrp="1"/>
          </p:cNvSpPr>
          <p:nvPr>
            <p:ph type="sldNum" sz="quarter" idx="12"/>
          </p:nvPr>
        </p:nvSpPr>
        <p:spPr/>
        <p:txBody>
          <a:bodyPr/>
          <a:lstStyle/>
          <a:p>
            <a:fld id="{B83F82D1-544A-4A8E-89F2-7E14151FD193}" type="slidenum">
              <a:rPr lang="en-US" smtClean="0"/>
              <a:t>‹#›</a:t>
            </a:fld>
            <a:endParaRPr lang="en-US"/>
          </a:p>
        </p:txBody>
      </p:sp>
    </p:spTree>
    <p:extLst>
      <p:ext uri="{BB962C8B-B14F-4D97-AF65-F5344CB8AC3E}">
        <p14:creationId xmlns:p14="http://schemas.microsoft.com/office/powerpoint/2010/main" val="378193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3E6EA9BE-7FCC-43D6-B2F2-C66942D38C1A}"/>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AD9E4EEE-EF7B-4877-BD84-48E1E12AB40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D2322E6C-D557-4D92-91B9-3A468EC75E1F}"/>
              </a:ext>
            </a:extLst>
          </p:cNvPr>
          <p:cNvSpPr>
            <a:spLocks noGrp="1"/>
          </p:cNvSpPr>
          <p:nvPr>
            <p:ph type="dt" sz="half" idx="10"/>
          </p:nvPr>
        </p:nvSpPr>
        <p:spPr/>
        <p:txBody>
          <a:bodyPr/>
          <a:lstStyle/>
          <a:p>
            <a:fld id="{3D791C9D-3BD3-4532-A6B7-41E94DC5A121}" type="datetimeFigureOut">
              <a:rPr lang="en-US" smtClean="0"/>
              <a:t>2/10/2025</a:t>
            </a:fld>
            <a:endParaRPr lang="en-US"/>
          </a:p>
        </p:txBody>
      </p:sp>
      <p:sp>
        <p:nvSpPr>
          <p:cNvPr id="5" name="Нижний колонтитул 4">
            <a:extLst>
              <a:ext uri="{FF2B5EF4-FFF2-40B4-BE49-F238E27FC236}">
                <a16:creationId xmlns:a16="http://schemas.microsoft.com/office/drawing/2014/main" id="{D2DA470C-4916-4EF7-9FE1-75A197EF73F6}"/>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97B65A96-F76C-4B94-A8BD-BD9531DAF6AE}"/>
              </a:ext>
            </a:extLst>
          </p:cNvPr>
          <p:cNvSpPr>
            <a:spLocks noGrp="1"/>
          </p:cNvSpPr>
          <p:nvPr>
            <p:ph type="sldNum" sz="quarter" idx="12"/>
          </p:nvPr>
        </p:nvSpPr>
        <p:spPr/>
        <p:txBody>
          <a:bodyPr/>
          <a:lstStyle/>
          <a:p>
            <a:fld id="{B83F82D1-544A-4A8E-89F2-7E14151FD193}" type="slidenum">
              <a:rPr lang="en-US" smtClean="0"/>
              <a:t>‹#›</a:t>
            </a:fld>
            <a:endParaRPr lang="en-US"/>
          </a:p>
        </p:txBody>
      </p:sp>
    </p:spTree>
    <p:extLst>
      <p:ext uri="{BB962C8B-B14F-4D97-AF65-F5344CB8AC3E}">
        <p14:creationId xmlns:p14="http://schemas.microsoft.com/office/powerpoint/2010/main" val="1493541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303CDD-D1C0-4990-B11F-EEE5D59FBA4C}"/>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82975ABF-53AB-4192-8343-FD269407DDC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32B9D8F9-3E75-465B-BD7F-64F162AC8670}"/>
              </a:ext>
            </a:extLst>
          </p:cNvPr>
          <p:cNvSpPr>
            <a:spLocks noGrp="1"/>
          </p:cNvSpPr>
          <p:nvPr>
            <p:ph type="dt" sz="half" idx="10"/>
          </p:nvPr>
        </p:nvSpPr>
        <p:spPr/>
        <p:txBody>
          <a:bodyPr/>
          <a:lstStyle/>
          <a:p>
            <a:fld id="{3D791C9D-3BD3-4532-A6B7-41E94DC5A121}" type="datetimeFigureOut">
              <a:rPr lang="en-US" smtClean="0"/>
              <a:t>2/10/2025</a:t>
            </a:fld>
            <a:endParaRPr lang="en-US"/>
          </a:p>
        </p:txBody>
      </p:sp>
      <p:sp>
        <p:nvSpPr>
          <p:cNvPr id="5" name="Нижний колонтитул 4">
            <a:extLst>
              <a:ext uri="{FF2B5EF4-FFF2-40B4-BE49-F238E27FC236}">
                <a16:creationId xmlns:a16="http://schemas.microsoft.com/office/drawing/2014/main" id="{A6ABDB92-533B-43A0-8E8A-05E75C259566}"/>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82759D8A-B414-4651-985A-BC74C9802675}"/>
              </a:ext>
            </a:extLst>
          </p:cNvPr>
          <p:cNvSpPr>
            <a:spLocks noGrp="1"/>
          </p:cNvSpPr>
          <p:nvPr>
            <p:ph type="sldNum" sz="quarter" idx="12"/>
          </p:nvPr>
        </p:nvSpPr>
        <p:spPr/>
        <p:txBody>
          <a:bodyPr/>
          <a:lstStyle/>
          <a:p>
            <a:fld id="{B83F82D1-544A-4A8E-89F2-7E14151FD193}" type="slidenum">
              <a:rPr lang="en-US" smtClean="0"/>
              <a:t>‹#›</a:t>
            </a:fld>
            <a:endParaRPr lang="en-US"/>
          </a:p>
        </p:txBody>
      </p:sp>
    </p:spTree>
    <p:extLst>
      <p:ext uri="{BB962C8B-B14F-4D97-AF65-F5344CB8AC3E}">
        <p14:creationId xmlns:p14="http://schemas.microsoft.com/office/powerpoint/2010/main" val="3090722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60C8A1-E4C6-4376-B84A-31FEC054C80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a:extLst>
              <a:ext uri="{FF2B5EF4-FFF2-40B4-BE49-F238E27FC236}">
                <a16:creationId xmlns:a16="http://schemas.microsoft.com/office/drawing/2014/main" id="{C904FE65-D76D-447D-90B4-462914030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5338852B-9554-400A-864B-F2862BAD2B5B}"/>
              </a:ext>
            </a:extLst>
          </p:cNvPr>
          <p:cNvSpPr>
            <a:spLocks noGrp="1"/>
          </p:cNvSpPr>
          <p:nvPr>
            <p:ph type="dt" sz="half" idx="10"/>
          </p:nvPr>
        </p:nvSpPr>
        <p:spPr/>
        <p:txBody>
          <a:bodyPr/>
          <a:lstStyle/>
          <a:p>
            <a:fld id="{3D791C9D-3BD3-4532-A6B7-41E94DC5A121}" type="datetimeFigureOut">
              <a:rPr lang="en-US" smtClean="0"/>
              <a:t>2/10/2025</a:t>
            </a:fld>
            <a:endParaRPr lang="en-US"/>
          </a:p>
        </p:txBody>
      </p:sp>
      <p:sp>
        <p:nvSpPr>
          <p:cNvPr id="5" name="Нижний колонтитул 4">
            <a:extLst>
              <a:ext uri="{FF2B5EF4-FFF2-40B4-BE49-F238E27FC236}">
                <a16:creationId xmlns:a16="http://schemas.microsoft.com/office/drawing/2014/main" id="{79B73BC0-0A96-4D10-8E89-E5597C3715C4}"/>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DDB0900A-626D-42AD-9377-F278FF3331A9}"/>
              </a:ext>
            </a:extLst>
          </p:cNvPr>
          <p:cNvSpPr>
            <a:spLocks noGrp="1"/>
          </p:cNvSpPr>
          <p:nvPr>
            <p:ph type="sldNum" sz="quarter" idx="12"/>
          </p:nvPr>
        </p:nvSpPr>
        <p:spPr/>
        <p:txBody>
          <a:bodyPr/>
          <a:lstStyle/>
          <a:p>
            <a:fld id="{B83F82D1-544A-4A8E-89F2-7E14151FD193}" type="slidenum">
              <a:rPr lang="en-US" smtClean="0"/>
              <a:t>‹#›</a:t>
            </a:fld>
            <a:endParaRPr lang="en-US"/>
          </a:p>
        </p:txBody>
      </p:sp>
    </p:spTree>
    <p:extLst>
      <p:ext uri="{BB962C8B-B14F-4D97-AF65-F5344CB8AC3E}">
        <p14:creationId xmlns:p14="http://schemas.microsoft.com/office/powerpoint/2010/main" val="3496609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4B9651-9A9E-4956-9841-A82BCDB8CBC3}"/>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AEE07AC5-BEC7-496E-8C46-7524BB005D00}"/>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a:extLst>
              <a:ext uri="{FF2B5EF4-FFF2-40B4-BE49-F238E27FC236}">
                <a16:creationId xmlns:a16="http://schemas.microsoft.com/office/drawing/2014/main" id="{DF66DD49-C286-48C5-A2DD-6ED347C30E62}"/>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a:extLst>
              <a:ext uri="{FF2B5EF4-FFF2-40B4-BE49-F238E27FC236}">
                <a16:creationId xmlns:a16="http://schemas.microsoft.com/office/drawing/2014/main" id="{14E2A7C3-8CFD-4A63-BD4C-B4F7E08ED2EB}"/>
              </a:ext>
            </a:extLst>
          </p:cNvPr>
          <p:cNvSpPr>
            <a:spLocks noGrp="1"/>
          </p:cNvSpPr>
          <p:nvPr>
            <p:ph type="dt" sz="half" idx="10"/>
          </p:nvPr>
        </p:nvSpPr>
        <p:spPr/>
        <p:txBody>
          <a:bodyPr/>
          <a:lstStyle/>
          <a:p>
            <a:fld id="{3D791C9D-3BD3-4532-A6B7-41E94DC5A121}" type="datetimeFigureOut">
              <a:rPr lang="en-US" smtClean="0"/>
              <a:t>2/10/2025</a:t>
            </a:fld>
            <a:endParaRPr lang="en-US"/>
          </a:p>
        </p:txBody>
      </p:sp>
      <p:sp>
        <p:nvSpPr>
          <p:cNvPr id="6" name="Нижний колонтитул 5">
            <a:extLst>
              <a:ext uri="{FF2B5EF4-FFF2-40B4-BE49-F238E27FC236}">
                <a16:creationId xmlns:a16="http://schemas.microsoft.com/office/drawing/2014/main" id="{5D2F5318-BED9-4A4C-900D-783DF4D44E68}"/>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2CBEAFEC-8528-4493-B244-78A8C49DD34F}"/>
              </a:ext>
            </a:extLst>
          </p:cNvPr>
          <p:cNvSpPr>
            <a:spLocks noGrp="1"/>
          </p:cNvSpPr>
          <p:nvPr>
            <p:ph type="sldNum" sz="quarter" idx="12"/>
          </p:nvPr>
        </p:nvSpPr>
        <p:spPr/>
        <p:txBody>
          <a:bodyPr/>
          <a:lstStyle/>
          <a:p>
            <a:fld id="{B83F82D1-544A-4A8E-89F2-7E14151FD193}" type="slidenum">
              <a:rPr lang="en-US" smtClean="0"/>
              <a:t>‹#›</a:t>
            </a:fld>
            <a:endParaRPr lang="en-US"/>
          </a:p>
        </p:txBody>
      </p:sp>
    </p:spTree>
    <p:extLst>
      <p:ext uri="{BB962C8B-B14F-4D97-AF65-F5344CB8AC3E}">
        <p14:creationId xmlns:p14="http://schemas.microsoft.com/office/powerpoint/2010/main" val="49071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5F7F56-5C77-43B0-A6E1-FA96CB5B8234}"/>
              </a:ext>
            </a:extLst>
          </p:cNvPr>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a:extLst>
              <a:ext uri="{FF2B5EF4-FFF2-40B4-BE49-F238E27FC236}">
                <a16:creationId xmlns:a16="http://schemas.microsoft.com/office/drawing/2014/main" id="{9C61DF2B-DC3A-4F81-8895-175D290F56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87FD6BE8-BD38-4362-B8FC-205826021241}"/>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a:extLst>
              <a:ext uri="{FF2B5EF4-FFF2-40B4-BE49-F238E27FC236}">
                <a16:creationId xmlns:a16="http://schemas.microsoft.com/office/drawing/2014/main" id="{62E93257-CB76-4719-9745-E0EC05229F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802E1892-6334-417B-87D4-92B5B5FD6DDB}"/>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a:extLst>
              <a:ext uri="{FF2B5EF4-FFF2-40B4-BE49-F238E27FC236}">
                <a16:creationId xmlns:a16="http://schemas.microsoft.com/office/drawing/2014/main" id="{116F5B94-A6BB-4DC8-B864-C5F0D4F8C32F}"/>
              </a:ext>
            </a:extLst>
          </p:cNvPr>
          <p:cNvSpPr>
            <a:spLocks noGrp="1"/>
          </p:cNvSpPr>
          <p:nvPr>
            <p:ph type="dt" sz="half" idx="10"/>
          </p:nvPr>
        </p:nvSpPr>
        <p:spPr/>
        <p:txBody>
          <a:bodyPr/>
          <a:lstStyle/>
          <a:p>
            <a:fld id="{3D791C9D-3BD3-4532-A6B7-41E94DC5A121}" type="datetimeFigureOut">
              <a:rPr lang="en-US" smtClean="0"/>
              <a:t>2/10/2025</a:t>
            </a:fld>
            <a:endParaRPr lang="en-US"/>
          </a:p>
        </p:txBody>
      </p:sp>
      <p:sp>
        <p:nvSpPr>
          <p:cNvPr id="8" name="Нижний колонтитул 7">
            <a:extLst>
              <a:ext uri="{FF2B5EF4-FFF2-40B4-BE49-F238E27FC236}">
                <a16:creationId xmlns:a16="http://schemas.microsoft.com/office/drawing/2014/main" id="{EC5FDC61-45EB-4EB3-B245-95428FC93E1D}"/>
              </a:ext>
            </a:extLst>
          </p:cNvPr>
          <p:cNvSpPr>
            <a:spLocks noGrp="1"/>
          </p:cNvSpPr>
          <p:nvPr>
            <p:ph type="ftr" sz="quarter" idx="11"/>
          </p:nvPr>
        </p:nvSpPr>
        <p:spPr/>
        <p:txBody>
          <a:bodyPr/>
          <a:lstStyle/>
          <a:p>
            <a:endParaRPr lang="en-US"/>
          </a:p>
        </p:txBody>
      </p:sp>
      <p:sp>
        <p:nvSpPr>
          <p:cNvPr id="9" name="Номер слайда 8">
            <a:extLst>
              <a:ext uri="{FF2B5EF4-FFF2-40B4-BE49-F238E27FC236}">
                <a16:creationId xmlns:a16="http://schemas.microsoft.com/office/drawing/2014/main" id="{B5E031DC-25E2-42C8-840B-9C5DAA1E7328}"/>
              </a:ext>
            </a:extLst>
          </p:cNvPr>
          <p:cNvSpPr>
            <a:spLocks noGrp="1"/>
          </p:cNvSpPr>
          <p:nvPr>
            <p:ph type="sldNum" sz="quarter" idx="12"/>
          </p:nvPr>
        </p:nvSpPr>
        <p:spPr/>
        <p:txBody>
          <a:bodyPr/>
          <a:lstStyle/>
          <a:p>
            <a:fld id="{B83F82D1-544A-4A8E-89F2-7E14151FD193}" type="slidenum">
              <a:rPr lang="en-US" smtClean="0"/>
              <a:t>‹#›</a:t>
            </a:fld>
            <a:endParaRPr lang="en-US"/>
          </a:p>
        </p:txBody>
      </p:sp>
    </p:spTree>
    <p:extLst>
      <p:ext uri="{BB962C8B-B14F-4D97-AF65-F5344CB8AC3E}">
        <p14:creationId xmlns:p14="http://schemas.microsoft.com/office/powerpoint/2010/main" val="192680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1FE59B-22E6-4F7C-B993-92BD518315CF}"/>
              </a:ext>
            </a:extLst>
          </p:cNvPr>
          <p:cNvSpPr>
            <a:spLocks noGrp="1"/>
          </p:cNvSpPr>
          <p:nvPr>
            <p:ph type="title"/>
          </p:nvPr>
        </p:nvSpPr>
        <p:spPr/>
        <p:txBody>
          <a:bodyPr/>
          <a:lstStyle/>
          <a:p>
            <a:r>
              <a:rPr lang="ru-RU"/>
              <a:t>Образец заголовка</a:t>
            </a:r>
            <a:endParaRPr lang="en-US"/>
          </a:p>
        </p:txBody>
      </p:sp>
      <p:sp>
        <p:nvSpPr>
          <p:cNvPr id="3" name="Дата 2">
            <a:extLst>
              <a:ext uri="{FF2B5EF4-FFF2-40B4-BE49-F238E27FC236}">
                <a16:creationId xmlns:a16="http://schemas.microsoft.com/office/drawing/2014/main" id="{3961E128-7025-476B-8CFA-F298B8C0B68E}"/>
              </a:ext>
            </a:extLst>
          </p:cNvPr>
          <p:cNvSpPr>
            <a:spLocks noGrp="1"/>
          </p:cNvSpPr>
          <p:nvPr>
            <p:ph type="dt" sz="half" idx="10"/>
          </p:nvPr>
        </p:nvSpPr>
        <p:spPr/>
        <p:txBody>
          <a:bodyPr/>
          <a:lstStyle/>
          <a:p>
            <a:fld id="{3D791C9D-3BD3-4532-A6B7-41E94DC5A121}" type="datetimeFigureOut">
              <a:rPr lang="en-US" smtClean="0"/>
              <a:t>2/10/2025</a:t>
            </a:fld>
            <a:endParaRPr lang="en-US"/>
          </a:p>
        </p:txBody>
      </p:sp>
      <p:sp>
        <p:nvSpPr>
          <p:cNvPr id="4" name="Нижний колонтитул 3">
            <a:extLst>
              <a:ext uri="{FF2B5EF4-FFF2-40B4-BE49-F238E27FC236}">
                <a16:creationId xmlns:a16="http://schemas.microsoft.com/office/drawing/2014/main" id="{8DC4498D-07EB-4597-9040-25CB99389875}"/>
              </a:ext>
            </a:extLst>
          </p:cNvPr>
          <p:cNvSpPr>
            <a:spLocks noGrp="1"/>
          </p:cNvSpPr>
          <p:nvPr>
            <p:ph type="ftr" sz="quarter" idx="11"/>
          </p:nvPr>
        </p:nvSpPr>
        <p:spPr/>
        <p:txBody>
          <a:bodyPr/>
          <a:lstStyle/>
          <a:p>
            <a:endParaRPr lang="en-US"/>
          </a:p>
        </p:txBody>
      </p:sp>
      <p:sp>
        <p:nvSpPr>
          <p:cNvPr id="5" name="Номер слайда 4">
            <a:extLst>
              <a:ext uri="{FF2B5EF4-FFF2-40B4-BE49-F238E27FC236}">
                <a16:creationId xmlns:a16="http://schemas.microsoft.com/office/drawing/2014/main" id="{94D6266A-3E00-49E7-9A90-18C5C169C6D4}"/>
              </a:ext>
            </a:extLst>
          </p:cNvPr>
          <p:cNvSpPr>
            <a:spLocks noGrp="1"/>
          </p:cNvSpPr>
          <p:nvPr>
            <p:ph type="sldNum" sz="quarter" idx="12"/>
          </p:nvPr>
        </p:nvSpPr>
        <p:spPr/>
        <p:txBody>
          <a:bodyPr/>
          <a:lstStyle/>
          <a:p>
            <a:fld id="{B83F82D1-544A-4A8E-89F2-7E14151FD193}" type="slidenum">
              <a:rPr lang="en-US" smtClean="0"/>
              <a:t>‹#›</a:t>
            </a:fld>
            <a:endParaRPr lang="en-US"/>
          </a:p>
        </p:txBody>
      </p:sp>
    </p:spTree>
    <p:extLst>
      <p:ext uri="{BB962C8B-B14F-4D97-AF65-F5344CB8AC3E}">
        <p14:creationId xmlns:p14="http://schemas.microsoft.com/office/powerpoint/2010/main" val="3516217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41C15F8-EFF0-4E02-8353-409031B442E3}"/>
              </a:ext>
            </a:extLst>
          </p:cNvPr>
          <p:cNvSpPr>
            <a:spLocks noGrp="1"/>
          </p:cNvSpPr>
          <p:nvPr>
            <p:ph type="dt" sz="half" idx="10"/>
          </p:nvPr>
        </p:nvSpPr>
        <p:spPr/>
        <p:txBody>
          <a:bodyPr/>
          <a:lstStyle/>
          <a:p>
            <a:fld id="{3D791C9D-3BD3-4532-A6B7-41E94DC5A121}" type="datetimeFigureOut">
              <a:rPr lang="en-US" smtClean="0"/>
              <a:t>2/10/2025</a:t>
            </a:fld>
            <a:endParaRPr lang="en-US"/>
          </a:p>
        </p:txBody>
      </p:sp>
      <p:sp>
        <p:nvSpPr>
          <p:cNvPr id="3" name="Нижний колонтитул 2">
            <a:extLst>
              <a:ext uri="{FF2B5EF4-FFF2-40B4-BE49-F238E27FC236}">
                <a16:creationId xmlns:a16="http://schemas.microsoft.com/office/drawing/2014/main" id="{DFA9BBA0-814A-4D78-BD9C-5C1549BC4FD8}"/>
              </a:ext>
            </a:extLst>
          </p:cNvPr>
          <p:cNvSpPr>
            <a:spLocks noGrp="1"/>
          </p:cNvSpPr>
          <p:nvPr>
            <p:ph type="ftr" sz="quarter" idx="11"/>
          </p:nvPr>
        </p:nvSpPr>
        <p:spPr/>
        <p:txBody>
          <a:bodyPr/>
          <a:lstStyle/>
          <a:p>
            <a:endParaRPr lang="en-US"/>
          </a:p>
        </p:txBody>
      </p:sp>
      <p:sp>
        <p:nvSpPr>
          <p:cNvPr id="4" name="Номер слайда 3">
            <a:extLst>
              <a:ext uri="{FF2B5EF4-FFF2-40B4-BE49-F238E27FC236}">
                <a16:creationId xmlns:a16="http://schemas.microsoft.com/office/drawing/2014/main" id="{82E23872-094B-4688-8D39-495BE5113F8E}"/>
              </a:ext>
            </a:extLst>
          </p:cNvPr>
          <p:cNvSpPr>
            <a:spLocks noGrp="1"/>
          </p:cNvSpPr>
          <p:nvPr>
            <p:ph type="sldNum" sz="quarter" idx="12"/>
          </p:nvPr>
        </p:nvSpPr>
        <p:spPr/>
        <p:txBody>
          <a:bodyPr/>
          <a:lstStyle/>
          <a:p>
            <a:fld id="{B83F82D1-544A-4A8E-89F2-7E14151FD193}" type="slidenum">
              <a:rPr lang="en-US" smtClean="0"/>
              <a:t>‹#›</a:t>
            </a:fld>
            <a:endParaRPr lang="en-US"/>
          </a:p>
        </p:txBody>
      </p:sp>
    </p:spTree>
    <p:extLst>
      <p:ext uri="{BB962C8B-B14F-4D97-AF65-F5344CB8AC3E}">
        <p14:creationId xmlns:p14="http://schemas.microsoft.com/office/powerpoint/2010/main" val="4073605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3948FA-418A-426B-975B-8E688748A11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a:extLst>
              <a:ext uri="{FF2B5EF4-FFF2-40B4-BE49-F238E27FC236}">
                <a16:creationId xmlns:a16="http://schemas.microsoft.com/office/drawing/2014/main" id="{D0DA4C56-EA5C-443E-82BB-7A8F7AF44F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a:extLst>
              <a:ext uri="{FF2B5EF4-FFF2-40B4-BE49-F238E27FC236}">
                <a16:creationId xmlns:a16="http://schemas.microsoft.com/office/drawing/2014/main" id="{7AFAB498-A5E8-4CC5-88FE-5E70DF4CDB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67B5C720-6B2E-4ED0-8460-44F6848E50C3}"/>
              </a:ext>
            </a:extLst>
          </p:cNvPr>
          <p:cNvSpPr>
            <a:spLocks noGrp="1"/>
          </p:cNvSpPr>
          <p:nvPr>
            <p:ph type="dt" sz="half" idx="10"/>
          </p:nvPr>
        </p:nvSpPr>
        <p:spPr/>
        <p:txBody>
          <a:bodyPr/>
          <a:lstStyle/>
          <a:p>
            <a:fld id="{3D791C9D-3BD3-4532-A6B7-41E94DC5A121}" type="datetimeFigureOut">
              <a:rPr lang="en-US" smtClean="0"/>
              <a:t>2/10/2025</a:t>
            </a:fld>
            <a:endParaRPr lang="en-US"/>
          </a:p>
        </p:txBody>
      </p:sp>
      <p:sp>
        <p:nvSpPr>
          <p:cNvPr id="6" name="Нижний колонтитул 5">
            <a:extLst>
              <a:ext uri="{FF2B5EF4-FFF2-40B4-BE49-F238E27FC236}">
                <a16:creationId xmlns:a16="http://schemas.microsoft.com/office/drawing/2014/main" id="{463CEB2D-5B52-44C8-99AA-9E6FA6B4DC67}"/>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B22ABBC2-224B-405D-8F57-7145FBB35756}"/>
              </a:ext>
            </a:extLst>
          </p:cNvPr>
          <p:cNvSpPr>
            <a:spLocks noGrp="1"/>
          </p:cNvSpPr>
          <p:nvPr>
            <p:ph type="sldNum" sz="quarter" idx="12"/>
          </p:nvPr>
        </p:nvSpPr>
        <p:spPr/>
        <p:txBody>
          <a:bodyPr/>
          <a:lstStyle/>
          <a:p>
            <a:fld id="{B83F82D1-544A-4A8E-89F2-7E14151FD193}" type="slidenum">
              <a:rPr lang="en-US" smtClean="0"/>
              <a:t>‹#›</a:t>
            </a:fld>
            <a:endParaRPr lang="en-US"/>
          </a:p>
        </p:txBody>
      </p:sp>
    </p:spTree>
    <p:extLst>
      <p:ext uri="{BB962C8B-B14F-4D97-AF65-F5344CB8AC3E}">
        <p14:creationId xmlns:p14="http://schemas.microsoft.com/office/powerpoint/2010/main" val="317169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0EF9CA-65EA-4C21-9352-FFC5949A3240}"/>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a:extLst>
              <a:ext uri="{FF2B5EF4-FFF2-40B4-BE49-F238E27FC236}">
                <a16:creationId xmlns:a16="http://schemas.microsoft.com/office/drawing/2014/main" id="{06F80196-9CE3-4CF4-A967-AED5DCCE3F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a:extLst>
              <a:ext uri="{FF2B5EF4-FFF2-40B4-BE49-F238E27FC236}">
                <a16:creationId xmlns:a16="http://schemas.microsoft.com/office/drawing/2014/main" id="{AF99486F-A336-4762-822B-C2DC94E83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A33CBE24-A1BF-4C4B-AA29-725351147799}"/>
              </a:ext>
            </a:extLst>
          </p:cNvPr>
          <p:cNvSpPr>
            <a:spLocks noGrp="1"/>
          </p:cNvSpPr>
          <p:nvPr>
            <p:ph type="dt" sz="half" idx="10"/>
          </p:nvPr>
        </p:nvSpPr>
        <p:spPr/>
        <p:txBody>
          <a:bodyPr/>
          <a:lstStyle/>
          <a:p>
            <a:fld id="{3D791C9D-3BD3-4532-A6B7-41E94DC5A121}" type="datetimeFigureOut">
              <a:rPr lang="en-US" smtClean="0"/>
              <a:t>2/10/2025</a:t>
            </a:fld>
            <a:endParaRPr lang="en-US"/>
          </a:p>
        </p:txBody>
      </p:sp>
      <p:sp>
        <p:nvSpPr>
          <p:cNvPr id="6" name="Нижний колонтитул 5">
            <a:extLst>
              <a:ext uri="{FF2B5EF4-FFF2-40B4-BE49-F238E27FC236}">
                <a16:creationId xmlns:a16="http://schemas.microsoft.com/office/drawing/2014/main" id="{5A745642-91CF-4AAA-9343-E8432BD7DE60}"/>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F83F93C1-FFAC-4ED7-99F0-E1733C93D066}"/>
              </a:ext>
            </a:extLst>
          </p:cNvPr>
          <p:cNvSpPr>
            <a:spLocks noGrp="1"/>
          </p:cNvSpPr>
          <p:nvPr>
            <p:ph type="sldNum" sz="quarter" idx="12"/>
          </p:nvPr>
        </p:nvSpPr>
        <p:spPr/>
        <p:txBody>
          <a:bodyPr/>
          <a:lstStyle/>
          <a:p>
            <a:fld id="{B83F82D1-544A-4A8E-89F2-7E14151FD193}" type="slidenum">
              <a:rPr lang="en-US" smtClean="0"/>
              <a:t>‹#›</a:t>
            </a:fld>
            <a:endParaRPr lang="en-US"/>
          </a:p>
        </p:txBody>
      </p:sp>
    </p:spTree>
    <p:extLst>
      <p:ext uri="{BB962C8B-B14F-4D97-AF65-F5344CB8AC3E}">
        <p14:creationId xmlns:p14="http://schemas.microsoft.com/office/powerpoint/2010/main" val="1069117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15E51C-2515-4813-BD7B-208FA84D2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a:extLst>
              <a:ext uri="{FF2B5EF4-FFF2-40B4-BE49-F238E27FC236}">
                <a16:creationId xmlns:a16="http://schemas.microsoft.com/office/drawing/2014/main" id="{0FFD09E4-9B2D-407E-9B83-871204E13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EDD581A6-E8A9-48D9-8ADF-D9C29EB95E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91C9D-3BD3-4532-A6B7-41E94DC5A121}" type="datetimeFigureOut">
              <a:rPr lang="en-US" smtClean="0"/>
              <a:t>2/10/2025</a:t>
            </a:fld>
            <a:endParaRPr lang="en-US"/>
          </a:p>
        </p:txBody>
      </p:sp>
      <p:sp>
        <p:nvSpPr>
          <p:cNvPr id="5" name="Нижний колонтитул 4">
            <a:extLst>
              <a:ext uri="{FF2B5EF4-FFF2-40B4-BE49-F238E27FC236}">
                <a16:creationId xmlns:a16="http://schemas.microsoft.com/office/drawing/2014/main" id="{6752A2B4-D4E4-485C-844C-E49715BD02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Номер слайда 5">
            <a:extLst>
              <a:ext uri="{FF2B5EF4-FFF2-40B4-BE49-F238E27FC236}">
                <a16:creationId xmlns:a16="http://schemas.microsoft.com/office/drawing/2014/main" id="{2178BBB6-CD80-4710-A6D3-4A66949B98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3F82D1-544A-4A8E-89F2-7E14151FD193}" type="slidenum">
              <a:rPr lang="en-US" smtClean="0"/>
              <a:t>‹#›</a:t>
            </a:fld>
            <a:endParaRPr lang="en-US"/>
          </a:p>
        </p:txBody>
      </p:sp>
    </p:spTree>
    <p:extLst>
      <p:ext uri="{BB962C8B-B14F-4D97-AF65-F5344CB8AC3E}">
        <p14:creationId xmlns:p14="http://schemas.microsoft.com/office/powerpoint/2010/main" val="1929278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tools.ietf.org/html/rfc2616" TargetMode="External"/><Relationship Id="rId2" Type="http://schemas.openxmlformats.org/officeDocument/2006/relationships/hyperlink" Target="http://en.wikipedia.org/wiki/OSI_model"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evm.bsuir.by/"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habr.com/ru/articles/215117/#uri" TargetMode="External"/><Relationship Id="rId2" Type="http://schemas.openxmlformats.org/officeDocument/2006/relationships/hyperlink" Target="https://habr.com/ru/articles/215117/#method" TargetMode="External"/><Relationship Id="rId1" Type="http://schemas.openxmlformats.org/officeDocument/2006/relationships/slideLayout" Target="../slideLayouts/slideLayout1.xml"/><Relationship Id="rId4" Type="http://schemas.openxmlformats.org/officeDocument/2006/relationships/hyperlink" Target="https://habr.com/ru/articles/215117/#requestversion"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evm.bsuir.by/"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habr.com/ru/articles/215117/#statuscode" TargetMode="External"/><Relationship Id="rId2" Type="http://schemas.openxmlformats.org/officeDocument/2006/relationships/hyperlink" Target="https://habr.com/ru/articles/215117/#responseversion" TargetMode="External"/><Relationship Id="rId1" Type="http://schemas.openxmlformats.org/officeDocument/2006/relationships/slideLayout" Target="../slideLayouts/slideLayout1.xml"/><Relationship Id="rId4" Type="http://schemas.openxmlformats.org/officeDocument/2006/relationships/hyperlink" Target="https://habr.com/ru/articles/215117/#reasonphrase"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tools.ietf.org/html/rfc6455"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veloper.mozilla.org/ru/docs/Glossary/Protocol"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mozilla.org/ru/docs/Glossary/TLS" TargetMode="External"/><Relationship Id="rId7" Type="http://schemas.openxmlformats.org/officeDocument/2006/relationships/image" Target="../media/image8.png"/><Relationship Id="rId2" Type="http://schemas.openxmlformats.org/officeDocument/2006/relationships/hyperlink" Target="https://developer.mozilla.org/ru/docs/Glossary/TCP" TargetMode="External"/><Relationship Id="rId1" Type="http://schemas.openxmlformats.org/officeDocument/2006/relationships/slideLayout" Target="../slideLayouts/slideLayout1.xml"/><Relationship Id="rId6" Type="http://schemas.openxmlformats.org/officeDocument/2006/relationships/hyperlink" Target="https://developer.mozilla.org/ru/docs/Glossary/Cache" TargetMode="External"/><Relationship Id="rId5" Type="http://schemas.openxmlformats.org/officeDocument/2006/relationships/hyperlink" Target="https://developer.mozilla.org/ru/docs/Glossary/Proxy_server" TargetMode="External"/><Relationship Id="rId4" Type="http://schemas.openxmlformats.org/officeDocument/2006/relationships/hyperlink" Target="https://developer.mozilla.org/ru/docs/Web/HTTP/Overview#%D1%81%D0%BE%D1%81%D1%82%D0%B0%D0%B2%D0%BB%D1%8F%D1%8E%D1%89%D0%B8%D0%B5_%D1%81%D0%B8%D1%81%D1%82%D0%B5%D0%BC_%D0%BE%D1%81%D0%BD%D0%BE%D0%B2%D0%B0%D0%BD%D0%BD%D1%8B%D1%85_%D0%BD%D0%B0_htt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developer.mozilla.org/ru/docs/Web/HTTP/Overview#%D0%BA%D0%BB%D0%B8%D0%B5%D0%BD%D1%82_%D1%83%D1%87%D0%B0%D1%81%D1%82%D0%BD%D0%B8%D0%BA_%D0%BE%D0%B1%D0%BC%D0%B5%D0%BD%D0%B0"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developer.mozilla.org/ru/docs/Web/HTTP/Overview#%D0%B2%D0%B5%D0%B1-%D1%81%D0%B5%D1%80%D0%B2%D0%B5%D1%80"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developer.mozilla.org/ru/docs/Web/HTTP/Overview#%D0%BF%D1%80%D0%BE%D0%BA%D1%81%D0%B8"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developer.mozilla.org/ru/docs/Web/HTTP/Overview#http_-_%D0%BF%D1%80%D0%BE%D1%81%D1%82" TargetMode="External"/><Relationship Id="rId2" Type="http://schemas.openxmlformats.org/officeDocument/2006/relationships/hyperlink" Target="https://developer.mozilla.org/ru/docs/Web/HTTP/Overview#%D0%BE%D1%81%D0%BD%D0%BE%D0%B2%D0%BD%D1%8B%D0%B5_%D0%B0%D1%81%D0%BF%D0%B5%D0%BA%D1%82%D1%8B_http" TargetMode="External"/><Relationship Id="rId1" Type="http://schemas.openxmlformats.org/officeDocument/2006/relationships/slideLayout" Target="../slideLayouts/slideLayout1.xml"/><Relationship Id="rId5" Type="http://schemas.openxmlformats.org/officeDocument/2006/relationships/hyperlink" Target="https://developer.mozilla.org/ru/docs/Web/HTTP/Overview#http_%D0%BD%D0%B5_%D0%B8%D0%BC%D0%B5%D0%B5%D1%82_%D1%81%D0%BE%D1%81%D1%82%D0%BE%D1%8F%D0%BD%D0%B8%D1%8F_%D0%BD%D0%BE_%D0%B8%D0%BC%D0%B5%D0%B5%D1%82_%D1%81%D0%B5%D1%81%D1%81%D0%B8%D1%8E" TargetMode="External"/><Relationship Id="rId4" Type="http://schemas.openxmlformats.org/officeDocument/2006/relationships/hyperlink" Target="https://developer.mozilla.org/ru/docs/Web/HTTP/Overview#http_-_%D1%80%D0%B0%D1%81%D1%88%D0%B8%D1%80%D1%8F%D0%B5%D0%BC%D1%8B%D0%B9"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s://developer.mozilla.org/ru/docs/Web/HTTP/Overview#http_%D0%B8_%D1%81%D0%BE%D0%B5%D0%B4%D0%B8%D0%BD%D0%B5%D0%BD%D0%B8%D1%8F"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hyperlink" Target="https://developer.mozilla.org/ru/docs/Web/HTTP/Overview#%D1%87%D0%B5%D0%BC_%D0%BC%D0%BE%D0%B6%D0%BD%D0%BE_%D1%83%D0%BF%D1%80%D0%B0%D0%B2%D0%BB%D1%8F%D1%82%D1%8C_%D1%87%D0%B5%D1%80%D0%B5%D0%B7_http"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developer.mozilla.org/ru/docs/Web/HTTP/Overview#http_%D0%BF%D0%BE%D1%82%D0%BE%D0%BA"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developer.mozilla.org/ru/docs/Web/HTTP/Overview#%D0%B7%D0%B0%D0%BF%D1%80%D0%BE%D1%81%D1%8B" TargetMode="External"/><Relationship Id="rId2" Type="http://schemas.openxmlformats.org/officeDocument/2006/relationships/hyperlink" Target="https://developer.mozilla.org/ru/docs/Web/HTTP/Overview#http_%D1%81%D0%BE%D0%BE%D0%B1%D1%89%D0%B5%D0%BD%D0%B8%D1%8F" TargetMode="Externa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eveloper.mozilla.org/ru/docs/Web/HTTP/Overview#%D0%BE%D1%82%D0%B2%D0%B5%D1%82%D1%8B"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hyperlink" Target="https://developer.mozilla.org/ru/docs/Web/HTTP/Overview#%D0%B2%D1%8B%D0%B2%D0%BE%D0%B4" TargetMode="Externa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https://selectel.ru/services/cloud/servers/ftp/" TargetMode="Externa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timeweb.com/ru/community/articles/vvedenie-v-terminologiyu-elementy-i-ponyatiya-dns-1" TargetMode="External"/><Relationship Id="rId2" Type="http://schemas.openxmlformats.org/officeDocument/2006/relationships/hyperlink" Target="https://timeweb.com/ru/community/articles/chto-takoe-ftp-i-kak-rabotat-v-filezilla-1" TargetMode="Externa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6AE2C3F-26E8-41E6-9E2D-6D62C07FB340}"/>
              </a:ext>
            </a:extLst>
          </p:cNvPr>
          <p:cNvSpPr txBox="1"/>
          <p:nvPr/>
        </p:nvSpPr>
        <p:spPr>
          <a:xfrm>
            <a:off x="363983" y="267095"/>
            <a:ext cx="11381173" cy="5816977"/>
          </a:xfrm>
          <a:prstGeom prst="rect">
            <a:avLst/>
          </a:prstGeom>
          <a:noFill/>
        </p:spPr>
        <p:txBody>
          <a:bodyPr wrap="square">
            <a:spAutoFit/>
          </a:bodyPr>
          <a:lstStyle/>
          <a:p>
            <a:r>
              <a:rPr lang="ru-RU" sz="2400" b="1" i="0" dirty="0">
                <a:solidFill>
                  <a:srgbClr val="0E0E0F"/>
                </a:solidFill>
                <a:effectLst/>
                <a:latin typeface="Inter"/>
              </a:rPr>
              <a:t>TCP/IP и как работает этот протокол</a:t>
            </a:r>
            <a:endParaRPr lang="en-US" sz="2400" b="1" i="0" dirty="0">
              <a:solidFill>
                <a:srgbClr val="0E0E0F"/>
              </a:solidFill>
              <a:effectLst/>
              <a:latin typeface="Inter"/>
            </a:endParaRPr>
          </a:p>
          <a:p>
            <a:br>
              <a:rPr lang="en-US" sz="2400" b="1" i="0" dirty="0">
                <a:solidFill>
                  <a:srgbClr val="0E0E0F"/>
                </a:solidFill>
                <a:effectLst/>
                <a:latin typeface="Inter"/>
              </a:rPr>
            </a:br>
            <a:r>
              <a:rPr lang="ru-RU" sz="1800" b="0" i="0" dirty="0">
                <a:solidFill>
                  <a:srgbClr val="0E0E0F"/>
                </a:solidFill>
                <a:effectLst/>
                <a:latin typeface="Times New Roman" panose="02020603050405020304" pitchFamily="18" charset="0"/>
                <a:cs typeface="Times New Roman" panose="02020603050405020304" pitchFamily="18" charset="0"/>
              </a:rPr>
              <a:t>Протокол TCP/IP – это целая сетевая модель, описывающая способ передачи данных в цифровом виде. На правилах, включенных в нее, базируется работа интернета и локальных сетей независимо от их назначения и структуры.</a:t>
            </a:r>
            <a:endParaRPr lang="en-US" sz="1800" b="0" i="0" dirty="0">
              <a:solidFill>
                <a:srgbClr val="0E0E0F"/>
              </a:solidFill>
              <a:effectLst/>
              <a:latin typeface="Times New Roman" panose="02020603050405020304" pitchFamily="18" charset="0"/>
              <a:cs typeface="Times New Roman" panose="02020603050405020304" pitchFamily="18" charset="0"/>
            </a:endParaRPr>
          </a:p>
          <a:p>
            <a:br>
              <a:rPr lang="en-US" sz="1800" b="1" i="0" dirty="0">
                <a:solidFill>
                  <a:srgbClr val="0E0E0F"/>
                </a:solidFill>
                <a:effectLst/>
                <a:latin typeface="Times New Roman" panose="02020603050405020304" pitchFamily="18" charset="0"/>
                <a:cs typeface="Times New Roman" panose="02020603050405020304" pitchFamily="18" charset="0"/>
              </a:rPr>
            </a:br>
            <a:r>
              <a:rPr lang="ru-RU" sz="1800" b="1" i="0" dirty="0">
                <a:solidFill>
                  <a:srgbClr val="0E0E0F"/>
                </a:solidFill>
                <a:effectLst/>
                <a:latin typeface="Times New Roman" panose="02020603050405020304" pitchFamily="18" charset="0"/>
                <a:cs typeface="Times New Roman" panose="02020603050405020304" pitchFamily="18" charset="0"/>
              </a:rPr>
              <a:t>Что такое TCP/IP</a:t>
            </a:r>
            <a:br>
              <a:rPr lang="ru-RU" sz="1800" b="1" i="0" dirty="0">
                <a:solidFill>
                  <a:srgbClr val="0E0E0F"/>
                </a:solidFill>
                <a:effectLst/>
                <a:latin typeface="Times New Roman" panose="02020603050405020304" pitchFamily="18" charset="0"/>
                <a:cs typeface="Times New Roman" panose="02020603050405020304" pitchFamily="18" charset="0"/>
              </a:rPr>
            </a:br>
            <a:r>
              <a:rPr lang="ru-RU" sz="1800" b="0" i="0" dirty="0">
                <a:solidFill>
                  <a:srgbClr val="0E0E0F"/>
                </a:solidFill>
                <a:effectLst/>
                <a:latin typeface="Times New Roman" panose="02020603050405020304" pitchFamily="18" charset="0"/>
                <a:cs typeface="Times New Roman" panose="02020603050405020304" pitchFamily="18" charset="0"/>
              </a:rPr>
              <a:t>Произошло наименование протокола от сокращения двух английских понятий – </a:t>
            </a:r>
            <a:r>
              <a:rPr lang="ru-RU" sz="1800" b="0" i="0" dirty="0" err="1">
                <a:solidFill>
                  <a:srgbClr val="0E0E0F"/>
                </a:solidFill>
                <a:effectLst/>
                <a:latin typeface="Times New Roman" panose="02020603050405020304" pitchFamily="18" charset="0"/>
                <a:cs typeface="Times New Roman" panose="02020603050405020304" pitchFamily="18" charset="0"/>
              </a:rPr>
              <a:t>Transmission</a:t>
            </a:r>
            <a:r>
              <a:rPr lang="ru-RU" sz="1800" b="0" i="0" dirty="0">
                <a:solidFill>
                  <a:srgbClr val="0E0E0F"/>
                </a:solidFill>
                <a:effectLst/>
                <a:latin typeface="Times New Roman" panose="02020603050405020304" pitchFamily="18" charset="0"/>
                <a:cs typeface="Times New Roman" panose="02020603050405020304" pitchFamily="18" charset="0"/>
              </a:rPr>
              <a:t> </a:t>
            </a:r>
            <a:r>
              <a:rPr lang="ru-RU" sz="1800" b="0" i="0" dirty="0" err="1">
                <a:solidFill>
                  <a:srgbClr val="0E0E0F"/>
                </a:solidFill>
                <a:effectLst/>
                <a:latin typeface="Times New Roman" panose="02020603050405020304" pitchFamily="18" charset="0"/>
                <a:cs typeface="Times New Roman" panose="02020603050405020304" pitchFamily="18" charset="0"/>
              </a:rPr>
              <a:t>Control</a:t>
            </a:r>
            <a:r>
              <a:rPr lang="ru-RU" sz="1800" b="0" i="0" dirty="0">
                <a:solidFill>
                  <a:srgbClr val="0E0E0F"/>
                </a:solidFill>
                <a:effectLst/>
                <a:latin typeface="Times New Roman" panose="02020603050405020304" pitchFamily="18" charset="0"/>
                <a:cs typeface="Times New Roman" panose="02020603050405020304" pitchFamily="18" charset="0"/>
              </a:rPr>
              <a:t> </a:t>
            </a:r>
            <a:r>
              <a:rPr lang="ru-RU" sz="1800" b="0" i="0" dirty="0" err="1">
                <a:solidFill>
                  <a:srgbClr val="0E0E0F"/>
                </a:solidFill>
                <a:effectLst/>
                <a:latin typeface="Times New Roman" panose="02020603050405020304" pitchFamily="18" charset="0"/>
                <a:cs typeface="Times New Roman" panose="02020603050405020304" pitchFamily="18" charset="0"/>
              </a:rPr>
              <a:t>Protocol</a:t>
            </a:r>
            <a:r>
              <a:rPr lang="ru-RU" sz="1800" b="0" i="0" dirty="0">
                <a:solidFill>
                  <a:srgbClr val="0E0E0F"/>
                </a:solidFill>
                <a:effectLst/>
                <a:latin typeface="Times New Roman" panose="02020603050405020304" pitchFamily="18" charset="0"/>
                <a:cs typeface="Times New Roman" panose="02020603050405020304" pitchFamily="18" charset="0"/>
              </a:rPr>
              <a:t> и </a:t>
            </a:r>
            <a:r>
              <a:rPr lang="ru-RU" sz="1800" b="0" i="0" dirty="0" err="1">
                <a:solidFill>
                  <a:srgbClr val="0E0E0F"/>
                </a:solidFill>
                <a:effectLst/>
                <a:latin typeface="Times New Roman" panose="02020603050405020304" pitchFamily="18" charset="0"/>
                <a:cs typeface="Times New Roman" panose="02020603050405020304" pitchFamily="18" charset="0"/>
              </a:rPr>
              <a:t>Internet</a:t>
            </a:r>
            <a:r>
              <a:rPr lang="ru-RU" sz="1800" b="0" i="0" dirty="0">
                <a:solidFill>
                  <a:srgbClr val="0E0E0F"/>
                </a:solidFill>
                <a:effectLst/>
                <a:latin typeface="Times New Roman" panose="02020603050405020304" pitchFamily="18" charset="0"/>
                <a:cs typeface="Times New Roman" panose="02020603050405020304" pitchFamily="18" charset="0"/>
              </a:rPr>
              <a:t> </a:t>
            </a:r>
            <a:r>
              <a:rPr lang="ru-RU" sz="1800" b="0" i="0" dirty="0" err="1">
                <a:solidFill>
                  <a:srgbClr val="0E0E0F"/>
                </a:solidFill>
                <a:effectLst/>
                <a:latin typeface="Times New Roman" panose="02020603050405020304" pitchFamily="18" charset="0"/>
                <a:cs typeface="Times New Roman" panose="02020603050405020304" pitchFamily="18" charset="0"/>
              </a:rPr>
              <a:t>Protocol</a:t>
            </a:r>
            <a:r>
              <a:rPr lang="ru-RU" sz="1800" b="0" i="0" dirty="0">
                <a:solidFill>
                  <a:srgbClr val="0E0E0F"/>
                </a:solidFill>
                <a:effectLst/>
                <a:latin typeface="Times New Roman" panose="02020603050405020304" pitchFamily="18" charset="0"/>
                <a:cs typeface="Times New Roman" panose="02020603050405020304" pitchFamily="18" charset="0"/>
              </a:rPr>
              <a:t>. Набор правил, входящий в него, позволяет обрабатывать как сквозную передачу данных, так и другие детали этого механизма. Сюда входит формирование пакетов, способ их отправки, получения, маршрутизации, распаковки для передачи программному обеспечению.</a:t>
            </a:r>
            <a:endParaRPr lang="en-US" sz="1800" b="0" i="0" dirty="0">
              <a:solidFill>
                <a:srgbClr val="0E0E0F"/>
              </a:solidFill>
              <a:effectLst/>
              <a:latin typeface="Times New Roman" panose="02020603050405020304" pitchFamily="18" charset="0"/>
              <a:cs typeface="Times New Roman" panose="02020603050405020304" pitchFamily="18" charset="0"/>
            </a:endParaRPr>
          </a:p>
          <a:p>
            <a:endParaRPr lang="en-US" sz="1800" b="0" i="0" dirty="0">
              <a:solidFill>
                <a:srgbClr val="0E0E0F"/>
              </a:solidFill>
              <a:effectLst/>
              <a:latin typeface="Times New Roman" panose="02020603050405020304" pitchFamily="18" charset="0"/>
              <a:cs typeface="Times New Roman" panose="02020603050405020304" pitchFamily="18" charset="0"/>
            </a:endParaRPr>
          </a:p>
          <a:p>
            <a:pPr algn="l"/>
            <a:r>
              <a:rPr lang="ru-RU" dirty="0">
                <a:solidFill>
                  <a:srgbClr val="0E0E0F"/>
                </a:solidFill>
                <a:latin typeface="Times New Roman" panose="02020603050405020304" pitchFamily="18" charset="0"/>
                <a:cs typeface="Times New Roman" panose="02020603050405020304" pitchFamily="18" charset="0"/>
              </a:rPr>
              <a:t>Стек протоколов TCP/IP был создан в 1972 году на базе NCP (</a:t>
            </a:r>
            <a:r>
              <a:rPr lang="ru-RU" dirty="0" err="1">
                <a:solidFill>
                  <a:srgbClr val="0E0E0F"/>
                </a:solidFill>
                <a:latin typeface="Times New Roman" panose="02020603050405020304" pitchFamily="18" charset="0"/>
                <a:cs typeface="Times New Roman" panose="02020603050405020304" pitchFamily="18" charset="0"/>
              </a:rPr>
              <a:t>Network</a:t>
            </a:r>
            <a:r>
              <a:rPr lang="ru-RU" dirty="0">
                <a:solidFill>
                  <a:srgbClr val="0E0E0F"/>
                </a:solidFill>
                <a:latin typeface="Times New Roman" panose="02020603050405020304" pitchFamily="18" charset="0"/>
                <a:cs typeface="Times New Roman" panose="02020603050405020304" pitchFamily="18" charset="0"/>
              </a:rPr>
              <a:t> </a:t>
            </a:r>
            <a:r>
              <a:rPr lang="ru-RU" dirty="0" err="1">
                <a:solidFill>
                  <a:srgbClr val="0E0E0F"/>
                </a:solidFill>
                <a:latin typeface="Times New Roman" panose="02020603050405020304" pitchFamily="18" charset="0"/>
                <a:cs typeface="Times New Roman" panose="02020603050405020304" pitchFamily="18" charset="0"/>
              </a:rPr>
              <a:t>Control</a:t>
            </a:r>
            <a:r>
              <a:rPr lang="ru-RU" dirty="0">
                <a:solidFill>
                  <a:srgbClr val="0E0E0F"/>
                </a:solidFill>
                <a:latin typeface="Times New Roman" panose="02020603050405020304" pitchFamily="18" charset="0"/>
                <a:cs typeface="Times New Roman" panose="02020603050405020304" pitchFamily="18" charset="0"/>
              </a:rPr>
              <a:t> </a:t>
            </a:r>
            <a:r>
              <a:rPr lang="ru-RU" dirty="0" err="1">
                <a:solidFill>
                  <a:srgbClr val="0E0E0F"/>
                </a:solidFill>
                <a:latin typeface="Times New Roman" panose="02020603050405020304" pitchFamily="18" charset="0"/>
                <a:cs typeface="Times New Roman" panose="02020603050405020304" pitchFamily="18" charset="0"/>
              </a:rPr>
              <a:t>Protocol</a:t>
            </a:r>
            <a:r>
              <a:rPr lang="ru-RU" dirty="0">
                <a:solidFill>
                  <a:srgbClr val="0E0E0F"/>
                </a:solidFill>
                <a:latin typeface="Times New Roman" panose="02020603050405020304" pitchFamily="18" charset="0"/>
                <a:cs typeface="Times New Roman" panose="02020603050405020304" pitchFamily="18" charset="0"/>
              </a:rPr>
              <a:t>), в январе 1983 года он стал официальным стандартом для всего интернета. Техническая спецификация уровней взаимодействия описана в документе RFC 1122.</a:t>
            </a:r>
          </a:p>
          <a:p>
            <a:pPr algn="l"/>
            <a:r>
              <a:rPr lang="ru-RU" dirty="0">
                <a:solidFill>
                  <a:srgbClr val="0E0E0F"/>
                </a:solidFill>
                <a:latin typeface="Times New Roman" panose="02020603050405020304" pitchFamily="18" charset="0"/>
                <a:cs typeface="Times New Roman" panose="02020603050405020304" pitchFamily="18" charset="0"/>
              </a:rPr>
              <a:t>В составе стека есть и другие известные протоколы передачи данных – UDP, FTP, ICMP, IGMP, SMTP. Они представляют собой частные случаи применения технологии: например, у SMTP единственное предназначение заключается в отправке электронных писем. </a:t>
            </a:r>
          </a:p>
          <a:p>
            <a:br>
              <a:rPr lang="ru-RU" sz="1800" b="0" i="0" dirty="0">
                <a:solidFill>
                  <a:srgbClr val="0E0E0F"/>
                </a:solidFill>
                <a:effectLst/>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19380384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75492C38-D58F-419E-A907-3BCE7E18C508}"/>
              </a:ext>
            </a:extLst>
          </p:cNvPr>
          <p:cNvSpPr txBox="1"/>
          <p:nvPr/>
        </p:nvSpPr>
        <p:spPr>
          <a:xfrm>
            <a:off x="419469" y="364854"/>
            <a:ext cx="11174767" cy="400110"/>
          </a:xfrm>
          <a:prstGeom prst="rect">
            <a:avLst/>
          </a:prstGeom>
          <a:noFill/>
        </p:spPr>
        <p:txBody>
          <a:bodyPr wrap="square">
            <a:spAutoFit/>
          </a:bodyPr>
          <a:lstStyle/>
          <a:p>
            <a:r>
              <a:rPr lang="ru-RU" sz="2000" b="1" i="0" dirty="0">
                <a:solidFill>
                  <a:srgbClr val="161616"/>
                </a:solidFill>
                <a:effectLst/>
                <a:latin typeface="IBM Plex Sans"/>
              </a:rPr>
              <a:t>Хосты в сети получают и передают информацию одновременно</a:t>
            </a:r>
            <a:endParaRPr lang="en-US" sz="2000" b="1" dirty="0"/>
          </a:p>
        </p:txBody>
      </p:sp>
      <p:pic>
        <p:nvPicPr>
          <p:cNvPr id="5122" name="Picture 2" descr="Передача и прием данных">
            <a:extLst>
              <a:ext uri="{FF2B5EF4-FFF2-40B4-BE49-F238E27FC236}">
                <a16:creationId xmlns:a16="http://schemas.microsoft.com/office/drawing/2014/main" id="{97C601D4-D62F-402E-B5B5-BA48E44F6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0226" y="1090553"/>
            <a:ext cx="8912002" cy="5402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430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D0442A49-0C4B-411C-8263-86D52510CC7F}"/>
              </a:ext>
            </a:extLst>
          </p:cNvPr>
          <p:cNvSpPr txBox="1"/>
          <p:nvPr/>
        </p:nvSpPr>
        <p:spPr>
          <a:xfrm>
            <a:off x="266700" y="292964"/>
            <a:ext cx="11434069" cy="5632311"/>
          </a:xfrm>
          <a:prstGeom prst="rect">
            <a:avLst/>
          </a:prstGeom>
          <a:noFill/>
        </p:spPr>
        <p:txBody>
          <a:bodyPr wrap="square">
            <a:spAutoFit/>
          </a:bodyPr>
          <a:lstStyle/>
          <a:p>
            <a:r>
              <a:rPr lang="ru-RU" b="1" i="0" dirty="0">
                <a:solidFill>
                  <a:srgbClr val="333333"/>
                </a:solidFill>
                <a:effectLst/>
                <a:latin typeface="-apple-system"/>
              </a:rPr>
              <a:t>HTTP</a:t>
            </a:r>
            <a:r>
              <a:rPr lang="ru-RU" b="0" i="0" dirty="0">
                <a:solidFill>
                  <a:srgbClr val="333333"/>
                </a:solidFill>
                <a:effectLst/>
                <a:latin typeface="-apple-system"/>
              </a:rPr>
              <a:t> — широко распространённый протокол передачи данных, изначально предназначенный для передачи гипертекстовых документов (то есть документов, которые могут содержать ссылки, позволяющие организовать переход к другим документам).</a:t>
            </a:r>
            <a:br>
              <a:rPr lang="ru-RU" dirty="0"/>
            </a:br>
            <a:br>
              <a:rPr lang="ru-RU" dirty="0"/>
            </a:br>
            <a:r>
              <a:rPr lang="ru-RU" b="0" i="0" dirty="0">
                <a:solidFill>
                  <a:srgbClr val="333333"/>
                </a:solidFill>
                <a:effectLst/>
                <a:latin typeface="-apple-system"/>
              </a:rPr>
              <a:t>Аббревиатура HTTP расшифровывается как </a:t>
            </a:r>
            <a:r>
              <a:rPr lang="ru-RU" b="0" i="1" dirty="0" err="1">
                <a:solidFill>
                  <a:srgbClr val="333333"/>
                </a:solidFill>
                <a:effectLst/>
                <a:latin typeface="-apple-system"/>
              </a:rPr>
              <a:t>HyperText</a:t>
            </a:r>
            <a:r>
              <a:rPr lang="ru-RU" b="0" i="1" dirty="0">
                <a:solidFill>
                  <a:srgbClr val="333333"/>
                </a:solidFill>
                <a:effectLst/>
                <a:latin typeface="-apple-system"/>
              </a:rPr>
              <a:t> </a:t>
            </a:r>
            <a:r>
              <a:rPr lang="ru-RU" b="0" i="1" dirty="0" err="1">
                <a:solidFill>
                  <a:srgbClr val="333333"/>
                </a:solidFill>
                <a:effectLst/>
                <a:latin typeface="-apple-system"/>
              </a:rPr>
              <a:t>Transfer</a:t>
            </a:r>
            <a:r>
              <a:rPr lang="ru-RU" b="0" i="1" dirty="0">
                <a:solidFill>
                  <a:srgbClr val="333333"/>
                </a:solidFill>
                <a:effectLst/>
                <a:latin typeface="-apple-system"/>
              </a:rPr>
              <a:t> </a:t>
            </a:r>
            <a:r>
              <a:rPr lang="ru-RU" b="0" i="1" dirty="0" err="1">
                <a:solidFill>
                  <a:srgbClr val="333333"/>
                </a:solidFill>
                <a:effectLst/>
                <a:latin typeface="-apple-system"/>
              </a:rPr>
              <a:t>Protocol</a:t>
            </a:r>
            <a:r>
              <a:rPr lang="ru-RU" b="0" i="0" dirty="0">
                <a:solidFill>
                  <a:srgbClr val="333333"/>
                </a:solidFill>
                <a:effectLst/>
                <a:latin typeface="-apple-system"/>
              </a:rPr>
              <a:t>, «протокол передачи гипертекста». В соответствии со спецификацией </a:t>
            </a:r>
            <a:r>
              <a:rPr lang="ru-RU" b="0" i="0" u="none" strike="noStrike" dirty="0">
                <a:solidFill>
                  <a:srgbClr val="548EAA"/>
                </a:solidFill>
                <a:effectLst/>
                <a:latin typeface="-apple-system"/>
                <a:hlinkClick r:id="rId2"/>
              </a:rPr>
              <a:t>OSI</a:t>
            </a:r>
            <a:r>
              <a:rPr lang="ru-RU" b="0" i="0" dirty="0">
                <a:solidFill>
                  <a:srgbClr val="333333"/>
                </a:solidFill>
                <a:effectLst/>
                <a:latin typeface="-apple-system"/>
              </a:rPr>
              <a:t>, HTTP является протоколом прикладного (верхнего, 7-го) уровня. Актуальная на данный момент версия протокола, HTTP 1.1, описана в спецификации </a:t>
            </a:r>
            <a:r>
              <a:rPr lang="ru-RU" b="0" i="0" u="none" strike="noStrike" dirty="0">
                <a:solidFill>
                  <a:srgbClr val="548EAA"/>
                </a:solidFill>
                <a:effectLst/>
                <a:latin typeface="-apple-system"/>
                <a:hlinkClick r:id="rId3"/>
              </a:rPr>
              <a:t>RFC 2616</a:t>
            </a:r>
            <a:r>
              <a:rPr lang="ru-RU" b="0" i="0" dirty="0">
                <a:solidFill>
                  <a:srgbClr val="333333"/>
                </a:solidFill>
                <a:effectLst/>
                <a:latin typeface="-apple-system"/>
              </a:rPr>
              <a:t>.</a:t>
            </a:r>
            <a:br>
              <a:rPr lang="ru-RU" dirty="0"/>
            </a:br>
            <a:br>
              <a:rPr lang="ru-RU" dirty="0"/>
            </a:br>
            <a:r>
              <a:rPr lang="ru-RU" b="0" i="0" dirty="0">
                <a:solidFill>
                  <a:srgbClr val="333333"/>
                </a:solidFill>
                <a:effectLst/>
                <a:latin typeface="-apple-system"/>
              </a:rPr>
              <a:t>Протокол HTTP предполагает использование клиент-серверной структуры передачи данных. Клиентское приложение формирует запрос и отправляет его на сервер, после чего серверное программное обеспечение обрабатывает данный запрос, формирует ответ и передаёт его обратно клиенту. После этого клиентское приложение может продолжить отправлять другие запросы, которые будут обработаны аналогичным образом.</a:t>
            </a:r>
            <a:br>
              <a:rPr lang="ru-RU" dirty="0"/>
            </a:br>
            <a:br>
              <a:rPr lang="ru-RU" dirty="0"/>
            </a:br>
            <a:r>
              <a:rPr lang="ru-RU" b="0" i="0" dirty="0">
                <a:solidFill>
                  <a:srgbClr val="333333"/>
                </a:solidFill>
                <a:effectLst/>
                <a:latin typeface="-apple-system"/>
              </a:rPr>
              <a:t>Задача, которая традиционно решается с помощью протокола HTTP — обмен данными между пользовательским приложением, осуществляющим доступ к веб-ресурсам (обычно это веб-браузер) и веб-сервером. На данный момент именно благодаря протоколу HTTP обеспечивается работа Всемирной паутины.</a:t>
            </a:r>
            <a:br>
              <a:rPr lang="ru-RU" dirty="0"/>
            </a:br>
            <a:br>
              <a:rPr lang="ru-RU" dirty="0"/>
            </a:br>
            <a:r>
              <a:rPr lang="ru-RU" b="0" i="0" dirty="0">
                <a:solidFill>
                  <a:srgbClr val="333333"/>
                </a:solidFill>
                <a:effectLst/>
                <a:latin typeface="-apple-system"/>
              </a:rPr>
              <a:t>Также HTTP часто используется как протокол передачи информации для других протоколов прикладного уровня, таких как SOAP, XML-RPC и </a:t>
            </a:r>
            <a:r>
              <a:rPr lang="ru-RU" b="0" i="0" dirty="0" err="1">
                <a:solidFill>
                  <a:srgbClr val="333333"/>
                </a:solidFill>
                <a:effectLst/>
                <a:latin typeface="-apple-system"/>
              </a:rPr>
              <a:t>WebDAV</a:t>
            </a:r>
            <a:r>
              <a:rPr lang="ru-RU" b="0" i="0" dirty="0">
                <a:solidFill>
                  <a:srgbClr val="333333"/>
                </a:solidFill>
                <a:effectLst/>
                <a:latin typeface="-apple-system"/>
              </a:rPr>
              <a:t>. В таком случае говорят, что протокол HTTP используется как «транспорт».</a:t>
            </a:r>
            <a:br>
              <a:rPr lang="ru-RU" dirty="0"/>
            </a:br>
            <a:endParaRPr lang="en-US" dirty="0"/>
          </a:p>
        </p:txBody>
      </p:sp>
    </p:spTree>
    <p:extLst>
      <p:ext uri="{BB962C8B-B14F-4D97-AF65-F5344CB8AC3E}">
        <p14:creationId xmlns:p14="http://schemas.microsoft.com/office/powerpoint/2010/main" val="1262758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5" name="TextBox 4">
            <a:extLst>
              <a:ext uri="{FF2B5EF4-FFF2-40B4-BE49-F238E27FC236}">
                <a16:creationId xmlns:a16="http://schemas.microsoft.com/office/drawing/2014/main" id="{C4830607-2ED2-4C89-8698-408AE4A8D6F6}"/>
              </a:ext>
            </a:extLst>
          </p:cNvPr>
          <p:cNvSpPr txBox="1"/>
          <p:nvPr/>
        </p:nvSpPr>
        <p:spPr>
          <a:xfrm>
            <a:off x="328474" y="292964"/>
            <a:ext cx="11434069" cy="5078313"/>
          </a:xfrm>
          <a:prstGeom prst="rect">
            <a:avLst/>
          </a:prstGeom>
          <a:noFill/>
        </p:spPr>
        <p:txBody>
          <a:bodyPr wrap="square">
            <a:spAutoFit/>
          </a:bodyPr>
          <a:lstStyle/>
          <a:p>
            <a:r>
              <a:rPr lang="ru-RU" b="0" i="0" dirty="0">
                <a:solidFill>
                  <a:srgbClr val="333333"/>
                </a:solidFill>
                <a:effectLst/>
                <a:latin typeface="Fira Sans"/>
              </a:rPr>
              <a:t>Как отправить </a:t>
            </a:r>
            <a:r>
              <a:rPr lang="en-US" b="0" i="0" dirty="0">
                <a:solidFill>
                  <a:srgbClr val="333333"/>
                </a:solidFill>
                <a:effectLst/>
                <a:latin typeface="Fira Sans"/>
              </a:rPr>
              <a:t>HTTP-</a:t>
            </a:r>
            <a:r>
              <a:rPr lang="ru-RU" b="0" i="0" dirty="0">
                <a:solidFill>
                  <a:srgbClr val="333333"/>
                </a:solidFill>
                <a:effectLst/>
                <a:latin typeface="Fira Sans"/>
              </a:rPr>
              <a:t>запрос?</a:t>
            </a:r>
          </a:p>
          <a:p>
            <a:r>
              <a:rPr lang="ru-RU" b="0" i="0" dirty="0">
                <a:solidFill>
                  <a:srgbClr val="333333"/>
                </a:solidFill>
                <a:effectLst/>
                <a:latin typeface="-apple-system"/>
              </a:rPr>
              <a:t>Предположим, что он ввёл в адресной строке следующее:</a:t>
            </a:r>
            <a:br>
              <a:rPr lang="ru-RU" dirty="0"/>
            </a:br>
            <a:r>
              <a:rPr lang="en-US" dirty="0">
                <a:hlinkClick r:id="rId2"/>
              </a:rPr>
              <a:t>HTTP://evm.bsuir.by</a:t>
            </a:r>
            <a:endParaRPr lang="en-US" dirty="0"/>
          </a:p>
          <a:p>
            <a:r>
              <a:rPr lang="ru-RU" b="0" i="0" dirty="0">
                <a:solidFill>
                  <a:srgbClr val="333333"/>
                </a:solidFill>
                <a:effectLst/>
                <a:latin typeface="-apple-system"/>
              </a:rPr>
              <a:t>Соответственно вам, как веб-браузеру, теперь необходимо подключиться к веб-серверу по адресу </a:t>
            </a:r>
            <a:r>
              <a:rPr lang="en-US">
                <a:solidFill>
                  <a:srgbClr val="333333"/>
                </a:solidFill>
                <a:latin typeface="-apple-system"/>
              </a:rPr>
              <a:t>evm.bsuir.by </a:t>
            </a:r>
            <a:r>
              <a:rPr lang="ru-RU" b="0" i="0">
                <a:solidFill>
                  <a:srgbClr val="333333"/>
                </a:solidFill>
                <a:effectLst/>
                <a:latin typeface="-apple-system"/>
              </a:rPr>
              <a:t>.</a:t>
            </a:r>
            <a:br>
              <a:rPr lang="ru-RU" dirty="0"/>
            </a:br>
            <a:br>
              <a:rPr lang="ru-RU" dirty="0"/>
            </a:br>
            <a:r>
              <a:rPr lang="ru-RU" b="0" i="0" dirty="0">
                <a:solidFill>
                  <a:srgbClr val="333333"/>
                </a:solidFill>
                <a:effectLst/>
                <a:latin typeface="-apple-system"/>
              </a:rPr>
              <a:t>Для этого вы можете воспользоваться любой подходящей утилитой командной строки. Например, telnet:</a:t>
            </a:r>
            <a:endParaRPr lang="en-US" b="0" i="0" dirty="0">
              <a:solidFill>
                <a:srgbClr val="333333"/>
              </a:solidFill>
              <a:effectLst/>
              <a:latin typeface="-apple-system"/>
            </a:endParaRPr>
          </a:p>
          <a:p>
            <a:r>
              <a:rPr lang="en-US" dirty="0">
                <a:solidFill>
                  <a:srgbClr val="333333"/>
                </a:solidFill>
                <a:latin typeface="-apple-system"/>
              </a:rPr>
              <a:t>telnet evm.bsuir.by 80</a:t>
            </a:r>
          </a:p>
          <a:p>
            <a:r>
              <a:rPr lang="ru-RU" b="0" i="0" dirty="0">
                <a:solidFill>
                  <a:srgbClr val="333333"/>
                </a:solidFill>
                <a:effectLst/>
                <a:latin typeface="-apple-system"/>
              </a:rPr>
              <a:t>Для того, чтобы сформировать HTTP-запрос, необходимо составить стартовую строку, а также задать по крайней мере один заголовок — это заголовок </a:t>
            </a:r>
            <a:r>
              <a:rPr lang="ru-RU" b="0" i="0" dirty="0" err="1">
                <a:solidFill>
                  <a:srgbClr val="333333"/>
                </a:solidFill>
                <a:effectLst/>
                <a:latin typeface="-apple-system"/>
              </a:rPr>
              <a:t>Host</a:t>
            </a:r>
            <a:r>
              <a:rPr lang="ru-RU" b="0" i="0" dirty="0">
                <a:solidFill>
                  <a:srgbClr val="333333"/>
                </a:solidFill>
                <a:effectLst/>
                <a:latin typeface="-apple-system"/>
              </a:rPr>
              <a:t>, который является обязательным, и должен присутствовать в каждом запросе. Дело в том, что преобразование доменного имени в IP-адрес осуществляется на стороне клиента, и, соответственно, когда вы открываете TCP-соединение, то удалённый сервер не обладает никакой информацией о том, какой именно адрес использовался для соединения: это мог быть, например, адрес alizar.habrahabr.ru, habrahabr.ru или m.habrahabr.ru — и во всех этих случаях ответ может отличаться. Однако фактически сетевое соединение во всех случаях открывается с узлом 212.24.43.44, и даже если первоначально при открытии соединения был задан не этот IP-адрес, а какое-либо доменное имя, то сервер об этом никак не информируется — и именно поэтому этот адрес необходимо передать в заголовке </a:t>
            </a:r>
            <a:r>
              <a:rPr lang="ru-RU" b="0" i="0" dirty="0" err="1">
                <a:solidFill>
                  <a:srgbClr val="333333"/>
                </a:solidFill>
                <a:effectLst/>
                <a:latin typeface="-apple-system"/>
              </a:rPr>
              <a:t>Host</a:t>
            </a:r>
            <a:r>
              <a:rPr lang="ru-RU" b="0" i="0" dirty="0">
                <a:solidFill>
                  <a:srgbClr val="333333"/>
                </a:solidFill>
                <a:effectLst/>
                <a:latin typeface="-apple-system"/>
              </a:rPr>
              <a:t>.</a:t>
            </a:r>
            <a:br>
              <a:rPr lang="ru-RU" dirty="0"/>
            </a:br>
            <a:br>
              <a:rPr lang="ru-RU" dirty="0"/>
            </a:br>
            <a:endParaRPr lang="en-US" dirty="0"/>
          </a:p>
        </p:txBody>
      </p:sp>
    </p:spTree>
    <p:extLst>
      <p:ext uri="{BB962C8B-B14F-4D97-AF65-F5344CB8AC3E}">
        <p14:creationId xmlns:p14="http://schemas.microsoft.com/office/powerpoint/2010/main" val="8752526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F7C6137D-E21F-4654-AB15-F73B6FDFEE12}"/>
              </a:ext>
            </a:extLst>
          </p:cNvPr>
          <p:cNvSpPr txBox="1"/>
          <p:nvPr/>
        </p:nvSpPr>
        <p:spPr>
          <a:xfrm>
            <a:off x="168675" y="381741"/>
            <a:ext cx="11596825" cy="6186309"/>
          </a:xfrm>
          <a:prstGeom prst="rect">
            <a:avLst/>
          </a:prstGeom>
          <a:noFill/>
        </p:spPr>
        <p:txBody>
          <a:bodyPr wrap="square">
            <a:spAutoFit/>
          </a:bodyPr>
          <a:lstStyle/>
          <a:p>
            <a:r>
              <a:rPr lang="ru-RU" b="0" i="0" dirty="0">
                <a:solidFill>
                  <a:srgbClr val="333333"/>
                </a:solidFill>
                <a:effectLst/>
                <a:latin typeface="-apple-system"/>
              </a:rPr>
              <a:t>Стартовая (начальная) строка запроса для HTTP 1.1 составляется по следующей схеме:</a:t>
            </a:r>
            <a:br>
              <a:rPr lang="ru-RU" dirty="0"/>
            </a:br>
            <a:br>
              <a:rPr lang="ru-RU" dirty="0"/>
            </a:br>
            <a:r>
              <a:rPr lang="ru-RU" b="0" i="0" u="none" strike="noStrike" dirty="0">
                <a:solidFill>
                  <a:srgbClr val="548EAA"/>
                </a:solidFill>
                <a:effectLst/>
                <a:latin typeface="-apple-system"/>
                <a:hlinkClick r:id="rId2"/>
              </a:rPr>
              <a:t>Метод</a:t>
            </a:r>
            <a:r>
              <a:rPr lang="ru-RU" b="0" i="0" dirty="0">
                <a:solidFill>
                  <a:srgbClr val="333333"/>
                </a:solidFill>
                <a:effectLst/>
                <a:latin typeface="-apple-system"/>
              </a:rPr>
              <a:t> </a:t>
            </a:r>
            <a:r>
              <a:rPr lang="ru-RU" b="0" i="0" u="none" strike="noStrike" dirty="0">
                <a:solidFill>
                  <a:srgbClr val="548EAA"/>
                </a:solidFill>
                <a:effectLst/>
                <a:latin typeface="-apple-system"/>
                <a:hlinkClick r:id="rId3"/>
              </a:rPr>
              <a:t>URI</a:t>
            </a:r>
            <a:r>
              <a:rPr lang="ru-RU" b="0" i="0" dirty="0">
                <a:solidFill>
                  <a:srgbClr val="333333"/>
                </a:solidFill>
                <a:effectLst/>
                <a:latin typeface="-apple-system"/>
              </a:rPr>
              <a:t> HTTP/</a:t>
            </a:r>
            <a:r>
              <a:rPr lang="ru-RU" b="0" i="0" u="none" strike="noStrike" dirty="0">
                <a:solidFill>
                  <a:srgbClr val="548EAA"/>
                </a:solidFill>
                <a:effectLst/>
                <a:latin typeface="-apple-system"/>
                <a:hlinkClick r:id="rId4"/>
              </a:rPr>
              <a:t>Версия</a:t>
            </a:r>
            <a:br>
              <a:rPr lang="ru-RU" dirty="0"/>
            </a:br>
            <a:endParaRPr lang="en-US" dirty="0"/>
          </a:p>
          <a:p>
            <a:r>
              <a:rPr lang="ru-RU" b="0" i="0" dirty="0">
                <a:solidFill>
                  <a:srgbClr val="333333"/>
                </a:solidFill>
                <a:effectLst/>
                <a:latin typeface="-apple-system"/>
              </a:rPr>
              <a:t>Например (такая стартовая строка может указывать на то, что запрашивается главная страница сайта):</a:t>
            </a:r>
            <a:endParaRPr lang="en-US" b="0" i="0" dirty="0">
              <a:solidFill>
                <a:srgbClr val="333333"/>
              </a:solidFill>
              <a:effectLst/>
              <a:latin typeface="-apple-system"/>
            </a:endParaRPr>
          </a:p>
          <a:p>
            <a:r>
              <a:rPr lang="en-US" b="0" i="0" dirty="0">
                <a:solidFill>
                  <a:srgbClr val="333333"/>
                </a:solidFill>
                <a:effectLst/>
                <a:latin typeface="Menlo"/>
              </a:rPr>
              <a:t>GET / HTTP/1.1</a:t>
            </a:r>
            <a:endParaRPr lang="en-US" dirty="0">
              <a:solidFill>
                <a:srgbClr val="333333"/>
              </a:solidFill>
              <a:latin typeface="-apple-system"/>
            </a:endParaRPr>
          </a:p>
          <a:p>
            <a:r>
              <a:rPr lang="ru-RU" b="1" i="0" dirty="0">
                <a:solidFill>
                  <a:srgbClr val="333333"/>
                </a:solidFill>
                <a:effectLst/>
                <a:latin typeface="-apple-system"/>
              </a:rPr>
              <a:t>Метод</a:t>
            </a:r>
            <a:r>
              <a:rPr lang="ru-RU" b="0" i="0" dirty="0">
                <a:solidFill>
                  <a:srgbClr val="333333"/>
                </a:solidFill>
                <a:effectLst/>
                <a:latin typeface="-apple-system"/>
              </a:rPr>
              <a:t> (в англоязычной тематической литературе используется слово </a:t>
            </a:r>
            <a:r>
              <a:rPr lang="ru-RU" b="0" i="1" dirty="0" err="1">
                <a:solidFill>
                  <a:srgbClr val="333333"/>
                </a:solidFill>
                <a:effectLst/>
                <a:latin typeface="-apple-system"/>
              </a:rPr>
              <a:t>method</a:t>
            </a:r>
            <a:r>
              <a:rPr lang="ru-RU" b="0" i="0" dirty="0">
                <a:solidFill>
                  <a:srgbClr val="333333"/>
                </a:solidFill>
                <a:effectLst/>
                <a:latin typeface="-apple-system"/>
              </a:rPr>
              <a:t>, а также иногда слово </a:t>
            </a:r>
            <a:r>
              <a:rPr lang="ru-RU" b="0" i="1" dirty="0" err="1">
                <a:solidFill>
                  <a:srgbClr val="333333"/>
                </a:solidFill>
                <a:effectLst/>
                <a:latin typeface="-apple-system"/>
              </a:rPr>
              <a:t>verb</a:t>
            </a:r>
            <a:r>
              <a:rPr lang="ru-RU" b="0" i="0" dirty="0">
                <a:solidFill>
                  <a:srgbClr val="333333"/>
                </a:solidFill>
                <a:effectLst/>
                <a:latin typeface="-apple-system"/>
              </a:rPr>
              <a:t> — «глагол») представляет собой последовательность из любых символов, кроме управляющих и разделителей, и определяет операцию, которую нужно осуществить с указанным ресурсом. Спецификация HTTP 1.1 не ограничивает количество разных методов, которые могут быть использованы, однако в целях соответствия общим стандартам и сохранения совместимости с максимально широким спектром программного обеспечения как правило используются лишь некоторые, наиболее стандартные методы, смысл которых однозначно раскрыт в спецификации протокола.</a:t>
            </a:r>
            <a:br>
              <a:rPr lang="ru-RU" dirty="0"/>
            </a:br>
            <a:br>
              <a:rPr lang="ru-RU" dirty="0"/>
            </a:br>
            <a:r>
              <a:rPr lang="ru-RU" b="1" i="0" dirty="0">
                <a:solidFill>
                  <a:srgbClr val="333333"/>
                </a:solidFill>
                <a:effectLst/>
                <a:latin typeface="-apple-system"/>
              </a:rPr>
              <a:t>URI</a:t>
            </a:r>
            <a:r>
              <a:rPr lang="ru-RU" b="0" i="0" dirty="0">
                <a:solidFill>
                  <a:srgbClr val="333333"/>
                </a:solidFill>
                <a:effectLst/>
                <a:latin typeface="-apple-system"/>
              </a:rPr>
              <a:t> (</a:t>
            </a:r>
            <a:r>
              <a:rPr lang="ru-RU" b="0" i="1" dirty="0" err="1">
                <a:solidFill>
                  <a:srgbClr val="333333"/>
                </a:solidFill>
                <a:effectLst/>
                <a:latin typeface="-apple-system"/>
              </a:rPr>
              <a:t>Uniform</a:t>
            </a:r>
            <a:r>
              <a:rPr lang="ru-RU" b="0" i="1" dirty="0">
                <a:solidFill>
                  <a:srgbClr val="333333"/>
                </a:solidFill>
                <a:effectLst/>
                <a:latin typeface="-apple-system"/>
              </a:rPr>
              <a:t> </a:t>
            </a:r>
            <a:r>
              <a:rPr lang="ru-RU" b="0" i="1" dirty="0" err="1">
                <a:solidFill>
                  <a:srgbClr val="333333"/>
                </a:solidFill>
                <a:effectLst/>
                <a:latin typeface="-apple-system"/>
              </a:rPr>
              <a:t>Resource</a:t>
            </a:r>
            <a:r>
              <a:rPr lang="ru-RU" b="0" i="1" dirty="0">
                <a:solidFill>
                  <a:srgbClr val="333333"/>
                </a:solidFill>
                <a:effectLst/>
                <a:latin typeface="-apple-system"/>
              </a:rPr>
              <a:t> </a:t>
            </a:r>
            <a:r>
              <a:rPr lang="ru-RU" b="0" i="1" dirty="0" err="1">
                <a:solidFill>
                  <a:srgbClr val="333333"/>
                </a:solidFill>
                <a:effectLst/>
                <a:latin typeface="-apple-system"/>
              </a:rPr>
              <a:t>Identifier</a:t>
            </a:r>
            <a:r>
              <a:rPr lang="ru-RU" b="0" i="0" dirty="0">
                <a:solidFill>
                  <a:srgbClr val="333333"/>
                </a:solidFill>
                <a:effectLst/>
                <a:latin typeface="-apple-system"/>
              </a:rPr>
              <a:t>, унифицированный идентификатор ресурса) — путь до конкретного ресурса (например, документа), над которым необходимо осуществить операцию (например, в случае использования метода GET подразумевается получение ресурса). Некоторые запросы могут не относиться к какому-либо ресурсу, в этом случае вместо URI в стартовую строку может быть добавлена звёздочка (астериск, символ «*»). Например, это может быть запрос, который относится к самому веб-серверу, а не какому-либо конкретному ресурсу. В этом случае стартовая строка может выглядеть так:</a:t>
            </a:r>
            <a:endParaRPr lang="en-US" b="0" i="0" dirty="0">
              <a:solidFill>
                <a:srgbClr val="333333"/>
              </a:solidFill>
              <a:effectLst/>
              <a:latin typeface="-apple-system"/>
            </a:endParaRPr>
          </a:p>
          <a:p>
            <a:r>
              <a:rPr lang="en-US" b="0" i="0" dirty="0">
                <a:solidFill>
                  <a:srgbClr val="333333"/>
                </a:solidFill>
                <a:effectLst/>
                <a:latin typeface="Menlo"/>
              </a:rPr>
              <a:t>OPTIONS * HTTP/1.1</a:t>
            </a:r>
            <a:endParaRPr lang="en-US" b="0" i="0" dirty="0">
              <a:solidFill>
                <a:srgbClr val="333333"/>
              </a:solidFill>
              <a:effectLst/>
              <a:latin typeface="-apple-system"/>
            </a:endParaRPr>
          </a:p>
          <a:p>
            <a:endParaRPr lang="en-US" dirty="0"/>
          </a:p>
        </p:txBody>
      </p:sp>
    </p:spTree>
    <p:extLst>
      <p:ext uri="{BB962C8B-B14F-4D97-AF65-F5344CB8AC3E}">
        <p14:creationId xmlns:p14="http://schemas.microsoft.com/office/powerpoint/2010/main" val="1603422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467ADC54-74EF-4E57-A7D1-ECCA4950D6BC}"/>
              </a:ext>
            </a:extLst>
          </p:cNvPr>
          <p:cNvSpPr txBox="1"/>
          <p:nvPr/>
        </p:nvSpPr>
        <p:spPr>
          <a:xfrm>
            <a:off x="266700" y="292964"/>
            <a:ext cx="8875080" cy="5355312"/>
          </a:xfrm>
          <a:prstGeom prst="rect">
            <a:avLst/>
          </a:prstGeom>
          <a:noFill/>
        </p:spPr>
        <p:txBody>
          <a:bodyPr wrap="square">
            <a:spAutoFit/>
          </a:bodyPr>
          <a:lstStyle/>
          <a:p>
            <a:r>
              <a:rPr lang="ru-RU" b="1" i="0" dirty="0">
                <a:solidFill>
                  <a:srgbClr val="333333"/>
                </a:solidFill>
                <a:effectLst/>
                <a:latin typeface="-apple-system"/>
              </a:rPr>
              <a:t>Версия</a:t>
            </a:r>
            <a:r>
              <a:rPr lang="ru-RU" b="0" i="0" dirty="0">
                <a:solidFill>
                  <a:srgbClr val="333333"/>
                </a:solidFill>
                <a:effectLst/>
                <a:latin typeface="-apple-system"/>
              </a:rPr>
              <a:t> определяет, в соответствии с какой версией стандарта HTTP составлен запрос. Указывается как два числа, разделённых точкой (например </a:t>
            </a:r>
            <a:r>
              <a:rPr lang="ru-RU" b="1" i="0" dirty="0">
                <a:solidFill>
                  <a:srgbClr val="333333"/>
                </a:solidFill>
                <a:effectLst/>
                <a:latin typeface="-apple-system"/>
              </a:rPr>
              <a:t>1.1</a:t>
            </a:r>
            <a:r>
              <a:rPr lang="ru-RU" b="0" i="0" dirty="0">
                <a:solidFill>
                  <a:srgbClr val="333333"/>
                </a:solidFill>
                <a:effectLst/>
                <a:latin typeface="-apple-system"/>
              </a:rPr>
              <a:t>).</a:t>
            </a:r>
            <a:br>
              <a:rPr lang="ru-RU" dirty="0"/>
            </a:br>
            <a:br>
              <a:rPr lang="ru-RU" dirty="0"/>
            </a:br>
            <a:r>
              <a:rPr lang="ru-RU" b="0" i="0" dirty="0">
                <a:solidFill>
                  <a:srgbClr val="333333"/>
                </a:solidFill>
                <a:effectLst/>
                <a:latin typeface="-apple-system"/>
              </a:rPr>
              <a:t>Для того, чтобы обратиться к веб-странице по определённому адресу (в данном случае путь к ресурсу — это «/»), нам следует отправить следующий запрос:</a:t>
            </a:r>
            <a:endParaRPr lang="en-US" b="0" i="0" dirty="0">
              <a:solidFill>
                <a:srgbClr val="333333"/>
              </a:solidFill>
              <a:effectLst/>
              <a:latin typeface="-apple-system"/>
            </a:endParaRPr>
          </a:p>
          <a:p>
            <a:r>
              <a:rPr lang="en-US" b="0" i="0" dirty="0">
                <a:solidFill>
                  <a:srgbClr val="333333"/>
                </a:solidFill>
                <a:effectLst/>
                <a:latin typeface="Menlo"/>
              </a:rPr>
              <a:t>GET / HTTP/1.1</a:t>
            </a:r>
          </a:p>
          <a:p>
            <a:r>
              <a:rPr lang="en-US" dirty="0">
                <a:hlinkClick r:id="rId2"/>
              </a:rPr>
              <a:t>Host: http://evm.bsuir.by</a:t>
            </a:r>
            <a:endParaRPr lang="en-US" b="0" i="0" dirty="0">
              <a:solidFill>
                <a:srgbClr val="333333"/>
              </a:solidFill>
              <a:effectLst/>
              <a:latin typeface="Menlo"/>
            </a:endParaRPr>
          </a:p>
          <a:p>
            <a:br>
              <a:rPr lang="ru-RU" dirty="0"/>
            </a:br>
            <a:r>
              <a:rPr lang="ru-RU" b="0" i="0" dirty="0">
                <a:solidFill>
                  <a:srgbClr val="333333"/>
                </a:solidFill>
                <a:effectLst/>
                <a:latin typeface="-apple-system"/>
              </a:rPr>
              <a:t>При этом учитывайте, что для переноса строки следует использовать символ возврата каретки (</a:t>
            </a:r>
            <a:r>
              <a:rPr lang="ru-RU" b="0" i="0" dirty="0" err="1">
                <a:solidFill>
                  <a:srgbClr val="333333"/>
                </a:solidFill>
                <a:effectLst/>
                <a:latin typeface="-apple-system"/>
              </a:rPr>
              <a:t>Carriage</a:t>
            </a:r>
            <a:r>
              <a:rPr lang="ru-RU" b="0" i="0" dirty="0">
                <a:solidFill>
                  <a:srgbClr val="333333"/>
                </a:solidFill>
                <a:effectLst/>
                <a:latin typeface="-apple-system"/>
              </a:rPr>
              <a:t> </a:t>
            </a:r>
            <a:r>
              <a:rPr lang="ru-RU" b="0" i="0" dirty="0" err="1">
                <a:solidFill>
                  <a:srgbClr val="333333"/>
                </a:solidFill>
                <a:effectLst/>
                <a:latin typeface="-apple-system"/>
              </a:rPr>
              <a:t>Return</a:t>
            </a:r>
            <a:r>
              <a:rPr lang="ru-RU" b="0" i="0" dirty="0">
                <a:solidFill>
                  <a:srgbClr val="333333"/>
                </a:solidFill>
                <a:effectLst/>
                <a:latin typeface="-apple-system"/>
              </a:rPr>
              <a:t>), за которым следует символ перевода строки (</a:t>
            </a:r>
            <a:r>
              <a:rPr lang="ru-RU" b="0" i="0" dirty="0" err="1">
                <a:solidFill>
                  <a:srgbClr val="333333"/>
                </a:solidFill>
                <a:effectLst/>
                <a:latin typeface="-apple-system"/>
              </a:rPr>
              <a:t>Line</a:t>
            </a:r>
            <a:r>
              <a:rPr lang="ru-RU" b="0" i="0" dirty="0">
                <a:solidFill>
                  <a:srgbClr val="333333"/>
                </a:solidFill>
                <a:effectLst/>
                <a:latin typeface="-apple-system"/>
              </a:rPr>
              <a:t> </a:t>
            </a:r>
            <a:r>
              <a:rPr lang="ru-RU" b="0" i="0" dirty="0" err="1">
                <a:solidFill>
                  <a:srgbClr val="333333"/>
                </a:solidFill>
                <a:effectLst/>
                <a:latin typeface="-apple-system"/>
              </a:rPr>
              <a:t>Feed</a:t>
            </a:r>
            <a:r>
              <a:rPr lang="ru-RU" b="0" i="0" dirty="0">
                <a:solidFill>
                  <a:srgbClr val="333333"/>
                </a:solidFill>
                <a:effectLst/>
                <a:latin typeface="-apple-system"/>
              </a:rPr>
              <a:t>). После объявления последнего заголовка последовательность символов для переноса строки добавляется дважды.</a:t>
            </a:r>
            <a:br>
              <a:rPr lang="ru-RU" dirty="0"/>
            </a:br>
            <a:br>
              <a:rPr lang="ru-RU" dirty="0"/>
            </a:br>
            <a:r>
              <a:rPr lang="ru-RU" b="0" i="0" dirty="0">
                <a:solidFill>
                  <a:srgbClr val="333333"/>
                </a:solidFill>
                <a:effectLst/>
                <a:latin typeface="-apple-system"/>
              </a:rPr>
              <a:t>Впрочем, в спецификации HTTP рекомендуется программировать HTTP-сервер таким образом, чтобы при обработке запросов в качестве межстрочного разделителя воспринимался символ LF, а предшествующий символ CR, при наличии такового, игнорировался. Соответственно, на практике </a:t>
            </a:r>
            <a:r>
              <a:rPr lang="ru-RU" b="0" i="0" dirty="0" err="1">
                <a:solidFill>
                  <a:srgbClr val="333333"/>
                </a:solidFill>
                <a:effectLst/>
                <a:latin typeface="-apple-system"/>
              </a:rPr>
              <a:t>бо́льшая</a:t>
            </a:r>
            <a:r>
              <a:rPr lang="ru-RU" b="0" i="0" dirty="0">
                <a:solidFill>
                  <a:srgbClr val="333333"/>
                </a:solidFill>
                <a:effectLst/>
                <a:latin typeface="-apple-system"/>
              </a:rPr>
              <a:t> часть серверов корректно обработает и такой запрос, где заголовки отделены символом LF, и он же дважды добавлен после объявления последнего заголовка.</a:t>
            </a:r>
            <a:endParaRPr lang="en-US" dirty="0"/>
          </a:p>
        </p:txBody>
      </p:sp>
    </p:spTree>
    <p:extLst>
      <p:ext uri="{BB962C8B-B14F-4D97-AF65-F5344CB8AC3E}">
        <p14:creationId xmlns:p14="http://schemas.microsoft.com/office/powerpoint/2010/main" val="1654573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8C9D51A5-CD24-4819-BB7C-F881501AA1A8}"/>
              </a:ext>
            </a:extLst>
          </p:cNvPr>
          <p:cNvSpPr txBox="1"/>
          <p:nvPr/>
        </p:nvSpPr>
        <p:spPr>
          <a:xfrm>
            <a:off x="266700" y="612845"/>
            <a:ext cx="11158861" cy="6186309"/>
          </a:xfrm>
          <a:prstGeom prst="rect">
            <a:avLst/>
          </a:prstGeom>
          <a:noFill/>
        </p:spPr>
        <p:txBody>
          <a:bodyPr wrap="square">
            <a:spAutoFit/>
          </a:bodyPr>
          <a:lstStyle/>
          <a:p>
            <a:pPr algn="l"/>
            <a:r>
              <a:rPr lang="ru-RU" b="0" i="0" dirty="0">
                <a:solidFill>
                  <a:srgbClr val="333333"/>
                </a:solidFill>
                <a:effectLst/>
                <a:latin typeface="Fira Sans"/>
              </a:rPr>
              <a:t>Как прочитать ответ?</a:t>
            </a:r>
          </a:p>
          <a:p>
            <a:br>
              <a:rPr lang="ru-RU" dirty="0"/>
            </a:br>
            <a:r>
              <a:rPr lang="ru-RU" b="0" i="0" dirty="0">
                <a:solidFill>
                  <a:srgbClr val="333333"/>
                </a:solidFill>
                <a:effectLst/>
                <a:latin typeface="-apple-system"/>
              </a:rPr>
              <a:t>Стартовая строка ответа имеет следующую структуру:</a:t>
            </a:r>
            <a:br>
              <a:rPr lang="ru-RU" dirty="0"/>
            </a:br>
            <a:br>
              <a:rPr lang="ru-RU" dirty="0"/>
            </a:br>
            <a:r>
              <a:rPr lang="ru-RU" b="0" i="0" dirty="0">
                <a:solidFill>
                  <a:srgbClr val="333333"/>
                </a:solidFill>
                <a:effectLst/>
                <a:latin typeface="-apple-system"/>
              </a:rPr>
              <a:t>HTTP/</a:t>
            </a:r>
            <a:r>
              <a:rPr lang="ru-RU" b="0" i="0" u="none" strike="noStrike" dirty="0">
                <a:solidFill>
                  <a:srgbClr val="548EAA"/>
                </a:solidFill>
                <a:effectLst/>
                <a:latin typeface="-apple-system"/>
                <a:hlinkClick r:id="rId2"/>
              </a:rPr>
              <a:t>Версия</a:t>
            </a:r>
            <a:r>
              <a:rPr lang="ru-RU" b="0" i="0" dirty="0">
                <a:solidFill>
                  <a:srgbClr val="333333"/>
                </a:solidFill>
                <a:effectLst/>
                <a:latin typeface="-apple-system"/>
              </a:rPr>
              <a:t> </a:t>
            </a:r>
            <a:r>
              <a:rPr lang="ru-RU" b="0" i="0" u="none" strike="noStrike" dirty="0">
                <a:solidFill>
                  <a:srgbClr val="548EAA"/>
                </a:solidFill>
                <a:effectLst/>
                <a:latin typeface="-apple-system"/>
                <a:hlinkClick r:id="rId3"/>
              </a:rPr>
              <a:t>Код состояния</a:t>
            </a:r>
            <a:r>
              <a:rPr lang="ru-RU" b="0" i="0" dirty="0">
                <a:solidFill>
                  <a:srgbClr val="333333"/>
                </a:solidFill>
                <a:effectLst/>
                <a:latin typeface="-apple-system"/>
              </a:rPr>
              <a:t> </a:t>
            </a:r>
            <a:r>
              <a:rPr lang="ru-RU" b="0" i="0" u="none" strike="noStrike" dirty="0">
                <a:solidFill>
                  <a:srgbClr val="548EAA"/>
                </a:solidFill>
                <a:effectLst/>
                <a:latin typeface="-apple-system"/>
                <a:hlinkClick r:id="rId4"/>
              </a:rPr>
              <a:t>Пояснение</a:t>
            </a:r>
            <a:br>
              <a:rPr lang="ru-RU" dirty="0"/>
            </a:br>
            <a:br>
              <a:rPr lang="ru-RU" dirty="0"/>
            </a:br>
            <a:r>
              <a:rPr lang="ru-RU" b="1" i="0" dirty="0">
                <a:solidFill>
                  <a:srgbClr val="333333"/>
                </a:solidFill>
                <a:effectLst/>
                <a:latin typeface="-apple-system"/>
              </a:rPr>
              <a:t>Версия</a:t>
            </a:r>
            <a:r>
              <a:rPr lang="ru-RU" b="0" i="0" dirty="0">
                <a:solidFill>
                  <a:srgbClr val="333333"/>
                </a:solidFill>
                <a:effectLst/>
                <a:latin typeface="-apple-system"/>
              </a:rPr>
              <a:t> протокола здесь задаётся так же, как в запросе.</a:t>
            </a:r>
            <a:br>
              <a:rPr lang="ru-RU" dirty="0"/>
            </a:br>
            <a:br>
              <a:rPr lang="ru-RU" dirty="0"/>
            </a:br>
            <a:r>
              <a:rPr lang="ru-RU" b="1" i="0" dirty="0">
                <a:solidFill>
                  <a:srgbClr val="333333"/>
                </a:solidFill>
                <a:effectLst/>
                <a:latin typeface="-apple-system"/>
              </a:rPr>
              <a:t>Код состояния</a:t>
            </a:r>
            <a:r>
              <a:rPr lang="ru-RU" b="0" i="0" dirty="0">
                <a:solidFill>
                  <a:srgbClr val="333333"/>
                </a:solidFill>
                <a:effectLst/>
                <a:latin typeface="-apple-system"/>
              </a:rPr>
              <a:t> (</a:t>
            </a:r>
            <a:r>
              <a:rPr lang="ru-RU" b="0" i="1" dirty="0" err="1">
                <a:solidFill>
                  <a:srgbClr val="333333"/>
                </a:solidFill>
                <a:effectLst/>
                <a:latin typeface="-apple-system"/>
              </a:rPr>
              <a:t>Status</a:t>
            </a:r>
            <a:r>
              <a:rPr lang="ru-RU" b="0" i="1" dirty="0">
                <a:solidFill>
                  <a:srgbClr val="333333"/>
                </a:solidFill>
                <a:effectLst/>
                <a:latin typeface="-apple-system"/>
              </a:rPr>
              <a:t> </a:t>
            </a:r>
            <a:r>
              <a:rPr lang="ru-RU" b="0" i="1" dirty="0" err="1">
                <a:solidFill>
                  <a:srgbClr val="333333"/>
                </a:solidFill>
                <a:effectLst/>
                <a:latin typeface="-apple-system"/>
              </a:rPr>
              <a:t>Code</a:t>
            </a:r>
            <a:r>
              <a:rPr lang="ru-RU" b="0" i="0" dirty="0">
                <a:solidFill>
                  <a:srgbClr val="333333"/>
                </a:solidFill>
                <a:effectLst/>
                <a:latin typeface="-apple-system"/>
              </a:rPr>
              <a:t>) — три цифры (первая из которых указывает на класс состояния), которые определяют результат совершения запроса. Например, в случае, если был использован метод GET, и сервер предоставляет ресурс с указанным идентификатором, то такое состояние задаётся с помощью кода 200. Если сервер сообщает о том, что такого ресурса не существует — 404. Если сервер сообщает о том, что не может предоставить доступ к данному ресурсу по причине отсутствия необходимых привилегий у клиента, то используется код 403. Спецификация HTTP 1.1 определяет 40 различных кодов HTTP, а также допускается расширение протокола и использование дополнительных кодов состояний.</a:t>
            </a:r>
            <a:br>
              <a:rPr lang="ru-RU" dirty="0"/>
            </a:br>
            <a:br>
              <a:rPr lang="ru-RU" dirty="0"/>
            </a:br>
            <a:r>
              <a:rPr lang="ru-RU" b="1" i="0" dirty="0">
                <a:solidFill>
                  <a:srgbClr val="333333"/>
                </a:solidFill>
                <a:effectLst/>
                <a:latin typeface="-apple-system"/>
              </a:rPr>
              <a:t>Пояснение</a:t>
            </a:r>
            <a:r>
              <a:rPr lang="ru-RU" b="0" i="0" dirty="0">
                <a:solidFill>
                  <a:srgbClr val="333333"/>
                </a:solidFill>
                <a:effectLst/>
                <a:latin typeface="-apple-system"/>
              </a:rPr>
              <a:t> к коду состояния (</a:t>
            </a:r>
            <a:r>
              <a:rPr lang="ru-RU" b="0" i="1" dirty="0" err="1">
                <a:solidFill>
                  <a:srgbClr val="333333"/>
                </a:solidFill>
                <a:effectLst/>
                <a:latin typeface="-apple-system"/>
              </a:rPr>
              <a:t>Reason</a:t>
            </a:r>
            <a:r>
              <a:rPr lang="ru-RU" b="0" i="1" dirty="0">
                <a:solidFill>
                  <a:srgbClr val="333333"/>
                </a:solidFill>
                <a:effectLst/>
                <a:latin typeface="-apple-system"/>
              </a:rPr>
              <a:t> </a:t>
            </a:r>
            <a:r>
              <a:rPr lang="ru-RU" b="0" i="1" dirty="0" err="1">
                <a:solidFill>
                  <a:srgbClr val="333333"/>
                </a:solidFill>
                <a:effectLst/>
                <a:latin typeface="-apple-system"/>
              </a:rPr>
              <a:t>Phrase</a:t>
            </a:r>
            <a:r>
              <a:rPr lang="ru-RU" b="0" i="0" dirty="0">
                <a:solidFill>
                  <a:srgbClr val="333333"/>
                </a:solidFill>
                <a:effectLst/>
                <a:latin typeface="-apple-system"/>
              </a:rPr>
              <a:t>) — текстовое (но не включающее символы </a:t>
            </a:r>
            <a:r>
              <a:rPr lang="ru-RU" b="0" i="1" dirty="0">
                <a:solidFill>
                  <a:srgbClr val="333333"/>
                </a:solidFill>
                <a:effectLst/>
                <a:latin typeface="-apple-system"/>
              </a:rPr>
              <a:t>CR</a:t>
            </a:r>
            <a:r>
              <a:rPr lang="ru-RU" b="0" i="0" dirty="0">
                <a:solidFill>
                  <a:srgbClr val="333333"/>
                </a:solidFill>
                <a:effectLst/>
                <a:latin typeface="-apple-system"/>
              </a:rPr>
              <a:t> и </a:t>
            </a:r>
            <a:r>
              <a:rPr lang="ru-RU" b="0" i="1" dirty="0">
                <a:solidFill>
                  <a:srgbClr val="333333"/>
                </a:solidFill>
                <a:effectLst/>
                <a:latin typeface="-apple-system"/>
              </a:rPr>
              <a:t>LF</a:t>
            </a:r>
            <a:r>
              <a:rPr lang="ru-RU" b="0" i="0" dirty="0">
                <a:solidFill>
                  <a:srgbClr val="333333"/>
                </a:solidFill>
                <a:effectLst/>
                <a:latin typeface="-apple-system"/>
              </a:rPr>
              <a:t>) пояснение к коду ответа, предназначено для упрощения чтения ответа человеком. Пояснение может не учитываться клиентским программным обеспечением, а также может отличаться от стандартного в некоторых реализациях серверного ПО.</a:t>
            </a:r>
            <a:br>
              <a:rPr lang="ru-RU" dirty="0"/>
            </a:br>
            <a:br>
              <a:rPr lang="ru-RU" dirty="0"/>
            </a:br>
            <a:r>
              <a:rPr lang="ru-RU" b="0" i="0" dirty="0">
                <a:solidFill>
                  <a:srgbClr val="333333"/>
                </a:solidFill>
                <a:effectLst/>
                <a:latin typeface="-apple-system"/>
              </a:rPr>
              <a:t>После стартовой строки следуют заголовки, а также тело ответа. Например:</a:t>
            </a:r>
            <a:endParaRPr lang="en-US" dirty="0"/>
          </a:p>
        </p:txBody>
      </p:sp>
    </p:spTree>
    <p:extLst>
      <p:ext uri="{BB962C8B-B14F-4D97-AF65-F5344CB8AC3E}">
        <p14:creationId xmlns:p14="http://schemas.microsoft.com/office/powerpoint/2010/main" val="1696705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A4935EB5-5585-48FD-B2B9-89F9AFCAC913}"/>
              </a:ext>
            </a:extLst>
          </p:cNvPr>
          <p:cNvSpPr txBox="1"/>
          <p:nvPr/>
        </p:nvSpPr>
        <p:spPr>
          <a:xfrm>
            <a:off x="898863" y="531739"/>
            <a:ext cx="10269245" cy="4801314"/>
          </a:xfrm>
          <a:prstGeom prst="rect">
            <a:avLst/>
          </a:prstGeom>
          <a:noFill/>
        </p:spPr>
        <p:txBody>
          <a:bodyPr wrap="square">
            <a:spAutoFit/>
          </a:bodyPr>
          <a:lstStyle/>
          <a:p>
            <a:r>
              <a:rPr lang="en-US" b="0" i="0" dirty="0">
                <a:solidFill>
                  <a:srgbClr val="4D4D4C"/>
                </a:solidFill>
                <a:effectLst/>
                <a:latin typeface="Menlo"/>
              </a:rPr>
              <a:t>HTTP/1.1 200 OK </a:t>
            </a:r>
            <a:endParaRPr lang="ru-RU" b="0" i="0" dirty="0">
              <a:solidFill>
                <a:srgbClr val="4D4D4C"/>
              </a:solidFill>
              <a:effectLst/>
              <a:latin typeface="Menlo"/>
            </a:endParaRPr>
          </a:p>
          <a:p>
            <a:r>
              <a:rPr lang="en-US" b="0" i="0" dirty="0">
                <a:solidFill>
                  <a:srgbClr val="4D4D4C"/>
                </a:solidFill>
                <a:effectLst/>
                <a:latin typeface="Menlo"/>
              </a:rPr>
              <a:t>Server: </a:t>
            </a:r>
            <a:r>
              <a:rPr lang="en-US" b="0" i="0" dirty="0" err="1">
                <a:solidFill>
                  <a:srgbClr val="4D4D4C"/>
                </a:solidFill>
                <a:effectLst/>
                <a:latin typeface="Menlo"/>
              </a:rPr>
              <a:t>nginx</a:t>
            </a:r>
            <a:r>
              <a:rPr lang="en-US" b="0" i="0" dirty="0">
                <a:solidFill>
                  <a:srgbClr val="4D4D4C"/>
                </a:solidFill>
                <a:effectLst/>
                <a:latin typeface="Menlo"/>
              </a:rPr>
              <a:t>/1.2.1 </a:t>
            </a:r>
            <a:endParaRPr lang="ru-RU" b="0" i="0" dirty="0">
              <a:solidFill>
                <a:srgbClr val="4D4D4C"/>
              </a:solidFill>
              <a:effectLst/>
              <a:latin typeface="Menlo"/>
            </a:endParaRPr>
          </a:p>
          <a:p>
            <a:r>
              <a:rPr lang="en-US" b="0" i="0" dirty="0">
                <a:solidFill>
                  <a:srgbClr val="4D4D4C"/>
                </a:solidFill>
                <a:effectLst/>
                <a:latin typeface="Menlo"/>
              </a:rPr>
              <a:t>Date: Sat, 08 Mar 2014 22:53:46 GMT </a:t>
            </a:r>
            <a:endParaRPr lang="ru-RU" b="0" i="0" dirty="0">
              <a:solidFill>
                <a:srgbClr val="4D4D4C"/>
              </a:solidFill>
              <a:effectLst/>
              <a:latin typeface="Menlo"/>
            </a:endParaRPr>
          </a:p>
          <a:p>
            <a:r>
              <a:rPr lang="en-US" b="0" i="0" dirty="0">
                <a:solidFill>
                  <a:srgbClr val="4D4D4C"/>
                </a:solidFill>
                <a:effectLst/>
                <a:latin typeface="Menlo"/>
              </a:rPr>
              <a:t>Content-Type: application/octet-stream </a:t>
            </a:r>
            <a:endParaRPr lang="ru-RU" b="0" i="0" dirty="0">
              <a:solidFill>
                <a:srgbClr val="4D4D4C"/>
              </a:solidFill>
              <a:effectLst/>
              <a:latin typeface="Menlo"/>
            </a:endParaRPr>
          </a:p>
          <a:p>
            <a:r>
              <a:rPr lang="en-US" b="0" i="0" dirty="0">
                <a:solidFill>
                  <a:srgbClr val="4D4D4C"/>
                </a:solidFill>
                <a:effectLst/>
                <a:latin typeface="Menlo"/>
              </a:rPr>
              <a:t>Content-Length: 7 </a:t>
            </a:r>
            <a:endParaRPr lang="ru-RU" b="0" i="0" dirty="0">
              <a:solidFill>
                <a:srgbClr val="4D4D4C"/>
              </a:solidFill>
              <a:effectLst/>
              <a:latin typeface="Menlo"/>
            </a:endParaRPr>
          </a:p>
          <a:p>
            <a:r>
              <a:rPr lang="en-US" b="0" i="0" dirty="0">
                <a:solidFill>
                  <a:srgbClr val="4D4D4C"/>
                </a:solidFill>
                <a:effectLst/>
                <a:latin typeface="Menlo"/>
              </a:rPr>
              <a:t>Last-Modified: Sat, 08 Mar 2014 22:53:30 GMT </a:t>
            </a:r>
            <a:endParaRPr lang="ru-RU" b="0" i="0" dirty="0">
              <a:solidFill>
                <a:srgbClr val="4D4D4C"/>
              </a:solidFill>
              <a:effectLst/>
              <a:latin typeface="Menlo"/>
            </a:endParaRPr>
          </a:p>
          <a:p>
            <a:r>
              <a:rPr lang="en-US" b="0" i="0" dirty="0">
                <a:solidFill>
                  <a:srgbClr val="4D4D4C"/>
                </a:solidFill>
                <a:effectLst/>
                <a:latin typeface="Menlo"/>
              </a:rPr>
              <a:t>Connection: keep-alive </a:t>
            </a:r>
            <a:endParaRPr lang="ru-RU" b="0" i="0" dirty="0">
              <a:solidFill>
                <a:srgbClr val="4D4D4C"/>
              </a:solidFill>
              <a:effectLst/>
              <a:latin typeface="Menlo"/>
            </a:endParaRPr>
          </a:p>
          <a:p>
            <a:r>
              <a:rPr lang="en-US" b="0" i="0" dirty="0">
                <a:solidFill>
                  <a:srgbClr val="4D4D4C"/>
                </a:solidFill>
                <a:effectLst/>
                <a:latin typeface="Menlo"/>
              </a:rPr>
              <a:t>Accept-Ranges: bytes </a:t>
            </a:r>
            <a:endParaRPr lang="ru-RU" b="0" i="0" dirty="0">
              <a:solidFill>
                <a:srgbClr val="4D4D4C"/>
              </a:solidFill>
              <a:effectLst/>
              <a:latin typeface="Menlo"/>
            </a:endParaRPr>
          </a:p>
          <a:p>
            <a:r>
              <a:rPr lang="en-US" b="0" i="0" dirty="0">
                <a:solidFill>
                  <a:srgbClr val="4D4D4C"/>
                </a:solidFill>
                <a:effectLst/>
                <a:latin typeface="Menlo"/>
              </a:rPr>
              <a:t>Wisdom</a:t>
            </a:r>
            <a:endParaRPr lang="ru-RU" b="0" i="0" dirty="0">
              <a:solidFill>
                <a:srgbClr val="4D4D4C"/>
              </a:solidFill>
              <a:effectLst/>
              <a:latin typeface="Menlo"/>
            </a:endParaRPr>
          </a:p>
          <a:p>
            <a:endParaRPr lang="ru-RU" dirty="0">
              <a:solidFill>
                <a:srgbClr val="4D4D4C"/>
              </a:solidFill>
              <a:latin typeface="Menlo"/>
            </a:endParaRPr>
          </a:p>
          <a:p>
            <a:r>
              <a:rPr lang="ru-RU" b="0" i="0" dirty="0">
                <a:solidFill>
                  <a:srgbClr val="333333"/>
                </a:solidFill>
                <a:effectLst/>
                <a:latin typeface="-apple-system"/>
              </a:rPr>
              <a:t>Тело ответа следует через два переноса строки после последнего заголовка. Для определения окончания тела ответа используется значение заголовка </a:t>
            </a:r>
            <a:r>
              <a:rPr lang="ru-RU" b="1" i="0" dirty="0" err="1">
                <a:solidFill>
                  <a:srgbClr val="333333"/>
                </a:solidFill>
                <a:effectLst/>
                <a:latin typeface="-apple-system"/>
              </a:rPr>
              <a:t>Content-Length</a:t>
            </a:r>
            <a:r>
              <a:rPr lang="ru-RU" b="0" i="0" dirty="0">
                <a:solidFill>
                  <a:srgbClr val="333333"/>
                </a:solidFill>
                <a:effectLst/>
                <a:latin typeface="-apple-system"/>
              </a:rPr>
              <a:t> (в данном случае ответ содержит 7 восьмеричных байтов: слово «</a:t>
            </a:r>
            <a:r>
              <a:rPr lang="ru-RU" b="0" i="0" dirty="0" err="1">
                <a:solidFill>
                  <a:srgbClr val="333333"/>
                </a:solidFill>
                <a:effectLst/>
                <a:latin typeface="-apple-system"/>
              </a:rPr>
              <a:t>Wisdom</a:t>
            </a:r>
            <a:r>
              <a:rPr lang="ru-RU" b="0" i="0" dirty="0">
                <a:solidFill>
                  <a:srgbClr val="333333"/>
                </a:solidFill>
                <a:effectLst/>
                <a:latin typeface="-apple-system"/>
              </a:rPr>
              <a:t>» и символ переноса строки).</a:t>
            </a:r>
            <a:br>
              <a:rPr lang="ru-RU" dirty="0"/>
            </a:br>
            <a:br>
              <a:rPr lang="ru-RU" dirty="0"/>
            </a:br>
            <a:r>
              <a:rPr lang="ru-RU" b="0" i="0" dirty="0">
                <a:solidFill>
                  <a:srgbClr val="333333"/>
                </a:solidFill>
                <a:effectLst/>
                <a:latin typeface="-apple-system"/>
              </a:rPr>
              <a:t>Но вот по тому запросу, который мы составили ранее, веб-сервер вернёт ответ не с кодом 200, а с кодом 302. Таким образом он сообщает клиенту о том, что обращаться к данному ресурсу на данный момент нужно по другому адресу.</a:t>
            </a:r>
            <a:endParaRPr lang="en-US" dirty="0"/>
          </a:p>
        </p:txBody>
      </p:sp>
    </p:spTree>
    <p:extLst>
      <p:ext uri="{BB962C8B-B14F-4D97-AF65-F5344CB8AC3E}">
        <p14:creationId xmlns:p14="http://schemas.microsoft.com/office/powerpoint/2010/main" val="1401343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647CE51E-E9F5-4A8F-B7E2-B7381DB572CD}"/>
              </a:ext>
            </a:extLst>
          </p:cNvPr>
          <p:cNvSpPr txBox="1"/>
          <p:nvPr/>
        </p:nvSpPr>
        <p:spPr>
          <a:xfrm>
            <a:off x="417251" y="168676"/>
            <a:ext cx="10342486" cy="6463308"/>
          </a:xfrm>
          <a:prstGeom prst="rect">
            <a:avLst/>
          </a:prstGeom>
          <a:noFill/>
        </p:spPr>
        <p:txBody>
          <a:bodyPr wrap="square">
            <a:spAutoFit/>
          </a:bodyPr>
          <a:lstStyle/>
          <a:p>
            <a:r>
              <a:rPr lang="en-US" b="0" i="0" dirty="0">
                <a:solidFill>
                  <a:srgbClr val="4D4D4C"/>
                </a:solidFill>
                <a:effectLst/>
                <a:latin typeface="Menlo"/>
              </a:rPr>
              <a:t>HTTP/1.1 302 Moved Temporarily </a:t>
            </a:r>
            <a:endParaRPr lang="ru-RU" b="0" i="0" dirty="0">
              <a:solidFill>
                <a:srgbClr val="4D4D4C"/>
              </a:solidFill>
              <a:effectLst/>
              <a:latin typeface="Menlo"/>
            </a:endParaRPr>
          </a:p>
          <a:p>
            <a:r>
              <a:rPr lang="en-US" b="0" i="0" dirty="0">
                <a:solidFill>
                  <a:srgbClr val="4D4D4C"/>
                </a:solidFill>
                <a:effectLst/>
                <a:latin typeface="Menlo"/>
              </a:rPr>
              <a:t>Server: </a:t>
            </a:r>
            <a:r>
              <a:rPr lang="en-US" b="0" i="0" dirty="0" err="1">
                <a:solidFill>
                  <a:srgbClr val="4D4D4C"/>
                </a:solidFill>
                <a:effectLst/>
                <a:latin typeface="Menlo"/>
              </a:rPr>
              <a:t>nginx</a:t>
            </a:r>
            <a:r>
              <a:rPr lang="en-US" b="0" i="0" dirty="0">
                <a:solidFill>
                  <a:srgbClr val="4D4D4C"/>
                </a:solidFill>
                <a:effectLst/>
                <a:latin typeface="Menlo"/>
              </a:rPr>
              <a:t> </a:t>
            </a:r>
            <a:endParaRPr lang="ru-RU" b="0" i="0" dirty="0">
              <a:solidFill>
                <a:srgbClr val="4D4D4C"/>
              </a:solidFill>
              <a:effectLst/>
              <a:latin typeface="Menlo"/>
            </a:endParaRPr>
          </a:p>
          <a:p>
            <a:r>
              <a:rPr lang="en-US" b="0" i="0" dirty="0">
                <a:solidFill>
                  <a:srgbClr val="4D4D4C"/>
                </a:solidFill>
                <a:effectLst/>
                <a:latin typeface="Menlo"/>
              </a:rPr>
              <a:t>Date: Sat, 08 Mar 2014 22:29:53 GMT </a:t>
            </a:r>
            <a:endParaRPr lang="ru-RU" b="0" i="0" dirty="0">
              <a:solidFill>
                <a:srgbClr val="4D4D4C"/>
              </a:solidFill>
              <a:effectLst/>
              <a:latin typeface="Menlo"/>
            </a:endParaRPr>
          </a:p>
          <a:p>
            <a:r>
              <a:rPr lang="en-US" b="0" i="0" dirty="0">
                <a:solidFill>
                  <a:srgbClr val="4D4D4C"/>
                </a:solidFill>
                <a:effectLst/>
                <a:latin typeface="Menlo"/>
              </a:rPr>
              <a:t>Content-Type: text/html </a:t>
            </a:r>
            <a:endParaRPr lang="ru-RU" b="0" i="0" dirty="0">
              <a:solidFill>
                <a:srgbClr val="4D4D4C"/>
              </a:solidFill>
              <a:effectLst/>
              <a:latin typeface="Menlo"/>
            </a:endParaRPr>
          </a:p>
          <a:p>
            <a:r>
              <a:rPr lang="en-US" b="0" i="0" dirty="0">
                <a:solidFill>
                  <a:srgbClr val="4D4D4C"/>
                </a:solidFill>
                <a:effectLst/>
                <a:latin typeface="Menlo"/>
              </a:rPr>
              <a:t>Content-Length: 154 </a:t>
            </a:r>
            <a:endParaRPr lang="ru-RU" b="0" i="0" dirty="0">
              <a:solidFill>
                <a:srgbClr val="4D4D4C"/>
              </a:solidFill>
              <a:effectLst/>
              <a:latin typeface="Menlo"/>
            </a:endParaRPr>
          </a:p>
          <a:p>
            <a:r>
              <a:rPr lang="en-US" b="0" i="0" dirty="0">
                <a:solidFill>
                  <a:srgbClr val="4D4D4C"/>
                </a:solidFill>
                <a:effectLst/>
                <a:latin typeface="Menlo"/>
              </a:rPr>
              <a:t>Connection: keep-alive </a:t>
            </a:r>
            <a:r>
              <a:rPr lang="en-US" b="0" i="0" dirty="0" err="1">
                <a:solidFill>
                  <a:srgbClr val="4D4D4C"/>
                </a:solidFill>
                <a:effectLst/>
                <a:latin typeface="Menlo"/>
              </a:rPr>
              <a:t>Keep-Alive</a:t>
            </a:r>
            <a:r>
              <a:rPr lang="en-US" b="0" i="0" dirty="0">
                <a:solidFill>
                  <a:srgbClr val="4D4D4C"/>
                </a:solidFill>
                <a:effectLst/>
                <a:latin typeface="Menlo"/>
              </a:rPr>
              <a:t>: </a:t>
            </a:r>
            <a:endParaRPr lang="ru-RU" b="0" i="0" dirty="0">
              <a:solidFill>
                <a:srgbClr val="4D4D4C"/>
              </a:solidFill>
              <a:effectLst/>
              <a:latin typeface="Menlo"/>
            </a:endParaRPr>
          </a:p>
          <a:p>
            <a:r>
              <a:rPr lang="en-US" b="0" i="0" dirty="0">
                <a:solidFill>
                  <a:srgbClr val="4D4D4C"/>
                </a:solidFill>
                <a:effectLst/>
                <a:latin typeface="Menlo"/>
              </a:rPr>
              <a:t>timeout=25 </a:t>
            </a:r>
            <a:endParaRPr lang="ru-RU" b="0" i="0" dirty="0">
              <a:solidFill>
                <a:srgbClr val="4D4D4C"/>
              </a:solidFill>
              <a:effectLst/>
              <a:latin typeface="Menlo"/>
            </a:endParaRPr>
          </a:p>
          <a:p>
            <a:r>
              <a:rPr lang="en-US" b="0" i="0" dirty="0">
                <a:solidFill>
                  <a:srgbClr val="4D4D4C"/>
                </a:solidFill>
                <a:effectLst/>
                <a:latin typeface="Menlo"/>
              </a:rPr>
              <a:t>Location: http://</a:t>
            </a:r>
            <a:r>
              <a:rPr lang="en-US" dirty="0">
                <a:solidFill>
                  <a:srgbClr val="4D4D4C"/>
                </a:solidFill>
                <a:latin typeface="Menlo"/>
              </a:rPr>
              <a:t>Bsuir.by</a:t>
            </a:r>
            <a:r>
              <a:rPr lang="en-US" b="0" i="0" dirty="0">
                <a:solidFill>
                  <a:srgbClr val="4D4D4C"/>
                </a:solidFill>
                <a:effectLst/>
                <a:latin typeface="Menlo"/>
              </a:rPr>
              <a:t>/users/evm/ </a:t>
            </a:r>
          </a:p>
          <a:p>
            <a:r>
              <a:rPr lang="en-US" b="0" i="0" dirty="0">
                <a:solidFill>
                  <a:srgbClr val="C82829"/>
                </a:solidFill>
                <a:effectLst/>
                <a:latin typeface="Menlo"/>
              </a:rPr>
              <a:t>&lt;</a:t>
            </a:r>
            <a:r>
              <a:rPr lang="en-US" b="1" i="0" dirty="0">
                <a:solidFill>
                  <a:srgbClr val="C82829"/>
                </a:solidFill>
                <a:effectLst/>
                <a:latin typeface="Menlo"/>
              </a:rPr>
              <a:t>html</a:t>
            </a:r>
            <a:r>
              <a:rPr lang="en-US" b="0" i="0" dirty="0">
                <a:solidFill>
                  <a:srgbClr val="C82829"/>
                </a:solidFill>
                <a:effectLst/>
                <a:latin typeface="Menlo"/>
              </a:rPr>
              <a:t>&gt;</a:t>
            </a:r>
            <a:r>
              <a:rPr lang="en-US" b="0" i="0" dirty="0">
                <a:solidFill>
                  <a:srgbClr val="4D4D4C"/>
                </a:solidFill>
                <a:effectLst/>
                <a:latin typeface="Menlo"/>
              </a:rPr>
              <a:t> </a:t>
            </a:r>
          </a:p>
          <a:p>
            <a:r>
              <a:rPr lang="en-US" b="0" i="0" dirty="0">
                <a:solidFill>
                  <a:srgbClr val="C82829"/>
                </a:solidFill>
                <a:effectLst/>
                <a:latin typeface="Menlo"/>
              </a:rPr>
              <a:t>&lt;</a:t>
            </a:r>
            <a:r>
              <a:rPr lang="en-US" b="1" i="0" dirty="0">
                <a:solidFill>
                  <a:srgbClr val="C82829"/>
                </a:solidFill>
                <a:effectLst/>
                <a:latin typeface="Menlo"/>
              </a:rPr>
              <a:t>head</a:t>
            </a:r>
            <a:r>
              <a:rPr lang="en-US" b="0" i="0" dirty="0">
                <a:solidFill>
                  <a:srgbClr val="C82829"/>
                </a:solidFill>
                <a:effectLst/>
                <a:latin typeface="Menlo"/>
              </a:rPr>
              <a:t>&gt;&lt;</a:t>
            </a:r>
            <a:r>
              <a:rPr lang="en-US" b="1" i="0" dirty="0">
                <a:solidFill>
                  <a:srgbClr val="C82829"/>
                </a:solidFill>
                <a:effectLst/>
                <a:latin typeface="Menlo"/>
              </a:rPr>
              <a:t>title</a:t>
            </a:r>
            <a:r>
              <a:rPr lang="en-US" b="0" i="0" dirty="0">
                <a:solidFill>
                  <a:srgbClr val="C82829"/>
                </a:solidFill>
                <a:effectLst/>
                <a:latin typeface="Menlo"/>
              </a:rPr>
              <a:t>&gt;</a:t>
            </a:r>
            <a:r>
              <a:rPr lang="en-US" b="0" i="0" dirty="0">
                <a:solidFill>
                  <a:srgbClr val="4D4D4C"/>
                </a:solidFill>
                <a:effectLst/>
                <a:latin typeface="Menlo"/>
              </a:rPr>
              <a:t>302 Found</a:t>
            </a:r>
            <a:r>
              <a:rPr lang="en-US" b="0" i="0" dirty="0">
                <a:solidFill>
                  <a:srgbClr val="C82829"/>
                </a:solidFill>
                <a:effectLst/>
                <a:latin typeface="Menlo"/>
              </a:rPr>
              <a:t>&lt;/</a:t>
            </a:r>
            <a:r>
              <a:rPr lang="en-US" b="1" i="0" dirty="0">
                <a:solidFill>
                  <a:srgbClr val="C82829"/>
                </a:solidFill>
                <a:effectLst/>
                <a:latin typeface="Menlo"/>
              </a:rPr>
              <a:t>title</a:t>
            </a:r>
            <a:r>
              <a:rPr lang="en-US" b="0" i="0" dirty="0">
                <a:solidFill>
                  <a:srgbClr val="C82829"/>
                </a:solidFill>
                <a:effectLst/>
                <a:latin typeface="Menlo"/>
              </a:rPr>
              <a:t>&gt;&lt;/</a:t>
            </a:r>
            <a:r>
              <a:rPr lang="en-US" b="1" i="0" dirty="0">
                <a:solidFill>
                  <a:srgbClr val="C82829"/>
                </a:solidFill>
                <a:effectLst/>
                <a:latin typeface="Menlo"/>
              </a:rPr>
              <a:t>head</a:t>
            </a:r>
            <a:r>
              <a:rPr lang="en-US" b="0" i="0" dirty="0">
                <a:solidFill>
                  <a:srgbClr val="C82829"/>
                </a:solidFill>
                <a:effectLst/>
                <a:latin typeface="Menlo"/>
              </a:rPr>
              <a:t>&gt;</a:t>
            </a:r>
            <a:r>
              <a:rPr lang="en-US" b="0" i="0" dirty="0">
                <a:solidFill>
                  <a:srgbClr val="4D4D4C"/>
                </a:solidFill>
                <a:effectLst/>
                <a:latin typeface="Menlo"/>
              </a:rPr>
              <a:t> </a:t>
            </a:r>
            <a:r>
              <a:rPr lang="en-US" b="0" i="0" dirty="0">
                <a:solidFill>
                  <a:srgbClr val="C82829"/>
                </a:solidFill>
                <a:effectLst/>
                <a:latin typeface="Menlo"/>
              </a:rPr>
              <a:t>&lt;</a:t>
            </a:r>
          </a:p>
          <a:p>
            <a:r>
              <a:rPr lang="en-US" b="1" i="0" dirty="0">
                <a:solidFill>
                  <a:srgbClr val="C82829"/>
                </a:solidFill>
                <a:effectLst/>
                <a:latin typeface="Menlo"/>
              </a:rPr>
              <a:t>body</a:t>
            </a:r>
            <a:r>
              <a:rPr lang="en-US" b="0" i="0" dirty="0">
                <a:solidFill>
                  <a:srgbClr val="C82829"/>
                </a:solidFill>
                <a:effectLst/>
                <a:latin typeface="Menlo"/>
              </a:rPr>
              <a:t> </a:t>
            </a:r>
            <a:r>
              <a:rPr lang="en-US" b="0" i="0" dirty="0" err="1">
                <a:solidFill>
                  <a:srgbClr val="C82829"/>
                </a:solidFill>
                <a:effectLst/>
                <a:latin typeface="Menlo"/>
              </a:rPr>
              <a:t>bgcolor</a:t>
            </a:r>
            <a:r>
              <a:rPr lang="en-US" b="0" i="0" dirty="0">
                <a:solidFill>
                  <a:srgbClr val="C82829"/>
                </a:solidFill>
                <a:effectLst/>
                <a:latin typeface="Menlo"/>
              </a:rPr>
              <a:t>=</a:t>
            </a:r>
            <a:r>
              <a:rPr lang="en-US" b="0" i="0" dirty="0">
                <a:solidFill>
                  <a:srgbClr val="718C00"/>
                </a:solidFill>
                <a:effectLst/>
                <a:latin typeface="Menlo"/>
              </a:rPr>
              <a:t>"white"</a:t>
            </a:r>
            <a:r>
              <a:rPr lang="en-US" b="0" i="0" dirty="0">
                <a:solidFill>
                  <a:srgbClr val="C82829"/>
                </a:solidFill>
                <a:effectLst/>
                <a:latin typeface="Menlo"/>
              </a:rPr>
              <a:t>&gt;</a:t>
            </a:r>
            <a:r>
              <a:rPr lang="en-US" b="0" i="0" dirty="0">
                <a:solidFill>
                  <a:srgbClr val="4D4D4C"/>
                </a:solidFill>
                <a:effectLst/>
                <a:latin typeface="Menlo"/>
              </a:rPr>
              <a:t> </a:t>
            </a:r>
            <a:r>
              <a:rPr lang="en-US" b="0" i="0" dirty="0">
                <a:solidFill>
                  <a:srgbClr val="C82829"/>
                </a:solidFill>
                <a:effectLst/>
                <a:latin typeface="Menlo"/>
              </a:rPr>
              <a:t>&lt;</a:t>
            </a:r>
            <a:r>
              <a:rPr lang="en-US" b="1" i="0" dirty="0">
                <a:solidFill>
                  <a:srgbClr val="C82829"/>
                </a:solidFill>
                <a:effectLst/>
                <a:latin typeface="Menlo"/>
              </a:rPr>
              <a:t>center</a:t>
            </a:r>
            <a:r>
              <a:rPr lang="en-US" b="0" i="0" dirty="0">
                <a:solidFill>
                  <a:srgbClr val="C82829"/>
                </a:solidFill>
                <a:effectLst/>
                <a:latin typeface="Menlo"/>
              </a:rPr>
              <a:t>&gt;&lt;</a:t>
            </a:r>
            <a:r>
              <a:rPr lang="en-US" b="1" i="0" dirty="0">
                <a:solidFill>
                  <a:srgbClr val="C82829"/>
                </a:solidFill>
                <a:effectLst/>
                <a:latin typeface="Menlo"/>
              </a:rPr>
              <a:t>h1</a:t>
            </a:r>
            <a:r>
              <a:rPr lang="en-US" b="0" i="0" dirty="0">
                <a:solidFill>
                  <a:srgbClr val="C82829"/>
                </a:solidFill>
                <a:effectLst/>
                <a:latin typeface="Menlo"/>
              </a:rPr>
              <a:t>&gt;</a:t>
            </a:r>
            <a:r>
              <a:rPr lang="en-US" b="0" i="0" dirty="0">
                <a:solidFill>
                  <a:srgbClr val="4D4D4C"/>
                </a:solidFill>
                <a:effectLst/>
                <a:latin typeface="Menlo"/>
              </a:rPr>
              <a:t>302 Found</a:t>
            </a:r>
            <a:r>
              <a:rPr lang="en-US" b="0" i="0" dirty="0">
                <a:solidFill>
                  <a:srgbClr val="C82829"/>
                </a:solidFill>
                <a:effectLst/>
                <a:latin typeface="Menlo"/>
              </a:rPr>
              <a:t>&lt;/</a:t>
            </a:r>
            <a:r>
              <a:rPr lang="en-US" b="1" i="0" dirty="0">
                <a:solidFill>
                  <a:srgbClr val="C82829"/>
                </a:solidFill>
                <a:effectLst/>
                <a:latin typeface="Menlo"/>
              </a:rPr>
              <a:t>h1</a:t>
            </a:r>
            <a:r>
              <a:rPr lang="en-US" b="0" i="0" dirty="0">
                <a:solidFill>
                  <a:srgbClr val="C82829"/>
                </a:solidFill>
                <a:effectLst/>
                <a:latin typeface="Menlo"/>
              </a:rPr>
              <a:t>&gt;&lt;/</a:t>
            </a:r>
            <a:r>
              <a:rPr lang="en-US" b="1" i="0" dirty="0">
                <a:solidFill>
                  <a:srgbClr val="C82829"/>
                </a:solidFill>
                <a:effectLst/>
                <a:latin typeface="Menlo"/>
              </a:rPr>
              <a:t>center</a:t>
            </a:r>
            <a:r>
              <a:rPr lang="en-US" b="0" i="0" dirty="0">
                <a:solidFill>
                  <a:srgbClr val="C82829"/>
                </a:solidFill>
                <a:effectLst/>
                <a:latin typeface="Menlo"/>
              </a:rPr>
              <a:t>&gt;</a:t>
            </a:r>
            <a:r>
              <a:rPr lang="en-US" b="0" i="0" dirty="0">
                <a:solidFill>
                  <a:srgbClr val="4D4D4C"/>
                </a:solidFill>
                <a:effectLst/>
                <a:latin typeface="Menlo"/>
              </a:rPr>
              <a:t> </a:t>
            </a:r>
          </a:p>
          <a:p>
            <a:r>
              <a:rPr lang="en-US" b="0" i="0" dirty="0">
                <a:solidFill>
                  <a:srgbClr val="C82829"/>
                </a:solidFill>
                <a:effectLst/>
                <a:latin typeface="Menlo"/>
              </a:rPr>
              <a:t>&lt;</a:t>
            </a:r>
            <a:r>
              <a:rPr lang="en-US" b="1" i="0" dirty="0" err="1">
                <a:solidFill>
                  <a:srgbClr val="C82829"/>
                </a:solidFill>
                <a:effectLst/>
                <a:latin typeface="Menlo"/>
              </a:rPr>
              <a:t>hr</a:t>
            </a:r>
            <a:r>
              <a:rPr lang="en-US" b="0" i="0" dirty="0">
                <a:solidFill>
                  <a:srgbClr val="C82829"/>
                </a:solidFill>
                <a:effectLst/>
                <a:latin typeface="Menlo"/>
              </a:rPr>
              <a:t>&gt;&lt;</a:t>
            </a:r>
            <a:r>
              <a:rPr lang="en-US" b="1" i="0" dirty="0">
                <a:solidFill>
                  <a:srgbClr val="C82829"/>
                </a:solidFill>
                <a:effectLst/>
                <a:latin typeface="Menlo"/>
              </a:rPr>
              <a:t>center</a:t>
            </a:r>
            <a:r>
              <a:rPr lang="en-US" b="0" i="0" dirty="0">
                <a:solidFill>
                  <a:srgbClr val="C82829"/>
                </a:solidFill>
                <a:effectLst/>
                <a:latin typeface="Menlo"/>
              </a:rPr>
              <a:t>&gt;</a:t>
            </a:r>
            <a:r>
              <a:rPr lang="en-US" b="0" i="0" dirty="0" err="1">
                <a:solidFill>
                  <a:srgbClr val="4D4D4C"/>
                </a:solidFill>
                <a:effectLst/>
                <a:latin typeface="Menlo"/>
              </a:rPr>
              <a:t>nginx</a:t>
            </a:r>
            <a:r>
              <a:rPr lang="en-US" b="0" i="0" dirty="0">
                <a:solidFill>
                  <a:srgbClr val="C82829"/>
                </a:solidFill>
                <a:effectLst/>
                <a:latin typeface="Menlo"/>
              </a:rPr>
              <a:t>&lt;/</a:t>
            </a:r>
            <a:r>
              <a:rPr lang="en-US" b="1" i="0" dirty="0">
                <a:solidFill>
                  <a:srgbClr val="C82829"/>
                </a:solidFill>
                <a:effectLst/>
                <a:latin typeface="Menlo"/>
              </a:rPr>
              <a:t>center</a:t>
            </a:r>
            <a:r>
              <a:rPr lang="en-US" b="0" i="0" dirty="0">
                <a:solidFill>
                  <a:srgbClr val="C82829"/>
                </a:solidFill>
                <a:effectLst/>
                <a:latin typeface="Menlo"/>
              </a:rPr>
              <a:t>&gt;</a:t>
            </a:r>
            <a:r>
              <a:rPr lang="en-US" b="0" i="0" dirty="0">
                <a:solidFill>
                  <a:srgbClr val="4D4D4C"/>
                </a:solidFill>
                <a:effectLst/>
                <a:latin typeface="Menlo"/>
              </a:rPr>
              <a:t> </a:t>
            </a:r>
          </a:p>
          <a:p>
            <a:r>
              <a:rPr lang="en-US" b="0" i="0" dirty="0">
                <a:solidFill>
                  <a:srgbClr val="C82829"/>
                </a:solidFill>
                <a:effectLst/>
                <a:latin typeface="Menlo"/>
              </a:rPr>
              <a:t>&lt;/</a:t>
            </a:r>
            <a:r>
              <a:rPr lang="en-US" b="1" i="0" dirty="0">
                <a:solidFill>
                  <a:srgbClr val="C82829"/>
                </a:solidFill>
                <a:effectLst/>
                <a:latin typeface="Menlo"/>
              </a:rPr>
              <a:t>body</a:t>
            </a:r>
            <a:r>
              <a:rPr lang="en-US" b="0" i="0" dirty="0">
                <a:solidFill>
                  <a:srgbClr val="C82829"/>
                </a:solidFill>
                <a:effectLst/>
                <a:latin typeface="Menlo"/>
              </a:rPr>
              <a:t>&gt;</a:t>
            </a:r>
            <a:r>
              <a:rPr lang="en-US" b="0" i="0" dirty="0">
                <a:solidFill>
                  <a:srgbClr val="4D4D4C"/>
                </a:solidFill>
                <a:effectLst/>
                <a:latin typeface="Menlo"/>
              </a:rPr>
              <a:t> </a:t>
            </a:r>
          </a:p>
          <a:p>
            <a:r>
              <a:rPr lang="en-US" b="0" i="0" dirty="0">
                <a:solidFill>
                  <a:srgbClr val="C82829"/>
                </a:solidFill>
                <a:effectLst/>
                <a:latin typeface="Menlo"/>
              </a:rPr>
              <a:t>&lt;/</a:t>
            </a:r>
            <a:r>
              <a:rPr lang="en-US" b="1" i="0" dirty="0">
                <a:solidFill>
                  <a:srgbClr val="C82829"/>
                </a:solidFill>
                <a:effectLst/>
                <a:latin typeface="Menlo"/>
              </a:rPr>
              <a:t>html</a:t>
            </a:r>
            <a:r>
              <a:rPr lang="en-US" b="0" i="0" dirty="0">
                <a:solidFill>
                  <a:srgbClr val="C82829"/>
                </a:solidFill>
                <a:effectLst/>
                <a:latin typeface="Menlo"/>
              </a:rPr>
              <a:t>&gt;</a:t>
            </a:r>
            <a:endParaRPr lang="ru-RU" b="0" i="0" dirty="0">
              <a:solidFill>
                <a:srgbClr val="C82829"/>
              </a:solidFill>
              <a:effectLst/>
              <a:latin typeface="Menlo"/>
            </a:endParaRPr>
          </a:p>
          <a:p>
            <a:r>
              <a:rPr lang="ru-RU" b="0" i="0" dirty="0">
                <a:solidFill>
                  <a:srgbClr val="333333"/>
                </a:solidFill>
                <a:effectLst/>
                <a:latin typeface="-apple-system"/>
              </a:rPr>
              <a:t>В заголовке </a:t>
            </a:r>
            <a:r>
              <a:rPr lang="ru-RU" b="0" i="0" dirty="0" err="1">
                <a:solidFill>
                  <a:srgbClr val="333333"/>
                </a:solidFill>
                <a:effectLst/>
                <a:latin typeface="-apple-system"/>
              </a:rPr>
              <a:t>Location</a:t>
            </a:r>
            <a:r>
              <a:rPr lang="ru-RU" b="0" i="0" dirty="0">
                <a:solidFill>
                  <a:srgbClr val="333333"/>
                </a:solidFill>
                <a:effectLst/>
                <a:latin typeface="-apple-system"/>
              </a:rPr>
              <a:t> передан новый адрес. Теперь URI (идентификатор ресурса) изменился на /</a:t>
            </a:r>
            <a:r>
              <a:rPr lang="ru-RU" b="0" i="0" dirty="0" err="1">
                <a:solidFill>
                  <a:srgbClr val="333333"/>
                </a:solidFill>
                <a:effectLst/>
                <a:latin typeface="-apple-system"/>
              </a:rPr>
              <a:t>users</a:t>
            </a:r>
            <a:r>
              <a:rPr lang="ru-RU" b="0" i="0" dirty="0">
                <a:solidFill>
                  <a:srgbClr val="333333"/>
                </a:solidFill>
                <a:effectLst/>
                <a:latin typeface="-apple-system"/>
              </a:rPr>
              <a:t>/</a:t>
            </a:r>
            <a:r>
              <a:rPr lang="en-US" b="0" i="0" dirty="0" err="1">
                <a:solidFill>
                  <a:srgbClr val="333333"/>
                </a:solidFill>
                <a:effectLst/>
                <a:latin typeface="-apple-system"/>
              </a:rPr>
              <a:t>evm</a:t>
            </a:r>
            <a:r>
              <a:rPr lang="ru-RU" b="0" i="0" dirty="0">
                <a:solidFill>
                  <a:srgbClr val="333333"/>
                </a:solidFill>
                <a:effectLst/>
                <a:latin typeface="-apple-system"/>
              </a:rPr>
              <a:t>/, а обращаться нужно на этот раз к серверу по адресу </a:t>
            </a:r>
            <a:r>
              <a:rPr lang="en-US" b="0" i="0" dirty="0">
                <a:solidFill>
                  <a:srgbClr val="333333"/>
                </a:solidFill>
                <a:effectLst/>
                <a:latin typeface="-apple-system"/>
              </a:rPr>
              <a:t>bsuir.by</a:t>
            </a:r>
            <a:r>
              <a:rPr lang="ru-RU" b="0" i="0" dirty="0">
                <a:solidFill>
                  <a:srgbClr val="333333"/>
                </a:solidFill>
                <a:effectLst/>
                <a:latin typeface="-apple-system"/>
              </a:rPr>
              <a:t> (впрочем, в данном случае это тот же самый сервер), и его же указывать в заголовке </a:t>
            </a:r>
            <a:r>
              <a:rPr lang="ru-RU" b="0" i="0" dirty="0" err="1">
                <a:solidFill>
                  <a:srgbClr val="333333"/>
                </a:solidFill>
                <a:effectLst/>
                <a:latin typeface="-apple-system"/>
              </a:rPr>
              <a:t>Host</a:t>
            </a:r>
            <a:r>
              <a:rPr lang="ru-RU" b="0" i="0" dirty="0">
                <a:solidFill>
                  <a:srgbClr val="333333"/>
                </a:solidFill>
                <a:effectLst/>
                <a:latin typeface="-apple-system"/>
              </a:rPr>
              <a:t>.</a:t>
            </a:r>
            <a:endParaRPr lang="en-US" b="0" i="0" dirty="0">
              <a:solidFill>
                <a:srgbClr val="333333"/>
              </a:solidFill>
              <a:effectLst/>
              <a:latin typeface="-apple-system"/>
            </a:endParaRPr>
          </a:p>
          <a:p>
            <a:r>
              <a:rPr lang="ru-RU" b="0" i="0" dirty="0">
                <a:solidFill>
                  <a:srgbClr val="333333"/>
                </a:solidFill>
                <a:effectLst/>
                <a:latin typeface="-apple-system"/>
              </a:rPr>
              <a:t>То есть:</a:t>
            </a:r>
            <a:endParaRPr lang="en-US" dirty="0">
              <a:solidFill>
                <a:srgbClr val="333333"/>
              </a:solidFill>
              <a:latin typeface="-apple-system"/>
            </a:endParaRPr>
          </a:p>
          <a:p>
            <a:r>
              <a:rPr lang="en-US" b="0" i="0" dirty="0">
                <a:solidFill>
                  <a:srgbClr val="333333"/>
                </a:solidFill>
                <a:effectLst/>
                <a:latin typeface="Menlo"/>
              </a:rPr>
              <a:t>GET /users/</a:t>
            </a:r>
            <a:r>
              <a:rPr lang="en-US" b="0" i="0" dirty="0" err="1">
                <a:solidFill>
                  <a:srgbClr val="333333"/>
                </a:solidFill>
                <a:effectLst/>
                <a:latin typeface="Menlo"/>
              </a:rPr>
              <a:t>evm</a:t>
            </a:r>
            <a:r>
              <a:rPr lang="en-US" b="0" i="0" dirty="0">
                <a:solidFill>
                  <a:srgbClr val="333333"/>
                </a:solidFill>
                <a:effectLst/>
                <a:latin typeface="Menlo"/>
              </a:rPr>
              <a:t>/ HTTP/1.1</a:t>
            </a:r>
          </a:p>
          <a:p>
            <a:r>
              <a:rPr lang="en-US" b="0" i="0" dirty="0">
                <a:solidFill>
                  <a:srgbClr val="333333"/>
                </a:solidFill>
                <a:effectLst/>
                <a:latin typeface="Menlo"/>
              </a:rPr>
              <a:t>Host: bsuir.by</a:t>
            </a:r>
          </a:p>
          <a:p>
            <a:r>
              <a:rPr lang="ru-RU" b="0" i="0" dirty="0">
                <a:solidFill>
                  <a:srgbClr val="333333"/>
                </a:solidFill>
                <a:effectLst/>
                <a:latin typeface="-apple-system"/>
              </a:rPr>
              <a:t>В ответ на этот запрос веб-сервер </a:t>
            </a:r>
            <a:r>
              <a:rPr lang="en-US" b="0" i="0" dirty="0" err="1">
                <a:solidFill>
                  <a:srgbClr val="333333"/>
                </a:solidFill>
                <a:effectLst/>
                <a:latin typeface="-apple-system"/>
              </a:rPr>
              <a:t>bsuir</a:t>
            </a:r>
            <a:r>
              <a:rPr lang="ru-RU" b="0" i="0" dirty="0">
                <a:solidFill>
                  <a:srgbClr val="333333"/>
                </a:solidFill>
                <a:effectLst/>
                <a:latin typeface="-apple-system"/>
              </a:rPr>
              <a:t> уже выдаст ответ с кодом 200 и достаточно большой документ в формате HTML.</a:t>
            </a:r>
            <a:br>
              <a:rPr lang="ru-RU" dirty="0"/>
            </a:br>
            <a:endParaRPr lang="en-US" dirty="0"/>
          </a:p>
        </p:txBody>
      </p:sp>
    </p:spTree>
    <p:extLst>
      <p:ext uri="{BB962C8B-B14F-4D97-AF65-F5344CB8AC3E}">
        <p14:creationId xmlns:p14="http://schemas.microsoft.com/office/powerpoint/2010/main" val="3659880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88A8A7CC-CCFC-461D-889D-35E281D36F44}"/>
              </a:ext>
            </a:extLst>
          </p:cNvPr>
          <p:cNvSpPr txBox="1"/>
          <p:nvPr/>
        </p:nvSpPr>
        <p:spPr>
          <a:xfrm>
            <a:off x="328474" y="338065"/>
            <a:ext cx="11596826" cy="4247317"/>
          </a:xfrm>
          <a:prstGeom prst="rect">
            <a:avLst/>
          </a:prstGeom>
          <a:noFill/>
        </p:spPr>
        <p:txBody>
          <a:bodyPr wrap="square">
            <a:spAutoFit/>
          </a:bodyPr>
          <a:lstStyle/>
          <a:p>
            <a:pPr algn="l"/>
            <a:r>
              <a:rPr lang="ru-RU" b="0" i="0" dirty="0">
                <a:solidFill>
                  <a:srgbClr val="333333"/>
                </a:solidFill>
                <a:effectLst/>
                <a:latin typeface="Fira Sans"/>
              </a:rPr>
              <a:t>А что с безопасностью?</a:t>
            </a:r>
          </a:p>
          <a:p>
            <a:br>
              <a:rPr lang="ru-RU" dirty="0"/>
            </a:br>
            <a:r>
              <a:rPr lang="ru-RU" b="0" i="0" dirty="0">
                <a:solidFill>
                  <a:srgbClr val="333333"/>
                </a:solidFill>
                <a:effectLst/>
                <a:latin typeface="-apple-system"/>
              </a:rPr>
              <a:t>Сам по себе протокол HTTP не предполагает использование шифрования для передачи информации. Тем не менее, для HTTP есть распространённое расширение, которое реализует упаковку передаваемых данных в криптографический протокол </a:t>
            </a:r>
            <a:r>
              <a:rPr lang="ru-RU" b="1" i="0" dirty="0">
                <a:solidFill>
                  <a:srgbClr val="333333"/>
                </a:solidFill>
                <a:effectLst/>
                <a:latin typeface="-apple-system"/>
              </a:rPr>
              <a:t>SSL</a:t>
            </a:r>
            <a:r>
              <a:rPr lang="ru-RU" b="0" i="0" dirty="0">
                <a:solidFill>
                  <a:srgbClr val="333333"/>
                </a:solidFill>
                <a:effectLst/>
                <a:latin typeface="-apple-system"/>
              </a:rPr>
              <a:t> или </a:t>
            </a:r>
            <a:r>
              <a:rPr lang="ru-RU" b="1" i="0" dirty="0">
                <a:solidFill>
                  <a:srgbClr val="333333"/>
                </a:solidFill>
                <a:effectLst/>
                <a:latin typeface="-apple-system"/>
              </a:rPr>
              <a:t>TLS</a:t>
            </a:r>
            <a:r>
              <a:rPr lang="ru-RU" b="0" i="0" dirty="0">
                <a:solidFill>
                  <a:srgbClr val="333333"/>
                </a:solidFill>
                <a:effectLst/>
                <a:latin typeface="-apple-system"/>
              </a:rPr>
              <a:t>.</a:t>
            </a:r>
            <a:br>
              <a:rPr lang="ru-RU" dirty="0"/>
            </a:br>
            <a:br>
              <a:rPr lang="ru-RU" dirty="0"/>
            </a:br>
            <a:r>
              <a:rPr lang="ru-RU" b="0" i="0" dirty="0">
                <a:solidFill>
                  <a:srgbClr val="333333"/>
                </a:solidFill>
                <a:effectLst/>
                <a:latin typeface="-apple-system"/>
              </a:rPr>
              <a:t>Название этого расширения — </a:t>
            </a:r>
            <a:r>
              <a:rPr lang="ru-RU" b="1" i="0" dirty="0">
                <a:solidFill>
                  <a:srgbClr val="333333"/>
                </a:solidFill>
                <a:effectLst/>
                <a:latin typeface="-apple-system"/>
              </a:rPr>
              <a:t>HTTPS</a:t>
            </a:r>
            <a:r>
              <a:rPr lang="ru-RU" b="0" i="0" dirty="0">
                <a:solidFill>
                  <a:srgbClr val="333333"/>
                </a:solidFill>
                <a:effectLst/>
                <a:latin typeface="-apple-system"/>
              </a:rPr>
              <a:t> (</a:t>
            </a:r>
            <a:r>
              <a:rPr lang="ru-RU" b="0" i="1" dirty="0" err="1">
                <a:solidFill>
                  <a:srgbClr val="333333"/>
                </a:solidFill>
                <a:effectLst/>
                <a:latin typeface="-apple-system"/>
              </a:rPr>
              <a:t>HyperText</a:t>
            </a:r>
            <a:r>
              <a:rPr lang="ru-RU" b="0" i="1" dirty="0">
                <a:solidFill>
                  <a:srgbClr val="333333"/>
                </a:solidFill>
                <a:effectLst/>
                <a:latin typeface="-apple-system"/>
              </a:rPr>
              <a:t> </a:t>
            </a:r>
            <a:r>
              <a:rPr lang="ru-RU" b="0" i="1" dirty="0" err="1">
                <a:solidFill>
                  <a:srgbClr val="333333"/>
                </a:solidFill>
                <a:effectLst/>
                <a:latin typeface="-apple-system"/>
              </a:rPr>
              <a:t>Transfer</a:t>
            </a:r>
            <a:r>
              <a:rPr lang="ru-RU" b="0" i="1" dirty="0">
                <a:solidFill>
                  <a:srgbClr val="333333"/>
                </a:solidFill>
                <a:effectLst/>
                <a:latin typeface="-apple-system"/>
              </a:rPr>
              <a:t> </a:t>
            </a:r>
            <a:r>
              <a:rPr lang="ru-RU" b="0" i="1" dirty="0" err="1">
                <a:solidFill>
                  <a:srgbClr val="333333"/>
                </a:solidFill>
                <a:effectLst/>
                <a:latin typeface="-apple-system"/>
              </a:rPr>
              <a:t>Protocol</a:t>
            </a:r>
            <a:r>
              <a:rPr lang="ru-RU" b="0" i="1" dirty="0">
                <a:solidFill>
                  <a:srgbClr val="333333"/>
                </a:solidFill>
                <a:effectLst/>
                <a:latin typeface="-apple-system"/>
              </a:rPr>
              <a:t> </a:t>
            </a:r>
            <a:r>
              <a:rPr lang="ru-RU" b="0" i="1" dirty="0" err="1">
                <a:solidFill>
                  <a:srgbClr val="333333"/>
                </a:solidFill>
                <a:effectLst/>
                <a:latin typeface="-apple-system"/>
              </a:rPr>
              <a:t>Secure</a:t>
            </a:r>
            <a:r>
              <a:rPr lang="ru-RU" b="0" i="0" dirty="0">
                <a:solidFill>
                  <a:srgbClr val="333333"/>
                </a:solidFill>
                <a:effectLst/>
                <a:latin typeface="-apple-system"/>
              </a:rPr>
              <a:t>). Для HTTPS-соединений обычно используется TCP-порт 443. HTTPS широко используется для защиты информации от перехвата, а также, как правило, обеспечивает защиту от атак вида </a:t>
            </a:r>
            <a:r>
              <a:rPr lang="ru-RU" b="1" i="0" dirty="0" err="1">
                <a:solidFill>
                  <a:srgbClr val="333333"/>
                </a:solidFill>
                <a:effectLst/>
                <a:latin typeface="-apple-system"/>
              </a:rPr>
              <a:t>man-in-the-middle</a:t>
            </a:r>
            <a:r>
              <a:rPr lang="ru-RU" b="0" i="0" dirty="0">
                <a:solidFill>
                  <a:srgbClr val="333333"/>
                </a:solidFill>
                <a:effectLst/>
                <a:latin typeface="-apple-system"/>
              </a:rPr>
              <a:t> — в том случае, если сертификат проверяется на клиенте, и при этом приватный ключ сертификата не был скомпрометирован, пользователь не подтверждал использование неподписанного сертификата, и на компьютере пользователя не были внедрены сертификаты центра сертификации злоумышленника.</a:t>
            </a:r>
            <a:br>
              <a:rPr lang="ru-RU" dirty="0"/>
            </a:br>
            <a:br>
              <a:rPr lang="ru-RU" dirty="0"/>
            </a:br>
            <a:r>
              <a:rPr lang="ru-RU" b="0" i="0" dirty="0">
                <a:solidFill>
                  <a:srgbClr val="333333"/>
                </a:solidFill>
                <a:effectLst/>
                <a:latin typeface="-apple-system"/>
              </a:rPr>
              <a:t>На данный момент HTTPS поддерживается всеми популярными веб-браузерами.</a:t>
            </a:r>
            <a:endParaRPr lang="en-US" b="0" i="0" dirty="0">
              <a:solidFill>
                <a:srgbClr val="333333"/>
              </a:solidFill>
              <a:effectLst/>
              <a:latin typeface="-apple-system"/>
            </a:endParaRPr>
          </a:p>
          <a:p>
            <a:endParaRPr lang="en-US" dirty="0"/>
          </a:p>
        </p:txBody>
      </p:sp>
    </p:spTree>
    <p:extLst>
      <p:ext uri="{BB962C8B-B14F-4D97-AF65-F5344CB8AC3E}">
        <p14:creationId xmlns:p14="http://schemas.microsoft.com/office/powerpoint/2010/main" val="466104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88A8A7CC-CCFC-461D-889D-35E281D36F44}"/>
              </a:ext>
            </a:extLst>
          </p:cNvPr>
          <p:cNvSpPr txBox="1"/>
          <p:nvPr/>
        </p:nvSpPr>
        <p:spPr>
          <a:xfrm>
            <a:off x="328474" y="338065"/>
            <a:ext cx="11596826" cy="4247317"/>
          </a:xfrm>
          <a:prstGeom prst="rect">
            <a:avLst/>
          </a:prstGeom>
          <a:noFill/>
        </p:spPr>
        <p:txBody>
          <a:bodyPr wrap="square">
            <a:spAutoFit/>
          </a:bodyPr>
          <a:lstStyle/>
          <a:p>
            <a:pPr algn="l"/>
            <a:r>
              <a:rPr lang="ru-RU" b="0" i="0" dirty="0">
                <a:solidFill>
                  <a:srgbClr val="333333"/>
                </a:solidFill>
                <a:effectLst/>
                <a:latin typeface="Fira Sans"/>
              </a:rPr>
              <a:t>А есть дополнительные возможности?</a:t>
            </a:r>
          </a:p>
          <a:p>
            <a:br>
              <a:rPr lang="ru-RU" dirty="0"/>
            </a:br>
            <a:r>
              <a:rPr lang="ru-RU" b="0" i="0" dirty="0">
                <a:solidFill>
                  <a:srgbClr val="333333"/>
                </a:solidFill>
                <a:effectLst/>
                <a:latin typeface="-apple-system"/>
              </a:rPr>
              <a:t>Протокол HTTP предполагает достаточно большое количество возможностей для расширения. В частности, спецификация HTTP 1.1 предполагает возможность использования заголовка </a:t>
            </a:r>
            <a:r>
              <a:rPr lang="ru-RU" b="0" i="0" dirty="0" err="1">
                <a:solidFill>
                  <a:srgbClr val="333333"/>
                </a:solidFill>
                <a:effectLst/>
                <a:latin typeface="-apple-system"/>
              </a:rPr>
              <a:t>Upgrade</a:t>
            </a:r>
            <a:r>
              <a:rPr lang="ru-RU" b="0" i="0" dirty="0">
                <a:solidFill>
                  <a:srgbClr val="333333"/>
                </a:solidFill>
                <a:effectLst/>
                <a:latin typeface="-apple-system"/>
              </a:rPr>
              <a:t> для переключения на обмен данными по другому протоколу. Запрос с таким заголовком отправляется клиентом. Если серверу требуется произвести переход на обмен данными по другому протоколу, то он может вернуть клиенту ответ со статусом «426 </a:t>
            </a:r>
            <a:r>
              <a:rPr lang="ru-RU" b="0" i="0" dirty="0" err="1">
                <a:solidFill>
                  <a:srgbClr val="333333"/>
                </a:solidFill>
                <a:effectLst/>
                <a:latin typeface="-apple-system"/>
              </a:rPr>
              <a:t>Upgrade</a:t>
            </a:r>
            <a:r>
              <a:rPr lang="ru-RU" b="0" i="0" dirty="0">
                <a:solidFill>
                  <a:srgbClr val="333333"/>
                </a:solidFill>
                <a:effectLst/>
                <a:latin typeface="-apple-system"/>
              </a:rPr>
              <a:t> </a:t>
            </a:r>
            <a:r>
              <a:rPr lang="ru-RU" b="0" i="0" dirty="0" err="1">
                <a:solidFill>
                  <a:srgbClr val="333333"/>
                </a:solidFill>
                <a:effectLst/>
                <a:latin typeface="-apple-system"/>
              </a:rPr>
              <a:t>Required</a:t>
            </a:r>
            <a:r>
              <a:rPr lang="ru-RU" b="0" i="0" dirty="0">
                <a:solidFill>
                  <a:srgbClr val="333333"/>
                </a:solidFill>
                <a:effectLst/>
                <a:latin typeface="-apple-system"/>
              </a:rPr>
              <a:t>», и в этом случае клиент может отправить новый запрос, уже с заголовком </a:t>
            </a:r>
            <a:r>
              <a:rPr lang="ru-RU" b="0" i="0" dirty="0" err="1">
                <a:solidFill>
                  <a:srgbClr val="333333"/>
                </a:solidFill>
                <a:effectLst/>
                <a:latin typeface="-apple-system"/>
              </a:rPr>
              <a:t>Upgrade</a:t>
            </a:r>
            <a:r>
              <a:rPr lang="ru-RU" b="0" i="0" dirty="0">
                <a:solidFill>
                  <a:srgbClr val="333333"/>
                </a:solidFill>
                <a:effectLst/>
                <a:latin typeface="-apple-system"/>
              </a:rPr>
              <a:t>.</a:t>
            </a:r>
            <a:br>
              <a:rPr lang="ru-RU" dirty="0"/>
            </a:br>
            <a:br>
              <a:rPr lang="ru-RU" dirty="0"/>
            </a:br>
            <a:r>
              <a:rPr lang="ru-RU" b="0" i="0" dirty="0">
                <a:solidFill>
                  <a:srgbClr val="333333"/>
                </a:solidFill>
                <a:effectLst/>
                <a:latin typeface="-apple-system"/>
              </a:rPr>
              <a:t>Такая возможность используется, в частности, для организации обмена данными по протоколу </a:t>
            </a:r>
            <a:r>
              <a:rPr lang="ru-RU" b="0" i="0" dirty="0" err="1">
                <a:solidFill>
                  <a:srgbClr val="333333"/>
                </a:solidFill>
                <a:effectLst/>
                <a:latin typeface="-apple-system"/>
              </a:rPr>
              <a:t>WebSocket</a:t>
            </a:r>
            <a:r>
              <a:rPr lang="ru-RU" b="0" i="0" dirty="0">
                <a:solidFill>
                  <a:srgbClr val="333333"/>
                </a:solidFill>
                <a:effectLst/>
                <a:latin typeface="-apple-system"/>
              </a:rPr>
              <a:t> (протокол, описанный в спецификации </a:t>
            </a:r>
            <a:r>
              <a:rPr lang="ru-RU" b="0" i="0" u="none" strike="noStrike" dirty="0">
                <a:solidFill>
                  <a:srgbClr val="548EAA"/>
                </a:solidFill>
                <a:effectLst/>
                <a:latin typeface="-apple-system"/>
                <a:hlinkClick r:id="rId2"/>
              </a:rPr>
              <a:t>RFC 6455</a:t>
            </a:r>
            <a:r>
              <a:rPr lang="ru-RU" b="0" i="0" dirty="0">
                <a:solidFill>
                  <a:srgbClr val="333333"/>
                </a:solidFill>
                <a:effectLst/>
                <a:latin typeface="-apple-system"/>
              </a:rPr>
              <a:t>, позволяющий обеим сторонам передавать данные в нужный момент, без отправки дополнительных HTTP-запросов): стандартное «рукопожатие» (</a:t>
            </a:r>
            <a:r>
              <a:rPr lang="ru-RU" b="0" i="0" dirty="0" err="1">
                <a:solidFill>
                  <a:srgbClr val="333333"/>
                </a:solidFill>
                <a:effectLst/>
                <a:latin typeface="-apple-system"/>
              </a:rPr>
              <a:t>handshake</a:t>
            </a:r>
            <a:r>
              <a:rPr lang="ru-RU" b="0" i="0" dirty="0">
                <a:solidFill>
                  <a:srgbClr val="333333"/>
                </a:solidFill>
                <a:effectLst/>
                <a:latin typeface="-apple-system"/>
              </a:rPr>
              <a:t>) сводится к отправке HTTP-запроса с заголовком </a:t>
            </a:r>
            <a:r>
              <a:rPr lang="ru-RU" b="0" i="0" dirty="0" err="1">
                <a:solidFill>
                  <a:srgbClr val="333333"/>
                </a:solidFill>
                <a:effectLst/>
                <a:latin typeface="-apple-system"/>
              </a:rPr>
              <a:t>Upgrade</a:t>
            </a:r>
            <a:r>
              <a:rPr lang="ru-RU" b="0" i="0" dirty="0">
                <a:solidFill>
                  <a:srgbClr val="333333"/>
                </a:solidFill>
                <a:effectLst/>
                <a:latin typeface="-apple-system"/>
              </a:rPr>
              <a:t>, имеющим значение «</a:t>
            </a:r>
            <a:r>
              <a:rPr lang="ru-RU" b="0" i="0" dirty="0" err="1">
                <a:solidFill>
                  <a:srgbClr val="333333"/>
                </a:solidFill>
                <a:effectLst/>
                <a:latin typeface="-apple-system"/>
              </a:rPr>
              <a:t>websocket</a:t>
            </a:r>
            <a:r>
              <a:rPr lang="ru-RU" b="0" i="0" dirty="0">
                <a:solidFill>
                  <a:srgbClr val="333333"/>
                </a:solidFill>
                <a:effectLst/>
                <a:latin typeface="-apple-system"/>
              </a:rPr>
              <a:t>», на который сервер возвращает ответ с состоянием «101 </a:t>
            </a:r>
            <a:r>
              <a:rPr lang="ru-RU" b="0" i="0" dirty="0" err="1">
                <a:solidFill>
                  <a:srgbClr val="333333"/>
                </a:solidFill>
                <a:effectLst/>
                <a:latin typeface="-apple-system"/>
              </a:rPr>
              <a:t>Switching</a:t>
            </a:r>
            <a:r>
              <a:rPr lang="ru-RU" b="0" i="0" dirty="0">
                <a:solidFill>
                  <a:srgbClr val="333333"/>
                </a:solidFill>
                <a:effectLst/>
                <a:latin typeface="-apple-system"/>
              </a:rPr>
              <a:t> </a:t>
            </a:r>
            <a:r>
              <a:rPr lang="ru-RU" b="0" i="0" dirty="0" err="1">
                <a:solidFill>
                  <a:srgbClr val="333333"/>
                </a:solidFill>
                <a:effectLst/>
                <a:latin typeface="-apple-system"/>
              </a:rPr>
              <a:t>Protocols</a:t>
            </a:r>
            <a:r>
              <a:rPr lang="ru-RU" b="0" i="0" dirty="0">
                <a:solidFill>
                  <a:srgbClr val="333333"/>
                </a:solidFill>
                <a:effectLst/>
                <a:latin typeface="-apple-system"/>
              </a:rPr>
              <a:t>», и далее любая сторона может начать передавать данные уже по протоколу </a:t>
            </a:r>
            <a:r>
              <a:rPr lang="ru-RU" b="0" i="0" dirty="0" err="1">
                <a:solidFill>
                  <a:srgbClr val="333333"/>
                </a:solidFill>
                <a:effectLst/>
                <a:latin typeface="-apple-system"/>
              </a:rPr>
              <a:t>WebSocket</a:t>
            </a:r>
            <a:r>
              <a:rPr lang="ru-RU" b="0" i="0" dirty="0">
                <a:solidFill>
                  <a:srgbClr val="333333"/>
                </a:solidFill>
                <a:effectLst/>
                <a:latin typeface="-apple-system"/>
              </a:rPr>
              <a:t>.</a:t>
            </a:r>
            <a:endParaRPr lang="en-US" b="0" i="0" dirty="0">
              <a:solidFill>
                <a:srgbClr val="333333"/>
              </a:solidFill>
              <a:effectLst/>
              <a:latin typeface="-apple-system"/>
            </a:endParaRPr>
          </a:p>
          <a:p>
            <a:endParaRPr lang="en-US" dirty="0"/>
          </a:p>
        </p:txBody>
      </p:sp>
    </p:spTree>
    <p:extLst>
      <p:ext uri="{BB962C8B-B14F-4D97-AF65-F5344CB8AC3E}">
        <p14:creationId xmlns:p14="http://schemas.microsoft.com/office/powerpoint/2010/main" val="2391841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pic>
        <p:nvPicPr>
          <p:cNvPr id="1026" name="Picture 2" descr="Что такое TCP/IP">
            <a:extLst>
              <a:ext uri="{FF2B5EF4-FFF2-40B4-BE49-F238E27FC236}">
                <a16:creationId xmlns:a16="http://schemas.microsoft.com/office/drawing/2014/main" id="{29F90C77-D84A-4F34-BFF4-973BB6AE6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842" y="568171"/>
            <a:ext cx="8096112" cy="5882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88270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5" name="TextBox 4">
            <a:extLst>
              <a:ext uri="{FF2B5EF4-FFF2-40B4-BE49-F238E27FC236}">
                <a16:creationId xmlns:a16="http://schemas.microsoft.com/office/drawing/2014/main" id="{AAB9D4E6-2514-4142-B9BB-E4C2B699042D}"/>
              </a:ext>
            </a:extLst>
          </p:cNvPr>
          <p:cNvSpPr txBox="1"/>
          <p:nvPr/>
        </p:nvSpPr>
        <p:spPr>
          <a:xfrm>
            <a:off x="603682" y="292964"/>
            <a:ext cx="11321618" cy="2031325"/>
          </a:xfrm>
          <a:prstGeom prst="rect">
            <a:avLst/>
          </a:prstGeom>
          <a:noFill/>
        </p:spPr>
        <p:txBody>
          <a:bodyPr wrap="square">
            <a:spAutoFit/>
          </a:bodyPr>
          <a:lstStyle/>
          <a:p>
            <a:r>
              <a:rPr lang="ru-RU" b="1" dirty="0">
                <a:effectLst/>
              </a:rPr>
              <a:t>HTTP</a:t>
            </a:r>
          </a:p>
          <a:p>
            <a:pPr algn="l"/>
            <a:r>
              <a:rPr lang="ru-RU" b="1" i="0" dirty="0">
                <a:solidFill>
                  <a:srgbClr val="1B1B1B"/>
                </a:solidFill>
                <a:effectLst/>
                <a:latin typeface="Inter"/>
              </a:rPr>
              <a:t>HTTP</a:t>
            </a:r>
            <a:r>
              <a:rPr lang="ru-RU" b="0" i="0" dirty="0">
                <a:solidFill>
                  <a:srgbClr val="1B1B1B"/>
                </a:solidFill>
                <a:effectLst/>
                <a:latin typeface="Inter"/>
              </a:rPr>
              <a:t> — это </a:t>
            </a:r>
            <a:r>
              <a:rPr lang="ru-RU" b="0" i="0" u="sng" dirty="0">
                <a:solidFill>
                  <a:srgbClr val="1B1B1B"/>
                </a:solidFill>
                <a:effectLst/>
                <a:latin typeface="Inter"/>
                <a:hlinkClick r:id="rId2"/>
              </a:rPr>
              <a:t>протокол</a:t>
            </a:r>
            <a:r>
              <a:rPr lang="ru-RU" b="0" i="0" dirty="0">
                <a:solidFill>
                  <a:srgbClr val="1B1B1B"/>
                </a:solidFill>
                <a:effectLst/>
                <a:latin typeface="Inter"/>
              </a:rPr>
              <a:t>, позволяющий получать различные ресурсы, например HTML-документы. Протокол HTTP лежит в основе обмена данными в Интернете. HTTP является протоколом клиент-серверного взаимодействия, что означает инициирование запросов к серверу самим получателем, обычно веб-браузером (</a:t>
            </a:r>
            <a:r>
              <a:rPr lang="ru-RU" b="0" i="0" dirty="0" err="1">
                <a:solidFill>
                  <a:srgbClr val="1B1B1B"/>
                </a:solidFill>
                <a:effectLst/>
                <a:latin typeface="Inter"/>
              </a:rPr>
              <a:t>web-browser</a:t>
            </a:r>
            <a:r>
              <a:rPr lang="ru-RU" b="0" i="0" dirty="0">
                <a:solidFill>
                  <a:srgbClr val="1B1B1B"/>
                </a:solidFill>
                <a:effectLst/>
                <a:latin typeface="Inter"/>
              </a:rPr>
              <a:t>). Полученный итоговый документ будет (может) состоять из различных </a:t>
            </a:r>
            <a:r>
              <a:rPr lang="ru-RU" b="0" i="0" dirty="0" err="1">
                <a:solidFill>
                  <a:srgbClr val="1B1B1B"/>
                </a:solidFill>
                <a:effectLst/>
                <a:latin typeface="Inter"/>
              </a:rPr>
              <a:t>поддокументов</a:t>
            </a:r>
            <a:r>
              <a:rPr lang="ru-RU" b="0" i="0" dirty="0">
                <a:solidFill>
                  <a:srgbClr val="1B1B1B"/>
                </a:solidFill>
                <a:effectLst/>
                <a:latin typeface="Inter"/>
              </a:rPr>
              <a:t>, являющихся частью итогового документа: например, из отдельно полученного текста, описания структуры документа, изображений, видео-файлов, скриптов и многого другого.</a:t>
            </a:r>
          </a:p>
        </p:txBody>
      </p:sp>
      <p:pic>
        <p:nvPicPr>
          <p:cNvPr id="4098" name="Picture 2" descr="A Web document is the composition of different resources">
            <a:extLst>
              <a:ext uri="{FF2B5EF4-FFF2-40B4-BE49-F238E27FC236}">
                <a16:creationId xmlns:a16="http://schemas.microsoft.com/office/drawing/2014/main" id="{3E3D366D-012C-4C71-946E-683F28813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301" y="2197730"/>
            <a:ext cx="7461172" cy="438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481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97E628EB-5B0D-4F81-A6E6-98178AFB3688}"/>
              </a:ext>
            </a:extLst>
          </p:cNvPr>
          <p:cNvSpPr txBox="1"/>
          <p:nvPr/>
        </p:nvSpPr>
        <p:spPr>
          <a:xfrm>
            <a:off x="1345913" y="341704"/>
            <a:ext cx="9768810" cy="923330"/>
          </a:xfrm>
          <a:prstGeom prst="rect">
            <a:avLst/>
          </a:prstGeom>
          <a:noFill/>
        </p:spPr>
        <p:txBody>
          <a:bodyPr wrap="square">
            <a:spAutoFit/>
          </a:bodyPr>
          <a:lstStyle/>
          <a:p>
            <a:r>
              <a:rPr lang="ru-RU" dirty="0">
                <a:solidFill>
                  <a:srgbClr val="1B1B1B"/>
                </a:solidFill>
                <a:latin typeface="Inter"/>
              </a:rPr>
              <a:t>К</a:t>
            </a:r>
            <a:r>
              <a:rPr lang="ru-RU" b="0" i="0" dirty="0">
                <a:solidFill>
                  <a:srgbClr val="1B1B1B"/>
                </a:solidFill>
                <a:effectLst/>
                <a:latin typeface="Inter"/>
              </a:rPr>
              <a:t>лиенты и серверы взаимодействуют, обмениваясь одиночными сообщениями (а не потоком данных). Сообщения, отправленные клиентом, обычно веб-браузером, называются </a:t>
            </a:r>
            <a:r>
              <a:rPr lang="ru-RU" b="0" i="1" dirty="0">
                <a:solidFill>
                  <a:srgbClr val="1B1B1B"/>
                </a:solidFill>
                <a:effectLst/>
                <a:latin typeface="Inter"/>
              </a:rPr>
              <a:t>запросами</a:t>
            </a:r>
            <a:r>
              <a:rPr lang="ru-RU" b="0" i="0" dirty="0">
                <a:solidFill>
                  <a:srgbClr val="1B1B1B"/>
                </a:solidFill>
                <a:effectLst/>
                <a:latin typeface="Inter"/>
              </a:rPr>
              <a:t>, а сообщения, отправленные сервером, называются </a:t>
            </a:r>
            <a:r>
              <a:rPr lang="ru-RU" b="0" i="1" dirty="0">
                <a:solidFill>
                  <a:srgbClr val="1B1B1B"/>
                </a:solidFill>
                <a:effectLst/>
                <a:latin typeface="Inter"/>
              </a:rPr>
              <a:t>ответами</a:t>
            </a:r>
            <a:r>
              <a:rPr lang="ru-RU" b="0" i="0" dirty="0">
                <a:solidFill>
                  <a:srgbClr val="1B1B1B"/>
                </a:solidFill>
                <a:effectLst/>
                <a:latin typeface="Inter"/>
              </a:rPr>
              <a:t>.</a:t>
            </a:r>
            <a:endParaRPr lang="en-US" dirty="0"/>
          </a:p>
        </p:txBody>
      </p:sp>
      <p:pic>
        <p:nvPicPr>
          <p:cNvPr id="5122" name="Picture 2">
            <a:extLst>
              <a:ext uri="{FF2B5EF4-FFF2-40B4-BE49-F238E27FC236}">
                <a16:creationId xmlns:a16="http://schemas.microsoft.com/office/drawing/2014/main" id="{A71C813E-6642-4486-9022-23F9948F2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150" y="1331650"/>
            <a:ext cx="8762261" cy="5035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733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AC6A8C22-DEFB-4CFD-9F88-4B5D73A24392}"/>
              </a:ext>
            </a:extLst>
          </p:cNvPr>
          <p:cNvSpPr txBox="1"/>
          <p:nvPr/>
        </p:nvSpPr>
        <p:spPr>
          <a:xfrm>
            <a:off x="328474" y="292964"/>
            <a:ext cx="11596826" cy="2308324"/>
          </a:xfrm>
          <a:prstGeom prst="rect">
            <a:avLst/>
          </a:prstGeom>
          <a:noFill/>
        </p:spPr>
        <p:txBody>
          <a:bodyPr wrap="square">
            <a:spAutoFit/>
          </a:bodyPr>
          <a:lstStyle/>
          <a:p>
            <a:r>
              <a:rPr lang="ru-RU" b="0" i="0" dirty="0">
                <a:solidFill>
                  <a:srgbClr val="1B1B1B"/>
                </a:solidFill>
                <a:effectLst/>
                <a:latin typeface="Inter"/>
              </a:rPr>
              <a:t>Хотя HTTP был разработан ещё в начале 1990-х годов, за счёт своей расширяемости в дальнейшем он все время совершенствовался. HTTP является протоколом прикладного уровня, который чаще всего использует возможности другого протокола - </a:t>
            </a:r>
            <a:r>
              <a:rPr lang="ru-RU" b="0" i="0" u="sng" dirty="0">
                <a:effectLst/>
                <a:latin typeface="Inter"/>
                <a:hlinkClick r:id="rId2"/>
              </a:rPr>
              <a:t>TCP</a:t>
            </a:r>
            <a:r>
              <a:rPr lang="ru-RU" b="0" i="0" dirty="0">
                <a:solidFill>
                  <a:srgbClr val="1B1B1B"/>
                </a:solidFill>
                <a:effectLst/>
                <a:latin typeface="Inter"/>
              </a:rPr>
              <a:t> (или </a:t>
            </a:r>
            <a:r>
              <a:rPr lang="ru-RU" b="0" i="0" u="sng" dirty="0">
                <a:effectLst/>
                <a:latin typeface="Inter"/>
                <a:hlinkClick r:id="rId3"/>
              </a:rPr>
              <a:t>TLS</a:t>
            </a:r>
            <a:r>
              <a:rPr lang="ru-RU" b="0" i="0" dirty="0">
                <a:solidFill>
                  <a:srgbClr val="1B1B1B"/>
                </a:solidFill>
                <a:effectLst/>
                <a:latin typeface="Inter"/>
              </a:rPr>
              <a:t> - защищённый TCP) - для пересылки своих сообщений, однако любой другой надёжный транспортный протокол теоретически может быть использован для доставки таких сообщений. Благодаря своей расширяемости, он используется не только для получения клиентом гипертекстовых документов, изображений и видео, но и для передачи содержимого серверам, например, с помощью HTML-форм. HTTP также может быть использован для получения только частей документа с целью обновления веб-страницы по запросу (например, посредством AJAX запроса).</a:t>
            </a:r>
            <a:endParaRPr lang="en-US" dirty="0"/>
          </a:p>
        </p:txBody>
      </p:sp>
      <p:sp>
        <p:nvSpPr>
          <p:cNvPr id="6" name="TextBox 5">
            <a:extLst>
              <a:ext uri="{FF2B5EF4-FFF2-40B4-BE49-F238E27FC236}">
                <a16:creationId xmlns:a16="http://schemas.microsoft.com/office/drawing/2014/main" id="{9589B202-6B04-47B9-8578-085ABCEF0034}"/>
              </a:ext>
            </a:extLst>
          </p:cNvPr>
          <p:cNvSpPr txBox="1"/>
          <p:nvPr/>
        </p:nvSpPr>
        <p:spPr>
          <a:xfrm>
            <a:off x="497150" y="2601288"/>
            <a:ext cx="11428150" cy="2308324"/>
          </a:xfrm>
          <a:prstGeom prst="rect">
            <a:avLst/>
          </a:prstGeom>
          <a:noFill/>
        </p:spPr>
        <p:txBody>
          <a:bodyPr wrap="square">
            <a:spAutoFit/>
          </a:bodyPr>
          <a:lstStyle/>
          <a:p>
            <a:pPr algn="l"/>
            <a:r>
              <a:rPr lang="ru-RU" b="1" i="0" u="none" strike="noStrike" dirty="0">
                <a:solidFill>
                  <a:srgbClr val="1B1B1B"/>
                </a:solidFill>
                <a:effectLst/>
                <a:latin typeface="Inter"/>
                <a:hlinkClick r:id="rId4"/>
              </a:rPr>
              <a:t>Составляющие систем, основанных на HTTP</a:t>
            </a:r>
            <a:endParaRPr lang="ru-RU" b="1" i="0" dirty="0">
              <a:solidFill>
                <a:srgbClr val="1B1B1B"/>
              </a:solidFill>
              <a:effectLst/>
              <a:latin typeface="Inter"/>
            </a:endParaRPr>
          </a:p>
          <a:p>
            <a:pPr algn="l"/>
            <a:r>
              <a:rPr lang="ru-RU" b="0" i="0" dirty="0">
                <a:solidFill>
                  <a:srgbClr val="1B1B1B"/>
                </a:solidFill>
                <a:effectLst/>
                <a:latin typeface="Inter"/>
              </a:rPr>
              <a:t>HTTP — это клиент-серверный протокол, то есть запросы отправляются какой-то одной стороной — участником обмена (</a:t>
            </a:r>
            <a:r>
              <a:rPr lang="ru-RU" b="0" i="0" dirty="0" err="1">
                <a:solidFill>
                  <a:srgbClr val="1B1B1B"/>
                </a:solidFill>
                <a:effectLst/>
                <a:latin typeface="Inter"/>
              </a:rPr>
              <a:t>user-agent</a:t>
            </a:r>
            <a:r>
              <a:rPr lang="ru-RU" b="0" i="0" dirty="0">
                <a:solidFill>
                  <a:srgbClr val="1B1B1B"/>
                </a:solidFill>
                <a:effectLst/>
                <a:latin typeface="Inter"/>
              </a:rPr>
              <a:t>) (либо прокси вместо него). Чаще всего в качестве участника выступает веб-браузер, но им может быть кто угодно, например, робот, путешествующий по Сети для пополнения и обновления данных индексации веб-страниц для поисковых систем.</a:t>
            </a:r>
          </a:p>
          <a:p>
            <a:pPr algn="l"/>
            <a:r>
              <a:rPr lang="ru-RU" b="0" i="0" dirty="0">
                <a:solidFill>
                  <a:srgbClr val="1B1B1B"/>
                </a:solidFill>
                <a:effectLst/>
                <a:latin typeface="Inter"/>
              </a:rPr>
              <a:t>Каждый запрос (англ. </a:t>
            </a:r>
            <a:r>
              <a:rPr lang="ru-RU" b="0" i="1" dirty="0" err="1">
                <a:solidFill>
                  <a:srgbClr val="1B1B1B"/>
                </a:solidFill>
                <a:effectLst/>
                <a:latin typeface="Inter"/>
              </a:rPr>
              <a:t>request</a:t>
            </a:r>
            <a:r>
              <a:rPr lang="ru-RU" b="0" i="0" dirty="0">
                <a:solidFill>
                  <a:srgbClr val="1B1B1B"/>
                </a:solidFill>
                <a:effectLst/>
                <a:latin typeface="Inter"/>
              </a:rPr>
              <a:t>) отправляется серверу, который обрабатывает его и возвращает ответ (англ. </a:t>
            </a:r>
            <a:r>
              <a:rPr lang="ru-RU" b="0" i="1" dirty="0" err="1">
                <a:solidFill>
                  <a:srgbClr val="1B1B1B"/>
                </a:solidFill>
                <a:effectLst/>
                <a:latin typeface="Inter"/>
              </a:rPr>
              <a:t>response</a:t>
            </a:r>
            <a:r>
              <a:rPr lang="ru-RU" b="0" i="0" dirty="0">
                <a:solidFill>
                  <a:srgbClr val="1B1B1B"/>
                </a:solidFill>
                <a:effectLst/>
                <a:latin typeface="Inter"/>
              </a:rPr>
              <a:t>). Между этими запросами и ответами как правило существуют многочисленные посредники, называемые </a:t>
            </a:r>
            <a:r>
              <a:rPr lang="ru-RU" b="0" i="0" u="sng" dirty="0">
                <a:solidFill>
                  <a:srgbClr val="1B1B1B"/>
                </a:solidFill>
                <a:effectLst/>
                <a:latin typeface="Inter"/>
                <a:hlinkClick r:id="rId5"/>
              </a:rPr>
              <a:t>прокси</a:t>
            </a:r>
            <a:r>
              <a:rPr lang="ru-RU" b="0" i="0" dirty="0">
                <a:solidFill>
                  <a:srgbClr val="1B1B1B"/>
                </a:solidFill>
                <a:effectLst/>
                <a:latin typeface="Inter"/>
              </a:rPr>
              <a:t>, которые выполняют различные операции и работают как шлюзы или </a:t>
            </a:r>
            <a:r>
              <a:rPr lang="ru-RU" b="0" i="0" u="sng" dirty="0">
                <a:solidFill>
                  <a:srgbClr val="1B1B1B"/>
                </a:solidFill>
                <a:effectLst/>
                <a:latin typeface="Inter"/>
                <a:hlinkClick r:id="rId6"/>
              </a:rPr>
              <a:t>кэш</a:t>
            </a:r>
            <a:r>
              <a:rPr lang="ru-RU" b="0" i="0" dirty="0">
                <a:solidFill>
                  <a:srgbClr val="1B1B1B"/>
                </a:solidFill>
                <a:effectLst/>
                <a:latin typeface="Inter"/>
              </a:rPr>
              <a:t>, например.</a:t>
            </a:r>
          </a:p>
        </p:txBody>
      </p:sp>
      <p:pic>
        <p:nvPicPr>
          <p:cNvPr id="6146" name="Picture 2" descr="Client server chain">
            <a:extLst>
              <a:ext uri="{FF2B5EF4-FFF2-40B4-BE49-F238E27FC236}">
                <a16:creationId xmlns:a16="http://schemas.microsoft.com/office/drawing/2014/main" id="{1A0EC356-9B1F-4A12-A7E9-8BFC7E8D1C0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7141" y="5160933"/>
            <a:ext cx="780097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0596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F2939DCD-6557-40A5-A8EF-829DBEF51D60}"/>
              </a:ext>
            </a:extLst>
          </p:cNvPr>
          <p:cNvSpPr txBox="1"/>
          <p:nvPr/>
        </p:nvSpPr>
        <p:spPr>
          <a:xfrm>
            <a:off x="328473" y="195310"/>
            <a:ext cx="11535053" cy="2031325"/>
          </a:xfrm>
          <a:prstGeom prst="rect">
            <a:avLst/>
          </a:prstGeom>
          <a:noFill/>
        </p:spPr>
        <p:txBody>
          <a:bodyPr wrap="square">
            <a:spAutoFit/>
          </a:bodyPr>
          <a:lstStyle/>
          <a:p>
            <a:r>
              <a:rPr lang="ru-RU" b="0" i="0" dirty="0">
                <a:solidFill>
                  <a:srgbClr val="1B1B1B"/>
                </a:solidFill>
                <a:effectLst/>
                <a:latin typeface="Inter"/>
              </a:rPr>
              <a:t>Обычно между браузером и сервером гораздо больше различных устройств-посредников, которые играют какую-либо роль в обработке запроса: маршрутизаторы, модемы и так далее. Благодаря тому, что Сеть построена на основе системы уровней (слоёв) взаимодействия, эти посредники "спрятаны" на сетевом и транспортном уровнях. В этой системе уровней HTTP занимает самый верхний уровень, который называется "прикладным" (или "уровнем приложений"). Знания об уровнях сети, таких как представительский, сеансовый, транспортный, сетевой, канальный и физический, имеют важное значение для понимания работы сети и диагностики возможных проблем, но не требуются для описания и понимания HTTP.</a:t>
            </a:r>
            <a:endParaRPr lang="en-US" dirty="0"/>
          </a:p>
        </p:txBody>
      </p:sp>
    </p:spTree>
    <p:extLst>
      <p:ext uri="{BB962C8B-B14F-4D97-AF65-F5344CB8AC3E}">
        <p14:creationId xmlns:p14="http://schemas.microsoft.com/office/powerpoint/2010/main" val="3553111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3" name="TextBox 2">
            <a:extLst>
              <a:ext uri="{FF2B5EF4-FFF2-40B4-BE49-F238E27FC236}">
                <a16:creationId xmlns:a16="http://schemas.microsoft.com/office/drawing/2014/main" id="{8170EA80-D800-4F1D-9BC7-8E7CD4D8CDEF}"/>
              </a:ext>
            </a:extLst>
          </p:cNvPr>
          <p:cNvSpPr txBox="1"/>
          <p:nvPr/>
        </p:nvSpPr>
        <p:spPr>
          <a:xfrm>
            <a:off x="266700" y="397834"/>
            <a:ext cx="11931588" cy="5355312"/>
          </a:xfrm>
          <a:prstGeom prst="rect">
            <a:avLst/>
          </a:prstGeom>
          <a:noFill/>
        </p:spPr>
        <p:txBody>
          <a:bodyPr wrap="square">
            <a:spAutoFit/>
          </a:bodyPr>
          <a:lstStyle/>
          <a:p>
            <a:pPr algn="l"/>
            <a:r>
              <a:rPr lang="ru-RU" b="1" i="0" u="none" strike="noStrike" dirty="0">
                <a:solidFill>
                  <a:srgbClr val="1B1B1B"/>
                </a:solidFill>
                <a:effectLst/>
                <a:latin typeface="Inter"/>
                <a:hlinkClick r:id="rId2"/>
              </a:rPr>
              <a:t>Клиент: участник обмена</a:t>
            </a:r>
            <a:endParaRPr lang="ru-RU" b="1" i="0" dirty="0">
              <a:solidFill>
                <a:srgbClr val="1B1B1B"/>
              </a:solidFill>
              <a:effectLst/>
              <a:latin typeface="Inter"/>
            </a:endParaRPr>
          </a:p>
          <a:p>
            <a:pPr algn="l"/>
            <a:r>
              <a:rPr lang="ru-RU" b="0" i="0" dirty="0">
                <a:solidFill>
                  <a:srgbClr val="1B1B1B"/>
                </a:solidFill>
                <a:effectLst/>
                <a:latin typeface="Inter"/>
              </a:rPr>
              <a:t>Участник обмена (</a:t>
            </a:r>
            <a:r>
              <a:rPr lang="ru-RU" b="0" i="0" dirty="0" err="1">
                <a:solidFill>
                  <a:srgbClr val="1B1B1B"/>
                </a:solidFill>
                <a:effectLst/>
                <a:latin typeface="Inter"/>
              </a:rPr>
              <a:t>user</a:t>
            </a:r>
            <a:r>
              <a:rPr lang="ru-RU" b="0" i="0" dirty="0">
                <a:solidFill>
                  <a:srgbClr val="1B1B1B"/>
                </a:solidFill>
                <a:effectLst/>
                <a:latin typeface="Inter"/>
              </a:rPr>
              <a:t> </a:t>
            </a:r>
            <a:r>
              <a:rPr lang="ru-RU" b="0" i="0" dirty="0" err="1">
                <a:solidFill>
                  <a:srgbClr val="1B1B1B"/>
                </a:solidFill>
                <a:effectLst/>
                <a:latin typeface="Inter"/>
              </a:rPr>
              <a:t>agent</a:t>
            </a:r>
            <a:r>
              <a:rPr lang="ru-RU" b="0" i="0" dirty="0">
                <a:solidFill>
                  <a:srgbClr val="1B1B1B"/>
                </a:solidFill>
                <a:effectLst/>
                <a:latin typeface="Inter"/>
              </a:rPr>
              <a:t>) — это любой инструмент или устройство, действующие от лица пользователя. Эту задачу преимущественно выполняет веб-браузер; в некоторых случаях участниками выступают программы, которые используются инженерами и веб-разработчиками для отладки своих приложений.</a:t>
            </a:r>
          </a:p>
          <a:p>
            <a:pPr algn="l"/>
            <a:r>
              <a:rPr lang="ru-RU" b="0" i="0" dirty="0">
                <a:solidFill>
                  <a:srgbClr val="1B1B1B"/>
                </a:solidFill>
                <a:effectLst/>
                <a:latin typeface="Inter"/>
              </a:rPr>
              <a:t>Браузер </a:t>
            </a:r>
            <a:r>
              <a:rPr lang="ru-RU" b="1" i="0" dirty="0">
                <a:solidFill>
                  <a:srgbClr val="1B1B1B"/>
                </a:solidFill>
                <a:effectLst/>
                <a:latin typeface="Inter"/>
              </a:rPr>
              <a:t>всегда</a:t>
            </a:r>
            <a:r>
              <a:rPr lang="ru-RU" b="0" i="0" dirty="0">
                <a:solidFill>
                  <a:srgbClr val="1B1B1B"/>
                </a:solidFill>
                <a:effectLst/>
                <a:latin typeface="Inter"/>
              </a:rPr>
              <a:t> является той сущностью, которая создаёт запрос. Сервер обычно этого не делает, хотя за многие годы существования сети были придуманы способы, которые могут позволить выполнить запросы со стороны сервера.</a:t>
            </a:r>
          </a:p>
          <a:p>
            <a:pPr algn="l"/>
            <a:r>
              <a:rPr lang="ru-RU" b="0" i="0" dirty="0">
                <a:solidFill>
                  <a:srgbClr val="1B1B1B"/>
                </a:solidFill>
                <a:effectLst/>
                <a:latin typeface="Inter"/>
              </a:rPr>
              <a:t>Чтобы отобразить веб страницу, браузер отправляет начальный запрос для получения HTML-документа этой страницы. После этого браузер изучает этот документ и запрашивает дополнительные файлы, необходимые для отображения содержания веб-страницы (исполняемые скрипты, информацию о макете страницы - CSS таблицы стилей, дополнительные ресурсы в виде изображений и видео-файлов), которые непосредственно являются частью исходного документа, но расположены в других местах сети. Далее браузер соединяет все эти ресурсы для отображения их пользователю в виде единого документа — веб-страницы. Скрипты, выполняемые самим браузером, могут получать по сети дополнительные ресурсы на последующих этапах обработки веб-страницы, и браузер соответствующим образом обновляет отображение этой страницы для пользователя.</a:t>
            </a:r>
          </a:p>
          <a:p>
            <a:pPr algn="l"/>
            <a:r>
              <a:rPr lang="ru-RU" b="0" i="0" dirty="0">
                <a:solidFill>
                  <a:srgbClr val="1B1B1B"/>
                </a:solidFill>
                <a:effectLst/>
                <a:latin typeface="Inter"/>
              </a:rPr>
              <a:t>Веб-страница является гипертекстовым документом. Это означает, что некоторые части отображаемого текста являются ссылками, которые могут быть активированы (обычно нажатием кнопки мыши) с целью получения и соответственно отображения новой веб-страницы (переход по ссылке). Это позволяет пользователю "перемещаться" по страницам сети (</a:t>
            </a:r>
            <a:r>
              <a:rPr lang="ru-RU" b="0" i="0" dirty="0" err="1">
                <a:solidFill>
                  <a:srgbClr val="1B1B1B"/>
                </a:solidFill>
                <a:effectLst/>
                <a:latin typeface="Inter"/>
              </a:rPr>
              <a:t>Internet</a:t>
            </a:r>
            <a:r>
              <a:rPr lang="ru-RU" b="0" i="0" dirty="0">
                <a:solidFill>
                  <a:srgbClr val="1B1B1B"/>
                </a:solidFill>
                <a:effectLst/>
                <a:latin typeface="Inter"/>
              </a:rPr>
              <a:t>). Браузер преобразует эти гиперссылки в HTTP-запросы и в дальнейшем полученные HTTP-ответы отображает в понятном для пользователя виде.</a:t>
            </a:r>
          </a:p>
        </p:txBody>
      </p:sp>
    </p:spTree>
    <p:extLst>
      <p:ext uri="{BB962C8B-B14F-4D97-AF65-F5344CB8AC3E}">
        <p14:creationId xmlns:p14="http://schemas.microsoft.com/office/powerpoint/2010/main" val="3007196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5" name="TextBox 4">
            <a:extLst>
              <a:ext uri="{FF2B5EF4-FFF2-40B4-BE49-F238E27FC236}">
                <a16:creationId xmlns:a16="http://schemas.microsoft.com/office/drawing/2014/main" id="{9E1CDB0A-4D68-4E08-816E-2E3D7B04D7D2}"/>
              </a:ext>
            </a:extLst>
          </p:cNvPr>
          <p:cNvSpPr txBox="1"/>
          <p:nvPr/>
        </p:nvSpPr>
        <p:spPr>
          <a:xfrm>
            <a:off x="426128" y="382492"/>
            <a:ext cx="11239130" cy="3416320"/>
          </a:xfrm>
          <a:prstGeom prst="rect">
            <a:avLst/>
          </a:prstGeom>
          <a:noFill/>
        </p:spPr>
        <p:txBody>
          <a:bodyPr wrap="square">
            <a:spAutoFit/>
          </a:bodyPr>
          <a:lstStyle/>
          <a:p>
            <a:pPr algn="l"/>
            <a:r>
              <a:rPr lang="ru-RU" b="1" i="0" u="sng" dirty="0">
                <a:solidFill>
                  <a:srgbClr val="1B1B1B"/>
                </a:solidFill>
                <a:effectLst/>
                <a:latin typeface="Inter"/>
                <a:hlinkClick r:id="rId2"/>
              </a:rPr>
              <a:t>Веб-сервер</a:t>
            </a:r>
            <a:endParaRPr lang="ru-RU" b="1" i="0" dirty="0">
              <a:solidFill>
                <a:srgbClr val="1B1B1B"/>
              </a:solidFill>
              <a:effectLst/>
              <a:latin typeface="Inter"/>
            </a:endParaRPr>
          </a:p>
          <a:p>
            <a:pPr algn="l"/>
            <a:r>
              <a:rPr lang="ru-RU" b="0" i="0" dirty="0">
                <a:solidFill>
                  <a:srgbClr val="1B1B1B"/>
                </a:solidFill>
                <a:effectLst/>
                <a:latin typeface="Inter"/>
              </a:rPr>
              <a:t>На другой стороне коммуникационного канала расположен сервер, который обслуживает (англ. </a:t>
            </a:r>
            <a:r>
              <a:rPr lang="ru-RU" b="0" i="1" dirty="0" err="1">
                <a:solidFill>
                  <a:srgbClr val="1B1B1B"/>
                </a:solidFill>
                <a:effectLst/>
                <a:latin typeface="Inter"/>
              </a:rPr>
              <a:t>serve</a:t>
            </a:r>
            <a:r>
              <a:rPr lang="ru-RU" b="0" i="0" dirty="0">
                <a:solidFill>
                  <a:srgbClr val="1B1B1B"/>
                </a:solidFill>
                <a:effectLst/>
                <a:latin typeface="Inter"/>
              </a:rPr>
              <a:t>) пользователя, предоставляя ему документы по запросу. С точки зрения конечного пользователя, сервер всегда является некой одной виртуальной машиной, полностью или частично генерирующей документ, хотя фактически он может быть группой серверов, между которыми балансируется нагрузка, то есть перераспределяются запросы различных пользователей, либо сложным программным обеспечением, опрашивающим другие компьютеры (такие как кеширующие серверы, серверы баз данных, серверы приложений электронной коммерции и другие).</a:t>
            </a:r>
          </a:p>
          <a:p>
            <a:pPr algn="l"/>
            <a:r>
              <a:rPr lang="ru-RU" b="0" i="0" dirty="0">
                <a:solidFill>
                  <a:srgbClr val="1B1B1B"/>
                </a:solidFill>
                <a:effectLst/>
                <a:latin typeface="Inter"/>
              </a:rPr>
              <a:t>Сервер не обязательно расположен на одной машине, и наоборот - несколько серверов могут быть расположены (</a:t>
            </a:r>
            <a:r>
              <a:rPr lang="ru-RU" b="0" i="0" dirty="0" err="1">
                <a:solidFill>
                  <a:srgbClr val="1B1B1B"/>
                </a:solidFill>
                <a:effectLst/>
                <a:latin typeface="Inter"/>
              </a:rPr>
              <a:t>хоститься</a:t>
            </a:r>
            <a:r>
              <a:rPr lang="ru-RU" b="0" i="0" dirty="0">
                <a:solidFill>
                  <a:srgbClr val="1B1B1B"/>
                </a:solidFill>
                <a:effectLst/>
                <a:latin typeface="Inter"/>
              </a:rPr>
              <a:t>) на одной и той же машине. В соответствии с версией HTTP/1.1 и имея </a:t>
            </a:r>
            <a:r>
              <a:rPr lang="en-US" dirty="0">
                <a:solidFill>
                  <a:srgbClr val="1B1B1B"/>
                </a:solidFill>
                <a:latin typeface="Inter"/>
              </a:rPr>
              <a:t>host </a:t>
            </a:r>
            <a:r>
              <a:rPr lang="ru-RU" b="0" i="0" dirty="0">
                <a:solidFill>
                  <a:srgbClr val="1B1B1B"/>
                </a:solidFill>
                <a:effectLst/>
                <a:latin typeface="Inter"/>
              </a:rPr>
              <a:t>заголовок, они даже могут делить тот же самый IP-адрес</a:t>
            </a:r>
            <a:endParaRPr lang="en-US" dirty="0">
              <a:solidFill>
                <a:srgbClr val="1B1B1B"/>
              </a:solidFill>
              <a:latin typeface="Inter"/>
            </a:endParaRPr>
          </a:p>
          <a:p>
            <a:pPr algn="l"/>
            <a:endParaRPr lang="ru-RU" b="0" i="0" dirty="0">
              <a:solidFill>
                <a:srgbClr val="1B1B1B"/>
              </a:solidFill>
              <a:effectLst/>
              <a:latin typeface="Inter"/>
            </a:endParaRPr>
          </a:p>
        </p:txBody>
      </p:sp>
    </p:spTree>
    <p:extLst>
      <p:ext uri="{BB962C8B-B14F-4D97-AF65-F5344CB8AC3E}">
        <p14:creationId xmlns:p14="http://schemas.microsoft.com/office/powerpoint/2010/main" val="2470162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CEBAD9F6-119F-43EC-9F9C-CCA44D93F508}"/>
              </a:ext>
            </a:extLst>
          </p:cNvPr>
          <p:cNvSpPr txBox="1"/>
          <p:nvPr/>
        </p:nvSpPr>
        <p:spPr>
          <a:xfrm>
            <a:off x="568171" y="615064"/>
            <a:ext cx="10804124" cy="3139321"/>
          </a:xfrm>
          <a:prstGeom prst="rect">
            <a:avLst/>
          </a:prstGeom>
          <a:noFill/>
        </p:spPr>
        <p:txBody>
          <a:bodyPr wrap="square">
            <a:spAutoFit/>
          </a:bodyPr>
          <a:lstStyle/>
          <a:p>
            <a:pPr algn="l"/>
            <a:r>
              <a:rPr lang="ru-RU" b="1" i="0" u="sng" dirty="0">
                <a:solidFill>
                  <a:srgbClr val="1B1B1B"/>
                </a:solidFill>
                <a:effectLst/>
                <a:latin typeface="Inter"/>
                <a:hlinkClick r:id="rId2"/>
              </a:rPr>
              <a:t>Прокси</a:t>
            </a:r>
            <a:endParaRPr lang="ru-RU" b="1" i="0" dirty="0">
              <a:solidFill>
                <a:srgbClr val="1B1B1B"/>
              </a:solidFill>
              <a:effectLst/>
              <a:latin typeface="Inter"/>
            </a:endParaRPr>
          </a:p>
          <a:p>
            <a:pPr algn="l"/>
            <a:r>
              <a:rPr lang="ru-RU" b="0" i="0" dirty="0">
                <a:solidFill>
                  <a:srgbClr val="1B1B1B"/>
                </a:solidFill>
                <a:effectLst/>
                <a:latin typeface="Inter"/>
              </a:rPr>
              <a:t>Между веб-браузером и сервером находятся большое количество сетевых узлов, передающих HTTP сообщения. Из-за слоистой структуры большинство из них оперируют также на транспортном сетевом или физическом уровнях, становясь прозрачным на HTTP слое и потенциально снижая производительность. Эти операции на уровне приложений называются </a:t>
            </a:r>
            <a:r>
              <a:rPr lang="ru-RU" b="1" i="0" dirty="0">
                <a:solidFill>
                  <a:srgbClr val="1B1B1B"/>
                </a:solidFill>
                <a:effectLst/>
                <a:latin typeface="Inter"/>
              </a:rPr>
              <a:t>прокси</a:t>
            </a:r>
            <a:r>
              <a:rPr lang="ru-RU" b="0" i="0" dirty="0">
                <a:solidFill>
                  <a:srgbClr val="1B1B1B"/>
                </a:solidFill>
                <a:effectLst/>
                <a:latin typeface="Inter"/>
              </a:rPr>
              <a:t>. Они могут быть прозрачными или нет, (изменяющие запросы не пройдут через них), и способны исполнять множество функций:</a:t>
            </a:r>
          </a:p>
          <a:p>
            <a:pPr algn="l">
              <a:buFont typeface="Arial" panose="020B0604020202020204" pitchFamily="34" charset="0"/>
              <a:buChar char="•"/>
            </a:pPr>
            <a:r>
              <a:rPr lang="ru-RU" b="0" i="0" dirty="0" err="1">
                <a:solidFill>
                  <a:srgbClr val="1B1B1B"/>
                </a:solidFill>
                <a:effectLst/>
                <a:latin typeface="Inter"/>
              </a:rPr>
              <a:t>caching</a:t>
            </a:r>
            <a:r>
              <a:rPr lang="ru-RU" b="0" i="0" dirty="0">
                <a:solidFill>
                  <a:srgbClr val="1B1B1B"/>
                </a:solidFill>
                <a:effectLst/>
                <a:latin typeface="Inter"/>
              </a:rPr>
              <a:t> (</a:t>
            </a:r>
            <a:r>
              <a:rPr lang="ru-RU" b="0" i="0" dirty="0" err="1">
                <a:solidFill>
                  <a:srgbClr val="1B1B1B"/>
                </a:solidFill>
                <a:effectLst/>
                <a:latin typeface="Inter"/>
              </a:rPr>
              <a:t>кеш</a:t>
            </a:r>
            <a:r>
              <a:rPr lang="ru-RU" b="0" i="0" dirty="0">
                <a:solidFill>
                  <a:srgbClr val="1B1B1B"/>
                </a:solidFill>
                <a:effectLst/>
                <a:latin typeface="Inter"/>
              </a:rPr>
              <a:t> может быть публичным или приватными, как </a:t>
            </a:r>
            <a:r>
              <a:rPr lang="ru-RU" b="0" i="0" dirty="0" err="1">
                <a:solidFill>
                  <a:srgbClr val="1B1B1B"/>
                </a:solidFill>
                <a:effectLst/>
                <a:latin typeface="Inter"/>
              </a:rPr>
              <a:t>кеш</a:t>
            </a:r>
            <a:r>
              <a:rPr lang="ru-RU" b="0" i="0" dirty="0">
                <a:solidFill>
                  <a:srgbClr val="1B1B1B"/>
                </a:solidFill>
                <a:effectLst/>
                <a:latin typeface="Inter"/>
              </a:rPr>
              <a:t> браузера)</a:t>
            </a:r>
          </a:p>
          <a:p>
            <a:pPr algn="l">
              <a:buFont typeface="Arial" panose="020B0604020202020204" pitchFamily="34" charset="0"/>
              <a:buChar char="•"/>
            </a:pPr>
            <a:r>
              <a:rPr lang="ru-RU" b="0" i="0" dirty="0">
                <a:solidFill>
                  <a:srgbClr val="1B1B1B"/>
                </a:solidFill>
                <a:effectLst/>
                <a:latin typeface="Inter"/>
              </a:rPr>
              <a:t>фильтрация (как сканирование антивируса, родительский контроль, …)</a:t>
            </a:r>
          </a:p>
          <a:p>
            <a:pPr algn="l">
              <a:buFont typeface="Arial" panose="020B0604020202020204" pitchFamily="34" charset="0"/>
              <a:buChar char="•"/>
            </a:pPr>
            <a:r>
              <a:rPr lang="ru-RU" b="0" i="0" dirty="0">
                <a:solidFill>
                  <a:srgbClr val="1B1B1B"/>
                </a:solidFill>
                <a:effectLst/>
                <a:latin typeface="Inter"/>
              </a:rPr>
              <a:t>выравнивание нагрузки (позволить нескольким серверам обслуживать разные запросы)</a:t>
            </a:r>
          </a:p>
          <a:p>
            <a:pPr algn="l">
              <a:buFont typeface="Arial" panose="020B0604020202020204" pitchFamily="34" charset="0"/>
              <a:buChar char="•"/>
            </a:pPr>
            <a:r>
              <a:rPr lang="ru-RU" b="0" i="0" dirty="0">
                <a:solidFill>
                  <a:srgbClr val="1B1B1B"/>
                </a:solidFill>
                <a:effectLst/>
                <a:latin typeface="Inter"/>
              </a:rPr>
              <a:t>аутентификация (контролировать доступом к разным ресурсам)</a:t>
            </a:r>
          </a:p>
          <a:p>
            <a:pPr algn="l">
              <a:buFont typeface="Arial" panose="020B0604020202020204" pitchFamily="34" charset="0"/>
              <a:buChar char="•"/>
            </a:pPr>
            <a:r>
              <a:rPr lang="ru-RU" b="0" i="0" dirty="0">
                <a:solidFill>
                  <a:srgbClr val="1B1B1B"/>
                </a:solidFill>
                <a:effectLst/>
                <a:latin typeface="Inter"/>
              </a:rPr>
              <a:t>протоколирование (разрешение на хранение истории операций)</a:t>
            </a:r>
          </a:p>
        </p:txBody>
      </p:sp>
    </p:spTree>
    <p:extLst>
      <p:ext uri="{BB962C8B-B14F-4D97-AF65-F5344CB8AC3E}">
        <p14:creationId xmlns:p14="http://schemas.microsoft.com/office/powerpoint/2010/main" val="15525953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B4915D0E-C79F-4638-9E16-4668EC1591FA}"/>
              </a:ext>
            </a:extLst>
          </p:cNvPr>
          <p:cNvSpPr txBox="1"/>
          <p:nvPr/>
        </p:nvSpPr>
        <p:spPr>
          <a:xfrm>
            <a:off x="747944" y="393198"/>
            <a:ext cx="10810782" cy="5355312"/>
          </a:xfrm>
          <a:prstGeom prst="rect">
            <a:avLst/>
          </a:prstGeom>
          <a:noFill/>
        </p:spPr>
        <p:txBody>
          <a:bodyPr wrap="square">
            <a:spAutoFit/>
          </a:bodyPr>
          <a:lstStyle/>
          <a:p>
            <a:r>
              <a:rPr lang="ru-RU" b="1" u="none" strike="noStrike" dirty="0">
                <a:effectLst/>
                <a:hlinkClick r:id="rId2"/>
              </a:rPr>
              <a:t>Основные аспекты HTTP</a:t>
            </a:r>
            <a:endParaRPr lang="ru-RU" b="1" dirty="0">
              <a:effectLst/>
            </a:endParaRPr>
          </a:p>
          <a:p>
            <a:r>
              <a:rPr lang="ru-RU" b="1" u="none" strike="noStrike" dirty="0">
                <a:effectLst/>
                <a:hlinkClick r:id="rId3"/>
              </a:rPr>
              <a:t>HTTP - прост</a:t>
            </a:r>
            <a:endParaRPr lang="ru-RU" b="1" dirty="0">
              <a:effectLst/>
            </a:endParaRPr>
          </a:p>
          <a:p>
            <a:r>
              <a:rPr lang="ru-RU" dirty="0">
                <a:solidFill>
                  <a:srgbClr val="FF0000"/>
                </a:solidFill>
                <a:effectLst/>
              </a:rPr>
              <a:t>Даже с большей сложностью, введённой в HTTP/2 путём инкапсуляции HTTP-сообщений в фреймы, HTTP, как правило, прост и удобен для восприятия человеком. HTTP-сообщения могут читаться и пониматься людьми, обеспечивая более лёгкое тестирование разработчиков и уменьшенную сложность для новых пользователей.</a:t>
            </a:r>
          </a:p>
          <a:p>
            <a:r>
              <a:rPr lang="ru-RU" b="1" u="none" strike="noStrike" dirty="0">
                <a:effectLst/>
                <a:hlinkClick r:id="rId4"/>
              </a:rPr>
              <a:t>HTTP - расширяемый</a:t>
            </a:r>
            <a:endParaRPr lang="ru-RU" b="1" dirty="0">
              <a:effectLst/>
            </a:endParaRPr>
          </a:p>
          <a:p>
            <a:r>
              <a:rPr lang="ru-RU" dirty="0">
                <a:effectLst/>
              </a:rPr>
              <a:t>Введённые в HTTP/1.0</a:t>
            </a:r>
            <a:r>
              <a:rPr lang="en-US" dirty="0">
                <a:effectLst/>
              </a:rPr>
              <a:t> Http </a:t>
            </a:r>
            <a:r>
              <a:rPr lang="ru-RU" dirty="0">
                <a:effectLst/>
              </a:rPr>
              <a:t>заголовки сделали этот протокол лёгким для расширения и экспериментирования. Новая функциональность может быть даже введена простым соглашением между клиентом и сервером о семантике нового заголовка.</a:t>
            </a:r>
          </a:p>
          <a:p>
            <a:r>
              <a:rPr lang="ru-RU" b="1" u="none" strike="noStrike" dirty="0">
                <a:effectLst/>
                <a:hlinkClick r:id="rId5"/>
              </a:rPr>
              <a:t>HTTP не имеет состояния, но имеет сессию</a:t>
            </a:r>
            <a:endParaRPr lang="ru-RU" b="1" dirty="0">
              <a:effectLst/>
            </a:endParaRPr>
          </a:p>
          <a:p>
            <a:r>
              <a:rPr lang="ru-RU" dirty="0">
                <a:effectLst/>
              </a:rPr>
              <a:t>HTTP не имеет состояния: не существует связи между двумя запросами, которые последовательно выполняются по одному соединению. Из этого немедленно следует возможность проблем для пользователя, пытающегося взаимодействовать с определённой страницей последовательно, например, при использовании корзины в электронном магазине. Но хотя ядро HTTP не имеет состояния, </a:t>
            </a:r>
            <a:r>
              <a:rPr lang="ru-RU" dirty="0" err="1">
                <a:effectLst/>
              </a:rPr>
              <a:t>куки</a:t>
            </a:r>
            <a:r>
              <a:rPr lang="ru-RU" dirty="0">
                <a:effectLst/>
              </a:rPr>
              <a:t> позволяют использовать сессии с сохранением состояния. Используя расширяемость заголовков, </a:t>
            </a:r>
            <a:r>
              <a:rPr lang="ru-RU" dirty="0" err="1">
                <a:effectLst/>
              </a:rPr>
              <a:t>куки</a:t>
            </a:r>
            <a:r>
              <a:rPr lang="ru-RU" dirty="0">
                <a:effectLst/>
              </a:rPr>
              <a:t> добавляются к рабочему потоку, позволяя сессии на каждом HTTP-запросе делиться некоторым контекстом или состоянием.</a:t>
            </a:r>
          </a:p>
          <a:p>
            <a:endParaRPr lang="ru-RU" dirty="0">
              <a:effectLst/>
            </a:endParaRPr>
          </a:p>
        </p:txBody>
      </p:sp>
    </p:spTree>
    <p:extLst>
      <p:ext uri="{BB962C8B-B14F-4D97-AF65-F5344CB8AC3E}">
        <p14:creationId xmlns:p14="http://schemas.microsoft.com/office/powerpoint/2010/main" val="1219797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17F0B076-5BC2-441B-8CD4-C8F6AEBA71F3}"/>
              </a:ext>
            </a:extLst>
          </p:cNvPr>
          <p:cNvSpPr txBox="1"/>
          <p:nvPr/>
        </p:nvSpPr>
        <p:spPr>
          <a:xfrm>
            <a:off x="328473" y="199565"/>
            <a:ext cx="11700769" cy="5632311"/>
          </a:xfrm>
          <a:prstGeom prst="rect">
            <a:avLst/>
          </a:prstGeom>
          <a:noFill/>
        </p:spPr>
        <p:txBody>
          <a:bodyPr wrap="square">
            <a:spAutoFit/>
          </a:bodyPr>
          <a:lstStyle/>
          <a:p>
            <a:pPr algn="l"/>
            <a:r>
              <a:rPr lang="ru-RU" b="1" i="0" u="none" strike="noStrike" dirty="0">
                <a:solidFill>
                  <a:srgbClr val="1B1B1B"/>
                </a:solidFill>
                <a:effectLst/>
                <a:latin typeface="Inter"/>
                <a:hlinkClick r:id="rId2"/>
              </a:rPr>
              <a:t>HTTP и соединения</a:t>
            </a:r>
            <a:endParaRPr lang="ru-RU" b="1" i="0" dirty="0">
              <a:solidFill>
                <a:srgbClr val="1B1B1B"/>
              </a:solidFill>
              <a:effectLst/>
              <a:latin typeface="Inter"/>
            </a:endParaRPr>
          </a:p>
          <a:p>
            <a:pPr algn="l"/>
            <a:r>
              <a:rPr lang="ru-RU" b="0" i="0" dirty="0">
                <a:solidFill>
                  <a:srgbClr val="1B1B1B"/>
                </a:solidFill>
                <a:effectLst/>
                <a:latin typeface="Inter"/>
              </a:rPr>
              <a:t>Соединение управляется на транспортном уровне, и потому принципиально выходит за границы HTTP. Хотя HTTP не требует, чтобы базовый транспортный протокол был основан на соединениях, требуя только </a:t>
            </a:r>
            <a:r>
              <a:rPr lang="ru-RU" b="0" i="1" dirty="0">
                <a:solidFill>
                  <a:srgbClr val="1B1B1B"/>
                </a:solidFill>
                <a:effectLst/>
                <a:latin typeface="Inter"/>
              </a:rPr>
              <a:t>надёжность</a:t>
            </a:r>
            <a:r>
              <a:rPr lang="ru-RU" b="0" i="0" dirty="0">
                <a:solidFill>
                  <a:srgbClr val="1B1B1B"/>
                </a:solidFill>
                <a:effectLst/>
                <a:latin typeface="Inter"/>
              </a:rPr>
              <a:t>, или отсутствие потерянных сообщений (т.е. как минимум представление ошибки). </a:t>
            </a:r>
          </a:p>
          <a:p>
            <a:pPr algn="l"/>
            <a:r>
              <a:rPr lang="ru-RU" b="0" i="0" dirty="0">
                <a:solidFill>
                  <a:srgbClr val="1B1B1B"/>
                </a:solidFill>
                <a:effectLst/>
                <a:latin typeface="Inter"/>
              </a:rPr>
              <a:t>Среди двух наиболее распространённых транспортных протоколов Интернета, TCP надёжен, а UDP — нет. </a:t>
            </a:r>
          </a:p>
          <a:p>
            <a:pPr algn="l"/>
            <a:r>
              <a:rPr lang="ru-RU" b="0" i="0" dirty="0">
                <a:solidFill>
                  <a:srgbClr val="1B1B1B"/>
                </a:solidFill>
                <a:effectLst/>
                <a:latin typeface="Inter"/>
              </a:rPr>
              <a:t>HTTP впоследствии полагается на стандарт TCP, являющийся основанным на соединениях, несмотря на то, что соединение не всегда требуется.</a:t>
            </a:r>
          </a:p>
          <a:p>
            <a:pPr algn="l"/>
            <a:r>
              <a:rPr lang="ru-RU" b="0" i="0" dirty="0">
                <a:solidFill>
                  <a:srgbClr val="1B1B1B"/>
                </a:solidFill>
                <a:effectLst/>
                <a:latin typeface="Inter"/>
              </a:rPr>
              <a:t>HTTP/1.0 открывал TCP-соединение для каждого обмена запросом/ответом, </a:t>
            </a:r>
          </a:p>
          <a:p>
            <a:pPr algn="l"/>
            <a:r>
              <a:rPr lang="ru-RU" b="0" i="0" dirty="0">
                <a:solidFill>
                  <a:srgbClr val="1B1B1B"/>
                </a:solidFill>
                <a:effectLst/>
                <a:latin typeface="Inter"/>
              </a:rPr>
              <a:t>имея два важных недостатка: открытие соединения требует нескольких обменов сообщениями, и потому медленно, хотя становится более эффективным при отправке нескольких сообщений, или при регулярной отправке сообщений: </a:t>
            </a:r>
            <a:r>
              <a:rPr lang="ru-RU" b="0" i="1" dirty="0">
                <a:solidFill>
                  <a:srgbClr val="1B1B1B"/>
                </a:solidFill>
                <a:effectLst/>
                <a:latin typeface="Inter"/>
              </a:rPr>
              <a:t>тёплые</a:t>
            </a:r>
            <a:r>
              <a:rPr lang="ru-RU" b="0" i="0" dirty="0">
                <a:solidFill>
                  <a:srgbClr val="1B1B1B"/>
                </a:solidFill>
                <a:effectLst/>
                <a:latin typeface="Inter"/>
              </a:rPr>
              <a:t> соединения более эффективны, чем </a:t>
            </a:r>
            <a:r>
              <a:rPr lang="ru-RU" b="0" i="1" dirty="0">
                <a:solidFill>
                  <a:srgbClr val="1B1B1B"/>
                </a:solidFill>
                <a:effectLst/>
                <a:latin typeface="Inter"/>
              </a:rPr>
              <a:t>холодные</a:t>
            </a:r>
            <a:r>
              <a:rPr lang="ru-RU" b="0" i="0" dirty="0">
                <a:solidFill>
                  <a:srgbClr val="1B1B1B"/>
                </a:solidFill>
                <a:effectLst/>
                <a:latin typeface="Inter"/>
              </a:rPr>
              <a:t>.</a:t>
            </a:r>
          </a:p>
          <a:p>
            <a:pPr algn="l"/>
            <a:endParaRPr lang="ru-RU" b="0" i="0" dirty="0">
              <a:solidFill>
                <a:srgbClr val="1B1B1B"/>
              </a:solidFill>
              <a:effectLst/>
              <a:latin typeface="Inter"/>
            </a:endParaRPr>
          </a:p>
          <a:p>
            <a:pPr algn="l"/>
            <a:r>
              <a:rPr lang="ru-RU" b="0" i="0" dirty="0">
                <a:solidFill>
                  <a:srgbClr val="1B1B1B"/>
                </a:solidFill>
                <a:effectLst/>
                <a:latin typeface="Inter"/>
              </a:rPr>
              <a:t>Для смягчения этих недостатков, HTTP/1.1 предоставил конвейерную обработку (которую оказалось трудно реализовать) и устойчивые соединения: лежащее в основе TCP соединение можно частично контролировать через заголовок </a:t>
            </a:r>
            <a:r>
              <a:rPr lang="en-US" b="0" i="0" dirty="0">
                <a:solidFill>
                  <a:srgbClr val="1B1B1B"/>
                </a:solidFill>
                <a:effectLst/>
                <a:latin typeface="Inter"/>
              </a:rPr>
              <a:t>Connections </a:t>
            </a:r>
            <a:r>
              <a:rPr lang="ru-RU" b="0" i="0" dirty="0">
                <a:solidFill>
                  <a:srgbClr val="1B1B1B"/>
                </a:solidFill>
                <a:effectLst/>
                <a:latin typeface="Inter"/>
              </a:rPr>
              <a:t>HTTP/2 сделал следующий шаг, добавив мультиплексирование сообщений через простое соединение, помогающее держать соединение тёплым и более эффективным.</a:t>
            </a:r>
          </a:p>
          <a:p>
            <a:pPr algn="l"/>
            <a:r>
              <a:rPr lang="ru-RU" b="0" i="0" dirty="0">
                <a:solidFill>
                  <a:srgbClr val="1B1B1B"/>
                </a:solidFill>
                <a:effectLst/>
                <a:latin typeface="Inter"/>
              </a:rPr>
              <a:t>Проводятся эксперименты по разработке лучшего транспортного протокола, более подходящего для HTTP. Например, </a:t>
            </a:r>
            <a:r>
              <a:rPr lang="ru-RU" b="0" i="0" dirty="0" err="1">
                <a:solidFill>
                  <a:srgbClr val="1B1B1B"/>
                </a:solidFill>
                <a:effectLst/>
                <a:latin typeface="Inter"/>
              </a:rPr>
              <a:t>Google</a:t>
            </a:r>
            <a:r>
              <a:rPr lang="ru-RU" b="0" i="0" dirty="0">
                <a:solidFill>
                  <a:srgbClr val="1B1B1B"/>
                </a:solidFill>
                <a:effectLst/>
                <a:latin typeface="Inter"/>
              </a:rPr>
              <a:t> экспериментирует с</a:t>
            </a:r>
            <a:r>
              <a:rPr lang="en-US" b="0" i="0" dirty="0">
                <a:solidFill>
                  <a:srgbClr val="1B1B1B"/>
                </a:solidFill>
                <a:effectLst/>
                <a:latin typeface="Inter"/>
              </a:rPr>
              <a:t> QUIC </a:t>
            </a:r>
            <a:r>
              <a:rPr lang="ru-RU" b="0" i="0" dirty="0">
                <a:solidFill>
                  <a:srgbClr val="1B1B1B"/>
                </a:solidFill>
                <a:effectLst/>
                <a:latin typeface="Inter"/>
              </a:rPr>
              <a:t>(которая основана на UDP) для предоставления более надёжного и эффективного транспортного протокола.</a:t>
            </a:r>
          </a:p>
          <a:p>
            <a:pPr algn="l"/>
            <a:endParaRPr lang="ru-RU" b="0" i="0" dirty="0">
              <a:solidFill>
                <a:srgbClr val="1B1B1B"/>
              </a:solidFill>
              <a:effectLst/>
              <a:latin typeface="Inter"/>
            </a:endParaRPr>
          </a:p>
        </p:txBody>
      </p:sp>
    </p:spTree>
    <p:extLst>
      <p:ext uri="{BB962C8B-B14F-4D97-AF65-F5344CB8AC3E}">
        <p14:creationId xmlns:p14="http://schemas.microsoft.com/office/powerpoint/2010/main" val="4086425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D67768DC-02DF-49B8-A1C4-308469D79ADD}"/>
              </a:ext>
            </a:extLst>
          </p:cNvPr>
          <p:cNvSpPr txBox="1"/>
          <p:nvPr/>
        </p:nvSpPr>
        <p:spPr>
          <a:xfrm>
            <a:off x="328474" y="292965"/>
            <a:ext cx="11596826" cy="6740307"/>
          </a:xfrm>
          <a:prstGeom prst="rect">
            <a:avLst/>
          </a:prstGeom>
          <a:noFill/>
        </p:spPr>
        <p:txBody>
          <a:bodyPr wrap="square">
            <a:spAutoFit/>
          </a:bodyPr>
          <a:lstStyle/>
          <a:p>
            <a:pPr algn="l"/>
            <a:r>
              <a:rPr lang="ru-RU" b="1" i="0" u="none" strike="noStrike" dirty="0">
                <a:solidFill>
                  <a:srgbClr val="1B1B1B"/>
                </a:solidFill>
                <a:effectLst/>
                <a:latin typeface="Inter"/>
                <a:hlinkClick r:id="rId2"/>
              </a:rPr>
              <a:t>Чем можно управлять через HTTP</a:t>
            </a:r>
            <a:endParaRPr lang="ru-RU" b="1" i="0" dirty="0">
              <a:solidFill>
                <a:srgbClr val="1B1B1B"/>
              </a:solidFill>
              <a:effectLst/>
              <a:latin typeface="Inter"/>
            </a:endParaRPr>
          </a:p>
          <a:p>
            <a:pPr algn="l"/>
            <a:r>
              <a:rPr lang="ru-RU" b="0" i="0" dirty="0">
                <a:solidFill>
                  <a:srgbClr val="1B1B1B"/>
                </a:solidFill>
                <a:effectLst/>
                <a:latin typeface="Inter"/>
              </a:rPr>
              <a:t>Естественная расширяемость HTTP со временем позволила большее управление и функциональность Сети. Кеш и методы аутентификации были ранними функциями в истории HTTP. Способность ослабить первоначальные ограничения, напротив, была добавлена в 2010-е.</a:t>
            </a:r>
          </a:p>
          <a:p>
            <a:pPr algn="l"/>
            <a:r>
              <a:rPr lang="ru-RU" b="0" i="0" dirty="0">
                <a:solidFill>
                  <a:srgbClr val="1B1B1B"/>
                </a:solidFill>
                <a:effectLst/>
                <a:latin typeface="Inter"/>
              </a:rPr>
              <a:t>Ниже перечислены общие функции, управляемые с HTTP.</a:t>
            </a:r>
            <a:endParaRPr lang="en-US" b="0" i="0" dirty="0">
              <a:solidFill>
                <a:srgbClr val="1B1B1B"/>
              </a:solidFill>
              <a:effectLst/>
              <a:latin typeface="Inter"/>
            </a:endParaRPr>
          </a:p>
          <a:p>
            <a:pPr algn="l">
              <a:buFont typeface="Arial" panose="020B0604020202020204" pitchFamily="34" charset="0"/>
              <a:buChar char="•"/>
            </a:pPr>
            <a:r>
              <a:rPr lang="ru-RU" b="1" i="0" dirty="0">
                <a:solidFill>
                  <a:srgbClr val="1B1B1B"/>
                </a:solidFill>
                <a:effectLst/>
                <a:latin typeface="Inter"/>
              </a:rPr>
              <a:t>Кэш Сервер </a:t>
            </a:r>
            <a:r>
              <a:rPr lang="ru-RU" b="0" i="0" dirty="0">
                <a:solidFill>
                  <a:srgbClr val="1B1B1B"/>
                </a:solidFill>
                <a:effectLst/>
                <a:latin typeface="Inter"/>
              </a:rPr>
              <a:t>может инструктировать прокси и клиенты, указывая что и как долго кешировать. Клиент может инструктировать прокси промежуточных </a:t>
            </a:r>
            <a:r>
              <a:rPr lang="ru-RU" b="0" i="0" dirty="0" err="1">
                <a:solidFill>
                  <a:srgbClr val="1B1B1B"/>
                </a:solidFill>
                <a:effectLst/>
                <a:latin typeface="Inter"/>
              </a:rPr>
              <a:t>кешей</a:t>
            </a:r>
            <a:r>
              <a:rPr lang="ru-RU" b="0" i="0" dirty="0">
                <a:solidFill>
                  <a:srgbClr val="1B1B1B"/>
                </a:solidFill>
                <a:effectLst/>
                <a:latin typeface="Inter"/>
              </a:rPr>
              <a:t> игнорировать хранимые документы.</a:t>
            </a:r>
          </a:p>
          <a:p>
            <a:pPr algn="l">
              <a:buFont typeface="Arial" panose="020B0604020202020204" pitchFamily="34" charset="0"/>
              <a:buChar char="•"/>
            </a:pPr>
            <a:r>
              <a:rPr lang="ru-RU" b="1" i="1" dirty="0">
                <a:solidFill>
                  <a:srgbClr val="1B1B1B"/>
                </a:solidFill>
                <a:effectLst/>
                <a:latin typeface="Inter"/>
              </a:rPr>
              <a:t>Ослабление ограничений источника</a:t>
            </a:r>
            <a:r>
              <a:rPr lang="ru-RU" b="1" i="0" dirty="0">
                <a:solidFill>
                  <a:srgbClr val="1B1B1B"/>
                </a:solidFill>
                <a:effectLst/>
                <a:latin typeface="Inter"/>
              </a:rPr>
              <a:t> </a:t>
            </a:r>
            <a:r>
              <a:rPr lang="ru-RU" b="0" i="0" dirty="0">
                <a:solidFill>
                  <a:srgbClr val="1B1B1B"/>
                </a:solidFill>
                <a:effectLst/>
                <a:latin typeface="Inter"/>
              </a:rPr>
              <a:t>Для предотвращения шпионских и других нарушающих приватность вторжений, веб-браузер обеспечивает строгое разделение между веб-сайтами. Только страницы из </a:t>
            </a:r>
            <a:r>
              <a:rPr lang="ru-RU" b="1" i="0" dirty="0">
                <a:solidFill>
                  <a:srgbClr val="1B1B1B"/>
                </a:solidFill>
                <a:effectLst/>
                <a:latin typeface="Inter"/>
              </a:rPr>
              <a:t>того же источника</a:t>
            </a:r>
            <a:r>
              <a:rPr lang="ru-RU" b="0" i="0" dirty="0">
                <a:solidFill>
                  <a:srgbClr val="1B1B1B"/>
                </a:solidFill>
                <a:effectLst/>
                <a:latin typeface="Inter"/>
              </a:rPr>
              <a:t> могут получить доступ к информации на веб-странице. Хотя такие ограничение нагружают сервер, заголовки HTTP могут ослабить строгое разделение на стороне сервера, позволяя документу стать частью информации с различных доменов (по причинам безопасности).</a:t>
            </a:r>
          </a:p>
          <a:p>
            <a:pPr algn="l">
              <a:buFont typeface="Arial" panose="020B0604020202020204" pitchFamily="34" charset="0"/>
              <a:buChar char="•"/>
            </a:pPr>
            <a:r>
              <a:rPr lang="ru-RU" b="1" i="1" dirty="0">
                <a:solidFill>
                  <a:srgbClr val="1B1B1B"/>
                </a:solidFill>
                <a:effectLst/>
                <a:latin typeface="Inter"/>
              </a:rPr>
              <a:t>Аутентификаци</a:t>
            </a:r>
            <a:r>
              <a:rPr lang="ru-RU" b="0" i="1" dirty="0">
                <a:solidFill>
                  <a:srgbClr val="1B1B1B"/>
                </a:solidFill>
                <a:effectLst/>
                <a:latin typeface="Inter"/>
              </a:rPr>
              <a:t>я</a:t>
            </a:r>
            <a:r>
              <a:rPr lang="ru-RU" b="0" i="0" dirty="0">
                <a:solidFill>
                  <a:srgbClr val="1B1B1B"/>
                </a:solidFill>
                <a:effectLst/>
                <a:latin typeface="Inter"/>
              </a:rPr>
              <a:t> Некоторые страницы доступны только специальным пользователям. Базовая аутентификация может предоставляться через HTTP, либо через использование заголовка </a:t>
            </a:r>
            <a:r>
              <a:rPr lang="en-US" b="0" i="0" dirty="0">
                <a:solidFill>
                  <a:srgbClr val="1B1B1B"/>
                </a:solidFill>
                <a:effectLst/>
                <a:latin typeface="Inter"/>
              </a:rPr>
              <a:t>WWW-Authenticate (</a:t>
            </a:r>
            <a:r>
              <a:rPr lang="en-US" b="0" i="0" dirty="0" err="1">
                <a:solidFill>
                  <a:srgbClr val="1B1B1B"/>
                </a:solidFill>
                <a:effectLst/>
                <a:latin typeface="Inter"/>
              </a:rPr>
              <a:t>en</a:t>
            </a:r>
            <a:r>
              <a:rPr lang="en-US" b="0" i="0" dirty="0">
                <a:solidFill>
                  <a:srgbClr val="1B1B1B"/>
                </a:solidFill>
                <a:effectLst/>
                <a:latin typeface="Inter"/>
              </a:rPr>
              <a:t>-US)</a:t>
            </a:r>
            <a:r>
              <a:rPr lang="ru-RU" b="0" i="0" dirty="0">
                <a:solidFill>
                  <a:srgbClr val="1B1B1B"/>
                </a:solidFill>
                <a:effectLst/>
                <a:latin typeface="Inter"/>
              </a:rPr>
              <a:t> и подобных ему, либо с помощью настройки </a:t>
            </a:r>
            <a:r>
              <a:rPr lang="ru-RU" b="0" i="0" dirty="0" err="1">
                <a:solidFill>
                  <a:srgbClr val="1B1B1B"/>
                </a:solidFill>
                <a:effectLst/>
                <a:latin typeface="Inter"/>
              </a:rPr>
              <a:t>спецсессии</a:t>
            </a:r>
            <a:r>
              <a:rPr lang="ru-RU" b="0" i="0" dirty="0">
                <a:solidFill>
                  <a:srgbClr val="1B1B1B"/>
                </a:solidFill>
                <a:effectLst/>
                <a:latin typeface="Inter"/>
              </a:rPr>
              <a:t>, используя </a:t>
            </a:r>
            <a:r>
              <a:rPr lang="ru-RU" b="0" i="0" dirty="0" err="1">
                <a:solidFill>
                  <a:srgbClr val="1B1B1B"/>
                </a:solidFill>
                <a:effectLst/>
                <a:latin typeface="Inter"/>
              </a:rPr>
              <a:t>куки</a:t>
            </a:r>
            <a:r>
              <a:rPr lang="ru-RU" b="0" i="0" dirty="0">
                <a:solidFill>
                  <a:srgbClr val="1B1B1B"/>
                </a:solidFill>
                <a:effectLst/>
                <a:latin typeface="Inter"/>
              </a:rPr>
              <a:t>.</a:t>
            </a:r>
          </a:p>
          <a:p>
            <a:pPr algn="l">
              <a:buFont typeface="Arial" panose="020B0604020202020204" pitchFamily="34" charset="0"/>
              <a:buChar char="•"/>
            </a:pPr>
            <a:r>
              <a:rPr lang="ru-RU" b="1" dirty="0">
                <a:solidFill>
                  <a:srgbClr val="1B1B1B"/>
                </a:solidFill>
                <a:latin typeface="Inter"/>
              </a:rPr>
              <a:t>Прокси- туннелирование </a:t>
            </a:r>
            <a:r>
              <a:rPr lang="ru-RU" b="0" i="0" dirty="0">
                <a:solidFill>
                  <a:srgbClr val="1B1B1B"/>
                </a:solidFill>
                <a:effectLst/>
                <a:latin typeface="Inter"/>
              </a:rPr>
              <a:t>Серверы и/или клиенты часто располагаются в интернете и скрывают свои истинные IP-адреса от других. HTTP запросы идут через прокси для пересечения этого сетевого барьера. Не все прокси — HTTP прокси. SOCKS-протокол, например, оперирует на более низком уровне. Другие, как, например, </a:t>
            </a:r>
            <a:r>
              <a:rPr lang="ru-RU" b="0" i="0" dirty="0" err="1">
                <a:solidFill>
                  <a:srgbClr val="1B1B1B"/>
                </a:solidFill>
                <a:effectLst/>
                <a:latin typeface="Inter"/>
              </a:rPr>
              <a:t>ftp</a:t>
            </a:r>
            <a:r>
              <a:rPr lang="ru-RU" b="0" i="0" dirty="0">
                <a:solidFill>
                  <a:srgbClr val="1B1B1B"/>
                </a:solidFill>
                <a:effectLst/>
                <a:latin typeface="Inter"/>
              </a:rPr>
              <a:t>, могут быть обработаны этими прокси.</a:t>
            </a:r>
          </a:p>
          <a:p>
            <a:pPr algn="l">
              <a:buFont typeface="Arial" panose="020B0604020202020204" pitchFamily="34" charset="0"/>
              <a:buChar char="•"/>
            </a:pPr>
            <a:r>
              <a:rPr lang="ru-RU" b="1" i="1" dirty="0">
                <a:solidFill>
                  <a:srgbClr val="1B1B1B"/>
                </a:solidFill>
                <a:effectLst/>
                <a:latin typeface="Inter"/>
              </a:rPr>
              <a:t>Сессии</a:t>
            </a:r>
            <a:r>
              <a:rPr lang="ru-RU" b="1" i="0" dirty="0">
                <a:solidFill>
                  <a:srgbClr val="1B1B1B"/>
                </a:solidFill>
                <a:effectLst/>
                <a:latin typeface="Inter"/>
              </a:rPr>
              <a:t> Использование </a:t>
            </a:r>
            <a:r>
              <a:rPr lang="ru-RU" b="0" i="0" dirty="0">
                <a:solidFill>
                  <a:srgbClr val="1B1B1B"/>
                </a:solidFill>
                <a:effectLst/>
                <a:latin typeface="Inter"/>
              </a:rPr>
              <a:t>HTTP </a:t>
            </a:r>
            <a:r>
              <a:rPr lang="ru-RU" b="0" i="0" dirty="0" err="1">
                <a:solidFill>
                  <a:srgbClr val="1B1B1B"/>
                </a:solidFill>
                <a:effectLst/>
                <a:latin typeface="Inter"/>
              </a:rPr>
              <a:t>куки</a:t>
            </a:r>
            <a:r>
              <a:rPr lang="ru-RU" b="0" i="0" dirty="0">
                <a:solidFill>
                  <a:srgbClr val="1B1B1B"/>
                </a:solidFill>
                <a:effectLst/>
                <a:latin typeface="Inter"/>
              </a:rPr>
              <a:t> позволяет связать запрос с состоянием на сервере. Это создаёт сессию, хотя ядро HTTP — протокол без состояния. Это полезно не только для корзин в интернет-магазинах, но также для любых сайтов, позволяющих пользователю настроить выход.</a:t>
            </a:r>
          </a:p>
          <a:p>
            <a:pPr algn="l">
              <a:buFont typeface="Arial" panose="020B0604020202020204" pitchFamily="34" charset="0"/>
              <a:buChar char="•"/>
            </a:pPr>
            <a:endParaRPr lang="ru-RU" b="0" i="0" dirty="0">
              <a:solidFill>
                <a:srgbClr val="1B1B1B"/>
              </a:solidFill>
              <a:effectLst/>
              <a:latin typeface="Inter"/>
            </a:endParaRPr>
          </a:p>
          <a:p>
            <a:pPr algn="l"/>
            <a:endParaRPr lang="ru-RU" b="0" i="0" dirty="0">
              <a:solidFill>
                <a:srgbClr val="1B1B1B"/>
              </a:solidFill>
              <a:effectLst/>
              <a:latin typeface="Inter"/>
            </a:endParaRPr>
          </a:p>
        </p:txBody>
      </p:sp>
    </p:spTree>
    <p:extLst>
      <p:ext uri="{BB962C8B-B14F-4D97-AF65-F5344CB8AC3E}">
        <p14:creationId xmlns:p14="http://schemas.microsoft.com/office/powerpoint/2010/main" val="1252084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5" name="TextBox 4">
            <a:extLst>
              <a:ext uri="{FF2B5EF4-FFF2-40B4-BE49-F238E27FC236}">
                <a16:creationId xmlns:a16="http://schemas.microsoft.com/office/drawing/2014/main" id="{B22945E7-F805-4F3D-AFC7-6030DC797E05}"/>
              </a:ext>
            </a:extLst>
          </p:cNvPr>
          <p:cNvSpPr txBox="1"/>
          <p:nvPr/>
        </p:nvSpPr>
        <p:spPr>
          <a:xfrm>
            <a:off x="396906" y="292964"/>
            <a:ext cx="11596825" cy="923330"/>
          </a:xfrm>
          <a:prstGeom prst="rect">
            <a:avLst/>
          </a:prstGeom>
          <a:noFill/>
        </p:spPr>
        <p:txBody>
          <a:bodyPr wrap="square">
            <a:spAutoFit/>
          </a:bodyPr>
          <a:lstStyle/>
          <a:p>
            <a:pPr algn="l"/>
            <a:r>
              <a:rPr lang="ru-RU" b="1" i="0" dirty="0">
                <a:solidFill>
                  <a:srgbClr val="0E0E0F"/>
                </a:solidFill>
                <a:effectLst/>
                <a:latin typeface="Inter"/>
              </a:rPr>
              <a:t>Уровни модели TCP/IP</a:t>
            </a:r>
          </a:p>
          <a:p>
            <a:pPr algn="l"/>
            <a:r>
              <a:rPr lang="ru-RU" b="0" i="0" dirty="0">
                <a:solidFill>
                  <a:srgbClr val="0E0E0F"/>
                </a:solidFill>
                <a:effectLst/>
                <a:latin typeface="Inter"/>
              </a:rPr>
              <a:t>Протокол TCP/IP основан на OSI и так же, как предшественник, имеет несколько уровней, которые и составляют его архитектуру. Всего выделяют 4 уровня – канальный (интерфейсный), межсетевой, транспортный и прикладной. </a:t>
            </a:r>
          </a:p>
        </p:txBody>
      </p:sp>
      <p:pic>
        <p:nvPicPr>
          <p:cNvPr id="2050" name="Picture 2" descr="Уровни&amp;nbsp;модели TCP/IP">
            <a:extLst>
              <a:ext uri="{FF2B5EF4-FFF2-40B4-BE49-F238E27FC236}">
                <a16:creationId xmlns:a16="http://schemas.microsoft.com/office/drawing/2014/main" id="{F7675C92-B99F-47EF-B4B4-C91D2B66A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582" y="1647825"/>
            <a:ext cx="10582275"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9015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9E0B86F7-45FB-4039-B54C-D9BA0339A8D4}"/>
              </a:ext>
            </a:extLst>
          </p:cNvPr>
          <p:cNvSpPr txBox="1"/>
          <p:nvPr/>
        </p:nvSpPr>
        <p:spPr>
          <a:xfrm>
            <a:off x="497150" y="372862"/>
            <a:ext cx="11079332" cy="2585323"/>
          </a:xfrm>
          <a:prstGeom prst="rect">
            <a:avLst/>
          </a:prstGeom>
          <a:noFill/>
        </p:spPr>
        <p:txBody>
          <a:bodyPr wrap="square">
            <a:spAutoFit/>
          </a:bodyPr>
          <a:lstStyle/>
          <a:p>
            <a:pPr algn="l"/>
            <a:r>
              <a:rPr lang="ru-RU" b="1" i="0" u="none" strike="noStrike" dirty="0">
                <a:solidFill>
                  <a:srgbClr val="1B1B1B"/>
                </a:solidFill>
                <a:effectLst/>
                <a:latin typeface="Inter"/>
                <a:hlinkClick r:id="rId2"/>
              </a:rPr>
              <a:t>HTTP поток</a:t>
            </a:r>
            <a:endParaRPr lang="ru-RU" b="1" i="0" dirty="0">
              <a:solidFill>
                <a:srgbClr val="1B1B1B"/>
              </a:solidFill>
              <a:effectLst/>
              <a:latin typeface="Inter"/>
            </a:endParaRPr>
          </a:p>
          <a:p>
            <a:pPr algn="l"/>
            <a:r>
              <a:rPr lang="ru-RU" b="0" i="0" dirty="0">
                <a:solidFill>
                  <a:srgbClr val="1B1B1B"/>
                </a:solidFill>
                <a:effectLst/>
                <a:latin typeface="Inter"/>
              </a:rPr>
              <a:t>Когда клиент хочет взаимодействовать с сервером, являющимся конечным сервером или промежуточным прокси, он выполняет следующие шаги:</a:t>
            </a:r>
          </a:p>
          <a:p>
            <a:pPr algn="l">
              <a:buFont typeface="+mj-lt"/>
              <a:buAutoNum type="arabicPeriod"/>
            </a:pPr>
            <a:r>
              <a:rPr lang="ru-RU" b="0" i="0" dirty="0">
                <a:solidFill>
                  <a:srgbClr val="1B1B1B"/>
                </a:solidFill>
                <a:effectLst/>
                <a:latin typeface="Inter"/>
              </a:rPr>
              <a:t>Открытие TCP соединения: TCP-соединение будет использоваться для отправки запроса (или запросов) и получения ответа. Клиент может открыть новое соединение, </a:t>
            </a:r>
            <a:r>
              <a:rPr lang="ru-RU" b="0" i="0" dirty="0" err="1">
                <a:solidFill>
                  <a:srgbClr val="1B1B1B"/>
                </a:solidFill>
                <a:effectLst/>
                <a:latin typeface="Inter"/>
              </a:rPr>
              <a:t>переиспользовать</a:t>
            </a:r>
            <a:r>
              <a:rPr lang="ru-RU" b="0" i="0" dirty="0">
                <a:solidFill>
                  <a:srgbClr val="1B1B1B"/>
                </a:solidFill>
                <a:effectLst/>
                <a:latin typeface="Inter"/>
              </a:rPr>
              <a:t> существующее или открыть несколько TCP-соединений к серверу.</a:t>
            </a:r>
          </a:p>
          <a:p>
            <a:pPr algn="l">
              <a:buFont typeface="+mj-lt"/>
              <a:buAutoNum type="arabicPeriod"/>
            </a:pPr>
            <a:r>
              <a:rPr lang="ru-RU" b="0" i="0" dirty="0">
                <a:solidFill>
                  <a:srgbClr val="1B1B1B"/>
                </a:solidFill>
                <a:effectLst/>
                <a:latin typeface="Inter"/>
              </a:rPr>
              <a:t>Отправка HTTP-сообщения: HTTP-сообщения (до HTTP/2) являются </a:t>
            </a:r>
            <a:r>
              <a:rPr lang="ru-RU" b="0" i="0" dirty="0" err="1">
                <a:solidFill>
                  <a:srgbClr val="1B1B1B"/>
                </a:solidFill>
                <a:effectLst/>
                <a:latin typeface="Inter"/>
              </a:rPr>
              <a:t>человекочитаемыми</a:t>
            </a:r>
            <a:r>
              <a:rPr lang="ru-RU" b="0" i="0" dirty="0">
                <a:solidFill>
                  <a:srgbClr val="1B1B1B"/>
                </a:solidFill>
                <a:effectLst/>
                <a:latin typeface="Inter"/>
              </a:rPr>
              <a:t>. Начиная с HTTP/2, простые сообщения инкапсулируются во фреймы, делая невозможным их чтение напрямую, но принципиально остаются такими же.</a:t>
            </a:r>
          </a:p>
        </p:txBody>
      </p:sp>
      <p:pic>
        <p:nvPicPr>
          <p:cNvPr id="8" name="Рисунок 7">
            <a:extLst>
              <a:ext uri="{FF2B5EF4-FFF2-40B4-BE49-F238E27FC236}">
                <a16:creationId xmlns:a16="http://schemas.microsoft.com/office/drawing/2014/main" id="{8BDBCCF1-4912-4321-ABFA-9D6E4262E7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5837" y="2958185"/>
            <a:ext cx="6270036" cy="3898961"/>
          </a:xfrm>
          <a:prstGeom prst="rect">
            <a:avLst/>
          </a:prstGeom>
        </p:spPr>
      </p:pic>
    </p:spTree>
    <p:extLst>
      <p:ext uri="{BB962C8B-B14F-4D97-AF65-F5344CB8AC3E}">
        <p14:creationId xmlns:p14="http://schemas.microsoft.com/office/powerpoint/2010/main" val="2087298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22D418BB-E4F2-4E57-B16F-EF675ED2D81C}"/>
              </a:ext>
            </a:extLst>
          </p:cNvPr>
          <p:cNvSpPr txBox="1"/>
          <p:nvPr/>
        </p:nvSpPr>
        <p:spPr>
          <a:xfrm>
            <a:off x="266700" y="292964"/>
            <a:ext cx="11398558" cy="1477328"/>
          </a:xfrm>
          <a:prstGeom prst="rect">
            <a:avLst/>
          </a:prstGeom>
          <a:noFill/>
        </p:spPr>
        <p:txBody>
          <a:bodyPr wrap="square">
            <a:spAutoFit/>
          </a:bodyPr>
          <a:lstStyle/>
          <a:p>
            <a:pPr algn="l"/>
            <a:r>
              <a:rPr lang="en-US" b="0" i="0" dirty="0">
                <a:solidFill>
                  <a:srgbClr val="1B1B1B"/>
                </a:solidFill>
                <a:effectLst/>
                <a:latin typeface="Inter"/>
              </a:rPr>
              <a:t>4. </a:t>
            </a:r>
            <a:r>
              <a:rPr lang="ru-RU" b="0" i="0" dirty="0">
                <a:solidFill>
                  <a:srgbClr val="1B1B1B"/>
                </a:solidFill>
                <a:effectLst/>
                <a:latin typeface="Inter"/>
              </a:rPr>
              <a:t>Закрывает или </a:t>
            </a:r>
            <a:r>
              <a:rPr lang="ru-RU" b="0" i="0" dirty="0" err="1">
                <a:solidFill>
                  <a:srgbClr val="1B1B1B"/>
                </a:solidFill>
                <a:effectLst/>
                <a:latin typeface="Inter"/>
              </a:rPr>
              <a:t>переиспользует</a:t>
            </a:r>
            <a:r>
              <a:rPr lang="ru-RU" b="0" i="0" dirty="0">
                <a:solidFill>
                  <a:srgbClr val="1B1B1B"/>
                </a:solidFill>
                <a:effectLst/>
                <a:latin typeface="Inter"/>
              </a:rPr>
              <a:t> соединение для дальнейших запросов.</a:t>
            </a:r>
          </a:p>
          <a:p>
            <a:pPr algn="l"/>
            <a:r>
              <a:rPr lang="ru-RU" b="0" i="0" dirty="0">
                <a:solidFill>
                  <a:srgbClr val="1B1B1B"/>
                </a:solidFill>
                <a:effectLst/>
                <a:latin typeface="Inter"/>
              </a:rPr>
              <a:t>Если активирован HTTP-конвейер, несколько запросов могут быть отправлены без ожидания получения первого ответа целиком. HTTP-конвейер тяжело внедряется в существующие сети, где старые куски ПО сосуществуют с современными версиями. HTTP-конвейер был заменён в HTTP/2 на более надёжные мультиплексные запросы во фрейме.</a:t>
            </a:r>
          </a:p>
        </p:txBody>
      </p:sp>
      <p:sp>
        <p:nvSpPr>
          <p:cNvPr id="5" name="TextBox 4">
            <a:extLst>
              <a:ext uri="{FF2B5EF4-FFF2-40B4-BE49-F238E27FC236}">
                <a16:creationId xmlns:a16="http://schemas.microsoft.com/office/drawing/2014/main" id="{21CDA55C-3A47-4A74-AA96-F560977138FD}"/>
              </a:ext>
            </a:extLst>
          </p:cNvPr>
          <p:cNvSpPr txBox="1"/>
          <p:nvPr/>
        </p:nvSpPr>
        <p:spPr>
          <a:xfrm>
            <a:off x="632533" y="1961966"/>
            <a:ext cx="6094520" cy="369332"/>
          </a:xfrm>
          <a:prstGeom prst="rect">
            <a:avLst/>
          </a:prstGeom>
          <a:noFill/>
        </p:spPr>
        <p:txBody>
          <a:bodyPr wrap="square">
            <a:spAutoFit/>
          </a:bodyPr>
          <a:lstStyle/>
          <a:p>
            <a:pPr algn="l"/>
            <a:r>
              <a:rPr lang="en-US" b="1" i="0" u="sng" dirty="0">
                <a:solidFill>
                  <a:srgbClr val="1B1B1B"/>
                </a:solidFill>
                <a:effectLst/>
                <a:latin typeface="Inter"/>
                <a:hlinkClick r:id="rId2"/>
              </a:rPr>
              <a:t>HTTP </a:t>
            </a:r>
            <a:r>
              <a:rPr lang="ru-RU" b="1" i="0" u="sng" dirty="0">
                <a:solidFill>
                  <a:srgbClr val="1B1B1B"/>
                </a:solidFill>
                <a:effectLst/>
                <a:latin typeface="Inter"/>
                <a:hlinkClick r:id="rId2"/>
              </a:rPr>
              <a:t>сообщения</a:t>
            </a:r>
            <a:endParaRPr lang="ru-RU" b="1" i="0" dirty="0">
              <a:solidFill>
                <a:srgbClr val="1B1B1B"/>
              </a:solidFill>
              <a:effectLst/>
              <a:latin typeface="Inter"/>
            </a:endParaRPr>
          </a:p>
        </p:txBody>
      </p:sp>
      <p:sp>
        <p:nvSpPr>
          <p:cNvPr id="6" name="TextBox 5">
            <a:extLst>
              <a:ext uri="{FF2B5EF4-FFF2-40B4-BE49-F238E27FC236}">
                <a16:creationId xmlns:a16="http://schemas.microsoft.com/office/drawing/2014/main" id="{E019DF42-5090-43E3-85CE-5E37950D1BF6}"/>
              </a:ext>
            </a:extLst>
          </p:cNvPr>
          <p:cNvSpPr txBox="1"/>
          <p:nvPr/>
        </p:nvSpPr>
        <p:spPr>
          <a:xfrm>
            <a:off x="328474" y="2910875"/>
            <a:ext cx="10972800" cy="2308324"/>
          </a:xfrm>
          <a:prstGeom prst="rect">
            <a:avLst/>
          </a:prstGeom>
          <a:noFill/>
        </p:spPr>
        <p:txBody>
          <a:bodyPr wrap="square">
            <a:spAutoFit/>
          </a:bodyPr>
          <a:lstStyle/>
          <a:p>
            <a:r>
              <a:rPr lang="ru-RU" dirty="0">
                <a:effectLst/>
              </a:rPr>
              <a:t>HTTP/1.1 и более ранние HTTP сообщения </a:t>
            </a:r>
            <a:r>
              <a:rPr lang="ru-RU" dirty="0" err="1">
                <a:effectLst/>
              </a:rPr>
              <a:t>человекочитаемые</a:t>
            </a:r>
            <a:r>
              <a:rPr lang="ru-RU" dirty="0">
                <a:effectLst/>
              </a:rPr>
              <a:t>. В версии HTTP/2 эти сообщения встроены в новую бинарную структуру, фрейм, позволяющий оптимизации, такие как компрессия заголовков и мультиплексирование. Даже если часть оригинального HTTP сообщения отправлена в этой версии HTTP, семантика каждого сообщения не изменяется и клиент воссоздаёт (виртуально) оригинальный HTTP-запрос. Это также полезно для понимания HTTP/2 сообщений в формате HTTP/1.1.</a:t>
            </a:r>
          </a:p>
          <a:p>
            <a:r>
              <a:rPr lang="ru-RU" dirty="0">
                <a:effectLst/>
              </a:rPr>
              <a:t>Существует два типа HTTP сообщений, запросы и ответы, каждый в своём формате.</a:t>
            </a:r>
          </a:p>
          <a:p>
            <a:r>
              <a:rPr lang="ru-RU" b="1" u="none" strike="noStrike" dirty="0">
                <a:effectLst/>
                <a:hlinkClick r:id="rId3"/>
              </a:rPr>
              <a:t>Запросы</a:t>
            </a:r>
            <a:endParaRPr lang="ru-RU" b="1" dirty="0">
              <a:effectLst/>
            </a:endParaRPr>
          </a:p>
          <a:p>
            <a:r>
              <a:rPr lang="ru-RU" dirty="0">
                <a:effectLst/>
              </a:rPr>
              <a:t>Примеры HTTP запросов:</a:t>
            </a:r>
          </a:p>
        </p:txBody>
      </p:sp>
    </p:spTree>
    <p:extLst>
      <p:ext uri="{BB962C8B-B14F-4D97-AF65-F5344CB8AC3E}">
        <p14:creationId xmlns:p14="http://schemas.microsoft.com/office/powerpoint/2010/main" val="12422562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99495" y="988095"/>
            <a:ext cx="11596826" cy="3338004"/>
          </a:xfrm>
        </p:spPr>
        <p:txBody>
          <a:bodyPr>
            <a:normAutofit/>
          </a:bodyPr>
          <a:lstStyle/>
          <a:p>
            <a:pPr algn="l"/>
            <a:br>
              <a:rPr lang="ru-RU" b="1" i="0" dirty="0">
                <a:solidFill>
                  <a:srgbClr val="0E0E0F"/>
                </a:solidFill>
                <a:effectLst/>
                <a:latin typeface="Inter"/>
              </a:rPr>
            </a:br>
            <a:endParaRPr lang="en-US" dirty="0"/>
          </a:p>
        </p:txBody>
      </p:sp>
      <p:pic>
        <p:nvPicPr>
          <p:cNvPr id="9218" name="Picture 2">
            <a:extLst>
              <a:ext uri="{FF2B5EF4-FFF2-40B4-BE49-F238E27FC236}">
                <a16:creationId xmlns:a16="http://schemas.microsoft.com/office/drawing/2014/main" id="{6BC69ED7-B938-4FED-99E6-E1E0A8C02A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513" y="167441"/>
            <a:ext cx="7564653" cy="366771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605861B-FD72-4D42-91EF-231BBC51F376}"/>
              </a:ext>
            </a:extLst>
          </p:cNvPr>
          <p:cNvSpPr txBox="1"/>
          <p:nvPr/>
        </p:nvSpPr>
        <p:spPr>
          <a:xfrm>
            <a:off x="195679" y="3059668"/>
            <a:ext cx="6094520" cy="369332"/>
          </a:xfrm>
          <a:prstGeom prst="rect">
            <a:avLst/>
          </a:prstGeom>
          <a:noFill/>
        </p:spPr>
        <p:txBody>
          <a:bodyPr wrap="square">
            <a:spAutoFit/>
          </a:bodyPr>
          <a:lstStyle/>
          <a:p>
            <a:r>
              <a:rPr lang="ru-RU" b="0" i="0" dirty="0">
                <a:solidFill>
                  <a:srgbClr val="1B1B1B"/>
                </a:solidFill>
                <a:effectLst/>
                <a:latin typeface="Inter"/>
              </a:rPr>
              <a:t>Запросы содержат следующие элементы:</a:t>
            </a:r>
            <a:endParaRPr lang="en-US" dirty="0"/>
          </a:p>
        </p:txBody>
      </p:sp>
      <p:pic>
        <p:nvPicPr>
          <p:cNvPr id="10" name="Рисунок 9">
            <a:extLst>
              <a:ext uri="{FF2B5EF4-FFF2-40B4-BE49-F238E27FC236}">
                <a16:creationId xmlns:a16="http://schemas.microsoft.com/office/drawing/2014/main" id="{797DD3CF-BB8A-45DA-AB83-8858F04235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962" y="3429000"/>
            <a:ext cx="7975297" cy="2968672"/>
          </a:xfrm>
          <a:prstGeom prst="rect">
            <a:avLst/>
          </a:prstGeom>
        </p:spPr>
      </p:pic>
    </p:spTree>
    <p:extLst>
      <p:ext uri="{BB962C8B-B14F-4D97-AF65-F5344CB8AC3E}">
        <p14:creationId xmlns:p14="http://schemas.microsoft.com/office/powerpoint/2010/main" val="12879113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745724" y="15593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D7A5A64E-9588-4C93-B08D-733FCEDABE03}"/>
              </a:ext>
            </a:extLst>
          </p:cNvPr>
          <p:cNvSpPr txBox="1"/>
          <p:nvPr/>
        </p:nvSpPr>
        <p:spPr>
          <a:xfrm>
            <a:off x="561512" y="292964"/>
            <a:ext cx="6094520" cy="646331"/>
          </a:xfrm>
          <a:prstGeom prst="rect">
            <a:avLst/>
          </a:prstGeom>
          <a:noFill/>
        </p:spPr>
        <p:txBody>
          <a:bodyPr wrap="square">
            <a:spAutoFit/>
          </a:bodyPr>
          <a:lstStyle/>
          <a:p>
            <a:pPr algn="l"/>
            <a:r>
              <a:rPr lang="ru-RU" b="1" i="0" u="sng" dirty="0">
                <a:solidFill>
                  <a:srgbClr val="1B1B1B"/>
                </a:solidFill>
                <a:effectLst/>
                <a:latin typeface="Inter"/>
                <a:hlinkClick r:id="rId2"/>
              </a:rPr>
              <a:t>Ответы</a:t>
            </a:r>
            <a:endParaRPr lang="ru-RU" b="1" i="0" dirty="0">
              <a:solidFill>
                <a:srgbClr val="1B1B1B"/>
              </a:solidFill>
              <a:effectLst/>
              <a:latin typeface="Inter"/>
            </a:endParaRPr>
          </a:p>
          <a:p>
            <a:pPr algn="l"/>
            <a:r>
              <a:rPr lang="ru-RU" b="0" i="0" dirty="0">
                <a:solidFill>
                  <a:srgbClr val="1B1B1B"/>
                </a:solidFill>
                <a:effectLst/>
                <a:latin typeface="Inter"/>
              </a:rPr>
              <a:t>Примеры ответов:</a:t>
            </a:r>
          </a:p>
        </p:txBody>
      </p:sp>
      <p:pic>
        <p:nvPicPr>
          <p:cNvPr id="10242" name="Picture 2">
            <a:extLst>
              <a:ext uri="{FF2B5EF4-FFF2-40B4-BE49-F238E27FC236}">
                <a16:creationId xmlns:a16="http://schemas.microsoft.com/office/drawing/2014/main" id="{3AC3DA18-F070-4AC5-ADF7-4B297179BE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5935" y="292964"/>
            <a:ext cx="7219950" cy="47053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46C2517-25FC-47A4-AE66-81C266E582F1}"/>
              </a:ext>
            </a:extLst>
          </p:cNvPr>
          <p:cNvSpPr txBox="1"/>
          <p:nvPr/>
        </p:nvSpPr>
        <p:spPr>
          <a:xfrm>
            <a:off x="1052421" y="4741545"/>
            <a:ext cx="9603464" cy="2308324"/>
          </a:xfrm>
          <a:prstGeom prst="rect">
            <a:avLst/>
          </a:prstGeom>
          <a:noFill/>
        </p:spPr>
        <p:txBody>
          <a:bodyPr wrap="square">
            <a:spAutoFit/>
          </a:bodyPr>
          <a:lstStyle/>
          <a:p>
            <a:pPr algn="l"/>
            <a:r>
              <a:rPr lang="ru-RU" b="0" i="0" dirty="0">
                <a:solidFill>
                  <a:srgbClr val="1B1B1B"/>
                </a:solidFill>
                <a:effectLst/>
                <a:latin typeface="Inter"/>
              </a:rPr>
              <a:t>Ответы содержат следующие элементы:</a:t>
            </a:r>
          </a:p>
          <a:p>
            <a:pPr algn="l">
              <a:buFont typeface="Arial" panose="020B0604020202020204" pitchFamily="34" charset="0"/>
              <a:buChar char="•"/>
            </a:pPr>
            <a:r>
              <a:rPr lang="ru-RU" b="0" i="0" dirty="0">
                <a:solidFill>
                  <a:srgbClr val="1B1B1B"/>
                </a:solidFill>
                <a:effectLst/>
                <a:latin typeface="Inter"/>
              </a:rPr>
              <a:t>Версию HTTP-протокола.</a:t>
            </a:r>
            <a:endParaRPr lang="en-US" b="0" i="0" dirty="0">
              <a:solidFill>
                <a:srgbClr val="1B1B1B"/>
              </a:solidFill>
              <a:effectLst/>
              <a:latin typeface="Inter"/>
            </a:endParaRPr>
          </a:p>
          <a:p>
            <a:pPr algn="l">
              <a:buFont typeface="Arial" panose="020B0604020202020204" pitchFamily="34" charset="0"/>
              <a:buChar char="•"/>
            </a:pPr>
            <a:r>
              <a:rPr lang="en-US" b="0" i="0" dirty="0">
                <a:solidFill>
                  <a:srgbClr val="1B1B1B"/>
                </a:solidFill>
                <a:effectLst/>
                <a:latin typeface="Inter"/>
              </a:rPr>
              <a:t>Http </a:t>
            </a:r>
            <a:r>
              <a:rPr lang="ru-RU" b="0" i="0" dirty="0">
                <a:solidFill>
                  <a:srgbClr val="1B1B1B"/>
                </a:solidFill>
                <a:effectLst/>
                <a:latin typeface="Inter"/>
              </a:rPr>
              <a:t>код состояния сообщающий об успешности запроса или причине неудачи.</a:t>
            </a:r>
          </a:p>
          <a:p>
            <a:pPr algn="l">
              <a:buFont typeface="Arial" panose="020B0604020202020204" pitchFamily="34" charset="0"/>
              <a:buChar char="•"/>
            </a:pPr>
            <a:r>
              <a:rPr lang="ru-RU" b="0" i="0" dirty="0">
                <a:solidFill>
                  <a:srgbClr val="1B1B1B"/>
                </a:solidFill>
                <a:effectLst/>
                <a:latin typeface="Inter"/>
              </a:rPr>
              <a:t>Сообщение состояния — краткое описание кода состояния.</a:t>
            </a:r>
          </a:p>
          <a:p>
            <a:pPr algn="l">
              <a:buFont typeface="Arial" panose="020B0604020202020204" pitchFamily="34" charset="0"/>
              <a:buChar char="•"/>
            </a:pPr>
            <a:r>
              <a:rPr lang="ru-RU" b="0" i="0" dirty="0">
                <a:solidFill>
                  <a:srgbClr val="1B1B1B"/>
                </a:solidFill>
                <a:effectLst/>
                <a:latin typeface="Inter"/>
              </a:rPr>
              <a:t>HTTP заголовки подобно заголовкам в запросах.</a:t>
            </a:r>
          </a:p>
          <a:p>
            <a:pPr algn="l">
              <a:buFont typeface="Arial" panose="020B0604020202020204" pitchFamily="34" charset="0"/>
              <a:buChar char="•"/>
            </a:pPr>
            <a:r>
              <a:rPr lang="ru-RU" b="0" i="0" dirty="0">
                <a:solidFill>
                  <a:srgbClr val="1B1B1B"/>
                </a:solidFill>
                <a:effectLst/>
                <a:latin typeface="Inter"/>
              </a:rPr>
              <a:t>Опционально: тело, содержащее пересылаемый ресурс.</a:t>
            </a:r>
          </a:p>
          <a:p>
            <a:pPr algn="l">
              <a:buFont typeface="Arial" panose="020B0604020202020204" pitchFamily="34" charset="0"/>
              <a:buChar char="•"/>
            </a:pPr>
            <a:endParaRPr lang="ru-RU" b="0" i="0" dirty="0">
              <a:solidFill>
                <a:srgbClr val="1B1B1B"/>
              </a:solidFill>
              <a:effectLst/>
              <a:latin typeface="Inter"/>
            </a:endParaRPr>
          </a:p>
          <a:p>
            <a:pPr algn="l">
              <a:buFont typeface="Arial" panose="020B0604020202020204" pitchFamily="34" charset="0"/>
              <a:buChar char="•"/>
            </a:pPr>
            <a:endParaRPr lang="ru-RU" b="0" i="0" dirty="0">
              <a:solidFill>
                <a:srgbClr val="1B1B1B"/>
              </a:solidFill>
              <a:effectLst/>
              <a:latin typeface="Inter"/>
            </a:endParaRPr>
          </a:p>
        </p:txBody>
      </p:sp>
    </p:spTree>
    <p:extLst>
      <p:ext uri="{BB962C8B-B14F-4D97-AF65-F5344CB8AC3E}">
        <p14:creationId xmlns:p14="http://schemas.microsoft.com/office/powerpoint/2010/main" val="4027476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428A7FA0-720D-4CD4-A9B9-016A328C1D46}"/>
              </a:ext>
            </a:extLst>
          </p:cNvPr>
          <p:cNvSpPr txBox="1"/>
          <p:nvPr/>
        </p:nvSpPr>
        <p:spPr>
          <a:xfrm>
            <a:off x="523783" y="408372"/>
            <a:ext cx="10768613" cy="2031325"/>
          </a:xfrm>
          <a:prstGeom prst="rect">
            <a:avLst/>
          </a:prstGeom>
          <a:noFill/>
        </p:spPr>
        <p:txBody>
          <a:bodyPr wrap="square">
            <a:spAutoFit/>
          </a:bodyPr>
          <a:lstStyle/>
          <a:p>
            <a:pPr algn="l"/>
            <a:r>
              <a:rPr lang="ru-RU" b="1" i="0" u="sng" dirty="0">
                <a:solidFill>
                  <a:srgbClr val="1B1B1B"/>
                </a:solidFill>
                <a:effectLst/>
                <a:latin typeface="Inter"/>
                <a:hlinkClick r:id="rId2"/>
              </a:rPr>
              <a:t>Вывод</a:t>
            </a:r>
            <a:endParaRPr lang="ru-RU" b="1" i="0" dirty="0">
              <a:solidFill>
                <a:srgbClr val="1B1B1B"/>
              </a:solidFill>
              <a:effectLst/>
              <a:latin typeface="Inter"/>
            </a:endParaRPr>
          </a:p>
          <a:p>
            <a:pPr algn="l"/>
            <a:r>
              <a:rPr lang="ru-RU" b="0" i="0" dirty="0">
                <a:solidFill>
                  <a:srgbClr val="1B1B1B"/>
                </a:solidFill>
                <a:effectLst/>
                <a:latin typeface="Inter"/>
              </a:rPr>
              <a:t>HTTP — лёгкий в использовании расширяемый протокол. Структура клиент-сервера, вместе со способностью к простому добавлению заголовков, позволяет HTTP продвигаться вместе с расширяющимися возможностями Сети.</a:t>
            </a:r>
          </a:p>
          <a:p>
            <a:pPr algn="l"/>
            <a:r>
              <a:rPr lang="ru-RU" b="0" i="0" dirty="0">
                <a:solidFill>
                  <a:srgbClr val="1B1B1B"/>
                </a:solidFill>
                <a:effectLst/>
                <a:latin typeface="Inter"/>
              </a:rPr>
              <a:t>Хотя HTTP/2 добавляет некоторую сложность, встраивая HTTP сообщения во фреймы для улучшения производительности, базовая структура сообщений осталась с HTTP/1.0. Сессионный поток остаётся простым, позволяя исследовать и отлаживать с простым</a:t>
            </a:r>
          </a:p>
        </p:txBody>
      </p:sp>
    </p:spTree>
    <p:extLst>
      <p:ext uri="{BB962C8B-B14F-4D97-AF65-F5344CB8AC3E}">
        <p14:creationId xmlns:p14="http://schemas.microsoft.com/office/powerpoint/2010/main" val="1945299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F4489C-F9CB-4104-A9CD-07A0F5F1C77C}"/>
              </a:ext>
            </a:extLst>
          </p:cNvPr>
          <p:cNvSpPr txBox="1"/>
          <p:nvPr/>
        </p:nvSpPr>
        <p:spPr>
          <a:xfrm>
            <a:off x="630315" y="417250"/>
            <a:ext cx="11336784" cy="2862322"/>
          </a:xfrm>
          <a:prstGeom prst="rect">
            <a:avLst/>
          </a:prstGeom>
          <a:noFill/>
        </p:spPr>
        <p:txBody>
          <a:bodyPr wrap="square">
            <a:spAutoFit/>
          </a:bodyPr>
          <a:lstStyle/>
          <a:p>
            <a:pPr algn="l" fontAlgn="base"/>
            <a:r>
              <a:rPr lang="ru-RU" b="1" i="0" dirty="0">
                <a:solidFill>
                  <a:srgbClr val="092433"/>
                </a:solidFill>
                <a:effectLst/>
                <a:latin typeface="Manrope"/>
              </a:rPr>
              <a:t>SMTP (</a:t>
            </a:r>
            <a:r>
              <a:rPr lang="ru-RU" b="1" i="0" dirty="0" err="1">
                <a:solidFill>
                  <a:srgbClr val="092433"/>
                </a:solidFill>
                <a:effectLst/>
                <a:latin typeface="Manrope"/>
              </a:rPr>
              <a:t>Simple</a:t>
            </a:r>
            <a:r>
              <a:rPr lang="ru-RU" b="1" i="0" dirty="0">
                <a:solidFill>
                  <a:srgbClr val="092433"/>
                </a:solidFill>
                <a:effectLst/>
                <a:latin typeface="Manrope"/>
              </a:rPr>
              <a:t> </a:t>
            </a:r>
            <a:r>
              <a:rPr lang="ru-RU" b="1" i="0" dirty="0" err="1">
                <a:solidFill>
                  <a:srgbClr val="092433"/>
                </a:solidFill>
                <a:effectLst/>
                <a:latin typeface="Manrope"/>
              </a:rPr>
              <a:t>Mail</a:t>
            </a:r>
            <a:r>
              <a:rPr lang="ru-RU" b="1" i="0" dirty="0">
                <a:solidFill>
                  <a:srgbClr val="092433"/>
                </a:solidFill>
                <a:effectLst/>
                <a:latin typeface="Manrope"/>
              </a:rPr>
              <a:t> </a:t>
            </a:r>
            <a:r>
              <a:rPr lang="ru-RU" b="1" i="0" dirty="0" err="1">
                <a:solidFill>
                  <a:srgbClr val="092433"/>
                </a:solidFill>
                <a:effectLst/>
                <a:latin typeface="Manrope"/>
              </a:rPr>
              <a:t>Transfer</a:t>
            </a:r>
            <a:r>
              <a:rPr lang="ru-RU" b="1" i="0" dirty="0">
                <a:solidFill>
                  <a:srgbClr val="092433"/>
                </a:solidFill>
                <a:effectLst/>
                <a:latin typeface="Manrope"/>
              </a:rPr>
              <a:t> </a:t>
            </a:r>
            <a:r>
              <a:rPr lang="ru-RU" b="1" i="0" dirty="0" err="1">
                <a:solidFill>
                  <a:srgbClr val="092433"/>
                </a:solidFill>
                <a:effectLst/>
                <a:latin typeface="Manrope"/>
              </a:rPr>
              <a:t>Protocol</a:t>
            </a:r>
            <a:r>
              <a:rPr lang="ru-RU" b="1" i="0" dirty="0">
                <a:solidFill>
                  <a:srgbClr val="092433"/>
                </a:solidFill>
                <a:effectLst/>
                <a:latin typeface="Manrope"/>
              </a:rPr>
              <a:t>) </a:t>
            </a:r>
            <a:r>
              <a:rPr lang="ru-RU" b="0" i="0" dirty="0">
                <a:solidFill>
                  <a:srgbClr val="092433"/>
                </a:solidFill>
                <a:effectLst/>
                <a:latin typeface="Manrope"/>
              </a:rPr>
              <a:t>— протокол передачи почты. Он был представлен еще в 1982 году, но не теряет актуальности до сих пор. В статье разбираемся, какие задачи решает протокол и как он работает.</a:t>
            </a:r>
          </a:p>
          <a:p>
            <a:pPr algn="l" fontAlgn="base"/>
            <a:r>
              <a:rPr lang="ru-RU" b="0" i="0" dirty="0">
                <a:solidFill>
                  <a:srgbClr val="092433"/>
                </a:solidFill>
                <a:effectLst/>
                <a:latin typeface="CoilTrail"/>
              </a:rPr>
              <a:t>Для чего используется SMTP</a:t>
            </a:r>
          </a:p>
          <a:p>
            <a:pPr algn="l" fontAlgn="base"/>
            <a:endParaRPr lang="ru-RU" b="0" i="0" dirty="0">
              <a:solidFill>
                <a:srgbClr val="092433"/>
              </a:solidFill>
              <a:effectLst/>
              <a:latin typeface="CoilTrail"/>
            </a:endParaRPr>
          </a:p>
          <a:p>
            <a:pPr algn="l" fontAlgn="base"/>
            <a:r>
              <a:rPr lang="ru-RU" b="0" i="0" dirty="0">
                <a:solidFill>
                  <a:srgbClr val="092433"/>
                </a:solidFill>
                <a:effectLst/>
                <a:latin typeface="Manrope"/>
              </a:rPr>
              <a:t>У протокола две главные задачи:</a:t>
            </a:r>
          </a:p>
          <a:p>
            <a:pPr algn="l" fontAlgn="base"/>
            <a:endParaRPr lang="ru-RU" b="0" i="0" dirty="0">
              <a:solidFill>
                <a:srgbClr val="092433"/>
              </a:solidFill>
              <a:effectLst/>
              <a:latin typeface="Manrope"/>
            </a:endParaRPr>
          </a:p>
          <a:p>
            <a:pPr algn="l" fontAlgn="base">
              <a:buFont typeface="Arial" panose="020B0604020202020204" pitchFamily="34" charset="0"/>
              <a:buChar char="•"/>
            </a:pPr>
            <a:r>
              <a:rPr lang="ru-RU" b="0" i="0" dirty="0">
                <a:solidFill>
                  <a:srgbClr val="092433"/>
                </a:solidFill>
                <a:effectLst/>
                <a:latin typeface="Manrope"/>
              </a:rPr>
              <a:t>Проверка корректности настроек системы и предоставление «разрешения» на отправку </a:t>
            </a:r>
            <a:r>
              <a:rPr lang="ru-RU" b="0" i="0" dirty="0" err="1">
                <a:solidFill>
                  <a:srgbClr val="092433"/>
                </a:solidFill>
                <a:effectLst/>
                <a:latin typeface="Manrope"/>
              </a:rPr>
              <a:t>email</a:t>
            </a:r>
            <a:r>
              <a:rPr lang="ru-RU" b="0" i="0" dirty="0">
                <a:solidFill>
                  <a:srgbClr val="092433"/>
                </a:solidFill>
                <a:effectLst/>
                <a:latin typeface="Manrope"/>
              </a:rPr>
              <a:t>-сообщения для определенного устройства.</a:t>
            </a:r>
          </a:p>
          <a:p>
            <a:pPr algn="l" fontAlgn="base">
              <a:buFont typeface="Arial" panose="020B0604020202020204" pitchFamily="34" charset="0"/>
              <a:buChar char="•"/>
            </a:pPr>
            <a:r>
              <a:rPr lang="ru-RU" b="0" i="0" dirty="0">
                <a:solidFill>
                  <a:srgbClr val="092433"/>
                </a:solidFill>
                <a:effectLst/>
                <a:latin typeface="Manrope"/>
              </a:rPr>
              <a:t>Отправка исходящего сообщения на заданный адрес электронной почты и подтверждение успешной доставки. Если сообщение доставить не удается, отправитель получает соответствующее извещение.</a:t>
            </a:r>
          </a:p>
        </p:txBody>
      </p:sp>
    </p:spTree>
    <p:extLst>
      <p:ext uri="{BB962C8B-B14F-4D97-AF65-F5344CB8AC3E}">
        <p14:creationId xmlns:p14="http://schemas.microsoft.com/office/powerpoint/2010/main" val="3849398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5FC8F4-CBE0-41AA-A21A-BD9AD339C70F}"/>
              </a:ext>
            </a:extLst>
          </p:cNvPr>
          <p:cNvSpPr txBox="1"/>
          <p:nvPr/>
        </p:nvSpPr>
        <p:spPr>
          <a:xfrm>
            <a:off x="630315" y="523782"/>
            <a:ext cx="11478827" cy="4324261"/>
          </a:xfrm>
          <a:prstGeom prst="rect">
            <a:avLst/>
          </a:prstGeom>
          <a:noFill/>
        </p:spPr>
        <p:txBody>
          <a:bodyPr wrap="square">
            <a:spAutoFit/>
          </a:bodyPr>
          <a:lstStyle/>
          <a:p>
            <a:pPr algn="l" fontAlgn="base"/>
            <a:r>
              <a:rPr lang="ru-RU" sz="2300" b="1" i="0" dirty="0">
                <a:solidFill>
                  <a:srgbClr val="FF0000"/>
                </a:solidFill>
                <a:effectLst/>
                <a:latin typeface="CoilTrail"/>
              </a:rPr>
              <a:t>SMTP и его место в стеке TCP/IP</a:t>
            </a:r>
          </a:p>
          <a:p>
            <a:pPr algn="l" fontAlgn="base"/>
            <a:endParaRPr lang="ru-RU" b="0" i="0" dirty="0">
              <a:solidFill>
                <a:srgbClr val="092433"/>
              </a:solidFill>
              <a:effectLst/>
              <a:latin typeface="CoilTrail"/>
            </a:endParaRPr>
          </a:p>
          <a:p>
            <a:pPr algn="l" fontAlgn="base"/>
            <a:r>
              <a:rPr lang="ru-RU" b="0" i="0" dirty="0">
                <a:solidFill>
                  <a:srgbClr val="092433"/>
                </a:solidFill>
                <a:effectLst/>
                <a:latin typeface="Manrope"/>
              </a:rPr>
              <a:t>Теоретически SMTP умеет работать с практически любыми протоколами так называемого транспортного уровня, включая TCP, UDP и другие. Еще на заре развития протокола за ним закрепили два номера порта:</a:t>
            </a:r>
          </a:p>
          <a:p>
            <a:pPr algn="l" fontAlgn="base"/>
            <a:endParaRPr lang="ru-RU" b="0" i="0" dirty="0">
              <a:solidFill>
                <a:srgbClr val="092433"/>
              </a:solidFill>
              <a:effectLst/>
              <a:latin typeface="Manrope"/>
            </a:endParaRPr>
          </a:p>
          <a:p>
            <a:pPr algn="l" fontAlgn="base">
              <a:buFont typeface="Arial" panose="020B0604020202020204" pitchFamily="34" charset="0"/>
              <a:buChar char="•"/>
            </a:pPr>
            <a:r>
              <a:rPr lang="ru-RU" b="0" i="0" dirty="0">
                <a:solidFill>
                  <a:srgbClr val="092433"/>
                </a:solidFill>
                <a:effectLst/>
                <a:latin typeface="Manrope"/>
              </a:rPr>
              <a:t>Первый — это порт 25, посредством которого почта передается между почтовыми серверами.</a:t>
            </a:r>
          </a:p>
          <a:p>
            <a:pPr algn="l" fontAlgn="base">
              <a:buFont typeface="Arial" panose="020B0604020202020204" pitchFamily="34" charset="0"/>
              <a:buChar char="•"/>
            </a:pPr>
            <a:r>
              <a:rPr lang="ru-RU" b="0" i="0" dirty="0">
                <a:solidFill>
                  <a:srgbClr val="092433"/>
                </a:solidFill>
                <a:effectLst/>
                <a:latin typeface="Manrope"/>
              </a:rPr>
              <a:t>Второй — порт 587, благодаря которому почта передается от почтового клиента на сервер.</a:t>
            </a:r>
          </a:p>
          <a:p>
            <a:pPr algn="l" fontAlgn="base"/>
            <a:endParaRPr lang="ru-RU" b="0" i="0" dirty="0">
              <a:solidFill>
                <a:srgbClr val="092433"/>
              </a:solidFill>
              <a:effectLst/>
              <a:latin typeface="Manrope"/>
            </a:endParaRPr>
          </a:p>
          <a:p>
            <a:pPr algn="l" fontAlgn="base"/>
            <a:r>
              <a:rPr lang="ru-RU" b="0" i="0" dirty="0">
                <a:solidFill>
                  <a:srgbClr val="092433"/>
                </a:solidFill>
                <a:effectLst/>
                <a:latin typeface="Manrope"/>
              </a:rPr>
              <a:t>В большинстве случаев протокол SMTP используется для передачи исходящей почты с использованием порта TCP 25. То есть можно сказать, что SMTP-порт — это как раз TCP 25, хоть и не всегда. Иногда задействуется еще порт 465. Так происходит, когда порт требует защищенного SSL-соединения.</a:t>
            </a:r>
          </a:p>
          <a:p>
            <a:pPr algn="l" fontAlgn="base"/>
            <a:endParaRPr lang="ru-RU" b="0" i="0" dirty="0">
              <a:solidFill>
                <a:srgbClr val="092433"/>
              </a:solidFill>
              <a:effectLst/>
              <a:latin typeface="Manrope"/>
            </a:endParaRPr>
          </a:p>
          <a:p>
            <a:pPr algn="l" fontAlgn="base"/>
            <a:r>
              <a:rPr lang="ru-RU" b="0" i="0" dirty="0">
                <a:solidFill>
                  <a:srgbClr val="092433"/>
                </a:solidFill>
                <a:effectLst/>
                <a:latin typeface="Manrope"/>
              </a:rPr>
              <a:t>Но в большинстве случаев используется лишь один транспортный протокол TCP с портом 25 (это SMTP-порт по умолчанию). Другие варианты применяются крайне редко, например, когда провайдеры по какой-то причине закрывают доступ к 25 порту. Они могут делать это, например, для блокировки спам-рассылок.</a:t>
            </a:r>
          </a:p>
        </p:txBody>
      </p:sp>
    </p:spTree>
    <p:extLst>
      <p:ext uri="{BB962C8B-B14F-4D97-AF65-F5344CB8AC3E}">
        <p14:creationId xmlns:p14="http://schemas.microsoft.com/office/powerpoint/2010/main" val="367559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64688A-490F-4569-9F0B-426B1DECE6E9}"/>
              </a:ext>
            </a:extLst>
          </p:cNvPr>
          <p:cNvSpPr txBox="1"/>
          <p:nvPr/>
        </p:nvSpPr>
        <p:spPr>
          <a:xfrm>
            <a:off x="204186" y="257452"/>
            <a:ext cx="11523216" cy="2585323"/>
          </a:xfrm>
          <a:prstGeom prst="rect">
            <a:avLst/>
          </a:prstGeom>
          <a:noFill/>
        </p:spPr>
        <p:txBody>
          <a:bodyPr wrap="square">
            <a:spAutoFit/>
          </a:bodyPr>
          <a:lstStyle/>
          <a:p>
            <a:pPr algn="l" fontAlgn="base"/>
            <a:r>
              <a:rPr lang="ru-RU" b="1" i="0" dirty="0">
                <a:solidFill>
                  <a:srgbClr val="092433"/>
                </a:solidFill>
                <a:effectLst/>
                <a:latin typeface="CoilTrail"/>
              </a:rPr>
              <a:t>Электронное письмо и его формат</a:t>
            </a:r>
          </a:p>
          <a:p>
            <a:pPr algn="l" fontAlgn="base"/>
            <a:r>
              <a:rPr lang="ru-RU" b="0" i="0" dirty="0">
                <a:solidFill>
                  <a:srgbClr val="092433"/>
                </a:solidFill>
                <a:effectLst/>
                <a:latin typeface="Manrope"/>
              </a:rPr>
              <a:t>Сообщение электронной почты всегда состоит из трех элементов:</a:t>
            </a:r>
          </a:p>
          <a:p>
            <a:pPr algn="l" fontAlgn="base">
              <a:buFont typeface="Arial" panose="020B0604020202020204" pitchFamily="34" charset="0"/>
              <a:buChar char="•"/>
            </a:pPr>
            <a:r>
              <a:rPr lang="ru-RU" b="0" i="0" dirty="0">
                <a:solidFill>
                  <a:srgbClr val="092433"/>
                </a:solidFill>
                <a:effectLst/>
                <a:latin typeface="Manrope"/>
              </a:rPr>
              <a:t>Так называемый конверт.</a:t>
            </a:r>
          </a:p>
          <a:p>
            <a:pPr algn="l" fontAlgn="base">
              <a:buFont typeface="Arial" panose="020B0604020202020204" pitchFamily="34" charset="0"/>
              <a:buChar char="•"/>
            </a:pPr>
            <a:r>
              <a:rPr lang="ru-RU" b="0" i="0" dirty="0">
                <a:solidFill>
                  <a:srgbClr val="092433"/>
                </a:solidFill>
                <a:effectLst/>
                <a:latin typeface="Manrope"/>
              </a:rPr>
              <a:t>Заголовок.</a:t>
            </a:r>
          </a:p>
          <a:p>
            <a:pPr algn="l" fontAlgn="base">
              <a:buFont typeface="Arial" panose="020B0604020202020204" pitchFamily="34" charset="0"/>
              <a:buChar char="•"/>
            </a:pPr>
            <a:r>
              <a:rPr lang="ru-RU" b="0" i="0" dirty="0">
                <a:solidFill>
                  <a:srgbClr val="092433"/>
                </a:solidFill>
                <a:effectLst/>
                <a:latin typeface="Manrope"/>
              </a:rPr>
              <a:t>Тело письма.</a:t>
            </a:r>
          </a:p>
          <a:p>
            <a:pPr algn="l" fontAlgn="base"/>
            <a:r>
              <a:rPr lang="ru-RU" b="0" i="0" dirty="0">
                <a:solidFill>
                  <a:srgbClr val="092433"/>
                </a:solidFill>
                <a:effectLst/>
                <a:latin typeface="Manrope"/>
              </a:rPr>
              <a:t>Конверт применяется для передачи сообщений электронной почты от клиенту к серверу и обратно. При этом как клиент, так и сервер взаимодействуют друг с другом в обычном формате «запрос-ответ». В ходе взаимодействия между ними передаются текстовые строки.</a:t>
            </a:r>
          </a:p>
          <a:p>
            <a:pPr algn="l" fontAlgn="base"/>
            <a:r>
              <a:rPr lang="ru-RU" b="0" i="0" dirty="0">
                <a:solidFill>
                  <a:srgbClr val="092433"/>
                </a:solidFill>
                <a:effectLst/>
                <a:latin typeface="Manrope"/>
              </a:rPr>
              <a:t>Что касается заголовка и тела письма, то их параметры прописаны в отдельном документе — RFC2822.</a:t>
            </a:r>
          </a:p>
        </p:txBody>
      </p:sp>
      <p:pic>
        <p:nvPicPr>
          <p:cNvPr id="1026" name="Picture 2">
            <a:extLst>
              <a:ext uri="{FF2B5EF4-FFF2-40B4-BE49-F238E27FC236}">
                <a16:creationId xmlns:a16="http://schemas.microsoft.com/office/drawing/2014/main" id="{B8E1318B-8F84-433E-A964-80B5C84633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863" y="2842775"/>
            <a:ext cx="2171700" cy="32194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73F589-60D1-4D31-A33A-8A15E1A5C887}"/>
              </a:ext>
            </a:extLst>
          </p:cNvPr>
          <p:cNvSpPr txBox="1"/>
          <p:nvPr/>
        </p:nvSpPr>
        <p:spPr>
          <a:xfrm>
            <a:off x="2485563" y="2861064"/>
            <a:ext cx="6094520" cy="2308324"/>
          </a:xfrm>
          <a:prstGeom prst="rect">
            <a:avLst/>
          </a:prstGeom>
          <a:noFill/>
        </p:spPr>
        <p:txBody>
          <a:bodyPr wrap="square">
            <a:spAutoFit/>
          </a:bodyPr>
          <a:lstStyle/>
          <a:p>
            <a:pPr algn="l" fontAlgn="base"/>
            <a:r>
              <a:rPr lang="en-US" b="0" i="0" dirty="0" err="1">
                <a:solidFill>
                  <a:srgbClr val="092433"/>
                </a:solidFill>
                <a:effectLst/>
                <a:latin typeface="Manrope"/>
              </a:rPr>
              <a:t>Формат</a:t>
            </a:r>
            <a:r>
              <a:rPr lang="en-US" b="0" i="0" dirty="0">
                <a:solidFill>
                  <a:srgbClr val="092433"/>
                </a:solidFill>
                <a:effectLst/>
                <a:latin typeface="Manrope"/>
              </a:rPr>
              <a:t> </a:t>
            </a:r>
            <a:r>
              <a:rPr lang="en-US" b="0" i="0" dirty="0" err="1">
                <a:solidFill>
                  <a:srgbClr val="092433"/>
                </a:solidFill>
                <a:effectLst/>
                <a:latin typeface="Manrope"/>
              </a:rPr>
              <a:t>поля</a:t>
            </a:r>
            <a:r>
              <a:rPr lang="en-US" b="0" i="0" dirty="0">
                <a:solidFill>
                  <a:srgbClr val="092433"/>
                </a:solidFill>
                <a:effectLst/>
                <a:latin typeface="Manrope"/>
              </a:rPr>
              <a:t> </a:t>
            </a:r>
            <a:r>
              <a:rPr lang="en-US" b="0" i="0" dirty="0" err="1">
                <a:solidFill>
                  <a:srgbClr val="092433"/>
                </a:solidFill>
                <a:effectLst/>
                <a:latin typeface="Manrope"/>
              </a:rPr>
              <a:t>заголовка</a:t>
            </a:r>
            <a:r>
              <a:rPr lang="en-US" b="0" i="0" dirty="0">
                <a:solidFill>
                  <a:srgbClr val="092433"/>
                </a:solidFill>
                <a:effectLst/>
                <a:latin typeface="Manrope"/>
              </a:rPr>
              <a:t> Received:</a:t>
            </a:r>
          </a:p>
          <a:p>
            <a:pPr algn="l" fontAlgn="base"/>
            <a:r>
              <a:rPr lang="en-US" b="0" i="0" dirty="0">
                <a:solidFill>
                  <a:srgbClr val="092433"/>
                </a:solidFill>
                <a:effectLst/>
                <a:latin typeface="Manrope"/>
              </a:rPr>
              <a:t>Received:</a:t>
            </a:r>
            <a:br>
              <a:rPr lang="en-US" b="0" i="0" dirty="0">
                <a:solidFill>
                  <a:srgbClr val="092433"/>
                </a:solidFill>
                <a:effectLst/>
                <a:latin typeface="Manrope"/>
              </a:rPr>
            </a:br>
            <a:r>
              <a:rPr lang="en-US" b="0" i="0" dirty="0">
                <a:solidFill>
                  <a:srgbClr val="092433"/>
                </a:solidFill>
                <a:effectLst/>
                <a:latin typeface="Manrope"/>
              </a:rPr>
              <a:t>From host</a:t>
            </a:r>
            <a:br>
              <a:rPr lang="en-US" b="0" i="0" dirty="0">
                <a:solidFill>
                  <a:srgbClr val="092433"/>
                </a:solidFill>
                <a:effectLst/>
                <a:latin typeface="Manrope"/>
              </a:rPr>
            </a:br>
            <a:r>
              <a:rPr lang="en-US" b="0" i="0" dirty="0">
                <a:solidFill>
                  <a:srgbClr val="092433"/>
                </a:solidFill>
                <a:effectLst/>
                <a:latin typeface="Manrope"/>
              </a:rPr>
              <a:t>by host</a:t>
            </a:r>
            <a:br>
              <a:rPr lang="en-US" b="0" i="0" dirty="0">
                <a:solidFill>
                  <a:srgbClr val="092433"/>
                </a:solidFill>
                <a:effectLst/>
                <a:latin typeface="Manrope"/>
              </a:rPr>
            </a:br>
            <a:r>
              <a:rPr lang="en-US" b="0" i="0" dirty="0">
                <a:solidFill>
                  <a:srgbClr val="092433"/>
                </a:solidFill>
                <a:effectLst/>
                <a:latin typeface="Manrope"/>
              </a:rPr>
              <a:t>via physical-path</a:t>
            </a:r>
            <a:br>
              <a:rPr lang="en-US" b="0" i="0" dirty="0">
                <a:solidFill>
                  <a:srgbClr val="092433"/>
                </a:solidFill>
                <a:effectLst/>
                <a:latin typeface="Manrope"/>
              </a:rPr>
            </a:br>
            <a:r>
              <a:rPr lang="en-US" b="0" i="0" dirty="0">
                <a:solidFill>
                  <a:srgbClr val="092433"/>
                </a:solidFill>
                <a:effectLst/>
                <a:latin typeface="Manrope"/>
              </a:rPr>
              <a:t>with protocol</a:t>
            </a:r>
            <a:br>
              <a:rPr lang="en-US" b="0" i="0" dirty="0">
                <a:solidFill>
                  <a:srgbClr val="092433"/>
                </a:solidFill>
                <a:effectLst/>
                <a:latin typeface="Manrope"/>
              </a:rPr>
            </a:br>
            <a:r>
              <a:rPr lang="en-US" b="0" i="0" dirty="0">
                <a:solidFill>
                  <a:srgbClr val="092433"/>
                </a:solidFill>
                <a:effectLst/>
                <a:latin typeface="Manrope"/>
              </a:rPr>
              <a:t>id message-id</a:t>
            </a:r>
            <a:br>
              <a:rPr lang="en-US" b="0" i="0" dirty="0">
                <a:solidFill>
                  <a:srgbClr val="092433"/>
                </a:solidFill>
                <a:effectLst/>
                <a:latin typeface="Manrope"/>
              </a:rPr>
            </a:br>
            <a:r>
              <a:rPr lang="en-US" b="0" i="0" dirty="0">
                <a:solidFill>
                  <a:srgbClr val="092433"/>
                </a:solidFill>
                <a:effectLst/>
                <a:latin typeface="Manrope"/>
              </a:rPr>
              <a:t>for final e-mail destination</a:t>
            </a:r>
          </a:p>
        </p:txBody>
      </p:sp>
      <p:sp>
        <p:nvSpPr>
          <p:cNvPr id="8" name="TextBox 7">
            <a:extLst>
              <a:ext uri="{FF2B5EF4-FFF2-40B4-BE49-F238E27FC236}">
                <a16:creationId xmlns:a16="http://schemas.microsoft.com/office/drawing/2014/main" id="{4D1EAC5C-E5F2-45D6-B1D4-4C83B66AC1B2}"/>
              </a:ext>
            </a:extLst>
          </p:cNvPr>
          <p:cNvSpPr txBox="1"/>
          <p:nvPr/>
        </p:nvSpPr>
        <p:spPr>
          <a:xfrm>
            <a:off x="5783617" y="3339173"/>
            <a:ext cx="6094520" cy="3139321"/>
          </a:xfrm>
          <a:prstGeom prst="rect">
            <a:avLst/>
          </a:prstGeom>
          <a:noFill/>
        </p:spPr>
        <p:txBody>
          <a:bodyPr wrap="square">
            <a:spAutoFit/>
          </a:bodyPr>
          <a:lstStyle/>
          <a:p>
            <a:pPr algn="l" fontAlgn="base"/>
            <a:r>
              <a:rPr lang="ru-RU" b="0" i="0" dirty="0">
                <a:solidFill>
                  <a:srgbClr val="092433"/>
                </a:solidFill>
                <a:effectLst/>
                <a:latin typeface="Manrope"/>
              </a:rPr>
              <a:t>Это поле используется для идентификации тех SMTP-серверов, которые были задействованы в процессе доставки сообщения от отправителя к получателю. Любой сервер из цепочки добавляет к сообщению собственное поле </a:t>
            </a:r>
            <a:r>
              <a:rPr lang="ru-RU" b="0" i="0" dirty="0" err="1">
                <a:solidFill>
                  <a:srgbClr val="092433"/>
                </a:solidFill>
                <a:effectLst/>
                <a:latin typeface="Manrope"/>
              </a:rPr>
              <a:t>Received</a:t>
            </a:r>
            <a:r>
              <a:rPr lang="ru-RU" b="0" i="0" dirty="0">
                <a:solidFill>
                  <a:srgbClr val="092433"/>
                </a:solidFill>
                <a:effectLst/>
                <a:latin typeface="Manrope"/>
              </a:rPr>
              <a:t>, где можно видеть техническую информацию об этом сервере.</a:t>
            </a:r>
          </a:p>
          <a:p>
            <a:pPr algn="l" fontAlgn="base"/>
            <a:r>
              <a:rPr lang="ru-RU" b="0" i="0" dirty="0" err="1">
                <a:solidFill>
                  <a:srgbClr val="092433"/>
                </a:solidFill>
                <a:effectLst/>
                <a:latin typeface="Manrope"/>
              </a:rPr>
              <a:t>Return-Path</a:t>
            </a:r>
            <a:r>
              <a:rPr lang="ru-RU" b="0" i="0" dirty="0">
                <a:solidFill>
                  <a:srgbClr val="092433"/>
                </a:solidFill>
                <a:effectLst/>
                <a:latin typeface="Manrope"/>
              </a:rPr>
              <a:t> — поле возврата, которое используется для определения маршрута, по которому прошло сообщение. Если оно было отправлено прямо на сервер получателя, то в поле отображается один адрес. Если же серверов несколько, они будут отображаться списком.</a:t>
            </a:r>
          </a:p>
        </p:txBody>
      </p:sp>
    </p:spTree>
    <p:extLst>
      <p:ext uri="{BB962C8B-B14F-4D97-AF65-F5344CB8AC3E}">
        <p14:creationId xmlns:p14="http://schemas.microsoft.com/office/powerpoint/2010/main" val="31219782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A5CE42-5990-454E-91C6-F1CDEABBC811}"/>
              </a:ext>
            </a:extLst>
          </p:cNvPr>
          <p:cNvSpPr txBox="1"/>
          <p:nvPr/>
        </p:nvSpPr>
        <p:spPr>
          <a:xfrm>
            <a:off x="683581" y="199565"/>
            <a:ext cx="10440139" cy="5170646"/>
          </a:xfrm>
          <a:prstGeom prst="rect">
            <a:avLst/>
          </a:prstGeom>
          <a:noFill/>
        </p:spPr>
        <p:txBody>
          <a:bodyPr wrap="square">
            <a:spAutoFit/>
          </a:bodyPr>
          <a:lstStyle/>
          <a:p>
            <a:pPr algn="l" fontAlgn="base"/>
            <a:r>
              <a:rPr lang="ru-RU" sz="2400" b="1" i="0" dirty="0">
                <a:solidFill>
                  <a:srgbClr val="092433"/>
                </a:solidFill>
                <a:effectLst/>
                <a:latin typeface="CoilTrail"/>
              </a:rPr>
              <a:t>Команды и ответы SMTP</a:t>
            </a:r>
          </a:p>
          <a:p>
            <a:pPr algn="l" fontAlgn="base"/>
            <a:endParaRPr lang="ru-RU" sz="2400" b="1" i="0" dirty="0">
              <a:solidFill>
                <a:srgbClr val="092433"/>
              </a:solidFill>
              <a:effectLst/>
              <a:latin typeface="CoilTrail"/>
            </a:endParaRPr>
          </a:p>
          <a:p>
            <a:pPr algn="l" fontAlgn="base"/>
            <a:r>
              <a:rPr lang="ru-RU" sz="2400" b="1" i="0" dirty="0">
                <a:solidFill>
                  <a:srgbClr val="092433"/>
                </a:solidFill>
                <a:effectLst/>
                <a:latin typeface="Manrope"/>
              </a:rPr>
              <a:t>Команды</a:t>
            </a:r>
          </a:p>
          <a:p>
            <a:pPr algn="l" fontAlgn="base"/>
            <a:endParaRPr lang="ru-RU" sz="2400" b="1" i="0" dirty="0">
              <a:solidFill>
                <a:srgbClr val="092433"/>
              </a:solidFill>
              <a:effectLst/>
              <a:latin typeface="Manrope"/>
            </a:endParaRPr>
          </a:p>
          <a:p>
            <a:pPr algn="l" fontAlgn="base"/>
            <a:r>
              <a:rPr lang="ru-RU" b="0" i="0" dirty="0">
                <a:solidFill>
                  <a:srgbClr val="092433"/>
                </a:solidFill>
                <a:effectLst/>
                <a:latin typeface="Manrope"/>
              </a:rPr>
              <a:t>Все они состоят из четырех символов. Сакрального замысла здесь нет, просто в самом начале разработчики договорились, что длина будет именно такой. Ниже — основные команды SMPT. Есть и другие, но они используются реже.</a:t>
            </a:r>
          </a:p>
          <a:p>
            <a:pPr algn="l" fontAlgn="base">
              <a:buFont typeface="Arial" panose="020B0604020202020204" pitchFamily="34" charset="0"/>
              <a:buChar char="•"/>
            </a:pPr>
            <a:r>
              <a:rPr lang="ru-RU" b="0" i="0" dirty="0">
                <a:solidFill>
                  <a:srgbClr val="092433"/>
                </a:solidFill>
                <a:effectLst/>
                <a:latin typeface="Manrope"/>
              </a:rPr>
              <a:t>Команда </a:t>
            </a:r>
            <a:r>
              <a:rPr lang="ru-RU" b="1" i="0" dirty="0" err="1">
                <a:solidFill>
                  <a:srgbClr val="092433"/>
                </a:solidFill>
                <a:effectLst/>
                <a:latin typeface="Manrope"/>
              </a:rPr>
              <a:t>Helo</a:t>
            </a:r>
            <a:r>
              <a:rPr lang="ru-RU" b="0" i="0" dirty="0">
                <a:solidFill>
                  <a:srgbClr val="092433"/>
                </a:solidFill>
                <a:effectLst/>
                <a:latin typeface="Manrope"/>
              </a:rPr>
              <a:t> применяется для установки соединения. Эта операция будет выполнена только в том случае, если клиент указал свой домен и собственный почтовый адрес.</a:t>
            </a:r>
          </a:p>
          <a:p>
            <a:pPr algn="l" fontAlgn="base">
              <a:buFont typeface="Arial" panose="020B0604020202020204" pitchFamily="34" charset="0"/>
              <a:buChar char="•"/>
            </a:pPr>
            <a:r>
              <a:rPr lang="ru-RU" b="0" i="0" dirty="0">
                <a:solidFill>
                  <a:srgbClr val="092433"/>
                </a:solidFill>
                <a:effectLst/>
                <a:latin typeface="Manrope"/>
              </a:rPr>
              <a:t>Команда </a:t>
            </a:r>
            <a:r>
              <a:rPr lang="ru-RU" b="1" i="0" dirty="0" err="1">
                <a:solidFill>
                  <a:srgbClr val="092433"/>
                </a:solidFill>
                <a:effectLst/>
                <a:latin typeface="Manrope"/>
              </a:rPr>
              <a:t>Mail</a:t>
            </a:r>
            <a:r>
              <a:rPr lang="ru-RU" b="1" i="0" dirty="0">
                <a:solidFill>
                  <a:srgbClr val="092433"/>
                </a:solidFill>
                <a:effectLst/>
                <a:latin typeface="Manrope"/>
              </a:rPr>
              <a:t> </a:t>
            </a:r>
            <a:r>
              <a:rPr lang="ru-RU" b="0" i="0" dirty="0">
                <a:solidFill>
                  <a:srgbClr val="092433"/>
                </a:solidFill>
                <a:effectLst/>
                <a:latin typeface="Manrope"/>
              </a:rPr>
              <a:t>применяется для задания адреса отправителя.</a:t>
            </a:r>
          </a:p>
          <a:p>
            <a:pPr algn="l" fontAlgn="base">
              <a:buFont typeface="Arial" panose="020B0604020202020204" pitchFamily="34" charset="0"/>
              <a:buChar char="•"/>
            </a:pPr>
            <a:r>
              <a:rPr lang="ru-RU" b="0" i="0" dirty="0">
                <a:solidFill>
                  <a:srgbClr val="092433"/>
                </a:solidFill>
                <a:effectLst/>
                <a:latin typeface="Manrope"/>
              </a:rPr>
              <a:t>Команда </a:t>
            </a:r>
            <a:r>
              <a:rPr lang="ru-RU" b="1" i="0" dirty="0">
                <a:solidFill>
                  <a:srgbClr val="092433"/>
                </a:solidFill>
                <a:effectLst/>
                <a:latin typeface="Manrope"/>
              </a:rPr>
              <a:t>RCPT </a:t>
            </a:r>
            <a:r>
              <a:rPr lang="ru-RU" b="0" i="0" dirty="0">
                <a:solidFill>
                  <a:srgbClr val="092433"/>
                </a:solidFill>
                <a:effectLst/>
                <a:latin typeface="Manrope"/>
              </a:rPr>
              <a:t>используется исключительно для того, чтобы прописать адрес получателя. Электронное сообщение можно передать сразу нескольким получателям, для чего требуется использовать команду RCPT несколько раз подряд.</a:t>
            </a:r>
          </a:p>
          <a:p>
            <a:pPr algn="l" fontAlgn="base">
              <a:buFont typeface="Arial" panose="020B0604020202020204" pitchFamily="34" charset="0"/>
              <a:buChar char="•"/>
            </a:pPr>
            <a:r>
              <a:rPr lang="ru-RU" b="0" i="0" dirty="0">
                <a:solidFill>
                  <a:srgbClr val="092433"/>
                </a:solidFill>
                <a:effectLst/>
                <a:latin typeface="Manrope"/>
              </a:rPr>
              <a:t>Команда </a:t>
            </a:r>
            <a:r>
              <a:rPr lang="ru-RU" b="1" i="0" dirty="0">
                <a:solidFill>
                  <a:srgbClr val="092433"/>
                </a:solidFill>
                <a:effectLst/>
                <a:latin typeface="Manrope"/>
              </a:rPr>
              <a:t>DATA </a:t>
            </a:r>
            <a:r>
              <a:rPr lang="ru-RU" b="0" i="0" dirty="0">
                <a:solidFill>
                  <a:srgbClr val="092433"/>
                </a:solidFill>
                <a:effectLst/>
                <a:latin typeface="Manrope"/>
              </a:rPr>
              <a:t>нужна для уведомления принимающего сервера о завершении конверта, после чего идет само письмо.</a:t>
            </a:r>
          </a:p>
          <a:p>
            <a:pPr algn="l" fontAlgn="base">
              <a:buFont typeface="Arial" panose="020B0604020202020204" pitchFamily="34" charset="0"/>
              <a:buChar char="•"/>
            </a:pPr>
            <a:r>
              <a:rPr lang="ru-RU" b="0" i="0" dirty="0">
                <a:solidFill>
                  <a:srgbClr val="092433"/>
                </a:solidFill>
                <a:effectLst/>
                <a:latin typeface="Manrope"/>
              </a:rPr>
              <a:t>Команда </a:t>
            </a:r>
            <a:r>
              <a:rPr lang="ru-RU" b="1" i="0" dirty="0">
                <a:solidFill>
                  <a:srgbClr val="092433"/>
                </a:solidFill>
                <a:effectLst/>
                <a:latin typeface="Manrope"/>
              </a:rPr>
              <a:t>QUIT</a:t>
            </a:r>
            <a:r>
              <a:rPr lang="ru-RU" b="0" i="0" dirty="0">
                <a:solidFill>
                  <a:srgbClr val="092433"/>
                </a:solidFill>
                <a:effectLst/>
                <a:latin typeface="Manrope"/>
              </a:rPr>
              <a:t> применяется для разрыва соединения с сервером сразу после завершения приема сообщения.</a:t>
            </a:r>
          </a:p>
        </p:txBody>
      </p:sp>
    </p:spTree>
    <p:extLst>
      <p:ext uri="{BB962C8B-B14F-4D97-AF65-F5344CB8AC3E}">
        <p14:creationId xmlns:p14="http://schemas.microsoft.com/office/powerpoint/2010/main" val="42798713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8A5611-9DBF-4F97-8701-04AFB25EF536}"/>
              </a:ext>
            </a:extLst>
          </p:cNvPr>
          <p:cNvSpPr txBox="1"/>
          <p:nvPr/>
        </p:nvSpPr>
        <p:spPr>
          <a:xfrm>
            <a:off x="204186" y="291924"/>
            <a:ext cx="8902083" cy="4601260"/>
          </a:xfrm>
          <a:prstGeom prst="rect">
            <a:avLst/>
          </a:prstGeom>
          <a:noFill/>
        </p:spPr>
        <p:txBody>
          <a:bodyPr wrap="square">
            <a:spAutoFit/>
          </a:bodyPr>
          <a:lstStyle/>
          <a:p>
            <a:pPr algn="l" fontAlgn="base"/>
            <a:r>
              <a:rPr lang="ru-RU" sz="2300" b="1" i="0" dirty="0">
                <a:solidFill>
                  <a:srgbClr val="092433"/>
                </a:solidFill>
                <a:effectLst/>
                <a:latin typeface="Manrope"/>
              </a:rPr>
              <a:t>Ответы SMTP</a:t>
            </a:r>
          </a:p>
          <a:p>
            <a:pPr algn="l" fontAlgn="base"/>
            <a:r>
              <a:rPr lang="ru-RU" b="0" i="0" dirty="0">
                <a:solidFill>
                  <a:srgbClr val="092433"/>
                </a:solidFill>
                <a:effectLst/>
                <a:latin typeface="Manrope"/>
              </a:rPr>
              <a:t>Здесь все одновременно и проще, и сложнее. Ответы в случае SMTP состоят из двух частей:</a:t>
            </a:r>
          </a:p>
          <a:p>
            <a:pPr algn="l" fontAlgn="base">
              <a:buFont typeface="Arial" panose="020B0604020202020204" pitchFamily="34" charset="0"/>
              <a:buChar char="•"/>
            </a:pPr>
            <a:r>
              <a:rPr lang="ru-RU" b="0" i="0" dirty="0">
                <a:solidFill>
                  <a:srgbClr val="092433"/>
                </a:solidFill>
                <a:effectLst/>
                <a:latin typeface="Manrope"/>
              </a:rPr>
              <a:t>Код сообщения. Дает возможность изучить корректность и правильность отправки.</a:t>
            </a:r>
          </a:p>
          <a:p>
            <a:pPr algn="l" fontAlgn="base">
              <a:buFont typeface="Arial" panose="020B0604020202020204" pitchFamily="34" charset="0"/>
              <a:buChar char="•"/>
            </a:pPr>
            <a:r>
              <a:rPr lang="ru-RU" b="0" i="0" dirty="0">
                <a:solidFill>
                  <a:srgbClr val="092433"/>
                </a:solidFill>
                <a:effectLst/>
                <a:latin typeface="Manrope"/>
              </a:rPr>
              <a:t>Текстовое сообщение. Объясняет, что произошло в ходе отправки или получения. </a:t>
            </a:r>
          </a:p>
          <a:p>
            <a:pPr algn="l" fontAlgn="base">
              <a:buFont typeface="Arial" panose="020B0604020202020204" pitchFamily="34" charset="0"/>
              <a:buChar char="•"/>
            </a:pPr>
            <a:endParaRPr lang="ru-RU" dirty="0">
              <a:solidFill>
                <a:srgbClr val="092433"/>
              </a:solidFill>
              <a:latin typeface="Manrope"/>
            </a:endParaRPr>
          </a:p>
          <a:p>
            <a:pPr algn="l" fontAlgn="base"/>
            <a:r>
              <a:rPr lang="ru-RU" b="0" i="0" dirty="0">
                <a:solidFill>
                  <a:srgbClr val="092433"/>
                </a:solidFill>
                <a:effectLst/>
                <a:latin typeface="Manrope"/>
              </a:rPr>
              <a:t>Как правило, сообщение формируется для того, что произошло. В подавляющем большинстве случаев такое сообщение предназначено для людей, а не компьютеров.</a:t>
            </a:r>
          </a:p>
          <a:p>
            <a:pPr algn="l" fontAlgn="base"/>
            <a:r>
              <a:rPr lang="ru-RU" b="0" i="0" dirty="0">
                <a:solidFill>
                  <a:srgbClr val="092433"/>
                </a:solidFill>
                <a:effectLst/>
                <a:latin typeface="Manrope"/>
              </a:rPr>
              <a:t>Коды сообщений начинаются на 2, 3, 5. </a:t>
            </a:r>
          </a:p>
          <a:p>
            <a:pPr algn="l" fontAlgn="base"/>
            <a:r>
              <a:rPr lang="ru-RU" b="0" i="0" dirty="0">
                <a:solidFill>
                  <a:srgbClr val="092433"/>
                </a:solidFill>
                <a:effectLst/>
                <a:latin typeface="Manrope"/>
              </a:rPr>
              <a:t>Если сообщение начинается на 2, это значит, что предыдущая команда успешно завершена. </a:t>
            </a:r>
          </a:p>
          <a:p>
            <a:pPr algn="l" fontAlgn="base"/>
            <a:r>
              <a:rPr lang="ru-RU" b="0" i="0" dirty="0">
                <a:solidFill>
                  <a:srgbClr val="092433"/>
                </a:solidFill>
                <a:effectLst/>
                <a:latin typeface="Manrope"/>
              </a:rPr>
              <a:t>«Тройка» в коде означает успешную отправку с необходимостью предоставить дополнительные данные.</a:t>
            </a:r>
          </a:p>
          <a:p>
            <a:pPr algn="l" fontAlgn="base"/>
            <a:r>
              <a:rPr lang="ru-RU" b="0" i="0" dirty="0">
                <a:solidFill>
                  <a:srgbClr val="092433"/>
                </a:solidFill>
                <a:effectLst/>
                <a:latin typeface="Manrope"/>
              </a:rPr>
              <a:t>Если сообщение начинается на 5, это означает технический сбой. </a:t>
            </a:r>
          </a:p>
          <a:p>
            <a:pPr algn="l" fontAlgn="base"/>
            <a:r>
              <a:rPr lang="ru-RU" b="0" i="0" dirty="0">
                <a:solidFill>
                  <a:srgbClr val="092433"/>
                </a:solidFill>
                <a:effectLst/>
                <a:latin typeface="Manrope"/>
              </a:rPr>
              <a:t>Так, ошибка 502 — индикатор нереализованной команды, </a:t>
            </a:r>
          </a:p>
          <a:p>
            <a:pPr algn="l" fontAlgn="base"/>
            <a:r>
              <a:rPr lang="ru-RU" b="0" i="0" dirty="0">
                <a:solidFill>
                  <a:srgbClr val="092433"/>
                </a:solidFill>
                <a:effectLst/>
                <a:latin typeface="Manrope"/>
              </a:rPr>
              <a:t>а 503 сообщает о неправильной последовательности команд.</a:t>
            </a:r>
          </a:p>
        </p:txBody>
      </p:sp>
    </p:spTree>
    <p:extLst>
      <p:ext uri="{BB962C8B-B14F-4D97-AF65-F5344CB8AC3E}">
        <p14:creationId xmlns:p14="http://schemas.microsoft.com/office/powerpoint/2010/main" val="3041765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6" name="TextBox 5">
            <a:extLst>
              <a:ext uri="{FF2B5EF4-FFF2-40B4-BE49-F238E27FC236}">
                <a16:creationId xmlns:a16="http://schemas.microsoft.com/office/drawing/2014/main" id="{0ABDFBCA-AEAA-4030-A64C-E4932558D914}"/>
              </a:ext>
            </a:extLst>
          </p:cNvPr>
          <p:cNvSpPr txBox="1"/>
          <p:nvPr/>
        </p:nvSpPr>
        <p:spPr>
          <a:xfrm>
            <a:off x="328474" y="-62145"/>
            <a:ext cx="11771790" cy="6771084"/>
          </a:xfrm>
          <a:prstGeom prst="rect">
            <a:avLst/>
          </a:prstGeom>
          <a:noFill/>
        </p:spPr>
        <p:txBody>
          <a:bodyPr wrap="square">
            <a:spAutoFit/>
          </a:bodyPr>
          <a:lstStyle/>
          <a:p>
            <a:pPr algn="l"/>
            <a:r>
              <a:rPr lang="ru-RU" sz="2600" b="1" i="0" dirty="0">
                <a:solidFill>
                  <a:srgbClr val="FF0000"/>
                </a:solidFill>
                <a:effectLst/>
                <a:latin typeface="Inter"/>
              </a:rPr>
              <a:t>Канальный (сетевой интерфейс)</a:t>
            </a:r>
          </a:p>
          <a:p>
            <a:pPr algn="l"/>
            <a:r>
              <a:rPr lang="ru-RU" sz="2600" b="0" i="0" dirty="0">
                <a:solidFill>
                  <a:srgbClr val="0E0E0F"/>
                </a:solidFill>
                <a:effectLst/>
                <a:latin typeface="Inter"/>
              </a:rPr>
              <a:t>Аппаратный уровень обеспечивает взаимодействие сетевого оборудования </a:t>
            </a:r>
            <a:r>
              <a:rPr lang="ru-RU" sz="2600" b="0" i="0" dirty="0" err="1">
                <a:solidFill>
                  <a:srgbClr val="0E0E0F"/>
                </a:solidFill>
                <a:effectLst/>
                <a:latin typeface="Inter"/>
              </a:rPr>
              <a:t>Ethernet</a:t>
            </a:r>
            <a:r>
              <a:rPr lang="ru-RU" sz="2600" b="0" i="0" dirty="0">
                <a:solidFill>
                  <a:srgbClr val="0E0E0F"/>
                </a:solidFill>
                <a:effectLst/>
                <a:latin typeface="Inter"/>
              </a:rPr>
              <a:t> и </a:t>
            </a:r>
            <a:r>
              <a:rPr lang="ru-RU" sz="2600" b="0" i="0" dirty="0" err="1">
                <a:solidFill>
                  <a:srgbClr val="0E0E0F"/>
                </a:solidFill>
                <a:effectLst/>
                <a:latin typeface="Inter"/>
              </a:rPr>
              <a:t>Wi-Fi</a:t>
            </a:r>
            <a:r>
              <a:rPr lang="ru-RU" sz="2600" b="0" i="0" dirty="0">
                <a:solidFill>
                  <a:srgbClr val="0E0E0F"/>
                </a:solidFill>
                <a:effectLst/>
                <a:latin typeface="Inter"/>
              </a:rPr>
              <a:t>. Он соответствует физическому из предыдущего стандарта OSI. Здесь задача состоит в кодировании информации, ее делению на пакеты и отправке по нужному каналу. Также измеряются параметры сигнала вроде задержки ответа и расстояния между хостами.</a:t>
            </a:r>
          </a:p>
          <a:p>
            <a:pPr algn="l"/>
            <a:r>
              <a:rPr lang="ru-RU" sz="2600" b="1" i="0" dirty="0">
                <a:solidFill>
                  <a:srgbClr val="0E0E0F"/>
                </a:solidFill>
                <a:effectLst/>
                <a:latin typeface="Inter"/>
              </a:rPr>
              <a:t>Межсетевой (</a:t>
            </a:r>
            <a:r>
              <a:rPr lang="ru-RU" sz="2600" b="1" i="0" dirty="0" err="1">
                <a:solidFill>
                  <a:srgbClr val="0E0E0F"/>
                </a:solidFill>
                <a:effectLst/>
                <a:latin typeface="Inter"/>
              </a:rPr>
              <a:t>Internet</a:t>
            </a:r>
            <a:r>
              <a:rPr lang="ru-RU" sz="2600" b="1" i="0" dirty="0">
                <a:solidFill>
                  <a:srgbClr val="0E0E0F"/>
                </a:solidFill>
                <a:effectLst/>
                <a:latin typeface="Inter"/>
              </a:rPr>
              <a:t> </a:t>
            </a:r>
            <a:r>
              <a:rPr lang="ru-RU" sz="2600" b="1" i="0" dirty="0" err="1">
                <a:solidFill>
                  <a:srgbClr val="0E0E0F"/>
                </a:solidFill>
                <a:effectLst/>
                <a:latin typeface="Inter"/>
              </a:rPr>
              <a:t>Layer</a:t>
            </a:r>
            <a:r>
              <a:rPr lang="ru-RU" sz="2600" b="1" i="0" dirty="0">
                <a:solidFill>
                  <a:srgbClr val="0E0E0F"/>
                </a:solidFill>
                <a:effectLst/>
                <a:latin typeface="Inter"/>
              </a:rPr>
              <a:t>)</a:t>
            </a:r>
          </a:p>
          <a:p>
            <a:pPr algn="l"/>
            <a:r>
              <a:rPr lang="ru-RU" sz="2600" b="0" i="0" dirty="0">
                <a:solidFill>
                  <a:srgbClr val="0E0E0F"/>
                </a:solidFill>
                <a:effectLst/>
                <a:latin typeface="Inter"/>
              </a:rPr>
              <a:t>Интернет состоит из множества локальных сетей, объединенных между собой как раз за счет протокола связи TCP/IP. Межсетевой уровень регламентирует взаимодействие между отдельными подсетями. Маршрутизация осуществляется путем обращения к определенному IP-адресу с использованием маски.</a:t>
            </a:r>
          </a:p>
          <a:p>
            <a:pPr algn="l"/>
            <a:r>
              <a:rPr lang="ru-RU" sz="2600" b="0" i="0" dirty="0">
                <a:solidFill>
                  <a:srgbClr val="0E0E0F"/>
                </a:solidFill>
                <a:effectLst/>
                <a:latin typeface="Inter"/>
              </a:rPr>
              <a:t>Если хосты находятся в одной подсети, маркируемой одной маской, данные передаются напрямую. В противном случае информация «путешествует» по целой цепочке промежуточных звеньев, пока не достигнет нужной точки. Назначение IP-адреса проводится по стандарту IPv4 или IPv6 (они не совместимы между собой).</a:t>
            </a:r>
            <a:endParaRPr lang="en-US" sz="2600" b="0" i="0" dirty="0">
              <a:solidFill>
                <a:srgbClr val="0E0E0F"/>
              </a:solidFill>
              <a:effectLst/>
              <a:latin typeface="Inter"/>
            </a:endParaRPr>
          </a:p>
          <a:p>
            <a:pPr algn="l"/>
            <a:endParaRPr lang="ru-RU" b="0" i="0" dirty="0">
              <a:solidFill>
                <a:srgbClr val="0E0E0F"/>
              </a:solidFill>
              <a:effectLst/>
              <a:latin typeface="Inter"/>
            </a:endParaRPr>
          </a:p>
        </p:txBody>
      </p:sp>
    </p:spTree>
    <p:extLst>
      <p:ext uri="{BB962C8B-B14F-4D97-AF65-F5344CB8AC3E}">
        <p14:creationId xmlns:p14="http://schemas.microsoft.com/office/powerpoint/2010/main" val="13379528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96BDBD-95B8-4658-88C6-CF4AA6CC1DDE}"/>
              </a:ext>
            </a:extLst>
          </p:cNvPr>
          <p:cNvSpPr txBox="1"/>
          <p:nvPr/>
        </p:nvSpPr>
        <p:spPr>
          <a:xfrm>
            <a:off x="328473" y="275208"/>
            <a:ext cx="10679837" cy="3785652"/>
          </a:xfrm>
          <a:prstGeom prst="rect">
            <a:avLst/>
          </a:prstGeom>
          <a:noFill/>
        </p:spPr>
        <p:txBody>
          <a:bodyPr wrap="square">
            <a:spAutoFit/>
          </a:bodyPr>
          <a:lstStyle/>
          <a:p>
            <a:pPr algn="l" fontAlgn="base"/>
            <a:r>
              <a:rPr lang="ru-RU" sz="2400" b="1" i="0" dirty="0">
                <a:solidFill>
                  <a:srgbClr val="092433"/>
                </a:solidFill>
                <a:effectLst/>
                <a:latin typeface="CoilTrail"/>
              </a:rPr>
              <a:t>Как работает SMTP — простыми словами</a:t>
            </a:r>
          </a:p>
          <a:p>
            <a:pPr algn="l" fontAlgn="base"/>
            <a:r>
              <a:rPr lang="ru-RU" b="0" i="0" dirty="0">
                <a:solidFill>
                  <a:srgbClr val="092433"/>
                </a:solidFill>
                <a:effectLst/>
                <a:latin typeface="Manrope"/>
              </a:rPr>
              <a:t>Давайте представим, что вы установили и настроили собственный SMTP-сервер. Далее вы планируете отправить письмо. Работает отправка по определенному алгоритму:</a:t>
            </a:r>
          </a:p>
          <a:p>
            <a:pPr algn="l" fontAlgn="base">
              <a:buFont typeface="Arial" panose="020B0604020202020204" pitchFamily="34" charset="0"/>
              <a:buChar char="•"/>
            </a:pPr>
            <a:r>
              <a:rPr lang="ru-RU" b="0" i="0" dirty="0">
                <a:solidFill>
                  <a:srgbClr val="092433"/>
                </a:solidFill>
                <a:effectLst/>
                <a:latin typeface="Manrope"/>
              </a:rPr>
              <a:t>Указывается адрес отправителя, после чего система пользователя соединяется, к примеру, с SMTP почтового клиента </a:t>
            </a:r>
            <a:r>
              <a:rPr lang="ru-RU" b="0" i="0" dirty="0" err="1">
                <a:solidFill>
                  <a:srgbClr val="092433"/>
                </a:solidFill>
                <a:effectLst/>
                <a:latin typeface="Manrope"/>
              </a:rPr>
              <a:t>Gmail</a:t>
            </a:r>
            <a:r>
              <a:rPr lang="ru-RU" b="0" i="0" dirty="0">
                <a:solidFill>
                  <a:srgbClr val="092433"/>
                </a:solidFill>
                <a:effectLst/>
                <a:latin typeface="Manrope"/>
              </a:rPr>
              <a:t>.</a:t>
            </a:r>
          </a:p>
          <a:p>
            <a:pPr algn="l" fontAlgn="base">
              <a:buFont typeface="Arial" panose="020B0604020202020204" pitchFamily="34" charset="0"/>
              <a:buChar char="•"/>
            </a:pPr>
            <a:r>
              <a:rPr lang="ru-RU" b="0" i="0" dirty="0">
                <a:solidFill>
                  <a:srgbClr val="092433"/>
                </a:solidFill>
                <a:effectLst/>
                <a:latin typeface="Manrope"/>
              </a:rPr>
              <a:t>Система передает серверу данные, включая </a:t>
            </a:r>
            <a:r>
              <a:rPr lang="ru-RU" b="0" i="0" dirty="0" err="1">
                <a:solidFill>
                  <a:srgbClr val="092433"/>
                </a:solidFill>
                <a:effectLst/>
                <a:latin typeface="Manrope"/>
              </a:rPr>
              <a:t>email</a:t>
            </a:r>
            <a:r>
              <a:rPr lang="ru-RU" b="0" i="0" dirty="0">
                <a:solidFill>
                  <a:srgbClr val="092433"/>
                </a:solidFill>
                <a:effectLst/>
                <a:latin typeface="Manrope"/>
              </a:rPr>
              <a:t> отправителя и получателя, тему письма, его содержимое.</a:t>
            </a:r>
          </a:p>
          <a:p>
            <a:pPr algn="l" fontAlgn="base">
              <a:buFont typeface="Arial" panose="020B0604020202020204" pitchFamily="34" charset="0"/>
              <a:buChar char="•"/>
            </a:pPr>
            <a:r>
              <a:rPr lang="ru-RU" b="0" i="0" dirty="0">
                <a:solidFill>
                  <a:srgbClr val="092433"/>
                </a:solidFill>
                <a:effectLst/>
                <a:latin typeface="Manrope"/>
              </a:rPr>
              <a:t>Сразу после этого система начинает поиск SMTP-сервера получателя электронного сообщения.</a:t>
            </a:r>
          </a:p>
          <a:p>
            <a:pPr algn="l" fontAlgn="base">
              <a:buFont typeface="Arial" panose="020B0604020202020204" pitchFamily="34" charset="0"/>
              <a:buChar char="•"/>
            </a:pPr>
            <a:r>
              <a:rPr lang="ru-RU" b="0" i="0" dirty="0">
                <a:solidFill>
                  <a:srgbClr val="092433"/>
                </a:solidFill>
                <a:effectLst/>
                <a:latin typeface="Manrope"/>
              </a:rPr>
              <a:t>Если этот сервер не найден или он не отвечает, SMTP-сервер пытается предпринять еще несколько попыток связи. Если ничего не получается, то система выдает ошибку отправки. При этом протокол сообщит, почему письмо не будет доставлено. Так, проблема может быть в несуществующем адресе или в блокировке сообщений.</a:t>
            </a:r>
          </a:p>
          <a:p>
            <a:pPr algn="l" fontAlgn="base"/>
            <a:r>
              <a:rPr lang="ru-RU" b="0" i="0" dirty="0">
                <a:solidFill>
                  <a:srgbClr val="092433"/>
                </a:solidFill>
                <a:effectLst/>
                <a:latin typeface="Manrope"/>
              </a:rPr>
              <a:t>Если все хорошо, то далее в работу вступают уже другие протоколы — POP и IMAP</a:t>
            </a:r>
          </a:p>
        </p:txBody>
      </p:sp>
    </p:spTree>
    <p:extLst>
      <p:ext uri="{BB962C8B-B14F-4D97-AF65-F5344CB8AC3E}">
        <p14:creationId xmlns:p14="http://schemas.microsoft.com/office/powerpoint/2010/main" val="35562752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5BB039-ECD7-4241-8F47-212A573A3B5D}"/>
              </a:ext>
            </a:extLst>
          </p:cNvPr>
          <p:cNvSpPr txBox="1"/>
          <p:nvPr/>
        </p:nvSpPr>
        <p:spPr>
          <a:xfrm>
            <a:off x="162016" y="251194"/>
            <a:ext cx="11618651" cy="1015663"/>
          </a:xfrm>
          <a:prstGeom prst="rect">
            <a:avLst/>
          </a:prstGeom>
          <a:noFill/>
        </p:spPr>
        <p:txBody>
          <a:bodyPr wrap="square">
            <a:spAutoFit/>
          </a:bodyPr>
          <a:lstStyle/>
          <a:p>
            <a:pPr algn="l" fontAlgn="base"/>
            <a:r>
              <a:rPr lang="ru-RU" sz="2400" b="1" i="0" dirty="0">
                <a:solidFill>
                  <a:srgbClr val="092433"/>
                </a:solidFill>
                <a:effectLst/>
                <a:latin typeface="CoilTrail"/>
              </a:rPr>
              <a:t>Пример работы SMTP</a:t>
            </a:r>
          </a:p>
          <a:p>
            <a:pPr algn="l" fontAlgn="base"/>
            <a:r>
              <a:rPr lang="ru-RU" b="0" i="0" dirty="0">
                <a:solidFill>
                  <a:srgbClr val="092433"/>
                </a:solidFill>
                <a:effectLst/>
                <a:latin typeface="Manrope"/>
              </a:rPr>
              <a:t>В качестве примера давайте рассмотрим пример сеанса SMTP, который инициализируется при необходимости отправить электронное письмо. На картинке ниже — данные сеанса, с которыми мы будем работать дальше.</a:t>
            </a:r>
          </a:p>
        </p:txBody>
      </p:sp>
      <p:pic>
        <p:nvPicPr>
          <p:cNvPr id="2050" name="Picture 2">
            <a:extLst>
              <a:ext uri="{FF2B5EF4-FFF2-40B4-BE49-F238E27FC236}">
                <a16:creationId xmlns:a16="http://schemas.microsoft.com/office/drawing/2014/main" id="{B8B261DE-BAEE-4B32-96DF-DAB22CC3E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903" y="1465833"/>
            <a:ext cx="4619625" cy="26479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0DADC4-308E-4876-8210-F79B9F411F41}"/>
              </a:ext>
            </a:extLst>
          </p:cNvPr>
          <p:cNvSpPr txBox="1"/>
          <p:nvPr/>
        </p:nvSpPr>
        <p:spPr>
          <a:xfrm>
            <a:off x="499367" y="4272677"/>
            <a:ext cx="11467731" cy="1477328"/>
          </a:xfrm>
          <a:prstGeom prst="rect">
            <a:avLst/>
          </a:prstGeom>
          <a:noFill/>
        </p:spPr>
        <p:txBody>
          <a:bodyPr wrap="square">
            <a:spAutoFit/>
          </a:bodyPr>
          <a:lstStyle/>
          <a:p>
            <a:pPr algn="l" fontAlgn="base"/>
            <a:r>
              <a:rPr lang="ru-RU" b="0" i="0" dirty="0">
                <a:solidFill>
                  <a:srgbClr val="092433"/>
                </a:solidFill>
                <a:effectLst/>
                <a:latin typeface="Manrope"/>
              </a:rPr>
              <a:t>Здесь мы видим подключение к почтовому серверу по 25 порту. Говоря техническим языком, подключение выполнено по адресу 220 smtp.example.ru ESMTP </a:t>
            </a:r>
            <a:r>
              <a:rPr lang="ru-RU" b="0" i="0" dirty="0" err="1">
                <a:solidFill>
                  <a:srgbClr val="092433"/>
                </a:solidFill>
                <a:effectLst/>
                <a:latin typeface="Manrope"/>
              </a:rPr>
              <a:t>Postfix</a:t>
            </a:r>
            <a:r>
              <a:rPr lang="ru-RU" b="0" i="0" dirty="0">
                <a:solidFill>
                  <a:srgbClr val="092433"/>
                </a:solidFill>
                <a:effectLst/>
                <a:latin typeface="Manrope"/>
              </a:rPr>
              <a:t> на 25 порт. Начало подключения — использование команды HELO, которая нужна для указания собственного домена. После этого вступает в работу сервер, который возвращает статус 250. Что это такое? Все просто: соединение установилось без проблем. После этого сервер еще раз пишет доменное имя в текстовом сообщении.</a:t>
            </a:r>
          </a:p>
        </p:txBody>
      </p:sp>
    </p:spTree>
    <p:extLst>
      <p:ext uri="{BB962C8B-B14F-4D97-AF65-F5344CB8AC3E}">
        <p14:creationId xmlns:p14="http://schemas.microsoft.com/office/powerpoint/2010/main" val="18338393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ACBAEF-4B3E-44C6-AE1D-BC249C0B816A}"/>
              </a:ext>
            </a:extLst>
          </p:cNvPr>
          <p:cNvSpPr txBox="1"/>
          <p:nvPr/>
        </p:nvSpPr>
        <p:spPr>
          <a:xfrm>
            <a:off x="150920" y="165651"/>
            <a:ext cx="11807301" cy="5632311"/>
          </a:xfrm>
          <a:prstGeom prst="rect">
            <a:avLst/>
          </a:prstGeom>
          <a:noFill/>
        </p:spPr>
        <p:txBody>
          <a:bodyPr wrap="square">
            <a:spAutoFit/>
          </a:bodyPr>
          <a:lstStyle/>
          <a:p>
            <a:pPr algn="l" fontAlgn="base"/>
            <a:r>
              <a:rPr lang="ru-RU" b="0" i="0" dirty="0">
                <a:solidFill>
                  <a:srgbClr val="092433"/>
                </a:solidFill>
                <a:effectLst/>
                <a:latin typeface="Manrope"/>
              </a:rPr>
              <a:t>Теперь наступает очередь использования команды </a:t>
            </a:r>
            <a:r>
              <a:rPr lang="ru-RU" b="0" i="0" dirty="0" err="1">
                <a:solidFill>
                  <a:srgbClr val="092433"/>
                </a:solidFill>
                <a:effectLst/>
                <a:latin typeface="Manrope"/>
              </a:rPr>
              <a:t>Mail</a:t>
            </a:r>
            <a:r>
              <a:rPr lang="ru-RU" b="0" i="0" dirty="0">
                <a:solidFill>
                  <a:srgbClr val="092433"/>
                </a:solidFill>
                <a:effectLst/>
                <a:latin typeface="Manrope"/>
              </a:rPr>
              <a:t> FROM, которая нужна для отображения адреса отправителя сообщения. Если все хорошо, то сервер снова отвечает сообщением со статусом 250. Мы видим, что с текстовой частью все хорошо, команда выполнена, проблем не возникло.</a:t>
            </a:r>
          </a:p>
          <a:p>
            <a:pPr algn="l" fontAlgn="base"/>
            <a:r>
              <a:rPr lang="ru-RU" b="0" i="0" dirty="0">
                <a:solidFill>
                  <a:srgbClr val="092433"/>
                </a:solidFill>
                <a:effectLst/>
                <a:latin typeface="Manrope"/>
              </a:rPr>
              <a:t>Наступает следующий этап — использование команды RCPT TO для того, чтобы указать адрес получателя. Если сервер возвращает статус 250, то мы уже знаем, что это означает. Все удалось, теперь нужно выполнить команду DATA для ввода самого письма. В этом случае сервер отвечает уже не статусом 250, а другим — 354. После этого можно начинать вводить текст письма. Важный нюанс: заканчиваться все это должно отдельной строкой, которая содержит всего одну точку.</a:t>
            </a:r>
          </a:p>
          <a:p>
            <a:pPr algn="l" fontAlgn="base"/>
            <a:r>
              <a:rPr lang="ru-RU" b="0" i="0" dirty="0">
                <a:solidFill>
                  <a:srgbClr val="092433"/>
                </a:solidFill>
                <a:effectLst/>
                <a:latin typeface="Manrope"/>
              </a:rPr>
              <a:t>Сообщение всегда состоит из двух частей. Первая — заголовок, вторая — тело сообщения. Последнее необходимо отделять от заголовка пустой строкой. В этом случае требуется использовать заголовок FROM, это адрес пользователя, отправившего сообщение. Указывать нужно не только сам адрес, но и имя. А еще требуется заголовок, который дает получателю понять, в чем заключается основной посыл сообщения. Что касается пустой строки, то она отделяет заголовки от тела письма.</a:t>
            </a:r>
          </a:p>
          <a:p>
            <a:pPr algn="l" fontAlgn="base"/>
            <a:r>
              <a:rPr lang="ru-RU" b="0" i="0" dirty="0">
                <a:solidFill>
                  <a:srgbClr val="092433"/>
                </a:solidFill>
                <a:effectLst/>
                <a:latin typeface="Manrope"/>
              </a:rPr>
              <a:t>Возьмем самое простое сообщение, которое состоит из двух строчек текста: это «</a:t>
            </a:r>
            <a:r>
              <a:rPr lang="ru-RU" b="0" i="0" dirty="0" err="1">
                <a:solidFill>
                  <a:srgbClr val="092433"/>
                </a:solidFill>
                <a:effectLst/>
                <a:latin typeface="Manrope"/>
              </a:rPr>
              <a:t>Hello</a:t>
            </a:r>
            <a:r>
              <a:rPr lang="ru-RU" b="0" i="0" dirty="0">
                <a:solidFill>
                  <a:srgbClr val="092433"/>
                </a:solidFill>
                <a:effectLst/>
                <a:latin typeface="Manrope"/>
              </a:rPr>
              <a:t>, </a:t>
            </a:r>
            <a:r>
              <a:rPr lang="ru-RU" b="0" i="0" dirty="0" err="1">
                <a:solidFill>
                  <a:srgbClr val="092433"/>
                </a:solidFill>
                <a:effectLst/>
                <a:latin typeface="Manrope"/>
              </a:rPr>
              <a:t>email</a:t>
            </a:r>
            <a:r>
              <a:rPr lang="ru-RU" b="0" i="0" dirty="0">
                <a:solidFill>
                  <a:srgbClr val="092433"/>
                </a:solidFill>
                <a:effectLst/>
                <a:latin typeface="Manrope"/>
              </a:rPr>
              <a:t> </a:t>
            </a:r>
            <a:r>
              <a:rPr lang="ru-RU" b="0" i="0" dirty="0" err="1">
                <a:solidFill>
                  <a:srgbClr val="092433"/>
                </a:solidFill>
                <a:effectLst/>
                <a:latin typeface="Manrope"/>
              </a:rPr>
              <a:t>world</a:t>
            </a:r>
            <a:r>
              <a:rPr lang="ru-RU" b="0" i="0" dirty="0">
                <a:solidFill>
                  <a:srgbClr val="092433"/>
                </a:solidFill>
                <a:effectLst/>
                <a:latin typeface="Manrope"/>
              </a:rPr>
              <a:t>!» и «</a:t>
            </a:r>
            <a:r>
              <a:rPr lang="ru-RU" b="0" i="0" dirty="0" err="1">
                <a:solidFill>
                  <a:srgbClr val="092433"/>
                </a:solidFill>
                <a:effectLst/>
                <a:latin typeface="Manrope"/>
              </a:rPr>
              <a:t>Hello</a:t>
            </a:r>
            <a:r>
              <a:rPr lang="ru-RU" b="0" i="0" dirty="0">
                <a:solidFill>
                  <a:srgbClr val="092433"/>
                </a:solidFill>
                <a:effectLst/>
                <a:latin typeface="Manrope"/>
              </a:rPr>
              <a:t>, SMTP!». Заканчивается письмо строкой, которая содержит всего одну точку. Но эта строчка не будет видна получателю, она чисто техническая и будет обязательно убрана в ходе передачи. Если же точка нужна, то нужно указать сразу две точки, из которых одна будет удалена.</a:t>
            </a:r>
          </a:p>
          <a:p>
            <a:pPr algn="l" fontAlgn="base"/>
            <a:r>
              <a:rPr lang="ru-RU" b="0" i="0" dirty="0">
                <a:solidFill>
                  <a:srgbClr val="092433"/>
                </a:solidFill>
                <a:effectLst/>
                <a:latin typeface="Manrope"/>
              </a:rPr>
              <a:t>Наконец, если есть точка, то сервер видит, что письмо полностью завершено, выдавая статус сообщения 250 2.0.0 </a:t>
            </a:r>
            <a:r>
              <a:rPr lang="ru-RU" b="0" i="0" dirty="0" err="1">
                <a:solidFill>
                  <a:srgbClr val="092433"/>
                </a:solidFill>
                <a:effectLst/>
                <a:latin typeface="Manrope"/>
              </a:rPr>
              <a:t>Ok</a:t>
            </a:r>
            <a:r>
              <a:rPr lang="ru-RU" b="0" i="0" dirty="0">
                <a:solidFill>
                  <a:srgbClr val="092433"/>
                </a:solidFill>
                <a:effectLst/>
                <a:latin typeface="Manrope"/>
              </a:rPr>
              <a:t>: </a:t>
            </a:r>
            <a:r>
              <a:rPr lang="ru-RU" b="0" i="0" dirty="0" err="1">
                <a:solidFill>
                  <a:srgbClr val="092433"/>
                </a:solidFill>
                <a:effectLst/>
                <a:latin typeface="Manrope"/>
              </a:rPr>
              <a:t>queued</a:t>
            </a:r>
            <a:r>
              <a:rPr lang="ru-RU" b="0" i="0" dirty="0">
                <a:solidFill>
                  <a:srgbClr val="092433"/>
                </a:solidFill>
                <a:effectLst/>
                <a:latin typeface="Manrope"/>
              </a:rPr>
              <a:t> </a:t>
            </a:r>
            <a:r>
              <a:rPr lang="ru-RU" b="0" i="0" dirty="0" err="1">
                <a:solidFill>
                  <a:srgbClr val="092433"/>
                </a:solidFill>
                <a:effectLst/>
                <a:latin typeface="Manrope"/>
              </a:rPr>
              <a:t>as</a:t>
            </a:r>
            <a:r>
              <a:rPr lang="ru-RU" b="0" i="0" dirty="0">
                <a:solidFill>
                  <a:srgbClr val="092433"/>
                </a:solidFill>
                <a:effectLst/>
                <a:latin typeface="Manrope"/>
              </a:rPr>
              <a:t> 7FD9DC2E0060. Все это означает, что письмо уже находится в очереди ожидания. Для завершения сеанса нужно ввести всего одну команду — QUIT. Сервер ответит сообщением со статусом 221, что означает «пока».</a:t>
            </a:r>
          </a:p>
        </p:txBody>
      </p:sp>
    </p:spTree>
    <p:extLst>
      <p:ext uri="{BB962C8B-B14F-4D97-AF65-F5344CB8AC3E}">
        <p14:creationId xmlns:p14="http://schemas.microsoft.com/office/powerpoint/2010/main" val="33965119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16BAFE-66D1-43EF-A594-9E4B4B57FF9B}"/>
              </a:ext>
            </a:extLst>
          </p:cNvPr>
          <p:cNvSpPr txBox="1"/>
          <p:nvPr/>
        </p:nvSpPr>
        <p:spPr>
          <a:xfrm>
            <a:off x="506027" y="230819"/>
            <a:ext cx="11452194" cy="2677656"/>
          </a:xfrm>
          <a:prstGeom prst="rect">
            <a:avLst/>
          </a:prstGeom>
          <a:noFill/>
        </p:spPr>
        <p:txBody>
          <a:bodyPr wrap="square">
            <a:spAutoFit/>
          </a:bodyPr>
          <a:lstStyle/>
          <a:p>
            <a:pPr algn="l" fontAlgn="base"/>
            <a:r>
              <a:rPr lang="ru-RU" sz="2400" b="1" i="0" dirty="0">
                <a:solidFill>
                  <a:srgbClr val="092433"/>
                </a:solidFill>
                <a:effectLst/>
                <a:latin typeface="CoilTrail"/>
              </a:rPr>
              <a:t>Нужен ли собственный сервер SMTP?</a:t>
            </a:r>
          </a:p>
          <a:p>
            <a:pPr algn="l" fontAlgn="base"/>
            <a:r>
              <a:rPr lang="ru-RU" b="0" i="0" dirty="0">
                <a:solidFill>
                  <a:srgbClr val="092433"/>
                </a:solidFill>
                <a:effectLst/>
                <a:latin typeface="Manrope"/>
              </a:rPr>
              <a:t>Здесь все зависит от задач, которые будет решать пользователь. SMTP подходит для реализации масштабного спектра задач — от отправки сообщения до доставки его получателю. Чаще всего SMTP используют для транзакционных писем, массовых рассылок или личной переписки.</a:t>
            </a:r>
          </a:p>
          <a:p>
            <a:pPr algn="l" fontAlgn="base"/>
            <a:r>
              <a:rPr lang="ru-RU" b="0" i="0" dirty="0">
                <a:solidFill>
                  <a:srgbClr val="092433"/>
                </a:solidFill>
                <a:effectLst/>
                <a:latin typeface="Manrope"/>
              </a:rPr>
              <a:t>Собственный SMTP дает немного больше преимуществ перед корпоративными (или, например, </a:t>
            </a:r>
            <a:r>
              <a:rPr lang="ru-RU" b="0" i="0" dirty="0" err="1">
                <a:solidFill>
                  <a:srgbClr val="092433"/>
                </a:solidFill>
                <a:effectLst/>
                <a:latin typeface="Manrope"/>
              </a:rPr>
              <a:t>Google</a:t>
            </a:r>
            <a:r>
              <a:rPr lang="ru-RU" b="0" i="0" dirty="0">
                <a:solidFill>
                  <a:srgbClr val="092433"/>
                </a:solidFill>
                <a:effectLst/>
                <a:latin typeface="Manrope"/>
              </a:rPr>
              <a:t>). Это, как правило, невысокая цена, внимательное отношение со стороны разработчиков и хорошая </a:t>
            </a:r>
            <a:r>
              <a:rPr lang="ru-RU" b="0" i="0" dirty="0" err="1">
                <a:solidFill>
                  <a:srgbClr val="092433"/>
                </a:solidFill>
                <a:effectLst/>
                <a:latin typeface="Manrope"/>
              </a:rPr>
              <a:t>доставляемость</a:t>
            </a:r>
            <a:r>
              <a:rPr lang="ru-RU" b="0" i="0" dirty="0">
                <a:solidFill>
                  <a:srgbClr val="092433"/>
                </a:solidFill>
                <a:effectLst/>
                <a:latin typeface="Manrope"/>
              </a:rPr>
              <a:t> массовых рассылок.</a:t>
            </a:r>
          </a:p>
          <a:p>
            <a:pPr algn="l" fontAlgn="base"/>
            <a:r>
              <a:rPr lang="ru-RU" b="0" i="0" dirty="0">
                <a:solidFill>
                  <a:srgbClr val="092433"/>
                </a:solidFill>
                <a:effectLst/>
                <a:latin typeface="Manrope"/>
              </a:rPr>
              <a:t>Достоинство SMTP в том, что его достаточно просто внедрить, для этого протокола есть обширная документация и развитое комьюнити.</a:t>
            </a:r>
          </a:p>
        </p:txBody>
      </p:sp>
    </p:spTree>
    <p:extLst>
      <p:ext uri="{BB962C8B-B14F-4D97-AF65-F5344CB8AC3E}">
        <p14:creationId xmlns:p14="http://schemas.microsoft.com/office/powerpoint/2010/main" val="22602828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3FA8AB-456F-43C0-BCE9-888A380BC61B}"/>
              </a:ext>
            </a:extLst>
          </p:cNvPr>
          <p:cNvSpPr txBox="1"/>
          <p:nvPr/>
        </p:nvSpPr>
        <p:spPr>
          <a:xfrm>
            <a:off x="476435" y="277556"/>
            <a:ext cx="11239130" cy="5447645"/>
          </a:xfrm>
          <a:prstGeom prst="rect">
            <a:avLst/>
          </a:prstGeom>
          <a:noFill/>
        </p:spPr>
        <p:txBody>
          <a:bodyPr wrap="square">
            <a:spAutoFit/>
          </a:bodyPr>
          <a:lstStyle/>
          <a:p>
            <a:pPr algn="l" fontAlgn="base"/>
            <a:r>
              <a:rPr lang="ru-RU" sz="2400" b="1" i="0" dirty="0">
                <a:solidFill>
                  <a:srgbClr val="092433"/>
                </a:solidFill>
                <a:effectLst/>
                <a:latin typeface="CoilTrail"/>
              </a:rPr>
              <a:t>Немного о безопасности и спаме</a:t>
            </a:r>
          </a:p>
          <a:p>
            <a:pPr algn="l" fontAlgn="base"/>
            <a:r>
              <a:rPr lang="ru-RU" b="0" i="0" dirty="0">
                <a:solidFill>
                  <a:srgbClr val="092433"/>
                </a:solidFill>
                <a:effectLst/>
                <a:latin typeface="Manrope"/>
              </a:rPr>
              <a:t>Протокол SMTP очень простой, у него нет никаких инструментов для защиты пользовательских данных от злоумышленников. Так, адреса, указанные в соответствующем поле, не проверяются.</a:t>
            </a:r>
          </a:p>
          <a:p>
            <a:pPr algn="l" fontAlgn="base"/>
            <a:r>
              <a:rPr lang="ru-RU" b="0" i="0" dirty="0">
                <a:solidFill>
                  <a:srgbClr val="092433"/>
                </a:solidFill>
                <a:effectLst/>
                <a:latin typeface="Manrope"/>
              </a:rPr>
              <a:t>Кроме того, у SMTP по дефолту не используется шифрование, так что любые письма, передаваемые разными компаниями, могут быть прочитаны — было бы желание и соответствующие инструменты. Но это относится к SMTP первой версии. В улучшенном варианте разработчики добавили шифрование. Для того, чтобы его задействовать, нужно использовать специальную команду STARTTLS.</a:t>
            </a:r>
          </a:p>
          <a:p>
            <a:pPr algn="l" fontAlgn="base"/>
            <a:r>
              <a:rPr lang="ru-RU" b="0" i="0" dirty="0">
                <a:solidFill>
                  <a:srgbClr val="092433"/>
                </a:solidFill>
                <a:effectLst/>
                <a:latin typeface="Manrope"/>
              </a:rPr>
              <a:t>Еще одна проблема SMTP — обилие нежелательных рекламных сообщений. К сожалению, протокол не содержит никаких защитных инструментов для ликвидации спама. Правда, многие современные почтовые серверы стараются использовать и внешние механизмы.</a:t>
            </a:r>
          </a:p>
          <a:p>
            <a:pPr algn="l" fontAlgn="base"/>
            <a:r>
              <a:rPr lang="ru-RU" b="0" i="0" dirty="0">
                <a:solidFill>
                  <a:srgbClr val="092433"/>
                </a:solidFill>
                <a:effectLst/>
                <a:latin typeface="Manrope"/>
              </a:rPr>
              <a:t>Большинство почтовых серверов для безопасности настраиваются на работу лишь с локальными юзерами. То есть это те пользователи, у которых есть ящики с адресом из пула домена, который они и обслуживают. Здесь встречаются и новые термины. Так, серверы, которые работают в ином режиме, позволяя передавать почту абсолютно на все адреса, называются «открытые </a:t>
            </a:r>
            <a:r>
              <a:rPr lang="ru-RU" b="0" i="0" dirty="0" err="1">
                <a:solidFill>
                  <a:srgbClr val="092433"/>
                </a:solidFill>
                <a:effectLst/>
                <a:latin typeface="Manrope"/>
              </a:rPr>
              <a:t>релеи</a:t>
            </a:r>
            <a:r>
              <a:rPr lang="ru-RU" b="0" i="0" dirty="0">
                <a:solidFill>
                  <a:srgbClr val="092433"/>
                </a:solidFill>
                <a:effectLst/>
                <a:latin typeface="Manrope"/>
              </a:rPr>
              <a:t>». Они нужны обычным пользователям, но активнее всего их используют злоумышленники. </a:t>
            </a:r>
          </a:p>
          <a:p>
            <a:pPr algn="l" fontAlgn="base"/>
            <a:r>
              <a:rPr lang="ru-RU" b="0" i="0" dirty="0">
                <a:solidFill>
                  <a:srgbClr val="092433"/>
                </a:solidFill>
                <a:effectLst/>
                <a:latin typeface="Manrope"/>
              </a:rPr>
              <a:t>А еще можно проверить адрес отправителя посредством цифровой подписи, о чем мы уже упоминали выше.</a:t>
            </a:r>
          </a:p>
          <a:p>
            <a:pPr algn="l" fontAlgn="base"/>
            <a:r>
              <a:rPr lang="ru-RU" b="0" i="0" dirty="0">
                <a:solidFill>
                  <a:srgbClr val="092433"/>
                </a:solidFill>
                <a:effectLst/>
                <a:latin typeface="Manrope"/>
              </a:rPr>
              <a:t>Например, есть возможность проверки </a:t>
            </a:r>
            <a:r>
              <a:rPr lang="ru-RU" b="0" i="0" dirty="0" err="1">
                <a:solidFill>
                  <a:srgbClr val="092433"/>
                </a:solidFill>
                <a:effectLst/>
                <a:latin typeface="Manrope"/>
              </a:rPr>
              <a:t>email</a:t>
            </a:r>
            <a:r>
              <a:rPr lang="ru-RU" b="0" i="0" dirty="0">
                <a:solidFill>
                  <a:srgbClr val="092433"/>
                </a:solidFill>
                <a:effectLst/>
                <a:latin typeface="Manrope"/>
              </a:rPr>
              <a:t> отправителя, воспользовавшись цифровой подписью. С этой целью используется, например, взаимодействие с системой DNS. В ней хранится открытый ключ электронной подписи для конкретного домена. И этот ключ как раз можно использовать для проверки.</a:t>
            </a:r>
          </a:p>
        </p:txBody>
      </p:sp>
    </p:spTree>
    <p:extLst>
      <p:ext uri="{BB962C8B-B14F-4D97-AF65-F5344CB8AC3E}">
        <p14:creationId xmlns:p14="http://schemas.microsoft.com/office/powerpoint/2010/main" val="15514821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2781AE-567E-4A2D-B304-A2AE78DA3ACB}"/>
              </a:ext>
            </a:extLst>
          </p:cNvPr>
          <p:cNvSpPr txBox="1"/>
          <p:nvPr/>
        </p:nvSpPr>
        <p:spPr>
          <a:xfrm>
            <a:off x="594804" y="606147"/>
            <a:ext cx="10528916" cy="3970318"/>
          </a:xfrm>
          <a:prstGeom prst="rect">
            <a:avLst/>
          </a:prstGeom>
          <a:noFill/>
        </p:spPr>
        <p:txBody>
          <a:bodyPr wrap="square">
            <a:spAutoFit/>
          </a:bodyPr>
          <a:lstStyle/>
          <a:p>
            <a:pPr algn="l" fontAlgn="base"/>
            <a:r>
              <a:rPr lang="ru-RU" b="0" i="0" dirty="0">
                <a:solidFill>
                  <a:srgbClr val="092433"/>
                </a:solidFill>
                <a:effectLst/>
                <a:latin typeface="Manrope"/>
              </a:rPr>
              <a:t>SMTP — проверенный временем протокол передачи электронной почты, который просто работает. Да, у него есть свои недостатки, но они нивелируются простотой и надежностью протокола. К слову, он может использоваться как для отправления сообщений на почтовый сервер, так и на целую группу серверов.</a:t>
            </a:r>
          </a:p>
          <a:p>
            <a:pPr algn="l" fontAlgn="base"/>
            <a:r>
              <a:rPr lang="ru-RU" b="0" i="0" dirty="0">
                <a:solidFill>
                  <a:srgbClr val="092433"/>
                </a:solidFill>
                <a:effectLst/>
                <a:latin typeface="Manrope"/>
              </a:rPr>
              <a:t>Кстати, можно сделать собственный сервер SMTP для того, чтобы отправлять массовые рассылки. Но в этом случае придется выполнить множество разных </a:t>
            </a:r>
            <a:r>
              <a:rPr lang="ru-RU" b="0" i="0" dirty="0" err="1">
                <a:solidFill>
                  <a:srgbClr val="092433"/>
                </a:solidFill>
                <a:effectLst/>
                <a:latin typeface="Manrope"/>
              </a:rPr>
              <a:t>тасков</a:t>
            </a:r>
            <a:r>
              <a:rPr lang="ru-RU" b="0" i="0" dirty="0">
                <a:solidFill>
                  <a:srgbClr val="092433"/>
                </a:solidFill>
                <a:effectLst/>
                <a:latin typeface="Manrope"/>
              </a:rPr>
              <a:t>, включая добавление обработки статуса доставки письма, обход разного рода «черных» и «серых» списков. Требуется еще и удобная статистика отправлений, и возможность отписки от рассылки.</a:t>
            </a:r>
          </a:p>
          <a:p>
            <a:pPr algn="l" fontAlgn="base"/>
            <a:r>
              <a:rPr lang="ru-RU" b="0" i="0" dirty="0">
                <a:solidFill>
                  <a:srgbClr val="092433"/>
                </a:solidFill>
                <a:effectLst/>
                <a:latin typeface="Manrope"/>
              </a:rPr>
              <a:t>Для того чтобы все реализовать, лучше использовать специализированный сервис, владельцы которого развернули необходимые услуги. В этом случае разработчики требуются лишь для того, чтобы добавить сервис к CRM-системе.</a:t>
            </a:r>
          </a:p>
          <a:p>
            <a:pPr algn="l" fontAlgn="base"/>
            <a:r>
              <a:rPr lang="ru-RU" b="0" i="0" dirty="0">
                <a:solidFill>
                  <a:srgbClr val="092433"/>
                </a:solidFill>
                <a:effectLst/>
                <a:latin typeface="Manrope"/>
              </a:rPr>
              <a:t>Можно пойти еще дальше и организовать сервисы разных рассылок. Их достоинство состоит в том, что все возможности встроены в пользовательский интерфейс. А возможности не только базовые, ведь в таких сервисах есть функции сбора писем и форм подписки, работы с контактами, настройка цепочек в автоматическом режиме и проведение сплит-тестов.</a:t>
            </a:r>
          </a:p>
        </p:txBody>
      </p:sp>
    </p:spTree>
    <p:extLst>
      <p:ext uri="{BB962C8B-B14F-4D97-AF65-F5344CB8AC3E}">
        <p14:creationId xmlns:p14="http://schemas.microsoft.com/office/powerpoint/2010/main" val="42334194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D6780D-B7E6-4250-AEF9-47FC24DB429B}"/>
              </a:ext>
            </a:extLst>
          </p:cNvPr>
          <p:cNvSpPr txBox="1"/>
          <p:nvPr/>
        </p:nvSpPr>
        <p:spPr>
          <a:xfrm>
            <a:off x="224901" y="158642"/>
            <a:ext cx="11967099" cy="5355312"/>
          </a:xfrm>
          <a:prstGeom prst="rect">
            <a:avLst/>
          </a:prstGeom>
          <a:noFill/>
        </p:spPr>
        <p:txBody>
          <a:bodyPr wrap="square">
            <a:spAutoFit/>
          </a:bodyPr>
          <a:lstStyle/>
          <a:p>
            <a:pPr algn="l" fontAlgn="base"/>
            <a:r>
              <a:rPr lang="ru-RU" b="0" i="0" dirty="0">
                <a:solidFill>
                  <a:srgbClr val="FF0000"/>
                </a:solidFill>
                <a:effectLst/>
                <a:latin typeface="CoilTrail"/>
              </a:rPr>
              <a:t>Передача файлов FTP-протоколом между клиентом и сервером</a:t>
            </a:r>
          </a:p>
          <a:p>
            <a:pPr algn="l" fontAlgn="base"/>
            <a:r>
              <a:rPr lang="ru-RU" b="0" i="0" dirty="0">
                <a:solidFill>
                  <a:srgbClr val="092433"/>
                </a:solidFill>
                <a:effectLst/>
                <a:latin typeface="Manrope"/>
              </a:rPr>
              <a:t>FTP-соединение создается между клиентом и сервером, после чего они общаются друг с другом при помощи сети. Для этого пользователь может получить разрешение, предоставив учетные данные </a:t>
            </a:r>
            <a:r>
              <a:rPr lang="ru-RU" b="0" i="0" u="none" strike="noStrike" dirty="0">
                <a:solidFill>
                  <a:srgbClr val="2F97FF"/>
                </a:solidFill>
                <a:effectLst/>
                <a:latin typeface="Manrope"/>
                <a:hlinkClick r:id="rId2"/>
              </a:rPr>
              <a:t>FTP-серверу</a:t>
            </a:r>
            <a:r>
              <a:rPr lang="ru-RU" b="0" i="0" dirty="0">
                <a:solidFill>
                  <a:srgbClr val="092433"/>
                </a:solidFill>
                <a:effectLst/>
                <a:latin typeface="Manrope"/>
              </a:rPr>
              <a:t>, или использовать анонимный FTP.</a:t>
            </a:r>
          </a:p>
          <a:p>
            <a:pPr algn="l" fontAlgn="base"/>
            <a:r>
              <a:rPr lang="ru-RU" b="0" i="0" dirty="0">
                <a:solidFill>
                  <a:srgbClr val="092433"/>
                </a:solidFill>
                <a:effectLst/>
                <a:latin typeface="Manrope"/>
              </a:rPr>
              <a:t>При установлении FTP-соединения создаются два типа каналов связи, которые называются </a:t>
            </a:r>
            <a:r>
              <a:rPr lang="ru-RU" b="1" i="0" dirty="0">
                <a:solidFill>
                  <a:srgbClr val="092433"/>
                </a:solidFill>
                <a:effectLst/>
                <a:latin typeface="Manrope"/>
              </a:rPr>
              <a:t>канал команд</a:t>
            </a:r>
            <a:r>
              <a:rPr lang="ru-RU" b="0" i="0" dirty="0">
                <a:solidFill>
                  <a:srgbClr val="092433"/>
                </a:solidFill>
                <a:effectLst/>
                <a:latin typeface="Manrope"/>
              </a:rPr>
              <a:t> и </a:t>
            </a:r>
            <a:r>
              <a:rPr lang="ru-RU" b="1" i="0" dirty="0">
                <a:solidFill>
                  <a:srgbClr val="092433"/>
                </a:solidFill>
                <a:effectLst/>
                <a:latin typeface="Manrope"/>
              </a:rPr>
              <a:t>канал данных</a:t>
            </a:r>
            <a:r>
              <a:rPr lang="ru-RU" b="0" i="0" dirty="0">
                <a:solidFill>
                  <a:srgbClr val="092433"/>
                </a:solidFill>
                <a:effectLst/>
                <a:latin typeface="Manrope"/>
              </a:rPr>
              <a:t>.</a:t>
            </a:r>
          </a:p>
          <a:p>
            <a:pPr algn="l" fontAlgn="base"/>
            <a:r>
              <a:rPr lang="ru-RU" b="1" i="0" dirty="0">
                <a:solidFill>
                  <a:srgbClr val="092433"/>
                </a:solidFill>
                <a:effectLst/>
                <a:latin typeface="Manrope"/>
              </a:rPr>
              <a:t>Командный канал</a:t>
            </a:r>
            <a:r>
              <a:rPr lang="ru-RU" b="0" i="0" dirty="0">
                <a:solidFill>
                  <a:srgbClr val="092433"/>
                </a:solidFill>
                <a:effectLst/>
                <a:latin typeface="Manrope"/>
              </a:rPr>
              <a:t> требуется для:</a:t>
            </a:r>
          </a:p>
          <a:p>
            <a:pPr algn="l" fontAlgn="base">
              <a:buFont typeface="Arial" panose="020B0604020202020204" pitchFamily="34" charset="0"/>
              <a:buChar char="•"/>
            </a:pPr>
            <a:r>
              <a:rPr lang="ru-RU" b="0" i="0" dirty="0">
                <a:solidFill>
                  <a:srgbClr val="092433"/>
                </a:solidFill>
                <a:effectLst/>
                <a:latin typeface="Manrope"/>
              </a:rPr>
              <a:t>передачи сообщений о тех или иных действиях</a:t>
            </a:r>
          </a:p>
          <a:p>
            <a:pPr algn="l" fontAlgn="base">
              <a:buFont typeface="Arial" panose="020B0604020202020204" pitchFamily="34" charset="0"/>
              <a:buChar char="•"/>
            </a:pPr>
            <a:r>
              <a:rPr lang="ru-RU" b="0" i="0" dirty="0">
                <a:solidFill>
                  <a:srgbClr val="092433"/>
                </a:solidFill>
                <a:effectLst/>
                <a:latin typeface="Manrope"/>
              </a:rPr>
              <a:t>ответов между клиентом и сервером (и наоборот).</a:t>
            </a:r>
          </a:p>
          <a:p>
            <a:pPr algn="l" fontAlgn="base"/>
            <a:r>
              <a:rPr lang="ru-RU" b="0" i="0" dirty="0">
                <a:solidFill>
                  <a:srgbClr val="092433"/>
                </a:solidFill>
                <a:effectLst/>
                <a:latin typeface="Manrope"/>
              </a:rPr>
              <a:t>Протокол FTP применяет тот же подход, что TELNET и SMTP, для связи посредством управляющего соединения. Для этого используется набор символов NVT ASCII. Общение осуществляется через порт 21.</a:t>
            </a:r>
          </a:p>
          <a:p>
            <a:pPr algn="l" fontAlgn="base"/>
            <a:r>
              <a:rPr lang="ru-RU" b="1" i="0" dirty="0">
                <a:solidFill>
                  <a:srgbClr val="092433"/>
                </a:solidFill>
                <a:effectLst/>
                <a:latin typeface="Manrope"/>
              </a:rPr>
              <a:t>Канал данных</a:t>
            </a:r>
            <a:r>
              <a:rPr lang="ru-RU" b="0" i="0" dirty="0">
                <a:solidFill>
                  <a:srgbClr val="092433"/>
                </a:solidFill>
                <a:effectLst/>
                <a:latin typeface="Manrope"/>
              </a:rPr>
              <a:t> используется непосредственно для передачи информации и работает через порт 20.</a:t>
            </a:r>
          </a:p>
          <a:p>
            <a:pPr algn="l" fontAlgn="base"/>
            <a:r>
              <a:rPr lang="ru-RU" b="0" i="0" dirty="0">
                <a:solidFill>
                  <a:srgbClr val="092433"/>
                </a:solidFill>
                <a:effectLst/>
                <a:latin typeface="Manrope"/>
              </a:rPr>
              <a:t>FTP-клиент, применяя URL в качестве адреса (как и протоколы передачи гипертекста HTTP/S), посылает команду FTP и адрес клиента. После установки соединения пользователь выполняет авторизацию, вводя логин и пароль.</a:t>
            </a:r>
          </a:p>
          <a:p>
            <a:pPr algn="l" fontAlgn="base"/>
            <a:r>
              <a:rPr lang="ru-RU" b="0" i="0" dirty="0">
                <a:solidFill>
                  <a:srgbClr val="092433"/>
                </a:solidFill>
                <a:effectLst/>
                <a:latin typeface="Manrope"/>
              </a:rPr>
              <a:t>В зависимости от настроек сервера пользователь может получить к нему доступ без логина и пароля. Данная форма авторизации называется «Анонимный FTP». В таком случае на сервере заранее создана специальная учетная запись, которая разрешает авторизацию при любых данных, внесенных в поле пароля. После этого со стороны сервера выполняется проверка введенных данных и выдается разрешение/запрет на действия с данными. Клиент/Сервер обмениваются нужными файлами, после чего происходит выход из соединения.</a:t>
            </a:r>
          </a:p>
        </p:txBody>
      </p:sp>
    </p:spTree>
    <p:extLst>
      <p:ext uri="{BB962C8B-B14F-4D97-AF65-F5344CB8AC3E}">
        <p14:creationId xmlns:p14="http://schemas.microsoft.com/office/powerpoint/2010/main" val="1444682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65785C-B7B2-4A5F-95EF-637BECB6750E}"/>
              </a:ext>
            </a:extLst>
          </p:cNvPr>
          <p:cNvSpPr txBox="1"/>
          <p:nvPr/>
        </p:nvSpPr>
        <p:spPr>
          <a:xfrm>
            <a:off x="659167" y="286706"/>
            <a:ext cx="10935070" cy="923330"/>
          </a:xfrm>
          <a:prstGeom prst="rect">
            <a:avLst/>
          </a:prstGeom>
          <a:noFill/>
        </p:spPr>
        <p:txBody>
          <a:bodyPr wrap="square">
            <a:spAutoFit/>
          </a:bodyPr>
          <a:lstStyle/>
          <a:p>
            <a:pPr algn="l" fontAlgn="base"/>
            <a:r>
              <a:rPr lang="ru-RU" b="0" i="0" dirty="0">
                <a:solidFill>
                  <a:srgbClr val="092433"/>
                </a:solidFill>
                <a:effectLst/>
                <a:latin typeface="CoilTrail"/>
              </a:rPr>
              <a:t>Как выглядит FTP в графическом интерфейсе ОС</a:t>
            </a:r>
          </a:p>
          <a:p>
            <a:pPr algn="l" fontAlgn="base"/>
            <a:r>
              <a:rPr lang="ru-RU" b="0" i="0" dirty="0">
                <a:solidFill>
                  <a:srgbClr val="092433"/>
                </a:solidFill>
                <a:effectLst/>
                <a:latin typeface="Manrope"/>
              </a:rPr>
              <a:t>Для взаимодействия с удаленным сервером можно использовать либо командную строку (терминал), либо специализированные приложения. В </a:t>
            </a:r>
            <a:r>
              <a:rPr lang="ru-RU" b="0" i="0" dirty="0" err="1">
                <a:solidFill>
                  <a:srgbClr val="092433"/>
                </a:solidFill>
                <a:effectLst/>
                <a:latin typeface="Manrope"/>
              </a:rPr>
              <a:t>Windows</a:t>
            </a:r>
            <a:r>
              <a:rPr lang="ru-RU" b="0" i="0" dirty="0">
                <a:solidFill>
                  <a:srgbClr val="092433"/>
                </a:solidFill>
                <a:effectLst/>
                <a:latin typeface="Manrope"/>
              </a:rPr>
              <a:t> интерфейс выглядит следующим образом:</a:t>
            </a:r>
          </a:p>
        </p:txBody>
      </p:sp>
      <p:pic>
        <p:nvPicPr>
          <p:cNvPr id="3074" name="Picture 2" descr="Интерфейс в Windows">
            <a:extLst>
              <a:ext uri="{FF2B5EF4-FFF2-40B4-BE49-F238E27FC236}">
                <a16:creationId xmlns:a16="http://schemas.microsoft.com/office/drawing/2014/main" id="{E5BD6ACA-33A7-4A5B-B7C0-3274BD6CB2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630" y="1789591"/>
            <a:ext cx="9324975"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8075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D2369D-B5F4-4460-BAE4-274771490A68}"/>
              </a:ext>
            </a:extLst>
          </p:cNvPr>
          <p:cNvSpPr txBox="1"/>
          <p:nvPr/>
        </p:nvSpPr>
        <p:spPr>
          <a:xfrm>
            <a:off x="756822" y="272533"/>
            <a:ext cx="6094520" cy="369332"/>
          </a:xfrm>
          <a:prstGeom prst="rect">
            <a:avLst/>
          </a:prstGeom>
          <a:noFill/>
        </p:spPr>
        <p:txBody>
          <a:bodyPr wrap="square">
            <a:spAutoFit/>
          </a:bodyPr>
          <a:lstStyle/>
          <a:p>
            <a:pPr algn="l" fontAlgn="base"/>
            <a:r>
              <a:rPr lang="ru-RU" b="0" i="0" dirty="0">
                <a:solidFill>
                  <a:srgbClr val="092433"/>
                </a:solidFill>
                <a:effectLst/>
                <a:latin typeface="CoilTrail"/>
              </a:rPr>
              <a:t>команд</a:t>
            </a:r>
            <a:r>
              <a:rPr lang="ru-RU" dirty="0">
                <a:solidFill>
                  <a:srgbClr val="092433"/>
                </a:solidFill>
                <a:latin typeface="CoilTrail"/>
              </a:rPr>
              <a:t>ы</a:t>
            </a:r>
            <a:r>
              <a:rPr lang="ru-RU" b="0" i="0" dirty="0">
                <a:solidFill>
                  <a:srgbClr val="092433"/>
                </a:solidFill>
                <a:effectLst/>
                <a:latin typeface="CoilTrail"/>
              </a:rPr>
              <a:t> FTP для командной строки </a:t>
            </a:r>
            <a:r>
              <a:rPr lang="ru-RU" b="0" i="0" dirty="0" err="1">
                <a:solidFill>
                  <a:srgbClr val="092433"/>
                </a:solidFill>
                <a:effectLst/>
                <a:latin typeface="CoilTrail"/>
              </a:rPr>
              <a:t>Windows</a:t>
            </a:r>
            <a:r>
              <a:rPr lang="ru-RU" b="0" i="0" dirty="0">
                <a:solidFill>
                  <a:srgbClr val="092433"/>
                </a:solidFill>
                <a:effectLst/>
                <a:latin typeface="CoilTrail"/>
              </a:rPr>
              <a:t> и </a:t>
            </a:r>
            <a:r>
              <a:rPr lang="ru-RU" b="0" i="0" dirty="0" err="1">
                <a:solidFill>
                  <a:srgbClr val="092433"/>
                </a:solidFill>
                <a:effectLst/>
                <a:latin typeface="CoilTrail"/>
              </a:rPr>
              <a:t>Linux</a:t>
            </a:r>
            <a:endParaRPr lang="ru-RU" b="0" i="0" dirty="0">
              <a:solidFill>
                <a:srgbClr val="092433"/>
              </a:solidFill>
              <a:effectLst/>
              <a:latin typeface="CoilTrail"/>
            </a:endParaRPr>
          </a:p>
        </p:txBody>
      </p:sp>
      <p:pic>
        <p:nvPicPr>
          <p:cNvPr id="5" name="Рисунок 4">
            <a:extLst>
              <a:ext uri="{FF2B5EF4-FFF2-40B4-BE49-F238E27FC236}">
                <a16:creationId xmlns:a16="http://schemas.microsoft.com/office/drawing/2014/main" id="{F1FCE0D3-A627-4917-8A85-43A995751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197" y="725687"/>
            <a:ext cx="9596761" cy="5859780"/>
          </a:xfrm>
          <a:prstGeom prst="rect">
            <a:avLst/>
          </a:prstGeom>
        </p:spPr>
      </p:pic>
    </p:spTree>
    <p:extLst>
      <p:ext uri="{BB962C8B-B14F-4D97-AF65-F5344CB8AC3E}">
        <p14:creationId xmlns:p14="http://schemas.microsoft.com/office/powerpoint/2010/main" val="22573709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1B7767-B3D9-4AEE-9A22-5F83CBCA424B}"/>
              </a:ext>
            </a:extLst>
          </p:cNvPr>
          <p:cNvSpPr txBox="1"/>
          <p:nvPr/>
        </p:nvSpPr>
        <p:spPr>
          <a:xfrm>
            <a:off x="301839" y="117693"/>
            <a:ext cx="11585361" cy="6186309"/>
          </a:xfrm>
          <a:prstGeom prst="rect">
            <a:avLst/>
          </a:prstGeom>
          <a:noFill/>
        </p:spPr>
        <p:txBody>
          <a:bodyPr wrap="square">
            <a:spAutoFit/>
          </a:bodyPr>
          <a:lstStyle/>
          <a:p>
            <a:pPr algn="l" fontAlgn="base"/>
            <a:r>
              <a:rPr lang="ru-RU" b="0" i="0" dirty="0">
                <a:solidFill>
                  <a:srgbClr val="092433"/>
                </a:solidFill>
                <a:effectLst/>
                <a:latin typeface="CoilTrail"/>
              </a:rPr>
              <a:t>Какие сервисы лучше использовать для FTP-протокола</a:t>
            </a:r>
          </a:p>
          <a:p>
            <a:pPr algn="l" fontAlgn="base">
              <a:buFont typeface="Arial" panose="020B0604020202020204" pitchFamily="34" charset="0"/>
              <a:buChar char="•"/>
            </a:pPr>
            <a:r>
              <a:rPr lang="ru-RU" b="0" i="0" dirty="0" err="1">
                <a:solidFill>
                  <a:srgbClr val="092433"/>
                </a:solidFill>
                <a:effectLst/>
                <a:latin typeface="Manrope"/>
              </a:rPr>
              <a:t>FileZilla</a:t>
            </a:r>
            <a:r>
              <a:rPr lang="ru-RU" b="0" i="0" dirty="0">
                <a:solidFill>
                  <a:srgbClr val="092433"/>
                </a:solidFill>
                <a:effectLst/>
                <a:latin typeface="Manrope"/>
              </a:rPr>
              <a:t> — это бесплатная FTP-утилита с открытым исходным кодом, которая дает пользователю возможность передавать файлы с локального компьютера на удаленный. </a:t>
            </a:r>
            <a:r>
              <a:rPr lang="ru-RU" b="0" i="0" dirty="0" err="1">
                <a:solidFill>
                  <a:srgbClr val="092433"/>
                </a:solidFill>
                <a:effectLst/>
                <a:latin typeface="Manrope"/>
              </a:rPr>
              <a:t>FileZilla</a:t>
            </a:r>
            <a:r>
              <a:rPr lang="ru-RU" b="0" i="0" dirty="0">
                <a:solidFill>
                  <a:srgbClr val="092433"/>
                </a:solidFill>
                <a:effectLst/>
                <a:latin typeface="Manrope"/>
              </a:rPr>
              <a:t> доступна в виде клиентской и серверной версий. Работает под ОС </a:t>
            </a:r>
            <a:r>
              <a:rPr lang="ru-RU" b="0" i="0" dirty="0" err="1">
                <a:solidFill>
                  <a:srgbClr val="092433"/>
                </a:solidFill>
                <a:effectLst/>
                <a:latin typeface="Manrope"/>
              </a:rPr>
              <a:t>Windows</a:t>
            </a:r>
            <a:r>
              <a:rPr lang="ru-RU" b="0" i="0" dirty="0">
                <a:solidFill>
                  <a:srgbClr val="092433"/>
                </a:solidFill>
                <a:effectLst/>
                <a:latin typeface="Manrope"/>
              </a:rPr>
              <a:t>, </a:t>
            </a:r>
            <a:r>
              <a:rPr lang="ru-RU" b="0" i="0" dirty="0" err="1">
                <a:solidFill>
                  <a:srgbClr val="092433"/>
                </a:solidFill>
                <a:effectLst/>
                <a:latin typeface="Manrope"/>
              </a:rPr>
              <a:t>MacOS</a:t>
            </a:r>
            <a:r>
              <a:rPr lang="ru-RU" b="0" i="0" dirty="0">
                <a:solidFill>
                  <a:srgbClr val="092433"/>
                </a:solidFill>
                <a:effectLst/>
                <a:latin typeface="Manrope"/>
              </a:rPr>
              <a:t> и </a:t>
            </a:r>
            <a:r>
              <a:rPr lang="ru-RU" b="0" i="0" dirty="0" err="1">
                <a:solidFill>
                  <a:srgbClr val="092433"/>
                </a:solidFill>
                <a:effectLst/>
                <a:latin typeface="Manrope"/>
              </a:rPr>
              <a:t>Linux</a:t>
            </a:r>
            <a:r>
              <a:rPr lang="ru-RU" b="0" i="0" dirty="0">
                <a:solidFill>
                  <a:srgbClr val="092433"/>
                </a:solidFill>
                <a:effectLst/>
                <a:latin typeface="Manrope"/>
              </a:rPr>
              <a:t>.</a:t>
            </a:r>
          </a:p>
          <a:p>
            <a:pPr algn="l" fontAlgn="base">
              <a:buFont typeface="Arial" panose="020B0604020202020204" pitchFamily="34" charset="0"/>
              <a:buChar char="•"/>
            </a:pPr>
            <a:r>
              <a:rPr lang="ru-RU" b="0" i="0" dirty="0" err="1">
                <a:solidFill>
                  <a:srgbClr val="092433"/>
                </a:solidFill>
                <a:effectLst/>
                <a:latin typeface="Manrope"/>
              </a:rPr>
              <a:t>WinSCP</a:t>
            </a:r>
            <a:r>
              <a:rPr lang="ru-RU" b="0" i="0" dirty="0">
                <a:solidFill>
                  <a:srgbClr val="092433"/>
                </a:solidFill>
                <a:effectLst/>
                <a:latin typeface="Manrope"/>
              </a:rPr>
              <a:t> — это бесплатный SFTP-, </a:t>
            </a:r>
            <a:r>
              <a:rPr lang="ru-RU" b="0" i="0" dirty="0" err="1">
                <a:solidFill>
                  <a:srgbClr val="092433"/>
                </a:solidFill>
                <a:effectLst/>
                <a:latin typeface="Manrope"/>
              </a:rPr>
              <a:t>WebDAV</a:t>
            </a:r>
            <a:r>
              <a:rPr lang="ru-RU" b="0" i="0" dirty="0">
                <a:solidFill>
                  <a:srgbClr val="092433"/>
                </a:solidFill>
                <a:effectLst/>
                <a:latin typeface="Manrope"/>
              </a:rPr>
              <a:t>-, S3-, SCP- и FTP-клиент для </a:t>
            </a:r>
            <a:r>
              <a:rPr lang="ru-RU" b="0" i="0" dirty="0" err="1">
                <a:solidFill>
                  <a:srgbClr val="092433"/>
                </a:solidFill>
                <a:effectLst/>
                <a:latin typeface="Manrope"/>
              </a:rPr>
              <a:t>Windows</a:t>
            </a:r>
            <a:r>
              <a:rPr lang="ru-RU" b="0" i="0" dirty="0">
                <a:solidFill>
                  <a:srgbClr val="092433"/>
                </a:solidFill>
                <a:effectLst/>
                <a:latin typeface="Manrope"/>
              </a:rPr>
              <a:t> с открытым исходным кодом. Работает только на ОС </a:t>
            </a:r>
            <a:r>
              <a:rPr lang="ru-RU" b="0" i="0" dirty="0" err="1">
                <a:solidFill>
                  <a:srgbClr val="092433"/>
                </a:solidFill>
                <a:effectLst/>
                <a:latin typeface="Manrope"/>
              </a:rPr>
              <a:t>Windows</a:t>
            </a:r>
            <a:r>
              <a:rPr lang="ru-RU" b="0" i="0" dirty="0">
                <a:solidFill>
                  <a:srgbClr val="092433"/>
                </a:solidFill>
                <a:effectLst/>
                <a:latin typeface="Manrope"/>
              </a:rPr>
              <a:t>.</a:t>
            </a:r>
          </a:p>
          <a:p>
            <a:pPr algn="l" fontAlgn="base">
              <a:buFont typeface="Arial" panose="020B0604020202020204" pitchFamily="34" charset="0"/>
              <a:buChar char="•"/>
            </a:pPr>
            <a:r>
              <a:rPr lang="ru-RU" b="0" i="0" dirty="0" err="1">
                <a:solidFill>
                  <a:srgbClr val="092433"/>
                </a:solidFill>
                <a:effectLst/>
                <a:latin typeface="Manrope"/>
              </a:rPr>
              <a:t>Cyberduck</a:t>
            </a:r>
            <a:r>
              <a:rPr lang="ru-RU" b="0" i="0" dirty="0">
                <a:solidFill>
                  <a:srgbClr val="092433"/>
                </a:solidFill>
                <a:effectLst/>
                <a:latin typeface="Manrope"/>
              </a:rPr>
              <a:t> — это FTP-клиент с бесплатными облачными возможностями и поддержкой систем </a:t>
            </a:r>
            <a:r>
              <a:rPr lang="ru-RU" b="0" i="0" dirty="0" err="1">
                <a:solidFill>
                  <a:srgbClr val="092433"/>
                </a:solidFill>
                <a:effectLst/>
                <a:latin typeface="Manrope"/>
              </a:rPr>
              <a:t>Windows</a:t>
            </a:r>
            <a:r>
              <a:rPr lang="ru-RU" b="0" i="0" dirty="0">
                <a:solidFill>
                  <a:srgbClr val="092433"/>
                </a:solidFill>
                <a:effectLst/>
                <a:latin typeface="Manrope"/>
              </a:rPr>
              <a:t> и </a:t>
            </a:r>
            <a:r>
              <a:rPr lang="ru-RU" b="0" i="0" dirty="0" err="1">
                <a:solidFill>
                  <a:srgbClr val="092433"/>
                </a:solidFill>
                <a:effectLst/>
                <a:latin typeface="Manrope"/>
              </a:rPr>
              <a:t>Mac</a:t>
            </a:r>
            <a:r>
              <a:rPr lang="ru-RU" b="0" i="0" dirty="0">
                <a:solidFill>
                  <a:srgbClr val="092433"/>
                </a:solidFill>
                <a:effectLst/>
                <a:latin typeface="Manrope"/>
              </a:rPr>
              <a:t> OS X. </a:t>
            </a:r>
            <a:r>
              <a:rPr lang="ru-RU" b="0" i="0" dirty="0" err="1">
                <a:solidFill>
                  <a:srgbClr val="092433"/>
                </a:solidFill>
                <a:effectLst/>
                <a:latin typeface="Manrope"/>
              </a:rPr>
              <a:t>Cyberduck</a:t>
            </a:r>
            <a:r>
              <a:rPr lang="ru-RU" b="0" i="0" dirty="0">
                <a:solidFill>
                  <a:srgbClr val="092433"/>
                </a:solidFill>
                <a:effectLst/>
                <a:latin typeface="Manrope"/>
              </a:rPr>
              <a:t> использует графический интерфейс пользователя (GUI) для предоставления доступа к файлам с серверов и для иного управления данными в различных местах, включая их редактирование и хранение.</a:t>
            </a:r>
          </a:p>
          <a:p>
            <a:pPr algn="l" fontAlgn="base">
              <a:buFont typeface="Arial" panose="020B0604020202020204" pitchFamily="34" charset="0"/>
              <a:buChar char="•"/>
            </a:pPr>
            <a:r>
              <a:rPr lang="ru-RU" b="0" i="0" dirty="0" err="1">
                <a:solidFill>
                  <a:srgbClr val="092433"/>
                </a:solidFill>
                <a:effectLst/>
                <a:latin typeface="Manrope"/>
              </a:rPr>
              <a:t>Transmit</a:t>
            </a:r>
            <a:r>
              <a:rPr lang="ru-RU" b="0" i="0" dirty="0">
                <a:solidFill>
                  <a:srgbClr val="092433"/>
                </a:solidFill>
                <a:effectLst/>
                <a:latin typeface="Manrope"/>
              </a:rPr>
              <a:t> — это приложение для </a:t>
            </a:r>
            <a:r>
              <a:rPr lang="ru-RU" b="0" i="0" dirty="0" err="1">
                <a:solidFill>
                  <a:srgbClr val="092433"/>
                </a:solidFill>
                <a:effectLst/>
                <a:latin typeface="Manrope"/>
              </a:rPr>
              <a:t>MacOS</a:t>
            </a:r>
            <a:r>
              <a:rPr lang="ru-RU" b="0" i="0" dirty="0">
                <a:solidFill>
                  <a:srgbClr val="092433"/>
                </a:solidFill>
                <a:effectLst/>
                <a:latin typeface="Manrope"/>
              </a:rPr>
              <a:t>, позволяющее работать с FTP, SFTP и множеством других протоколов. Отличается удобным дизайном и высокой скоростью работы.</a:t>
            </a:r>
          </a:p>
          <a:p>
            <a:pPr algn="l" fontAlgn="base">
              <a:buFont typeface="Arial" panose="020B0604020202020204" pitchFamily="34" charset="0"/>
              <a:buChar char="•"/>
            </a:pPr>
            <a:r>
              <a:rPr lang="ru-RU" b="0" i="0" dirty="0" err="1">
                <a:solidFill>
                  <a:srgbClr val="092433"/>
                </a:solidFill>
                <a:effectLst/>
                <a:latin typeface="Manrope"/>
              </a:rPr>
              <a:t>CrossFTP</a:t>
            </a:r>
            <a:r>
              <a:rPr lang="ru-RU" b="0" i="0" dirty="0">
                <a:solidFill>
                  <a:srgbClr val="092433"/>
                </a:solidFill>
                <a:effectLst/>
                <a:latin typeface="Manrope"/>
              </a:rPr>
              <a:t> — это приложение для ОС </a:t>
            </a:r>
            <a:r>
              <a:rPr lang="ru-RU" b="0" i="0" dirty="0" err="1">
                <a:solidFill>
                  <a:srgbClr val="092433"/>
                </a:solidFill>
                <a:effectLst/>
                <a:latin typeface="Manrope"/>
              </a:rPr>
              <a:t>Windows</a:t>
            </a:r>
            <a:r>
              <a:rPr lang="ru-RU" b="0" i="0" dirty="0">
                <a:solidFill>
                  <a:srgbClr val="092433"/>
                </a:solidFill>
                <a:effectLst/>
                <a:latin typeface="Manrope"/>
              </a:rPr>
              <a:t>, </a:t>
            </a:r>
            <a:r>
              <a:rPr lang="ru-RU" b="0" i="0" dirty="0" err="1">
                <a:solidFill>
                  <a:srgbClr val="092433"/>
                </a:solidFill>
                <a:effectLst/>
                <a:latin typeface="Manrope"/>
              </a:rPr>
              <a:t>MacOS</a:t>
            </a:r>
            <a:r>
              <a:rPr lang="ru-RU" b="0" i="0" dirty="0">
                <a:solidFill>
                  <a:srgbClr val="092433"/>
                </a:solidFill>
                <a:effectLst/>
                <a:latin typeface="Manrope"/>
              </a:rPr>
              <a:t> и </a:t>
            </a:r>
            <a:r>
              <a:rPr lang="ru-RU" b="0" i="0" dirty="0" err="1">
                <a:solidFill>
                  <a:srgbClr val="092433"/>
                </a:solidFill>
                <a:effectLst/>
                <a:latin typeface="Manrope"/>
              </a:rPr>
              <a:t>Linux</a:t>
            </a:r>
            <a:r>
              <a:rPr lang="ru-RU" b="0" i="0" dirty="0">
                <a:solidFill>
                  <a:srgbClr val="092433"/>
                </a:solidFill>
                <a:effectLst/>
                <a:latin typeface="Manrope"/>
              </a:rPr>
              <a:t>, поддерживающее множество протоколов, включая </a:t>
            </a:r>
            <a:r>
              <a:rPr lang="ru-RU" b="0" i="0" dirty="0" err="1">
                <a:solidFill>
                  <a:srgbClr val="092433"/>
                </a:solidFill>
                <a:effectLst/>
                <a:latin typeface="Manrope"/>
              </a:rPr>
              <a:t>WebDav</a:t>
            </a:r>
            <a:r>
              <a:rPr lang="ru-RU" b="0" i="0" dirty="0">
                <a:solidFill>
                  <a:srgbClr val="092433"/>
                </a:solidFill>
                <a:effectLst/>
                <a:latin typeface="Manrope"/>
              </a:rPr>
              <a:t>, SFTP, </a:t>
            </a:r>
            <a:r>
              <a:rPr lang="ru-RU" b="0" i="0" dirty="0" err="1">
                <a:solidFill>
                  <a:srgbClr val="092433"/>
                </a:solidFill>
                <a:effectLst/>
                <a:latin typeface="Manrope"/>
              </a:rPr>
              <a:t>Amazon</a:t>
            </a:r>
            <a:r>
              <a:rPr lang="ru-RU" b="0" i="0" dirty="0">
                <a:solidFill>
                  <a:srgbClr val="092433"/>
                </a:solidFill>
                <a:effectLst/>
                <a:latin typeface="Manrope"/>
              </a:rPr>
              <a:t> S3 и прочие.</a:t>
            </a:r>
          </a:p>
          <a:p>
            <a:pPr algn="l" fontAlgn="base">
              <a:buFont typeface="Arial" panose="020B0604020202020204" pitchFamily="34" charset="0"/>
              <a:buChar char="•"/>
            </a:pPr>
            <a:r>
              <a:rPr lang="ru-RU" b="0" i="0" dirty="0" err="1">
                <a:solidFill>
                  <a:srgbClr val="092433"/>
                </a:solidFill>
                <a:effectLst/>
                <a:latin typeface="Manrope"/>
              </a:rPr>
              <a:t>Nautilus</a:t>
            </a:r>
            <a:r>
              <a:rPr lang="ru-RU" b="0" i="0" dirty="0">
                <a:solidFill>
                  <a:srgbClr val="092433"/>
                </a:solidFill>
                <a:effectLst/>
                <a:latin typeface="Manrope"/>
              </a:rPr>
              <a:t> — это менеджер файлов для ОС </a:t>
            </a:r>
            <a:r>
              <a:rPr lang="ru-RU" b="0" i="0" dirty="0" err="1">
                <a:solidFill>
                  <a:srgbClr val="092433"/>
                </a:solidFill>
                <a:effectLst/>
                <a:latin typeface="Manrope"/>
              </a:rPr>
              <a:t>Linux</a:t>
            </a:r>
            <a:r>
              <a:rPr lang="ru-RU" b="0" i="0" dirty="0">
                <a:solidFill>
                  <a:srgbClr val="092433"/>
                </a:solidFill>
                <a:effectLst/>
                <a:latin typeface="Manrope"/>
              </a:rPr>
              <a:t>, работающих на основе окружения </a:t>
            </a:r>
            <a:r>
              <a:rPr lang="ru-RU" b="0" i="0" dirty="0" err="1">
                <a:solidFill>
                  <a:srgbClr val="092433"/>
                </a:solidFill>
                <a:effectLst/>
                <a:latin typeface="Manrope"/>
              </a:rPr>
              <a:t>Gnome</a:t>
            </a:r>
            <a:r>
              <a:rPr lang="ru-RU" b="0" i="0" dirty="0">
                <a:solidFill>
                  <a:srgbClr val="092433"/>
                </a:solidFill>
                <a:effectLst/>
                <a:latin typeface="Manrope"/>
              </a:rPr>
              <a:t>. Основным его плюсом является то, что он уже встроен в систему. Позволяет работать с протоколами FTP(S), SMB, NFS, SSH и прочими.</a:t>
            </a:r>
          </a:p>
          <a:p>
            <a:pPr algn="l" fontAlgn="base">
              <a:buFont typeface="Arial" panose="020B0604020202020204" pitchFamily="34" charset="0"/>
              <a:buChar char="•"/>
            </a:pPr>
            <a:r>
              <a:rPr lang="ru-RU" b="0" i="0" dirty="0" err="1">
                <a:solidFill>
                  <a:srgbClr val="092433"/>
                </a:solidFill>
                <a:effectLst/>
                <a:latin typeface="Manrope"/>
              </a:rPr>
              <a:t>AndFTP</a:t>
            </a:r>
            <a:r>
              <a:rPr lang="ru-RU" b="0" i="0" dirty="0">
                <a:solidFill>
                  <a:srgbClr val="092433"/>
                </a:solidFill>
                <a:effectLst/>
                <a:latin typeface="Manrope"/>
              </a:rPr>
              <a:t> — популярный FTP-клиент для ОС </a:t>
            </a:r>
            <a:r>
              <a:rPr lang="ru-RU" b="0" i="0" dirty="0" err="1">
                <a:solidFill>
                  <a:srgbClr val="092433"/>
                </a:solidFill>
                <a:effectLst/>
                <a:latin typeface="Manrope"/>
              </a:rPr>
              <a:t>Android</a:t>
            </a:r>
            <a:r>
              <a:rPr lang="ru-RU" b="0" i="0" dirty="0">
                <a:solidFill>
                  <a:srgbClr val="092433"/>
                </a:solidFill>
                <a:effectLst/>
                <a:latin typeface="Manrope"/>
              </a:rPr>
              <a:t>. Обладает несколько нагруженным интерфейсом, однако он дает пользователю те же функции, что и полноценные десктопные приложения.</a:t>
            </a:r>
          </a:p>
          <a:p>
            <a:pPr algn="l" fontAlgn="base">
              <a:buFont typeface="Arial" panose="020B0604020202020204" pitchFamily="34" charset="0"/>
              <a:buChar char="•"/>
            </a:pPr>
            <a:r>
              <a:rPr lang="ru-RU" b="0" i="0" dirty="0">
                <a:solidFill>
                  <a:srgbClr val="092433"/>
                </a:solidFill>
                <a:effectLst/>
                <a:latin typeface="Manrope"/>
              </a:rPr>
              <a:t>X-</a:t>
            </a:r>
            <a:r>
              <a:rPr lang="ru-RU" b="0" i="0" dirty="0" err="1">
                <a:solidFill>
                  <a:srgbClr val="092433"/>
                </a:solidFill>
                <a:effectLst/>
                <a:latin typeface="Manrope"/>
              </a:rPr>
              <a:t>plore</a:t>
            </a:r>
            <a:r>
              <a:rPr lang="ru-RU" b="0" i="0" dirty="0">
                <a:solidFill>
                  <a:srgbClr val="092433"/>
                </a:solidFill>
                <a:effectLst/>
                <a:latin typeface="Manrope"/>
              </a:rPr>
              <a:t> </a:t>
            </a:r>
            <a:r>
              <a:rPr lang="ru-RU" b="0" i="0" dirty="0" err="1">
                <a:solidFill>
                  <a:srgbClr val="092433"/>
                </a:solidFill>
                <a:effectLst/>
                <a:latin typeface="Manrope"/>
              </a:rPr>
              <a:t>File</a:t>
            </a:r>
            <a:r>
              <a:rPr lang="ru-RU" b="0" i="0" dirty="0">
                <a:solidFill>
                  <a:srgbClr val="092433"/>
                </a:solidFill>
                <a:effectLst/>
                <a:latin typeface="Manrope"/>
              </a:rPr>
              <a:t> </a:t>
            </a:r>
            <a:r>
              <a:rPr lang="ru-RU" b="0" i="0" dirty="0" err="1">
                <a:solidFill>
                  <a:srgbClr val="092433"/>
                </a:solidFill>
                <a:effectLst/>
                <a:latin typeface="Manrope"/>
              </a:rPr>
              <a:t>Manager</a:t>
            </a:r>
            <a:r>
              <a:rPr lang="ru-RU" b="0" i="0" dirty="0">
                <a:solidFill>
                  <a:srgbClr val="092433"/>
                </a:solidFill>
                <a:effectLst/>
                <a:latin typeface="Manrope"/>
              </a:rPr>
              <a:t> — это FTP-клиент для ОС </a:t>
            </a:r>
            <a:r>
              <a:rPr lang="ru-RU" b="0" i="0" dirty="0" err="1">
                <a:solidFill>
                  <a:srgbClr val="092433"/>
                </a:solidFill>
                <a:effectLst/>
                <a:latin typeface="Manrope"/>
              </a:rPr>
              <a:t>Android</a:t>
            </a:r>
            <a:r>
              <a:rPr lang="ru-RU" b="0" i="0" dirty="0">
                <a:solidFill>
                  <a:srgbClr val="092433"/>
                </a:solidFill>
                <a:effectLst/>
                <a:latin typeface="Manrope"/>
              </a:rPr>
              <a:t>, аналог </a:t>
            </a:r>
            <a:r>
              <a:rPr lang="ru-RU" b="0" i="0" dirty="0" err="1">
                <a:solidFill>
                  <a:srgbClr val="092433"/>
                </a:solidFill>
                <a:effectLst/>
                <a:latin typeface="Manrope"/>
              </a:rPr>
              <a:t>AndFTP</a:t>
            </a:r>
            <a:r>
              <a:rPr lang="ru-RU" b="0" i="0" dirty="0">
                <a:solidFill>
                  <a:srgbClr val="092433"/>
                </a:solidFill>
                <a:effectLst/>
                <a:latin typeface="Manrope"/>
              </a:rPr>
              <a:t>.</a:t>
            </a:r>
          </a:p>
          <a:p>
            <a:pPr algn="l" fontAlgn="base">
              <a:buFont typeface="Arial" panose="020B0604020202020204" pitchFamily="34" charset="0"/>
              <a:buChar char="•"/>
            </a:pPr>
            <a:r>
              <a:rPr lang="ru-RU" b="0" i="0" dirty="0">
                <a:solidFill>
                  <a:srgbClr val="092433"/>
                </a:solidFill>
                <a:effectLst/>
                <a:latin typeface="Manrope"/>
              </a:rPr>
              <a:t>FTP-</a:t>
            </a:r>
            <a:r>
              <a:rPr lang="ru-RU" b="0" i="0" dirty="0" err="1">
                <a:solidFill>
                  <a:srgbClr val="092433"/>
                </a:solidFill>
                <a:effectLst/>
                <a:latin typeface="Manrope"/>
              </a:rPr>
              <a:t>manager</a:t>
            </a:r>
            <a:r>
              <a:rPr lang="ru-RU" b="0" i="0" dirty="0">
                <a:solidFill>
                  <a:srgbClr val="092433"/>
                </a:solidFill>
                <a:effectLst/>
                <a:latin typeface="Manrope"/>
              </a:rPr>
              <a:t> — это FTP-клиент для </a:t>
            </a:r>
            <a:r>
              <a:rPr lang="ru-RU" b="0" i="0" dirty="0" err="1">
                <a:solidFill>
                  <a:srgbClr val="092433"/>
                </a:solidFill>
                <a:effectLst/>
                <a:latin typeface="Manrope"/>
              </a:rPr>
              <a:t>iOS</a:t>
            </a:r>
            <a:r>
              <a:rPr lang="ru-RU" b="0" i="0" dirty="0">
                <a:solidFill>
                  <a:srgbClr val="092433"/>
                </a:solidFill>
                <a:effectLst/>
                <a:latin typeface="Manrope"/>
              </a:rPr>
              <a:t>, позволяющий копировать, перемещать и удалять файлы между устройством и сервером. Плюсами данного приложения является возможность использовать </a:t>
            </a:r>
            <a:r>
              <a:rPr lang="ru-RU" b="0" i="0" dirty="0" err="1">
                <a:solidFill>
                  <a:srgbClr val="092433"/>
                </a:solidFill>
                <a:effectLst/>
                <a:latin typeface="Manrope"/>
              </a:rPr>
              <a:t>многооконность</a:t>
            </a:r>
            <a:r>
              <a:rPr lang="ru-RU" b="0" i="0" dirty="0">
                <a:solidFill>
                  <a:srgbClr val="092433"/>
                </a:solidFill>
                <a:effectLst/>
                <a:latin typeface="Manrope"/>
              </a:rPr>
              <a:t> на </a:t>
            </a:r>
            <a:r>
              <a:rPr lang="ru-RU" b="0" i="0" dirty="0" err="1">
                <a:solidFill>
                  <a:srgbClr val="092433"/>
                </a:solidFill>
                <a:effectLst/>
                <a:latin typeface="Manrope"/>
              </a:rPr>
              <a:t>iPad</a:t>
            </a:r>
            <a:r>
              <a:rPr lang="ru-RU" b="0" i="0" dirty="0">
                <a:solidFill>
                  <a:srgbClr val="092433"/>
                </a:solidFill>
                <a:effectLst/>
                <a:latin typeface="Manrope"/>
              </a:rPr>
              <a:t>, просматривать различные типы файлов на устройстве, а также вносить изменения в код через специальный редактор.</a:t>
            </a:r>
          </a:p>
        </p:txBody>
      </p:sp>
    </p:spTree>
    <p:extLst>
      <p:ext uri="{BB962C8B-B14F-4D97-AF65-F5344CB8AC3E}">
        <p14:creationId xmlns:p14="http://schemas.microsoft.com/office/powerpoint/2010/main" val="103155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C8674AE3-DDAB-46B7-983D-563F24E117B7}"/>
              </a:ext>
            </a:extLst>
          </p:cNvPr>
          <p:cNvSpPr txBox="1"/>
          <p:nvPr/>
        </p:nvSpPr>
        <p:spPr>
          <a:xfrm>
            <a:off x="328473" y="78898"/>
            <a:ext cx="11691891" cy="6463308"/>
          </a:xfrm>
          <a:prstGeom prst="rect">
            <a:avLst/>
          </a:prstGeom>
          <a:noFill/>
        </p:spPr>
        <p:txBody>
          <a:bodyPr wrap="square">
            <a:spAutoFit/>
          </a:bodyPr>
          <a:lstStyle/>
          <a:p>
            <a:pPr algn="l"/>
            <a:r>
              <a:rPr lang="ru-RU" sz="2200" b="1" i="0" dirty="0">
                <a:solidFill>
                  <a:srgbClr val="0E0E0F"/>
                </a:solidFill>
                <a:effectLst/>
                <a:latin typeface="Times New Roman" panose="02020603050405020304" pitchFamily="18" charset="0"/>
                <a:cs typeface="Times New Roman" panose="02020603050405020304" pitchFamily="18" charset="0"/>
              </a:rPr>
              <a:t>Транспортный уровень (</a:t>
            </a:r>
            <a:r>
              <a:rPr lang="ru-RU" sz="2200" b="1" i="0" dirty="0" err="1">
                <a:solidFill>
                  <a:srgbClr val="0E0E0F"/>
                </a:solidFill>
                <a:effectLst/>
                <a:latin typeface="Times New Roman" panose="02020603050405020304" pitchFamily="18" charset="0"/>
                <a:cs typeface="Times New Roman" panose="02020603050405020304" pitchFamily="18" charset="0"/>
              </a:rPr>
              <a:t>Transport</a:t>
            </a:r>
            <a:r>
              <a:rPr lang="ru-RU" sz="2200" b="1" i="0" dirty="0">
                <a:solidFill>
                  <a:srgbClr val="0E0E0F"/>
                </a:solidFill>
                <a:effectLst/>
                <a:latin typeface="Times New Roman" panose="02020603050405020304" pitchFamily="18" charset="0"/>
                <a:cs typeface="Times New Roman" panose="02020603050405020304" pitchFamily="18" charset="0"/>
              </a:rPr>
              <a:t> </a:t>
            </a:r>
            <a:r>
              <a:rPr lang="ru-RU" sz="2200" b="1" i="0" dirty="0" err="1">
                <a:solidFill>
                  <a:srgbClr val="0E0E0F"/>
                </a:solidFill>
                <a:effectLst/>
                <a:latin typeface="Times New Roman" panose="02020603050405020304" pitchFamily="18" charset="0"/>
                <a:cs typeface="Times New Roman" panose="02020603050405020304" pitchFamily="18" charset="0"/>
              </a:rPr>
              <a:t>Layer</a:t>
            </a:r>
            <a:r>
              <a:rPr lang="ru-RU" sz="2200" b="1" i="0" dirty="0">
                <a:solidFill>
                  <a:srgbClr val="0E0E0F"/>
                </a:solidFill>
                <a:effectLst/>
                <a:latin typeface="Times New Roman" panose="02020603050405020304" pitchFamily="18" charset="0"/>
                <a:cs typeface="Times New Roman" panose="02020603050405020304" pitchFamily="18" charset="0"/>
              </a:rPr>
              <a:t>)</a:t>
            </a:r>
          </a:p>
          <a:p>
            <a:pPr algn="l"/>
            <a:r>
              <a:rPr lang="ru-RU" sz="2200" b="0" i="0" dirty="0">
                <a:solidFill>
                  <a:srgbClr val="0E0E0F"/>
                </a:solidFill>
                <a:effectLst/>
                <a:latin typeface="Times New Roman" panose="02020603050405020304" pitchFamily="18" charset="0"/>
                <a:cs typeface="Times New Roman" panose="02020603050405020304" pitchFamily="18" charset="0"/>
              </a:rPr>
              <a:t>Следующий уровень отвечает за контроль доставки, чтобы не возникало дублей пакетов данных. В случае обнаружения потерь или ошибок информация запрашивается повторно. Такой подход дает возможность полностью автоматизировать процессы независимо от скорости и качества связи между отдельными участками интернета или внутри конкретной подсети.</a:t>
            </a:r>
          </a:p>
          <a:p>
            <a:pPr algn="l"/>
            <a:r>
              <a:rPr lang="ru-RU" sz="2200" b="0" i="0" dirty="0">
                <a:solidFill>
                  <a:srgbClr val="0E0E0F"/>
                </a:solidFill>
                <a:effectLst/>
                <a:latin typeface="Times New Roman" panose="02020603050405020304" pitchFamily="18" charset="0"/>
                <a:cs typeface="Times New Roman" panose="02020603050405020304" pitchFamily="18" charset="0"/>
              </a:rPr>
              <a:t>Протокол TCP отличается большей достоверностью передачи данных по сравнению с тем же UDP, который подходит только для передачи потокового видео и игровой графики. Там некритичны потери части пакетов, чего нельзя сказать о копировании программных файлов и документов. На этом уровне данные не интерпретируются.</a:t>
            </a:r>
            <a:endParaRPr lang="en-US" sz="2200" b="0" i="0" dirty="0">
              <a:solidFill>
                <a:srgbClr val="0E0E0F"/>
              </a:solidFill>
              <a:effectLst/>
              <a:latin typeface="Times New Roman" panose="02020603050405020304" pitchFamily="18" charset="0"/>
              <a:cs typeface="Times New Roman" panose="02020603050405020304" pitchFamily="18" charset="0"/>
            </a:endParaRPr>
          </a:p>
          <a:p>
            <a:pPr algn="l"/>
            <a:r>
              <a:rPr lang="ru-RU" sz="2200" b="1" i="0" dirty="0">
                <a:solidFill>
                  <a:srgbClr val="0E0E0F"/>
                </a:solidFill>
                <a:effectLst/>
                <a:latin typeface="Times New Roman" panose="02020603050405020304" pitchFamily="18" charset="0"/>
                <a:cs typeface="Times New Roman" panose="02020603050405020304" pitchFamily="18" charset="0"/>
              </a:rPr>
              <a:t>Прикладной уровень (</a:t>
            </a:r>
            <a:r>
              <a:rPr lang="ru-RU" sz="2200" b="1" i="0" dirty="0" err="1">
                <a:solidFill>
                  <a:srgbClr val="0E0E0F"/>
                </a:solidFill>
                <a:effectLst/>
                <a:latin typeface="Times New Roman" panose="02020603050405020304" pitchFamily="18" charset="0"/>
                <a:cs typeface="Times New Roman" panose="02020603050405020304" pitchFamily="18" charset="0"/>
              </a:rPr>
              <a:t>Application</a:t>
            </a:r>
            <a:r>
              <a:rPr lang="ru-RU" sz="2200" b="1" i="0" dirty="0">
                <a:solidFill>
                  <a:srgbClr val="0E0E0F"/>
                </a:solidFill>
                <a:effectLst/>
                <a:latin typeface="Times New Roman" panose="02020603050405020304" pitchFamily="18" charset="0"/>
                <a:cs typeface="Times New Roman" panose="02020603050405020304" pitchFamily="18" charset="0"/>
              </a:rPr>
              <a:t> </a:t>
            </a:r>
            <a:r>
              <a:rPr lang="ru-RU" sz="2200" b="1" i="0" dirty="0" err="1">
                <a:solidFill>
                  <a:srgbClr val="0E0E0F"/>
                </a:solidFill>
                <a:effectLst/>
                <a:latin typeface="Times New Roman" panose="02020603050405020304" pitchFamily="18" charset="0"/>
                <a:cs typeface="Times New Roman" panose="02020603050405020304" pitchFamily="18" charset="0"/>
              </a:rPr>
              <a:t>Layer</a:t>
            </a:r>
            <a:r>
              <a:rPr lang="ru-RU" sz="2200" b="1" i="0" dirty="0">
                <a:solidFill>
                  <a:srgbClr val="0E0E0F"/>
                </a:solidFill>
                <a:effectLst/>
                <a:latin typeface="Times New Roman" panose="02020603050405020304" pitchFamily="18" charset="0"/>
                <a:cs typeface="Times New Roman" panose="02020603050405020304" pitchFamily="18" charset="0"/>
              </a:rPr>
              <a:t>)</a:t>
            </a:r>
          </a:p>
          <a:p>
            <a:pPr algn="l"/>
            <a:r>
              <a:rPr lang="ru-RU" sz="2200" b="0" i="0" dirty="0">
                <a:solidFill>
                  <a:srgbClr val="0E0E0F"/>
                </a:solidFill>
                <a:effectLst/>
                <a:latin typeface="Times New Roman" panose="02020603050405020304" pitchFamily="18" charset="0"/>
                <a:cs typeface="Times New Roman" panose="02020603050405020304" pitchFamily="18" charset="0"/>
              </a:rPr>
              <a:t>Здесь объединены 3 уровня модели OSI – сеансовый, представления и прикладной. На него ложатся задачи по поддержанию сеанса связи, преобразованию данных, взаимодействию с пользователем и сетью. На этом уровне применяются стандарты интерфейса API, позволяющего передавать команды на выполнение определенных задач.</a:t>
            </a:r>
          </a:p>
          <a:p>
            <a:pPr algn="l"/>
            <a:r>
              <a:rPr lang="ru-RU" sz="2200" b="0" i="0" dirty="0">
                <a:solidFill>
                  <a:srgbClr val="0E0E0F"/>
                </a:solidFill>
                <a:effectLst/>
                <a:latin typeface="Times New Roman" panose="02020603050405020304" pitchFamily="18" charset="0"/>
                <a:cs typeface="Times New Roman" panose="02020603050405020304" pitchFamily="18" charset="0"/>
              </a:rPr>
              <a:t>Возможно и использование «производных» протоколов. Например, для открытия сайтов используется HTTPS, при отправке электронной почты – SMTP, для назначения IP-адресов – DHCP. Такой подход упрощает программирование, снижает нагрузку на сеть, увеличивает скорость обработки команд и передачи данных.</a:t>
            </a:r>
          </a:p>
          <a:p>
            <a:pPr algn="l"/>
            <a:endParaRPr lang="ru-RU" b="0" i="0" dirty="0">
              <a:solidFill>
                <a:srgbClr val="0E0E0F"/>
              </a:solidFill>
              <a:effectLst/>
              <a:latin typeface="Inter"/>
            </a:endParaRPr>
          </a:p>
        </p:txBody>
      </p:sp>
    </p:spTree>
    <p:extLst>
      <p:ext uri="{BB962C8B-B14F-4D97-AF65-F5344CB8AC3E}">
        <p14:creationId xmlns:p14="http://schemas.microsoft.com/office/powerpoint/2010/main" val="39097014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582FF3-745A-4443-894E-C48ECAA625CD}"/>
              </a:ext>
            </a:extLst>
          </p:cNvPr>
          <p:cNvSpPr txBox="1"/>
          <p:nvPr/>
        </p:nvSpPr>
        <p:spPr>
          <a:xfrm>
            <a:off x="559293" y="567093"/>
            <a:ext cx="9818703" cy="5078313"/>
          </a:xfrm>
          <a:prstGeom prst="rect">
            <a:avLst/>
          </a:prstGeom>
          <a:noFill/>
        </p:spPr>
        <p:txBody>
          <a:bodyPr wrap="square">
            <a:spAutoFit/>
          </a:bodyPr>
          <a:lstStyle/>
          <a:p>
            <a:pPr algn="l" fontAlgn="base"/>
            <a:r>
              <a:rPr lang="ru-RU" b="1" i="0" dirty="0">
                <a:solidFill>
                  <a:srgbClr val="092433"/>
                </a:solidFill>
                <a:effectLst/>
                <a:latin typeface="CoilTrail"/>
              </a:rPr>
              <a:t>В чем назначение безопасного FTP-протокола</a:t>
            </a:r>
          </a:p>
          <a:p>
            <a:pPr algn="l" fontAlgn="base"/>
            <a:r>
              <a:rPr lang="ru-RU" b="0" i="0" dirty="0">
                <a:solidFill>
                  <a:srgbClr val="092433"/>
                </a:solidFill>
                <a:effectLst/>
                <a:latin typeface="Manrope"/>
              </a:rPr>
              <a:t>Изначально FTP не создавался с учетом требований безопасности. Считается, что это небезопасный протокол, поскольку для аутентификации он полагается на имя пользователя и пароль в открытом виде и не использует шифрование. А значит, отправляемые по FTP данные уязвимы для перехвата.</a:t>
            </a:r>
          </a:p>
          <a:p>
            <a:pPr algn="l" fontAlgn="base"/>
            <a:endParaRPr lang="ru-RU" b="0" i="0" dirty="0">
              <a:solidFill>
                <a:srgbClr val="092433"/>
              </a:solidFill>
              <a:effectLst/>
              <a:latin typeface="Manrope"/>
            </a:endParaRPr>
          </a:p>
          <a:p>
            <a:pPr algn="l" fontAlgn="base"/>
            <a:r>
              <a:rPr lang="ru-RU" b="0" i="0" dirty="0">
                <a:solidFill>
                  <a:srgbClr val="092433"/>
                </a:solidFill>
                <a:effectLst/>
                <a:latin typeface="Manrope"/>
              </a:rPr>
              <a:t>Однако существует несколько общих принципов, позволяющие обеспечить безопасное использование протокола, — FTPS  и SFTP.</a:t>
            </a:r>
          </a:p>
          <a:p>
            <a:pPr algn="l" fontAlgn="base"/>
            <a:r>
              <a:rPr lang="ru-RU" b="1" i="0" dirty="0">
                <a:solidFill>
                  <a:srgbClr val="092433"/>
                </a:solidFill>
                <a:effectLst/>
                <a:latin typeface="Manrope"/>
              </a:rPr>
              <a:t>FTPS</a:t>
            </a:r>
          </a:p>
          <a:p>
            <a:pPr algn="l" fontAlgn="base"/>
            <a:r>
              <a:rPr lang="ru-RU" b="0" i="0" dirty="0">
                <a:solidFill>
                  <a:srgbClr val="092433"/>
                </a:solidFill>
                <a:effectLst/>
                <a:latin typeface="Manrope"/>
              </a:rPr>
              <a:t>FTPS, или FTP с использование </a:t>
            </a:r>
            <a:r>
              <a:rPr lang="ru-RU" b="0" i="0" dirty="0" err="1">
                <a:solidFill>
                  <a:srgbClr val="092433"/>
                </a:solidFill>
                <a:effectLst/>
                <a:latin typeface="Manrope"/>
              </a:rPr>
              <a:t>Secure</a:t>
            </a:r>
            <a:r>
              <a:rPr lang="ru-RU" b="0" i="0" dirty="0">
                <a:solidFill>
                  <a:srgbClr val="092433"/>
                </a:solidFill>
                <a:effectLst/>
                <a:latin typeface="Manrope"/>
              </a:rPr>
              <a:t> </a:t>
            </a:r>
            <a:r>
              <a:rPr lang="ru-RU" b="0" i="0" dirty="0" err="1">
                <a:solidFill>
                  <a:srgbClr val="092433"/>
                </a:solidFill>
                <a:effectLst/>
                <a:latin typeface="Manrope"/>
              </a:rPr>
              <a:t>Socket</a:t>
            </a:r>
            <a:r>
              <a:rPr lang="ru-RU" b="0" i="0" dirty="0">
                <a:solidFill>
                  <a:srgbClr val="092433"/>
                </a:solidFill>
                <a:effectLst/>
                <a:latin typeface="Manrope"/>
              </a:rPr>
              <a:t> </a:t>
            </a:r>
            <a:r>
              <a:rPr lang="ru-RU" b="0" i="0" dirty="0" err="1">
                <a:solidFill>
                  <a:srgbClr val="092433"/>
                </a:solidFill>
                <a:effectLst/>
                <a:latin typeface="Manrope"/>
              </a:rPr>
              <a:t>Layer</a:t>
            </a:r>
            <a:r>
              <a:rPr lang="ru-RU" b="0" i="0" dirty="0">
                <a:solidFill>
                  <a:srgbClr val="092433"/>
                </a:solidFill>
                <a:effectLst/>
                <a:latin typeface="Manrope"/>
              </a:rPr>
              <a:t>, — это метод, который позволяет выполнять шифрование соединения по требованию пользователя. FTPS был предложен в качестве альтернативы в RFC 2228.</a:t>
            </a:r>
          </a:p>
          <a:p>
            <a:pPr algn="l" fontAlgn="base"/>
            <a:r>
              <a:rPr lang="ru-RU" b="0" i="0" dirty="0">
                <a:solidFill>
                  <a:srgbClr val="092433"/>
                </a:solidFill>
                <a:effectLst/>
                <a:latin typeface="Manrope"/>
              </a:rPr>
              <a:t>FTPS был введен на серверах </a:t>
            </a:r>
            <a:r>
              <a:rPr lang="ru-RU" b="0" i="0" dirty="0" err="1">
                <a:solidFill>
                  <a:srgbClr val="092433"/>
                </a:solidFill>
                <a:effectLst/>
                <a:latin typeface="Manrope"/>
              </a:rPr>
              <a:t>Windows</a:t>
            </a:r>
            <a:r>
              <a:rPr lang="ru-RU" b="0" i="0" dirty="0">
                <a:solidFill>
                  <a:srgbClr val="092433"/>
                </a:solidFill>
                <a:effectLst/>
                <a:latin typeface="Manrope"/>
              </a:rPr>
              <a:t>, начиная с IIS 7.0. IIS, или </a:t>
            </a:r>
            <a:r>
              <a:rPr lang="ru-RU" b="0" i="0" dirty="0" err="1">
                <a:solidFill>
                  <a:srgbClr val="092433"/>
                </a:solidFill>
                <a:effectLst/>
                <a:latin typeface="Manrope"/>
              </a:rPr>
              <a:t>Internet</a:t>
            </a:r>
            <a:r>
              <a:rPr lang="ru-RU" b="0" i="0" dirty="0">
                <a:solidFill>
                  <a:srgbClr val="092433"/>
                </a:solidFill>
                <a:effectLst/>
                <a:latin typeface="Manrope"/>
              </a:rPr>
              <a:t> </a:t>
            </a:r>
            <a:r>
              <a:rPr lang="ru-RU" b="0" i="0" dirty="0" err="1">
                <a:solidFill>
                  <a:srgbClr val="092433"/>
                </a:solidFill>
                <a:effectLst/>
                <a:latin typeface="Manrope"/>
              </a:rPr>
              <a:t>Information</a:t>
            </a:r>
            <a:r>
              <a:rPr lang="ru-RU" b="0" i="0" dirty="0">
                <a:solidFill>
                  <a:srgbClr val="092433"/>
                </a:solidFill>
                <a:effectLst/>
                <a:latin typeface="Manrope"/>
              </a:rPr>
              <a:t> </a:t>
            </a:r>
            <a:r>
              <a:rPr lang="ru-RU" b="0" i="0" dirty="0" err="1">
                <a:solidFill>
                  <a:srgbClr val="092433"/>
                </a:solidFill>
                <a:effectLst/>
                <a:latin typeface="Manrope"/>
              </a:rPr>
              <a:t>Services</a:t>
            </a:r>
            <a:r>
              <a:rPr lang="ru-RU" b="0" i="0" dirty="0">
                <a:solidFill>
                  <a:srgbClr val="092433"/>
                </a:solidFill>
                <a:effectLst/>
                <a:latin typeface="Manrope"/>
              </a:rPr>
              <a:t>, — набор инструментов </a:t>
            </a:r>
            <a:r>
              <a:rPr lang="ru-RU" b="0" i="0" dirty="0" err="1">
                <a:solidFill>
                  <a:srgbClr val="092433"/>
                </a:solidFill>
                <a:effectLst/>
                <a:latin typeface="Manrope"/>
              </a:rPr>
              <a:t>Windows</a:t>
            </a:r>
            <a:r>
              <a:rPr lang="ru-RU" b="0" i="0" dirty="0">
                <a:solidFill>
                  <a:srgbClr val="092433"/>
                </a:solidFill>
                <a:effectLst/>
                <a:latin typeface="Manrope"/>
              </a:rPr>
              <a:t>, позволяющих развертывать </a:t>
            </a:r>
            <a:r>
              <a:rPr lang="ru-RU" b="0" i="0" dirty="0" err="1">
                <a:solidFill>
                  <a:srgbClr val="092433"/>
                </a:solidFill>
                <a:effectLst/>
                <a:latin typeface="Manrope"/>
              </a:rPr>
              <a:t>web</a:t>
            </a:r>
            <a:r>
              <a:rPr lang="ru-RU" b="0" i="0" dirty="0">
                <a:solidFill>
                  <a:srgbClr val="092433"/>
                </a:solidFill>
                <a:effectLst/>
                <a:latin typeface="Manrope"/>
              </a:rPr>
              <a:t>-сервер.</a:t>
            </a:r>
          </a:p>
          <a:p>
            <a:pPr algn="l" fontAlgn="base"/>
            <a:r>
              <a:rPr lang="ru-RU" b="0" i="0" dirty="0">
                <a:solidFill>
                  <a:srgbClr val="092433"/>
                </a:solidFill>
                <a:effectLst/>
                <a:latin typeface="Manrope"/>
              </a:rPr>
              <a:t>В IIS 7.0 FTPS-протокол был автономным дополнительным элементом и требовал отдельной загрузки. IIS 7.5 и каждая последующая версия имеют функциональность FTPS из «коробки». Следовательно, чтобы настроить безопасное FTP-соединение, необходимо установить только IIS </a:t>
            </a:r>
            <a:r>
              <a:rPr lang="ru-RU" b="0" i="0" dirty="0" err="1">
                <a:solidFill>
                  <a:srgbClr val="092433"/>
                </a:solidFill>
                <a:effectLst/>
                <a:latin typeface="Manrope"/>
              </a:rPr>
              <a:t>Manager</a:t>
            </a:r>
            <a:r>
              <a:rPr lang="ru-RU" b="0" i="0" dirty="0">
                <a:solidFill>
                  <a:srgbClr val="092433"/>
                </a:solidFill>
                <a:effectLst/>
                <a:latin typeface="Manrope"/>
              </a:rPr>
              <a:t> и/или FTP-сервис, который входит в пакет IIS.</a:t>
            </a:r>
          </a:p>
        </p:txBody>
      </p:sp>
    </p:spTree>
    <p:extLst>
      <p:ext uri="{BB962C8B-B14F-4D97-AF65-F5344CB8AC3E}">
        <p14:creationId xmlns:p14="http://schemas.microsoft.com/office/powerpoint/2010/main" val="41728129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B45C66-B4E1-4166-B075-2A31640FEF4D}"/>
              </a:ext>
            </a:extLst>
          </p:cNvPr>
          <p:cNvSpPr txBox="1"/>
          <p:nvPr/>
        </p:nvSpPr>
        <p:spPr>
          <a:xfrm>
            <a:off x="577048" y="197346"/>
            <a:ext cx="10555549" cy="5078313"/>
          </a:xfrm>
          <a:prstGeom prst="rect">
            <a:avLst/>
          </a:prstGeom>
          <a:noFill/>
        </p:spPr>
        <p:txBody>
          <a:bodyPr wrap="square">
            <a:spAutoFit/>
          </a:bodyPr>
          <a:lstStyle/>
          <a:p>
            <a:pPr algn="l" fontAlgn="base"/>
            <a:r>
              <a:rPr lang="ru-RU" b="0" i="0" dirty="0">
                <a:solidFill>
                  <a:srgbClr val="092433"/>
                </a:solidFill>
                <a:effectLst/>
                <a:latin typeface="Manrope"/>
              </a:rPr>
              <a:t>Как работает FTPS</a:t>
            </a:r>
          </a:p>
          <a:p>
            <a:pPr algn="l" fontAlgn="base"/>
            <a:endParaRPr lang="ru-RU" b="0" i="0" dirty="0">
              <a:solidFill>
                <a:srgbClr val="092433"/>
              </a:solidFill>
              <a:effectLst/>
              <a:latin typeface="Manrope"/>
            </a:endParaRPr>
          </a:p>
          <a:p>
            <a:pPr algn="l" fontAlgn="base"/>
            <a:r>
              <a:rPr lang="ru-RU" b="0" i="0" dirty="0">
                <a:solidFill>
                  <a:srgbClr val="092433"/>
                </a:solidFill>
                <a:effectLst/>
                <a:latin typeface="Manrope"/>
              </a:rPr>
              <a:t>Как и FTP, FTPS работает по модели клиент-сервер, используя канал управления и канал передачи данных для обмена командами FTP и данными во время клиентского сеанса FTPS.</a:t>
            </a:r>
          </a:p>
          <a:p>
            <a:pPr algn="l" fontAlgn="base"/>
            <a:r>
              <a:rPr lang="ru-RU" b="0" i="0" dirty="0">
                <a:solidFill>
                  <a:srgbClr val="092433"/>
                </a:solidFill>
                <a:effectLst/>
                <a:latin typeface="Manrope"/>
              </a:rPr>
              <a:t>Сессия FTPS аутентифицируется при помощи логина, пароля и сертификата открытого ключа (аналогично тому, как работает  HTTPS). Инструменты, такие как </a:t>
            </a:r>
            <a:r>
              <a:rPr lang="ru-RU" b="0" i="0" dirty="0" err="1">
                <a:solidFill>
                  <a:srgbClr val="092433"/>
                </a:solidFill>
                <a:effectLst/>
                <a:latin typeface="Manrope"/>
              </a:rPr>
              <a:t>OpenSSL</a:t>
            </a:r>
            <a:r>
              <a:rPr lang="ru-RU" b="0" i="0" dirty="0">
                <a:solidFill>
                  <a:srgbClr val="092433"/>
                </a:solidFill>
                <a:effectLst/>
                <a:latin typeface="Manrope"/>
              </a:rPr>
              <a:t>, позволяют запрашивать и создавать сертификат ключа. При соединении с сервером FTPS клиент сначала проверяет надежность сертификата сервера, после чего осуществляет подключение. Когда доверенный центр сертификации (CA) подписывает эти сертификаты, он гарантирует, что клиент подключен к надежному и безопасному серверу. Это помогает защититься от ряда атак, в том числе от атак посредника.</a:t>
            </a:r>
          </a:p>
          <a:p>
            <a:pPr algn="l" fontAlgn="base"/>
            <a:r>
              <a:rPr lang="ru-RU" b="0" i="0" dirty="0">
                <a:solidFill>
                  <a:srgbClr val="092433"/>
                </a:solidFill>
                <a:effectLst/>
                <a:latin typeface="Manrope"/>
              </a:rPr>
              <a:t>Сертификаты, не подписанные СА, которые известны как </a:t>
            </a:r>
            <a:r>
              <a:rPr lang="ru-RU" b="0" i="0" dirty="0" err="1">
                <a:solidFill>
                  <a:srgbClr val="092433"/>
                </a:solidFill>
                <a:effectLst/>
                <a:latin typeface="Manrope"/>
              </a:rPr>
              <a:t>самозаверяющие</a:t>
            </a:r>
            <a:r>
              <a:rPr lang="ru-RU" b="0" i="0" dirty="0">
                <a:solidFill>
                  <a:srgbClr val="092433"/>
                </a:solidFill>
                <a:effectLst/>
                <a:latin typeface="Manrope"/>
              </a:rPr>
              <a:t> сертификаты, могут побудить клиента FTPS создать уведомление о том, что сертификат не является подлинным. После этого пользователь может либо подтвердить действие и осуществить подключение или отклонить его.</a:t>
            </a:r>
          </a:p>
          <a:p>
            <a:pPr algn="l" fontAlgn="base"/>
            <a:r>
              <a:rPr lang="ru-RU" b="0" i="0" dirty="0">
                <a:solidFill>
                  <a:srgbClr val="092433"/>
                </a:solidFill>
                <a:effectLst/>
                <a:latin typeface="Manrope"/>
              </a:rPr>
              <a:t>FTPS (через SSL) использует сертификаты X.509 для аутентификации. Эти цифровые сертификаты содержат в себе открытый ключ шифрования и информацию о том, кто является его владельцем. Открытый ключ выполняет две основные функции: проверку подлинности и шифрование данных. Открытый ключ имеет связанный с ним закрытый ключ. Он находится отдельно от открытого ключа, и его главное предназначение — расшифровка сообщений, зашифрованных при помощи открытого ключа.</a:t>
            </a:r>
          </a:p>
        </p:txBody>
      </p:sp>
    </p:spTree>
    <p:extLst>
      <p:ext uri="{BB962C8B-B14F-4D97-AF65-F5344CB8AC3E}">
        <p14:creationId xmlns:p14="http://schemas.microsoft.com/office/powerpoint/2010/main" val="8930921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789F11-2D5C-4CAE-9606-CCAEB194779C}"/>
              </a:ext>
            </a:extLst>
          </p:cNvPr>
          <p:cNvSpPr txBox="1"/>
          <p:nvPr/>
        </p:nvSpPr>
        <p:spPr>
          <a:xfrm>
            <a:off x="301841" y="435007"/>
            <a:ext cx="10919534" cy="2031325"/>
          </a:xfrm>
          <a:prstGeom prst="rect">
            <a:avLst/>
          </a:prstGeom>
          <a:noFill/>
        </p:spPr>
        <p:txBody>
          <a:bodyPr wrap="square">
            <a:spAutoFit/>
          </a:bodyPr>
          <a:lstStyle/>
          <a:p>
            <a:pPr algn="l" fontAlgn="base"/>
            <a:r>
              <a:rPr lang="ru-RU" b="0" i="0" dirty="0">
                <a:solidFill>
                  <a:srgbClr val="092433"/>
                </a:solidFill>
                <a:effectLst/>
                <a:latin typeface="Manrope"/>
              </a:rPr>
              <a:t>SFTP</a:t>
            </a:r>
          </a:p>
          <a:p>
            <a:pPr algn="l" fontAlgn="base"/>
            <a:r>
              <a:rPr lang="ru-RU" b="0" i="0" dirty="0">
                <a:solidFill>
                  <a:srgbClr val="092433"/>
                </a:solidFill>
                <a:effectLst/>
                <a:latin typeface="Manrope"/>
              </a:rPr>
              <a:t>Также для обеспечения безопасности соединения существует SFTP, или SSH (</a:t>
            </a:r>
            <a:r>
              <a:rPr lang="ru-RU" b="0" i="0" dirty="0" err="1">
                <a:solidFill>
                  <a:srgbClr val="092433"/>
                </a:solidFill>
                <a:effectLst/>
                <a:latin typeface="Manrope"/>
              </a:rPr>
              <a:t>Secure</a:t>
            </a:r>
            <a:r>
              <a:rPr lang="ru-RU" b="0" i="0" dirty="0">
                <a:solidFill>
                  <a:srgbClr val="092433"/>
                </a:solidFill>
                <a:effectLst/>
                <a:latin typeface="Manrope"/>
              </a:rPr>
              <a:t> </a:t>
            </a:r>
            <a:r>
              <a:rPr lang="ru-RU" b="0" i="0" dirty="0" err="1">
                <a:solidFill>
                  <a:srgbClr val="092433"/>
                </a:solidFill>
                <a:effectLst/>
                <a:latin typeface="Manrope"/>
              </a:rPr>
              <a:t>Shell</a:t>
            </a:r>
            <a:r>
              <a:rPr lang="ru-RU" b="0" i="0" dirty="0">
                <a:solidFill>
                  <a:srgbClr val="092433"/>
                </a:solidFill>
                <a:effectLst/>
                <a:latin typeface="Manrope"/>
              </a:rPr>
              <a:t>) FTP, — это протокол прикладного уровня модели OSI. Он является частью SSH и не относится к протоколу FTP напрямую. При его работе происходит шифрование данных при помощи SSH, установка соединения осуществляется через порт 22. Это отличает его от FTPS, который осуществляет открытие порта каждый раз при взаимодействии с файлом. Аутентификация может происходить как при помощи логина и пароля, так и при помощи SSH-ключа.</a:t>
            </a:r>
          </a:p>
        </p:txBody>
      </p:sp>
    </p:spTree>
    <p:extLst>
      <p:ext uri="{BB962C8B-B14F-4D97-AF65-F5344CB8AC3E}">
        <p14:creationId xmlns:p14="http://schemas.microsoft.com/office/powerpoint/2010/main" val="7559629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CP и UDP">
            <a:extLst>
              <a:ext uri="{FF2B5EF4-FFF2-40B4-BE49-F238E27FC236}">
                <a16:creationId xmlns:a16="http://schemas.microsoft.com/office/drawing/2014/main" id="{4A60B5EB-0421-4177-B4B5-D7087A689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474" y="371475"/>
            <a:ext cx="9989690" cy="599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1145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51B0C8-67DC-4727-8D47-85848A0B8AE6}"/>
              </a:ext>
            </a:extLst>
          </p:cNvPr>
          <p:cNvSpPr txBox="1"/>
          <p:nvPr/>
        </p:nvSpPr>
        <p:spPr>
          <a:xfrm>
            <a:off x="372863" y="197346"/>
            <a:ext cx="11114842" cy="6463308"/>
          </a:xfrm>
          <a:prstGeom prst="rect">
            <a:avLst/>
          </a:prstGeom>
          <a:noFill/>
        </p:spPr>
        <p:txBody>
          <a:bodyPr wrap="square">
            <a:spAutoFit/>
          </a:bodyPr>
          <a:lstStyle/>
          <a:p>
            <a:pPr algn="l"/>
            <a:r>
              <a:rPr lang="ru-RU" b="0" i="0" dirty="0">
                <a:solidFill>
                  <a:srgbClr val="0F1B46"/>
                </a:solidFill>
                <a:effectLst/>
                <a:latin typeface="IBM Plex Sans"/>
              </a:rPr>
              <a:t>Надо заметить, что различия между TCP и UDP в стеке IP найти трудно. Во время передачи они инкапсулируются в IP-пакеты, которыми могут пользоваться приложения. Порты есть и там, и там. Поэтому для поиска отличий необходимо заглянуть в сами TCP- и UDP-пакеты.</a:t>
            </a:r>
          </a:p>
          <a:p>
            <a:pPr algn="l"/>
            <a:r>
              <a:rPr lang="ru-RU" b="0" i="0" dirty="0">
                <a:solidFill>
                  <a:srgbClr val="0F1B46"/>
                </a:solidFill>
                <a:effectLst/>
                <a:latin typeface="IBM Plex Sans"/>
              </a:rPr>
              <a:t>Например, UDP содержит одну лишь контрольную сумму, которая выражает длину пакета. А в TCP лежит гораздо больше данных. </a:t>
            </a:r>
            <a:r>
              <a:rPr lang="ru-RU" b="1" i="0" dirty="0">
                <a:solidFill>
                  <a:srgbClr val="FF0000"/>
                </a:solidFill>
                <a:effectLst/>
                <a:latin typeface="IBM Plex Sans"/>
              </a:rPr>
              <a:t>Там указываются окно, </a:t>
            </a:r>
            <a:r>
              <a:rPr lang="ru-RU" b="1" i="0" dirty="0" err="1">
                <a:solidFill>
                  <a:srgbClr val="FF0000"/>
                </a:solidFill>
                <a:effectLst/>
                <a:latin typeface="IBM Plex Sans"/>
              </a:rPr>
              <a:t>acknowledgement</a:t>
            </a:r>
            <a:r>
              <a:rPr lang="ru-RU" b="1" i="0" dirty="0">
                <a:solidFill>
                  <a:srgbClr val="FF0000"/>
                </a:solidFill>
                <a:effectLst/>
                <a:latin typeface="IBM Plex Sans"/>
              </a:rPr>
              <a:t>, </a:t>
            </a:r>
            <a:r>
              <a:rPr lang="ru-RU" b="1" i="0" dirty="0" err="1">
                <a:solidFill>
                  <a:srgbClr val="FF0000"/>
                </a:solidFill>
                <a:effectLst/>
                <a:latin typeface="IBM Plex Sans"/>
              </a:rPr>
              <a:t>sequence</a:t>
            </a:r>
            <a:r>
              <a:rPr lang="ru-RU" b="1" i="0" dirty="0">
                <a:solidFill>
                  <a:srgbClr val="FF0000"/>
                </a:solidFill>
                <a:effectLst/>
                <a:latin typeface="IBM Plex Sans"/>
              </a:rPr>
              <a:t> </a:t>
            </a:r>
            <a:r>
              <a:rPr lang="ru-RU" b="0" i="0" dirty="0">
                <a:solidFill>
                  <a:srgbClr val="0F1B46"/>
                </a:solidFill>
                <a:effectLst/>
                <a:latin typeface="IBM Plex Sans"/>
              </a:rPr>
              <a:t>и другие сведения. Получается, что технически TCP сложнее, и при этом обеспечивает более надёжную доставку.</a:t>
            </a:r>
          </a:p>
          <a:p>
            <a:pPr algn="l"/>
            <a:r>
              <a:rPr lang="ru-RU" b="1" i="0" dirty="0">
                <a:solidFill>
                  <a:srgbClr val="0F1B46"/>
                </a:solidFill>
                <a:effectLst/>
                <a:latin typeface="IBM Plex Sans"/>
              </a:rPr>
              <a:t>Что такое TCP и UDP</a:t>
            </a:r>
          </a:p>
          <a:p>
            <a:pPr algn="l"/>
            <a:r>
              <a:rPr lang="ru-RU" b="0" i="0" dirty="0">
                <a:solidFill>
                  <a:srgbClr val="0F1B46"/>
                </a:solidFill>
                <a:effectLst/>
                <a:latin typeface="IBM Plex Sans"/>
              </a:rPr>
              <a:t>TCP (</a:t>
            </a:r>
            <a:r>
              <a:rPr lang="ru-RU" b="0" i="0" dirty="0" err="1">
                <a:solidFill>
                  <a:srgbClr val="0F1B46"/>
                </a:solidFill>
                <a:effectLst/>
                <a:latin typeface="IBM Plex Sans"/>
              </a:rPr>
              <a:t>Transmission</a:t>
            </a:r>
            <a:r>
              <a:rPr lang="ru-RU" b="0" i="0" dirty="0">
                <a:solidFill>
                  <a:srgbClr val="0F1B46"/>
                </a:solidFill>
                <a:effectLst/>
                <a:latin typeface="IBM Plex Sans"/>
              </a:rPr>
              <a:t> </a:t>
            </a:r>
            <a:r>
              <a:rPr lang="ru-RU" b="0" i="0" dirty="0" err="1">
                <a:solidFill>
                  <a:srgbClr val="0F1B46"/>
                </a:solidFill>
                <a:effectLst/>
                <a:latin typeface="IBM Plex Sans"/>
              </a:rPr>
              <a:t>Control</a:t>
            </a:r>
            <a:r>
              <a:rPr lang="ru-RU" b="0" i="0" dirty="0">
                <a:solidFill>
                  <a:srgbClr val="0F1B46"/>
                </a:solidFill>
                <a:effectLst/>
                <a:latin typeface="IBM Plex Sans"/>
              </a:rPr>
              <a:t> </a:t>
            </a:r>
            <a:r>
              <a:rPr lang="ru-RU" b="0" i="0" dirty="0" err="1">
                <a:solidFill>
                  <a:srgbClr val="0F1B46"/>
                </a:solidFill>
                <a:effectLst/>
                <a:latin typeface="IBM Plex Sans"/>
              </a:rPr>
              <a:t>Protocol</a:t>
            </a:r>
            <a:r>
              <a:rPr lang="ru-RU" b="0" i="0" dirty="0">
                <a:solidFill>
                  <a:srgbClr val="0F1B46"/>
                </a:solidFill>
                <a:effectLst/>
                <a:latin typeface="IBM Plex Sans"/>
              </a:rPr>
              <a:t>) — протокол сквозной связи, созданный в 1974 году и до сих пор востребованный в мире. Только вдумайтесь, почти 50 лет прошло, везде мобильный интернет и беспроводные сети, а TCP остаётся неизменным.</a:t>
            </a:r>
          </a:p>
          <a:p>
            <a:pPr algn="l"/>
            <a:r>
              <a:rPr lang="ru-RU" b="0" i="0" dirty="0">
                <a:solidFill>
                  <a:srgbClr val="0F1B46"/>
                </a:solidFill>
                <a:effectLst/>
                <a:latin typeface="IBM Plex Sans"/>
              </a:rPr>
              <a:t>А всё потому, что TCP изначально был создан для надёжного соединения. Перед тем, как начинать передачу данных, протокол используется протокол рукопожатия для установления соединения, и лишь затем начинает передачу пакетов. Надёжность протокола объясняется тем, что он не теряет пакеты информации во время передачи, отправляя запрос на подтверждение получения. Если требуется, данные будут отправлены повторно. Тут надо уточнить, что очерёдность отправки пакетов сохраняется.</a:t>
            </a:r>
          </a:p>
          <a:p>
            <a:pPr algn="l"/>
            <a:r>
              <a:rPr lang="ru-RU" b="0" i="0" dirty="0">
                <a:solidFill>
                  <a:srgbClr val="0F1B46"/>
                </a:solidFill>
                <a:effectLst/>
                <a:latin typeface="IBM Plex Sans"/>
              </a:rPr>
              <a:t>Из недостатков протокола можно выделить низкую скорость работы протокола. Это объясняется сложностью обеспечения надёжной передачи данных с упорядочиванием пакетов.</a:t>
            </a:r>
          </a:p>
          <a:p>
            <a:pPr algn="l"/>
            <a:r>
              <a:rPr lang="ru-RU" b="0" i="0" dirty="0">
                <a:solidFill>
                  <a:srgbClr val="0F1B46"/>
                </a:solidFill>
                <a:effectLst/>
                <a:latin typeface="IBM Plex Sans"/>
              </a:rPr>
              <a:t>UDP (</a:t>
            </a:r>
            <a:r>
              <a:rPr lang="ru-RU" b="0" i="0" dirty="0" err="1">
                <a:solidFill>
                  <a:srgbClr val="0F1B46"/>
                </a:solidFill>
                <a:effectLst/>
                <a:latin typeface="IBM Plex Sans"/>
              </a:rPr>
              <a:t>User</a:t>
            </a:r>
            <a:r>
              <a:rPr lang="ru-RU" b="0" i="0" dirty="0">
                <a:solidFill>
                  <a:srgbClr val="0F1B46"/>
                </a:solidFill>
                <a:effectLst/>
                <a:latin typeface="IBM Plex Sans"/>
              </a:rPr>
              <a:t> </a:t>
            </a:r>
            <a:r>
              <a:rPr lang="ru-RU" b="0" i="0" dirty="0" err="1">
                <a:solidFill>
                  <a:srgbClr val="0F1B46"/>
                </a:solidFill>
                <a:effectLst/>
                <a:latin typeface="IBM Plex Sans"/>
              </a:rPr>
              <a:t>Datagram</a:t>
            </a:r>
            <a:r>
              <a:rPr lang="ru-RU" b="0" i="0" dirty="0">
                <a:solidFill>
                  <a:srgbClr val="0F1B46"/>
                </a:solidFill>
                <a:effectLst/>
                <a:latin typeface="IBM Plex Sans"/>
              </a:rPr>
              <a:t> </a:t>
            </a:r>
            <a:r>
              <a:rPr lang="ru-RU" b="0" i="0" dirty="0" err="1">
                <a:solidFill>
                  <a:srgbClr val="0F1B46"/>
                </a:solidFill>
                <a:effectLst/>
                <a:latin typeface="IBM Plex Sans"/>
              </a:rPr>
              <a:t>Protocol</a:t>
            </a:r>
            <a:r>
              <a:rPr lang="ru-RU" b="0" i="0" dirty="0">
                <a:solidFill>
                  <a:srgbClr val="0F1B46"/>
                </a:solidFill>
                <a:effectLst/>
                <a:latin typeface="IBM Plex Sans"/>
              </a:rPr>
              <a:t>) создан в 1980 году. Это более простой протокол, который не требует установки соединения между хостами для передачи данных. Пакеты отправляются сразу, без проверки клиента на предмет готовности принимать данные. Из-за такого подхода протокол менее надёжен — пакеты легко могут потеряться. А ещё отсутствует порядок отправки пакетов с данными, из-за чего получатель принимает неупорядоченную информацию. Зато передача данных происходит намного быстрее, если сравнивать с TCP.</a:t>
            </a:r>
          </a:p>
          <a:p>
            <a:pPr algn="l"/>
            <a:endParaRPr lang="ru-RU" b="0" i="0" dirty="0">
              <a:solidFill>
                <a:srgbClr val="0F1B46"/>
              </a:solidFill>
              <a:effectLst/>
              <a:latin typeface="IBM Plex Sans"/>
            </a:endParaRPr>
          </a:p>
        </p:txBody>
      </p:sp>
    </p:spTree>
    <p:extLst>
      <p:ext uri="{BB962C8B-B14F-4D97-AF65-F5344CB8AC3E}">
        <p14:creationId xmlns:p14="http://schemas.microsoft.com/office/powerpoint/2010/main" val="9541958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CP и UDP2">
            <a:extLst>
              <a:ext uri="{FF2B5EF4-FFF2-40B4-BE49-F238E27FC236}">
                <a16:creationId xmlns:a16="http://schemas.microsoft.com/office/drawing/2014/main" id="{648AD027-5296-4BB4-97FD-BB0E29757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783" y="1047750"/>
            <a:ext cx="9858467" cy="5476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68503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E9EE39-5258-440B-843F-C57A4E8A6FA2}"/>
              </a:ext>
            </a:extLst>
          </p:cNvPr>
          <p:cNvSpPr txBox="1"/>
          <p:nvPr/>
        </p:nvSpPr>
        <p:spPr>
          <a:xfrm>
            <a:off x="423168" y="655868"/>
            <a:ext cx="11487705" cy="3693319"/>
          </a:xfrm>
          <a:prstGeom prst="rect">
            <a:avLst/>
          </a:prstGeom>
          <a:noFill/>
        </p:spPr>
        <p:txBody>
          <a:bodyPr wrap="square">
            <a:spAutoFit/>
          </a:bodyPr>
          <a:lstStyle/>
          <a:p>
            <a:pPr algn="l"/>
            <a:r>
              <a:rPr lang="ru-RU" b="1" i="0" dirty="0">
                <a:solidFill>
                  <a:srgbClr val="0F1B46"/>
                </a:solidFill>
                <a:effectLst/>
                <a:latin typeface="IBM Plex Sans"/>
              </a:rPr>
              <a:t>Основные отличия TCP и UDP</a:t>
            </a:r>
          </a:p>
          <a:p>
            <a:pPr algn="l"/>
            <a:r>
              <a:rPr lang="ru-RU" b="0" i="0" dirty="0">
                <a:solidFill>
                  <a:srgbClr val="0F1B46"/>
                </a:solidFill>
                <a:effectLst/>
                <a:latin typeface="IBM Plex Sans"/>
              </a:rPr>
              <a:t>Итак, как вы уже поняли, UDP — быстрый протокол, но у TCP есть гарантия получения и упорядоченность данных. Давайте коротко сформулируем отличия этих двух протоколов:</a:t>
            </a:r>
          </a:p>
          <a:p>
            <a:pPr algn="l">
              <a:buFont typeface="Arial" panose="020B0604020202020204" pitchFamily="34" charset="0"/>
              <a:buChar char="•"/>
            </a:pPr>
            <a:r>
              <a:rPr lang="ru-RU" b="1" i="0" dirty="0">
                <a:solidFill>
                  <a:srgbClr val="0F1B46"/>
                </a:solidFill>
                <a:effectLst/>
                <a:latin typeface="IBM Plex Sans"/>
              </a:rPr>
              <a:t>Надёжность</a:t>
            </a:r>
            <a:r>
              <a:rPr lang="ru-RU" b="0" i="0" dirty="0">
                <a:solidFill>
                  <a:srgbClr val="0F1B46"/>
                </a:solidFill>
                <a:effectLst/>
                <a:latin typeface="IBM Plex Sans"/>
              </a:rPr>
              <a:t>. TCP надёжнее, так как использует тайм-ауты, требует подтверждения получения данных и повторно отправляет данные при необходимости. У протокола UDP ничего такого нет, а данные нередко теряются на этапе доставки к хосту-получателю.</a:t>
            </a:r>
          </a:p>
          <a:p>
            <a:pPr algn="l">
              <a:buFont typeface="Arial" panose="020B0604020202020204" pitchFamily="34" charset="0"/>
              <a:buChar char="•"/>
            </a:pPr>
            <a:r>
              <a:rPr lang="ru-RU" b="1" i="0" dirty="0">
                <a:solidFill>
                  <a:srgbClr val="0F1B46"/>
                </a:solidFill>
                <a:effectLst/>
                <a:latin typeface="IBM Plex Sans"/>
              </a:rPr>
              <a:t>Упорядоченность</a:t>
            </a:r>
            <a:r>
              <a:rPr lang="ru-RU" b="0" i="0" dirty="0">
                <a:solidFill>
                  <a:srgbClr val="0F1B46"/>
                </a:solidFill>
                <a:effectLst/>
                <a:latin typeface="IBM Plex Sans"/>
              </a:rPr>
              <a:t>. Здесь выигрывает TCP, который гарантированно передаёт пакеты данных именно в той последовательности, которая была задана изначально. В UDP такие возможности не реализованы.</a:t>
            </a:r>
          </a:p>
          <a:p>
            <a:pPr algn="l">
              <a:buFont typeface="Arial" panose="020B0604020202020204" pitchFamily="34" charset="0"/>
              <a:buChar char="•"/>
            </a:pPr>
            <a:r>
              <a:rPr lang="ru-RU" b="1" i="0" dirty="0">
                <a:solidFill>
                  <a:srgbClr val="0F1B46"/>
                </a:solidFill>
                <a:effectLst/>
                <a:latin typeface="IBM Plex Sans"/>
              </a:rPr>
              <a:t>Скорость</a:t>
            </a:r>
            <a:r>
              <a:rPr lang="ru-RU" b="0" i="0" dirty="0">
                <a:solidFill>
                  <a:srgbClr val="0F1B46"/>
                </a:solidFill>
                <a:effectLst/>
                <a:latin typeface="IBM Plex Sans"/>
              </a:rPr>
              <a:t>. По этому критерию выигрывает UDP, который значительно быстрее тяжеловесного TCP, нуждающегося в установлении надёжного соединения и других необходимых для передачи данных условий.</a:t>
            </a:r>
          </a:p>
          <a:p>
            <a:pPr algn="l">
              <a:buFont typeface="Arial" panose="020B0604020202020204" pitchFamily="34" charset="0"/>
              <a:buChar char="•"/>
            </a:pPr>
            <a:r>
              <a:rPr lang="ru-RU" b="1" i="0" dirty="0">
                <a:solidFill>
                  <a:srgbClr val="0F1B46"/>
                </a:solidFill>
                <a:effectLst/>
                <a:latin typeface="IBM Plex Sans"/>
              </a:rPr>
              <a:t>Метод передачи данных</a:t>
            </a:r>
            <a:r>
              <a:rPr lang="ru-RU" b="0" i="0" dirty="0">
                <a:solidFill>
                  <a:srgbClr val="0F1B46"/>
                </a:solidFill>
                <a:effectLst/>
                <a:latin typeface="IBM Plex Sans"/>
              </a:rPr>
              <a:t>. TCP предполагает потоковую передачу данных, границы фрагментов данных не обозначены. UDP использует метод </a:t>
            </a:r>
            <a:r>
              <a:rPr lang="ru-RU" b="0" i="0" dirty="0" err="1">
                <a:solidFill>
                  <a:srgbClr val="0F1B46"/>
                </a:solidFill>
                <a:effectLst/>
                <a:latin typeface="IBM Plex Sans"/>
              </a:rPr>
              <a:t>датаграмм</a:t>
            </a:r>
            <a:r>
              <a:rPr lang="ru-RU" b="0" i="0" dirty="0">
                <a:solidFill>
                  <a:srgbClr val="0F1B46"/>
                </a:solidFill>
                <a:effectLst/>
                <a:latin typeface="IBM Plex Sans"/>
              </a:rPr>
              <a:t>, когда получатель проверяет целостность пакетов лишь при получении сообщения. Пакеты данных в данном случае имеют обозначения границ.</a:t>
            </a:r>
          </a:p>
        </p:txBody>
      </p:sp>
      <p:sp>
        <p:nvSpPr>
          <p:cNvPr id="5" name="TextBox 4">
            <a:extLst>
              <a:ext uri="{FF2B5EF4-FFF2-40B4-BE49-F238E27FC236}">
                <a16:creationId xmlns:a16="http://schemas.microsoft.com/office/drawing/2014/main" id="{99D4B5DF-24F4-428B-B841-C31B594670C8}"/>
              </a:ext>
            </a:extLst>
          </p:cNvPr>
          <p:cNvSpPr txBox="1"/>
          <p:nvPr/>
        </p:nvSpPr>
        <p:spPr>
          <a:xfrm>
            <a:off x="517123" y="4724804"/>
            <a:ext cx="10730883" cy="1477328"/>
          </a:xfrm>
          <a:prstGeom prst="rect">
            <a:avLst/>
          </a:prstGeom>
          <a:noFill/>
        </p:spPr>
        <p:txBody>
          <a:bodyPr wrap="square">
            <a:spAutoFit/>
          </a:bodyPr>
          <a:lstStyle/>
          <a:p>
            <a:r>
              <a:rPr lang="ru-RU" b="0" i="0" dirty="0">
                <a:solidFill>
                  <a:srgbClr val="0F1B46"/>
                </a:solidFill>
                <a:effectLst/>
                <a:latin typeface="IBM Plex Sans"/>
              </a:rPr>
              <a:t>Если подытожить, в чём разница между TCP и UDP, то можно сказать следующее: протокол TCP нужен в ситуациях, когда требуется точная передача данных с подтверждением получения. Это может быть отправка медиаконтента, обычная интернет-переписка. UDP подойдёт для передачи голосовых сообщений и потокового видео с IP-камер, например. Каждый протокол полезен и нужен, они отлично дополняют друг друга. Просто TCP больше подходит для длительных сеансов, а UDP — для коротких сеансов.</a:t>
            </a:r>
            <a:endParaRPr lang="en-US" dirty="0"/>
          </a:p>
        </p:txBody>
      </p:sp>
    </p:spTree>
    <p:extLst>
      <p:ext uri="{BB962C8B-B14F-4D97-AF65-F5344CB8AC3E}">
        <p14:creationId xmlns:p14="http://schemas.microsoft.com/office/powerpoint/2010/main" val="8337925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Таблица сравнения TCP и UDP">
            <a:extLst>
              <a:ext uri="{FF2B5EF4-FFF2-40B4-BE49-F238E27FC236}">
                <a16:creationId xmlns:a16="http://schemas.microsoft.com/office/drawing/2014/main" id="{6C419E07-A3F9-4536-B781-392362A7C6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0663" y="90005"/>
            <a:ext cx="7028848" cy="667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9223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1F7C6B-B75F-4E86-9672-914A75E69FA7}"/>
              </a:ext>
            </a:extLst>
          </p:cNvPr>
          <p:cNvSpPr txBox="1"/>
          <p:nvPr/>
        </p:nvSpPr>
        <p:spPr>
          <a:xfrm>
            <a:off x="399495" y="452761"/>
            <a:ext cx="11319029" cy="2585323"/>
          </a:xfrm>
          <a:prstGeom prst="rect">
            <a:avLst/>
          </a:prstGeom>
          <a:noFill/>
        </p:spPr>
        <p:txBody>
          <a:bodyPr wrap="square">
            <a:spAutoFit/>
          </a:bodyPr>
          <a:lstStyle/>
          <a:p>
            <a:pPr algn="l"/>
            <a:r>
              <a:rPr lang="ru-RU" b="1" i="0" dirty="0">
                <a:solidFill>
                  <a:srgbClr val="444444"/>
                </a:solidFill>
                <a:effectLst/>
                <a:latin typeface="Open Sans"/>
              </a:rPr>
              <a:t>По своей сути TCP </a:t>
            </a:r>
            <a:r>
              <a:rPr lang="ru-RU" b="0" i="0" dirty="0">
                <a:solidFill>
                  <a:srgbClr val="444444"/>
                </a:solidFill>
                <a:effectLst/>
                <a:latin typeface="Open Sans"/>
              </a:rPr>
              <a:t>является протоколом транспортного уровня. </a:t>
            </a:r>
          </a:p>
          <a:p>
            <a:pPr algn="l"/>
            <a:r>
              <a:rPr lang="ru-RU" b="0" i="0" dirty="0">
                <a:solidFill>
                  <a:srgbClr val="444444"/>
                </a:solidFill>
                <a:effectLst/>
                <a:latin typeface="Open Sans"/>
              </a:rPr>
              <a:t>Он позволяет осуществить соединение одного сокета (IP-адрес + порт) хоста источника с сокетом хоста назначения. Заголовок IP будет содержать информацию, связанную с IP-адресами, а заголовок TCP — информацию о порте.</a:t>
            </a:r>
          </a:p>
          <a:p>
            <a:pPr algn="l"/>
            <a:r>
              <a:rPr lang="ru-RU" b="0" i="0" dirty="0">
                <a:solidFill>
                  <a:srgbClr val="444444"/>
                </a:solidFill>
                <a:effectLst/>
                <a:latin typeface="Open Sans"/>
              </a:rPr>
              <a:t>Заголовок TCP</a:t>
            </a:r>
          </a:p>
          <a:p>
            <a:pPr algn="l"/>
            <a:r>
              <a:rPr lang="ru-RU" b="0" i="0" dirty="0">
                <a:solidFill>
                  <a:srgbClr val="444444"/>
                </a:solidFill>
                <a:effectLst/>
                <a:latin typeface="Open Sans"/>
              </a:rPr>
              <a:t>Заголовки TCP перемещаются по сети для установления, поддержки и завершения TCP-соединений, а также передачи данных.</a:t>
            </a:r>
          </a:p>
          <a:p>
            <a:br>
              <a:rPr lang="ru-RU" dirty="0"/>
            </a:br>
            <a:endParaRPr lang="en-US" dirty="0"/>
          </a:p>
        </p:txBody>
      </p:sp>
      <p:pic>
        <p:nvPicPr>
          <p:cNvPr id="1026" name="Picture 2" descr="Заголовок TCP">
            <a:extLst>
              <a:ext uri="{FF2B5EF4-FFF2-40B4-BE49-F238E27FC236}">
                <a16:creationId xmlns:a16="http://schemas.microsoft.com/office/drawing/2014/main" id="{18072D73-1BA0-4A18-9E93-1EADD884AA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681" y="2678683"/>
            <a:ext cx="10780147" cy="34291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4235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B9805F-F7C1-45CE-9F53-C495A7FA28FD}"/>
              </a:ext>
            </a:extLst>
          </p:cNvPr>
          <p:cNvSpPr txBox="1"/>
          <p:nvPr/>
        </p:nvSpPr>
        <p:spPr>
          <a:xfrm>
            <a:off x="674703" y="320191"/>
            <a:ext cx="11638626" cy="5632311"/>
          </a:xfrm>
          <a:prstGeom prst="rect">
            <a:avLst/>
          </a:prstGeom>
          <a:noFill/>
        </p:spPr>
        <p:txBody>
          <a:bodyPr wrap="square">
            <a:spAutoFit/>
          </a:bodyPr>
          <a:lstStyle/>
          <a:p>
            <a:pPr algn="l"/>
            <a:r>
              <a:rPr lang="ru-RU" b="0" i="0" dirty="0">
                <a:solidFill>
                  <a:srgbClr val="444444"/>
                </a:solidFill>
                <a:effectLst/>
                <a:latin typeface="Open Sans"/>
              </a:rPr>
              <a:t>В заголовке TCP содержаться следующие поля:</a:t>
            </a:r>
          </a:p>
          <a:p>
            <a:pPr algn="l">
              <a:buFont typeface="Arial" panose="020B0604020202020204" pitchFamily="34" charset="0"/>
              <a:buChar char="•"/>
            </a:pPr>
            <a:r>
              <a:rPr lang="ru-RU" b="1" i="0" dirty="0" err="1">
                <a:solidFill>
                  <a:srgbClr val="444444"/>
                </a:solidFill>
                <a:effectLst/>
                <a:latin typeface="Open Sans"/>
              </a:rPr>
              <a:t>Source</a:t>
            </a:r>
            <a:r>
              <a:rPr lang="ru-RU" b="1" i="0" dirty="0">
                <a:solidFill>
                  <a:srgbClr val="444444"/>
                </a:solidFill>
                <a:effectLst/>
                <a:latin typeface="Open Sans"/>
              </a:rPr>
              <a:t> </a:t>
            </a:r>
            <a:r>
              <a:rPr lang="ru-RU" b="1" i="0" dirty="0" err="1">
                <a:solidFill>
                  <a:srgbClr val="444444"/>
                </a:solidFill>
                <a:effectLst/>
                <a:latin typeface="Open Sans"/>
              </a:rPr>
              <a:t>port</a:t>
            </a:r>
            <a:r>
              <a:rPr lang="ru-RU" b="1" i="0" dirty="0">
                <a:solidFill>
                  <a:srgbClr val="444444"/>
                </a:solidFill>
                <a:effectLst/>
                <a:latin typeface="Open Sans"/>
              </a:rPr>
              <a:t> (</a:t>
            </a:r>
            <a:r>
              <a:rPr lang="ru-RU" b="0" i="0" dirty="0">
                <a:solidFill>
                  <a:srgbClr val="444444"/>
                </a:solidFill>
                <a:effectLst/>
                <a:latin typeface="Open Sans"/>
              </a:rPr>
              <a:t>16 бит): порт источника. Порт хоста, от которого исходит запрос.</a:t>
            </a:r>
          </a:p>
          <a:p>
            <a:pPr algn="l">
              <a:buFont typeface="Arial" panose="020B0604020202020204" pitchFamily="34" charset="0"/>
              <a:buChar char="•"/>
            </a:pPr>
            <a:r>
              <a:rPr lang="ru-RU" b="1" i="0" dirty="0" err="1">
                <a:solidFill>
                  <a:srgbClr val="444444"/>
                </a:solidFill>
                <a:effectLst/>
                <a:latin typeface="Open Sans"/>
              </a:rPr>
              <a:t>Destination</a:t>
            </a:r>
            <a:r>
              <a:rPr lang="ru-RU" b="1" i="0" dirty="0">
                <a:solidFill>
                  <a:srgbClr val="444444"/>
                </a:solidFill>
                <a:effectLst/>
                <a:latin typeface="Open Sans"/>
              </a:rPr>
              <a:t> </a:t>
            </a:r>
            <a:r>
              <a:rPr lang="ru-RU" b="1" i="0" dirty="0" err="1">
                <a:solidFill>
                  <a:srgbClr val="444444"/>
                </a:solidFill>
                <a:effectLst/>
                <a:latin typeface="Open Sans"/>
              </a:rPr>
              <a:t>port</a:t>
            </a:r>
            <a:r>
              <a:rPr lang="ru-RU" b="1" i="0" dirty="0">
                <a:solidFill>
                  <a:srgbClr val="444444"/>
                </a:solidFill>
                <a:effectLst/>
                <a:latin typeface="Open Sans"/>
              </a:rPr>
              <a:t> </a:t>
            </a:r>
            <a:r>
              <a:rPr lang="ru-RU" b="0" i="0" dirty="0">
                <a:solidFill>
                  <a:srgbClr val="444444"/>
                </a:solidFill>
                <a:effectLst/>
                <a:latin typeface="Open Sans"/>
              </a:rPr>
              <a:t>(16 бит): порт назначения. Порт хоста, куда направляется запрос.</a:t>
            </a:r>
          </a:p>
          <a:p>
            <a:pPr algn="l">
              <a:buFont typeface="Arial" panose="020B0604020202020204" pitchFamily="34" charset="0"/>
              <a:buChar char="•"/>
            </a:pPr>
            <a:r>
              <a:rPr lang="ru-RU" b="1" i="0" dirty="0" err="1">
                <a:solidFill>
                  <a:srgbClr val="444444"/>
                </a:solidFill>
                <a:effectLst/>
                <a:latin typeface="Open Sans"/>
              </a:rPr>
              <a:t>Sequence</a:t>
            </a:r>
            <a:r>
              <a:rPr lang="ru-RU" b="1" i="0" dirty="0">
                <a:solidFill>
                  <a:srgbClr val="444444"/>
                </a:solidFill>
                <a:effectLst/>
                <a:latin typeface="Open Sans"/>
              </a:rPr>
              <a:t> </a:t>
            </a:r>
            <a:r>
              <a:rPr lang="ru-RU" b="1" i="0" dirty="0" err="1">
                <a:solidFill>
                  <a:srgbClr val="444444"/>
                </a:solidFill>
                <a:effectLst/>
                <a:latin typeface="Open Sans"/>
              </a:rPr>
              <a:t>number</a:t>
            </a:r>
            <a:r>
              <a:rPr lang="ru-RU" b="0" i="0" dirty="0">
                <a:solidFill>
                  <a:srgbClr val="444444"/>
                </a:solidFill>
                <a:effectLst/>
                <a:latin typeface="Open Sans"/>
              </a:rPr>
              <a:t>, SYN (32 бита): порядковый номер. Позволяет контролировать порядок сообщений. </a:t>
            </a:r>
          </a:p>
          <a:p>
            <a:pPr algn="l"/>
            <a:endParaRPr lang="ru-RU" dirty="0">
              <a:solidFill>
                <a:srgbClr val="444444"/>
              </a:solidFill>
              <a:latin typeface="Open Sans"/>
            </a:endParaRPr>
          </a:p>
          <a:p>
            <a:pPr algn="l"/>
            <a:r>
              <a:rPr lang="ru-RU" b="0" i="0" dirty="0">
                <a:solidFill>
                  <a:srgbClr val="444444"/>
                </a:solidFill>
                <a:effectLst/>
                <a:latin typeface="Open Sans"/>
              </a:rPr>
              <a:t>Каждая конечная точка (как порт источника, так и порт назначения) будут поддерживать свой уникальный порядковый номер для отправляемых сообщений. При установлении соединения TCP (используется сообщение с установленным флагом SYN) в качестве изначального порядкового номера будет сгенерировано случайное число. Вернее, не совсем случайно сгенерировано, а будет содержать конкретное 32-битное число, то есть в пределах от 0 до 4294967295 (или 2 в 32-ой степени возможных вариантов), которое будет соответствовать времени, прошедшему после перегрузки системы отправителя (из расчета +1 за каждые прошедшие 4 микросекунды), а также увеличенное на 64000 каждый раз при установлении нового соединения. Так как сгенерированное число будет уникальным для периода времени почти в пять часов (если при этом никакие соединения не устанавливались), то такой подход к выбору порядкового номера позволяет избежать случайных коллизий при передаче данных, когда для нескольких пакетов из разных соединений будет совпадать порядковый номер. В дальнейшем, при отправке следующих пакетов, значение порядкового номера будет увеличиваться на +1 для всех пакетов с флагом SYN, пакетов с флагом FIN и для каждого байта отправленных данных. Это позволяет принимающей системе обрабатывать пакеты в правильной последовательности, как они были сформированы при отправлении, а не в том порядке, как они были получены.</a:t>
            </a:r>
          </a:p>
        </p:txBody>
      </p:sp>
    </p:spTree>
    <p:extLst>
      <p:ext uri="{BB962C8B-B14F-4D97-AF65-F5344CB8AC3E}">
        <p14:creationId xmlns:p14="http://schemas.microsoft.com/office/powerpoint/2010/main" val="3265988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DF1FFF66-61E1-40DE-86FF-CF56CB452BC5}"/>
              </a:ext>
            </a:extLst>
          </p:cNvPr>
          <p:cNvSpPr txBox="1"/>
          <p:nvPr/>
        </p:nvSpPr>
        <p:spPr>
          <a:xfrm>
            <a:off x="266700" y="292964"/>
            <a:ext cx="11744787" cy="6247864"/>
          </a:xfrm>
          <a:prstGeom prst="rect">
            <a:avLst/>
          </a:prstGeom>
          <a:noFill/>
        </p:spPr>
        <p:txBody>
          <a:bodyPr wrap="square">
            <a:spAutoFit/>
          </a:bodyPr>
          <a:lstStyle/>
          <a:p>
            <a:pPr algn="l"/>
            <a:r>
              <a:rPr lang="ru-RU" sz="2000" b="1" i="0" dirty="0">
                <a:solidFill>
                  <a:srgbClr val="0E0E0F"/>
                </a:solidFill>
                <a:effectLst/>
                <a:latin typeface="Inter"/>
              </a:rPr>
              <a:t>Порты и сокеты – что это и зачем они нужны</a:t>
            </a:r>
          </a:p>
          <a:p>
            <a:pPr algn="l"/>
            <a:r>
              <a:rPr lang="ru-RU" sz="2000" b="0" i="0" dirty="0">
                <a:solidFill>
                  <a:srgbClr val="0E0E0F"/>
                </a:solidFill>
                <a:effectLst/>
                <a:latin typeface="Inter"/>
              </a:rPr>
              <a:t>Процессы, работающие на прикладном уровне, «общаются» с транспортным, но они видны ему как «черные ящики» с зашифрованной информацией. Зато он понимает, на какой IP-адрес адресованы данные и через какой порт надо их принимать. Этого достаточно для точного распределения пакетов по сети независимо от месторасположения хостов. Порты с 0 до 1023 зарезервированы операционными системами, остальные, в диапазоне от 1024 до 49151, условно свободны и могут использоваться сторонними приложениями.</a:t>
            </a:r>
          </a:p>
          <a:p>
            <a:pPr algn="l"/>
            <a:r>
              <a:rPr lang="ru-RU" sz="2000" b="0" i="0" dirty="0">
                <a:solidFill>
                  <a:srgbClr val="0E0E0F"/>
                </a:solidFill>
                <a:effectLst/>
                <a:latin typeface="Inter"/>
              </a:rPr>
              <a:t>Комбинация IP-адреса и порта называется сокетом и используется при идентификации компьютера. Если первый критерий уникален для каждого хоста, второй обычно фиксирован для определенного типа приложений. Так, получение электронной почты проходит через 110 порт, передача данных по </a:t>
            </a:r>
            <a:r>
              <a:rPr lang="ru-RU" sz="2000" b="0" i="0" u="none" strike="noStrike" dirty="0">
                <a:solidFill>
                  <a:srgbClr val="0E0E0F"/>
                </a:solidFill>
                <a:effectLst/>
                <a:latin typeface="Inter"/>
                <a:hlinkClick r:id="rId2"/>
              </a:rPr>
              <a:t>протоколу FTP</a:t>
            </a:r>
            <a:r>
              <a:rPr lang="ru-RU" sz="2000" b="0" i="0" dirty="0">
                <a:solidFill>
                  <a:srgbClr val="0E0E0F"/>
                </a:solidFill>
                <a:effectLst/>
                <a:latin typeface="Inter"/>
              </a:rPr>
              <a:t> – по 21, открытие сайтов – по 80.</a:t>
            </a:r>
          </a:p>
          <a:p>
            <a:pPr algn="l"/>
            <a:r>
              <a:rPr lang="ru-RU" sz="2000" b="1" i="0" dirty="0">
                <a:solidFill>
                  <a:srgbClr val="0E0E0F"/>
                </a:solidFill>
                <a:effectLst/>
                <a:latin typeface="Inter"/>
              </a:rPr>
              <a:t>Преобразование IP-адресов в символьные адреса</a:t>
            </a:r>
          </a:p>
          <a:p>
            <a:pPr algn="l"/>
            <a:r>
              <a:rPr lang="ru-RU" sz="2000" b="0" i="0" dirty="0">
                <a:solidFill>
                  <a:srgbClr val="0E0E0F"/>
                </a:solidFill>
                <a:effectLst/>
                <a:latin typeface="Inter"/>
              </a:rPr>
              <a:t>Технология активно используется для назначения буквенно-цифровых названий веб-ресурсов. При вводе домена в адресной строке браузера сначала происходит обращение к специальному серверу </a:t>
            </a:r>
            <a:r>
              <a:rPr lang="ru-RU" sz="2000" b="0" i="0" u="none" strike="noStrike" dirty="0">
                <a:solidFill>
                  <a:srgbClr val="0E0E0F"/>
                </a:solidFill>
                <a:effectLst/>
                <a:latin typeface="Inter"/>
                <a:hlinkClick r:id="rId3"/>
              </a:rPr>
              <a:t>DNS</a:t>
            </a:r>
            <a:r>
              <a:rPr lang="ru-RU" sz="2000" b="0" i="0" dirty="0">
                <a:solidFill>
                  <a:srgbClr val="0E0E0F"/>
                </a:solidFill>
                <a:effectLst/>
                <a:latin typeface="Inter"/>
              </a:rPr>
              <a:t>. Он всегда прослушивает порт 53 у всех компьютеров, которые подключены к интернету, и по запросу преобразует введенное название в стандартный IP-адрес.</a:t>
            </a:r>
          </a:p>
          <a:p>
            <a:pPr algn="l"/>
            <a:r>
              <a:rPr lang="ru-RU" sz="2000" b="0" i="0" dirty="0">
                <a:solidFill>
                  <a:srgbClr val="0E0E0F"/>
                </a:solidFill>
                <a:effectLst/>
                <a:latin typeface="Inter"/>
              </a:rPr>
              <a:t>После определения точного местонахождения файлов сайта включается обычная схема работы – от прикладного уровня с кодированием данных до обращения к физическому оборудованию на уровне сетевых интерфейсов. Процесс называется инкапсуляцией информации. На принимающей стороне происходит обратная процедура – </a:t>
            </a:r>
            <a:r>
              <a:rPr lang="ru-RU" sz="2000" b="0" i="0" dirty="0" err="1">
                <a:solidFill>
                  <a:srgbClr val="0E0E0F"/>
                </a:solidFill>
                <a:effectLst/>
                <a:latin typeface="Inter"/>
              </a:rPr>
              <a:t>декапсуляция</a:t>
            </a:r>
            <a:r>
              <a:rPr lang="ru-RU" sz="2000" b="0" i="0" dirty="0">
                <a:solidFill>
                  <a:srgbClr val="0E0E0F"/>
                </a:solidFill>
                <a:effectLst/>
                <a:latin typeface="Inter"/>
              </a:rPr>
              <a:t>.</a:t>
            </a:r>
          </a:p>
        </p:txBody>
      </p:sp>
    </p:spTree>
    <p:extLst>
      <p:ext uri="{BB962C8B-B14F-4D97-AF65-F5344CB8AC3E}">
        <p14:creationId xmlns:p14="http://schemas.microsoft.com/office/powerpoint/2010/main" val="25501965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818FE1-267D-44CF-8434-DCE0331656BE}"/>
              </a:ext>
            </a:extLst>
          </p:cNvPr>
          <p:cNvSpPr txBox="1"/>
          <p:nvPr/>
        </p:nvSpPr>
        <p:spPr>
          <a:xfrm>
            <a:off x="266330" y="186431"/>
            <a:ext cx="11683014" cy="1477328"/>
          </a:xfrm>
          <a:prstGeom prst="rect">
            <a:avLst/>
          </a:prstGeom>
          <a:noFill/>
        </p:spPr>
        <p:txBody>
          <a:bodyPr wrap="square">
            <a:spAutoFit/>
          </a:bodyPr>
          <a:lstStyle/>
          <a:p>
            <a:r>
              <a:rPr lang="ru-RU" b="0" i="0" dirty="0" err="1">
                <a:solidFill>
                  <a:srgbClr val="444444"/>
                </a:solidFill>
                <a:effectLst/>
                <a:latin typeface="Open Sans"/>
              </a:rPr>
              <a:t>Acknowledgement</a:t>
            </a:r>
            <a:r>
              <a:rPr lang="ru-RU" b="0" i="0" dirty="0">
                <a:solidFill>
                  <a:srgbClr val="444444"/>
                </a:solidFill>
                <a:effectLst/>
                <a:latin typeface="Open Sans"/>
              </a:rPr>
              <a:t> </a:t>
            </a:r>
            <a:r>
              <a:rPr lang="ru-RU" b="0" i="0" dirty="0" err="1">
                <a:solidFill>
                  <a:srgbClr val="444444"/>
                </a:solidFill>
                <a:effectLst/>
                <a:latin typeface="Open Sans"/>
              </a:rPr>
              <a:t>number</a:t>
            </a:r>
            <a:r>
              <a:rPr lang="ru-RU" b="0" i="0" dirty="0">
                <a:solidFill>
                  <a:srgbClr val="444444"/>
                </a:solidFill>
                <a:effectLst/>
                <a:latin typeface="Open Sans"/>
              </a:rPr>
              <a:t>, ACK (32 бита): номер подтверждения. Когда сообщение содержит флаг ACK, то значение в номере подтверждения должно соответствовать следующему порядковому номеру (SYN), которое отправитель сообщения с флагом ACK ожидает получить от передающей системы. Таким образом, отправка одного номера подтверждения способна подтвердить получение всех байтов с информацией, полученных до этого. </a:t>
            </a:r>
            <a:endParaRPr lang="en-US" dirty="0"/>
          </a:p>
        </p:txBody>
      </p:sp>
      <p:sp>
        <p:nvSpPr>
          <p:cNvPr id="6" name="TextBox 5">
            <a:extLst>
              <a:ext uri="{FF2B5EF4-FFF2-40B4-BE49-F238E27FC236}">
                <a16:creationId xmlns:a16="http://schemas.microsoft.com/office/drawing/2014/main" id="{18F9E5B6-4BE6-49EA-A1B1-C282F68352CC}"/>
              </a:ext>
            </a:extLst>
          </p:cNvPr>
          <p:cNvSpPr txBox="1"/>
          <p:nvPr/>
        </p:nvSpPr>
        <p:spPr>
          <a:xfrm>
            <a:off x="266329" y="1748900"/>
            <a:ext cx="11390051" cy="1754326"/>
          </a:xfrm>
          <a:prstGeom prst="rect">
            <a:avLst/>
          </a:prstGeom>
          <a:noFill/>
        </p:spPr>
        <p:txBody>
          <a:bodyPr wrap="square">
            <a:spAutoFit/>
          </a:bodyPr>
          <a:lstStyle/>
          <a:p>
            <a:pPr algn="l">
              <a:buFont typeface="Arial" panose="020B0604020202020204" pitchFamily="34" charset="0"/>
              <a:buChar char="•"/>
            </a:pPr>
            <a:r>
              <a:rPr lang="ru-RU" b="0" i="0" dirty="0" err="1">
                <a:solidFill>
                  <a:srgbClr val="444444"/>
                </a:solidFill>
                <a:effectLst/>
                <a:latin typeface="Open Sans"/>
              </a:rPr>
              <a:t>Data</a:t>
            </a:r>
            <a:r>
              <a:rPr lang="ru-RU" b="0" i="0" dirty="0">
                <a:solidFill>
                  <a:srgbClr val="444444"/>
                </a:solidFill>
                <a:effectLst/>
                <a:latin typeface="Open Sans"/>
              </a:rPr>
              <a:t> </a:t>
            </a:r>
            <a:r>
              <a:rPr lang="ru-RU" b="0" i="0" dirty="0" err="1">
                <a:solidFill>
                  <a:srgbClr val="444444"/>
                </a:solidFill>
                <a:effectLst/>
                <a:latin typeface="Open Sans"/>
              </a:rPr>
              <a:t>offset</a:t>
            </a:r>
            <a:r>
              <a:rPr lang="ru-RU" b="0" i="0" dirty="0">
                <a:solidFill>
                  <a:srgbClr val="444444"/>
                </a:solidFill>
                <a:effectLst/>
                <a:latin typeface="Open Sans"/>
              </a:rPr>
              <a:t> (4 бита): длина заголовка, известная также как смещение данных. Содержит размер заголовка TCP, измеряемый в 32-битных сегментах. Минимальный размер заголовка TCP составляет пять 32-битных сегментов (всего 20 байт), а максимальный — пятнадцать 32-битных сегмента (или 60 байт).</a:t>
            </a:r>
          </a:p>
          <a:p>
            <a:pPr algn="l">
              <a:buFont typeface="Arial" panose="020B0604020202020204" pitchFamily="34" charset="0"/>
              <a:buChar char="•"/>
            </a:pPr>
            <a:r>
              <a:rPr lang="ru-RU" b="0" i="0" dirty="0" err="1">
                <a:solidFill>
                  <a:srgbClr val="444444"/>
                </a:solidFill>
                <a:effectLst/>
                <a:latin typeface="Open Sans"/>
              </a:rPr>
              <a:t>Reserved</a:t>
            </a:r>
            <a:r>
              <a:rPr lang="ru-RU" b="0" i="0" dirty="0">
                <a:solidFill>
                  <a:srgbClr val="444444"/>
                </a:solidFill>
                <a:effectLst/>
                <a:latin typeface="Open Sans"/>
              </a:rPr>
              <a:t> (3 бита): зарезервировано. Зарезервировано для будущего использования, пока просто забивается нулями. На данный момент осталось три незадействованных бита, в то время как еще три ранее зарезервированных бита уже используются как флаги.</a:t>
            </a:r>
          </a:p>
        </p:txBody>
      </p:sp>
    </p:spTree>
    <p:extLst>
      <p:ext uri="{BB962C8B-B14F-4D97-AF65-F5344CB8AC3E}">
        <p14:creationId xmlns:p14="http://schemas.microsoft.com/office/powerpoint/2010/main" val="10152219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40DF78-D43C-4342-B326-E70CF372A65E}"/>
              </a:ext>
            </a:extLst>
          </p:cNvPr>
          <p:cNvSpPr txBox="1"/>
          <p:nvPr/>
        </p:nvSpPr>
        <p:spPr>
          <a:xfrm>
            <a:off x="266330" y="474695"/>
            <a:ext cx="11336784" cy="5355312"/>
          </a:xfrm>
          <a:prstGeom prst="rect">
            <a:avLst/>
          </a:prstGeom>
          <a:noFill/>
        </p:spPr>
        <p:txBody>
          <a:bodyPr wrap="square">
            <a:spAutoFit/>
          </a:bodyPr>
          <a:lstStyle/>
          <a:p>
            <a:pPr algn="l">
              <a:buFont typeface="Arial" panose="020B0604020202020204" pitchFamily="34" charset="0"/>
              <a:buChar char="•"/>
            </a:pPr>
            <a:r>
              <a:rPr lang="ru-RU" b="0" i="0" dirty="0" err="1">
                <a:solidFill>
                  <a:srgbClr val="444444"/>
                </a:solidFill>
                <a:effectLst/>
                <a:latin typeface="Open Sans"/>
              </a:rPr>
              <a:t>Flags</a:t>
            </a:r>
            <a:r>
              <a:rPr lang="ru-RU" b="0" i="0" dirty="0">
                <a:solidFill>
                  <a:srgbClr val="444444"/>
                </a:solidFill>
                <a:effectLst/>
                <a:latin typeface="Open Sans"/>
              </a:rPr>
              <a:t>, 9 бит (флаги или управляющие биты):NS (1 бит): одноразовая сумма (</a:t>
            </a:r>
            <a:r>
              <a:rPr lang="ru-RU" b="0" i="0" dirty="0" err="1">
                <a:solidFill>
                  <a:srgbClr val="444444"/>
                </a:solidFill>
                <a:effectLst/>
                <a:latin typeface="Open Sans"/>
              </a:rPr>
              <a:t>Nonce</a:t>
            </a:r>
            <a:r>
              <a:rPr lang="ru-RU" b="0" i="0" dirty="0">
                <a:solidFill>
                  <a:srgbClr val="444444"/>
                </a:solidFill>
                <a:effectLst/>
                <a:latin typeface="Open Sans"/>
              </a:rPr>
              <a:t> </a:t>
            </a:r>
            <a:r>
              <a:rPr lang="ru-RU" b="0" i="0" dirty="0" err="1">
                <a:solidFill>
                  <a:srgbClr val="444444"/>
                </a:solidFill>
                <a:effectLst/>
                <a:latin typeface="Open Sans"/>
              </a:rPr>
              <a:t>Sum</a:t>
            </a:r>
            <a:r>
              <a:rPr lang="ru-RU" b="0" i="0" dirty="0">
                <a:solidFill>
                  <a:srgbClr val="444444"/>
                </a:solidFill>
                <a:effectLst/>
                <a:latin typeface="Open Sans"/>
              </a:rPr>
              <a:t>). Используется для улучшения работы механизма явного уведомления о перегрузке (</a:t>
            </a:r>
            <a:r>
              <a:rPr lang="ru-RU" b="0" i="0" dirty="0" err="1">
                <a:solidFill>
                  <a:srgbClr val="444444"/>
                </a:solidFill>
                <a:effectLst/>
                <a:latin typeface="Open Sans"/>
              </a:rPr>
              <a:t>Explicit</a:t>
            </a:r>
            <a:r>
              <a:rPr lang="ru-RU" b="0" i="0" dirty="0">
                <a:solidFill>
                  <a:srgbClr val="444444"/>
                </a:solidFill>
                <a:effectLst/>
                <a:latin typeface="Open Sans"/>
              </a:rPr>
              <a:t> </a:t>
            </a:r>
            <a:r>
              <a:rPr lang="ru-RU" b="0" i="0" dirty="0" err="1">
                <a:solidFill>
                  <a:srgbClr val="444444"/>
                </a:solidFill>
                <a:effectLst/>
                <a:latin typeface="Open Sans"/>
              </a:rPr>
              <a:t>Congestion</a:t>
            </a:r>
            <a:r>
              <a:rPr lang="ru-RU" b="0" i="0" dirty="0">
                <a:solidFill>
                  <a:srgbClr val="444444"/>
                </a:solidFill>
                <a:effectLst/>
                <a:latin typeface="Open Sans"/>
              </a:rPr>
              <a:t> </a:t>
            </a:r>
            <a:r>
              <a:rPr lang="ru-RU" b="0" i="0" dirty="0" err="1">
                <a:solidFill>
                  <a:srgbClr val="444444"/>
                </a:solidFill>
                <a:effectLst/>
                <a:latin typeface="Open Sans"/>
              </a:rPr>
              <a:t>Notification</a:t>
            </a:r>
            <a:r>
              <a:rPr lang="ru-RU" b="0" i="0" dirty="0">
                <a:solidFill>
                  <a:srgbClr val="444444"/>
                </a:solidFill>
                <a:effectLst/>
                <a:latin typeface="Open Sans"/>
              </a:rPr>
              <a:t>, ECN).</a:t>
            </a:r>
          </a:p>
          <a:p>
            <a:pPr algn="l">
              <a:buFont typeface="Arial" panose="020B0604020202020204" pitchFamily="34" charset="0"/>
              <a:buChar char="•"/>
            </a:pPr>
            <a:r>
              <a:rPr lang="ru-RU" b="0" i="0" dirty="0">
                <a:solidFill>
                  <a:srgbClr val="444444"/>
                </a:solidFill>
                <a:effectLst/>
                <a:latin typeface="Open Sans"/>
              </a:rPr>
              <a:t>CWR (1 бит): окно перегрузки уменьшено (</a:t>
            </a:r>
            <a:r>
              <a:rPr lang="ru-RU" b="0" i="0" dirty="0" err="1">
                <a:solidFill>
                  <a:srgbClr val="444444"/>
                </a:solidFill>
                <a:effectLst/>
                <a:latin typeface="Open Sans"/>
              </a:rPr>
              <a:t>Congestion</a:t>
            </a:r>
            <a:r>
              <a:rPr lang="ru-RU" b="0" i="0" dirty="0">
                <a:solidFill>
                  <a:srgbClr val="444444"/>
                </a:solidFill>
                <a:effectLst/>
                <a:latin typeface="Open Sans"/>
              </a:rPr>
              <a:t> </a:t>
            </a:r>
            <a:r>
              <a:rPr lang="ru-RU" b="0" i="0" dirty="0" err="1">
                <a:solidFill>
                  <a:srgbClr val="444444"/>
                </a:solidFill>
                <a:effectLst/>
                <a:latin typeface="Open Sans"/>
              </a:rPr>
              <a:t>Window</a:t>
            </a:r>
            <a:r>
              <a:rPr lang="ru-RU" b="0" i="0" dirty="0">
                <a:solidFill>
                  <a:srgbClr val="444444"/>
                </a:solidFill>
                <a:effectLst/>
                <a:latin typeface="Open Sans"/>
              </a:rPr>
              <a:t> </a:t>
            </a:r>
            <a:r>
              <a:rPr lang="ru-RU" b="0" i="0" dirty="0" err="1">
                <a:solidFill>
                  <a:srgbClr val="444444"/>
                </a:solidFill>
                <a:effectLst/>
                <a:latin typeface="Open Sans"/>
              </a:rPr>
              <a:t>Reduced</a:t>
            </a:r>
            <a:r>
              <a:rPr lang="ru-RU" b="0" i="0" dirty="0">
                <a:solidFill>
                  <a:srgbClr val="444444"/>
                </a:solidFill>
                <a:effectLst/>
                <a:latin typeface="Open Sans"/>
              </a:rPr>
              <a:t>). Данный флаг устанавливается отправителем, чтобы показать, что TCP-фрагмент был получен с установленным полем ECE. Таким образом, это является подтверждением получения пакета данных с флажком ECE от хоста получателя и включением отправителем механизма уменьшения перегрузки (</a:t>
            </a:r>
            <a:r>
              <a:rPr lang="ru-RU" b="0" i="0" dirty="0" err="1">
                <a:solidFill>
                  <a:srgbClr val="444444"/>
                </a:solidFill>
                <a:effectLst/>
                <a:latin typeface="Open Sans"/>
              </a:rPr>
              <a:t>Congestion</a:t>
            </a:r>
            <a:r>
              <a:rPr lang="ru-RU" b="0" i="0" dirty="0">
                <a:solidFill>
                  <a:srgbClr val="444444"/>
                </a:solidFill>
                <a:effectLst/>
                <a:latin typeface="Open Sans"/>
              </a:rPr>
              <a:t> </a:t>
            </a:r>
            <a:r>
              <a:rPr lang="ru-RU" b="0" i="0" dirty="0" err="1">
                <a:solidFill>
                  <a:srgbClr val="444444"/>
                </a:solidFill>
                <a:effectLst/>
                <a:latin typeface="Open Sans"/>
              </a:rPr>
              <a:t>Control</a:t>
            </a:r>
            <a:r>
              <a:rPr lang="ru-RU" b="0" i="0" dirty="0">
                <a:solidFill>
                  <a:srgbClr val="444444"/>
                </a:solidFill>
                <a:effectLst/>
                <a:latin typeface="Open Sans"/>
              </a:rPr>
              <a:t>), позволяющим оптимизировать отправку пакетов с данными в перегруженных сетях, избежав серьезных задержек из-за отбрасывания пакетов.</a:t>
            </a:r>
          </a:p>
          <a:p>
            <a:pPr algn="l">
              <a:buFont typeface="Arial" panose="020B0604020202020204" pitchFamily="34" charset="0"/>
              <a:buChar char="•"/>
            </a:pPr>
            <a:r>
              <a:rPr lang="ru-RU" b="0" i="0" dirty="0">
                <a:solidFill>
                  <a:srgbClr val="444444"/>
                </a:solidFill>
                <a:effectLst/>
                <a:latin typeface="Open Sans"/>
              </a:rPr>
              <a:t>ECE (1 бит): ECN-Эхо (ECN-</a:t>
            </a:r>
            <a:r>
              <a:rPr lang="ru-RU" b="0" i="0" dirty="0" err="1">
                <a:solidFill>
                  <a:srgbClr val="444444"/>
                </a:solidFill>
                <a:effectLst/>
                <a:latin typeface="Open Sans"/>
              </a:rPr>
              <a:t>Echo</a:t>
            </a:r>
            <a:r>
              <a:rPr lang="ru-RU" b="0" i="0" dirty="0">
                <a:solidFill>
                  <a:srgbClr val="444444"/>
                </a:solidFill>
                <a:effectLst/>
                <a:latin typeface="Open Sans"/>
              </a:rPr>
              <a:t>). Выполняет двойственную роль, в зависимости от значения флага SYN. При установленном флаге SYN это указывает на то, что отправитель пакета поддерживает ECN. Если флаг SYN сброшен (SYN=0), а ECE установлен, то это означает, что пакет с установленным флагом CE (</a:t>
            </a:r>
            <a:r>
              <a:rPr lang="ru-RU" b="0" i="0" dirty="0" err="1">
                <a:solidFill>
                  <a:srgbClr val="444444"/>
                </a:solidFill>
                <a:effectLst/>
                <a:latin typeface="Open Sans"/>
              </a:rPr>
              <a:t>Congestion</a:t>
            </a:r>
            <a:r>
              <a:rPr lang="ru-RU" b="0" i="0" dirty="0">
                <a:solidFill>
                  <a:srgbClr val="444444"/>
                </a:solidFill>
                <a:effectLst/>
                <a:latin typeface="Open Sans"/>
              </a:rPr>
              <a:t> </a:t>
            </a:r>
            <a:r>
              <a:rPr lang="ru-RU" b="0" i="0" dirty="0" err="1">
                <a:solidFill>
                  <a:srgbClr val="444444"/>
                </a:solidFill>
                <a:effectLst/>
                <a:latin typeface="Open Sans"/>
              </a:rPr>
              <a:t>Experienced</a:t>
            </a:r>
            <a:r>
              <a:rPr lang="ru-RU" b="0" i="0" dirty="0">
                <a:solidFill>
                  <a:srgbClr val="444444"/>
                </a:solidFill>
                <a:effectLst/>
                <a:latin typeface="Open Sans"/>
              </a:rPr>
              <a:t>, Подтвержденная перегрузка) был получен в заголовке IP во время обычной передачи. Таким образом, это служит индикатором перегрузки сети (или предстоящей перегрузки) для TCP-отправителя.</a:t>
            </a:r>
          </a:p>
          <a:p>
            <a:pPr algn="l">
              <a:buFont typeface="Arial" panose="020B0604020202020204" pitchFamily="34" charset="0"/>
              <a:buChar char="•"/>
            </a:pPr>
            <a:r>
              <a:rPr lang="ru-RU" b="0" i="0" dirty="0">
                <a:solidFill>
                  <a:srgbClr val="444444"/>
                </a:solidFill>
                <a:effectLst/>
                <a:latin typeface="Open Sans"/>
              </a:rPr>
              <a:t>URG (1 бит). Устанавливается, если необходимо передать ссылку на поле указателя срочности (</a:t>
            </a:r>
            <a:r>
              <a:rPr lang="ru-RU" b="0" i="0" dirty="0" err="1">
                <a:solidFill>
                  <a:srgbClr val="444444"/>
                </a:solidFill>
                <a:effectLst/>
                <a:latin typeface="Open Sans"/>
              </a:rPr>
              <a:t>Urgent</a:t>
            </a:r>
            <a:r>
              <a:rPr lang="ru-RU" b="0" i="0" dirty="0">
                <a:solidFill>
                  <a:srgbClr val="444444"/>
                </a:solidFill>
                <a:effectLst/>
                <a:latin typeface="Open Sans"/>
              </a:rPr>
              <a:t> </a:t>
            </a:r>
            <a:r>
              <a:rPr lang="ru-RU" b="0" i="0" dirty="0" err="1">
                <a:solidFill>
                  <a:srgbClr val="444444"/>
                </a:solidFill>
                <a:effectLst/>
                <a:latin typeface="Open Sans"/>
              </a:rPr>
              <a:t>pointer</a:t>
            </a:r>
            <a:r>
              <a:rPr lang="ru-RU" b="0" i="0" dirty="0">
                <a:solidFill>
                  <a:srgbClr val="444444"/>
                </a:solidFill>
                <a:effectLst/>
                <a:latin typeface="Open Sans"/>
              </a:rPr>
              <a:t>).</a:t>
            </a:r>
          </a:p>
          <a:p>
            <a:pPr algn="l">
              <a:buFont typeface="Arial" panose="020B0604020202020204" pitchFamily="34" charset="0"/>
              <a:buChar char="•"/>
            </a:pPr>
            <a:r>
              <a:rPr lang="ru-RU" b="0" i="0" dirty="0">
                <a:solidFill>
                  <a:srgbClr val="444444"/>
                </a:solidFill>
                <a:effectLst/>
                <a:latin typeface="Open Sans"/>
              </a:rPr>
              <a:t>ACK (1 бит). Устанавливается, когда пакет содержит значение номера подтверждения в поле подтверждения. Все пакеты после стартового пакета SYN будут иметь установленный флаг ACK.</a:t>
            </a:r>
          </a:p>
        </p:txBody>
      </p:sp>
    </p:spTree>
    <p:extLst>
      <p:ext uri="{BB962C8B-B14F-4D97-AF65-F5344CB8AC3E}">
        <p14:creationId xmlns:p14="http://schemas.microsoft.com/office/powerpoint/2010/main" val="29555942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3E1B98-5147-4B10-895F-DA698F8908D3}"/>
              </a:ext>
            </a:extLst>
          </p:cNvPr>
          <p:cNvSpPr txBox="1"/>
          <p:nvPr/>
        </p:nvSpPr>
        <p:spPr>
          <a:xfrm>
            <a:off x="319595" y="840470"/>
            <a:ext cx="11301275" cy="4247317"/>
          </a:xfrm>
          <a:prstGeom prst="rect">
            <a:avLst/>
          </a:prstGeom>
          <a:noFill/>
        </p:spPr>
        <p:txBody>
          <a:bodyPr wrap="square">
            <a:spAutoFit/>
          </a:bodyPr>
          <a:lstStyle/>
          <a:p>
            <a:pPr algn="l">
              <a:buFont typeface="Arial" panose="020B0604020202020204" pitchFamily="34" charset="0"/>
              <a:buChar char="•"/>
            </a:pPr>
            <a:r>
              <a:rPr lang="ru-RU" b="0" i="0" dirty="0">
                <a:solidFill>
                  <a:srgbClr val="444444"/>
                </a:solidFill>
                <a:effectLst/>
                <a:latin typeface="Open Sans"/>
              </a:rPr>
              <a:t>PSH (1 бит). Делает этот пакет пакетом PUSH (проталкивания). При нормальном потоке передачи данных система получателя не будет подтверждать получение каждого пакета сразу же после его получения. Вместо этого система получателя в течении некоторого времени будет собирать и хранить полученные данные в буфере, пока не передаст их приложению пользователя. Пакет PUSH инструктирует систему получателя немедленно передать все полученные ранее данные из буфера в приложение пользователя и сразу же отправить сообщение с подтверждением.</a:t>
            </a:r>
          </a:p>
          <a:p>
            <a:pPr algn="l">
              <a:buFont typeface="Arial" panose="020B0604020202020204" pitchFamily="34" charset="0"/>
              <a:buChar char="•"/>
            </a:pPr>
            <a:r>
              <a:rPr lang="ru-RU" b="0" i="0" dirty="0">
                <a:solidFill>
                  <a:srgbClr val="444444"/>
                </a:solidFill>
                <a:effectLst/>
                <a:latin typeface="Open Sans"/>
              </a:rPr>
              <a:t>RST (1 бит): сброс данного соединения. Отправкой пакета RST одна из сторон сообщает о немедленном разрыве соединения. При этом соединение обрывается, а буфер очищается. Самые распространенные причины отправки пакета с установленным флагом RST — ответ на пакет, полученный для закрытого сокета; пользователь сам прервал соединение (например, закрыв браузер, не дожидаясь ответа); соединение не было нормально закрыто, но находится в неактивном состоянии некоторое время.</a:t>
            </a:r>
          </a:p>
          <a:p>
            <a:pPr algn="l">
              <a:buFont typeface="Arial" panose="020B0604020202020204" pitchFamily="34" charset="0"/>
              <a:buChar char="•"/>
            </a:pPr>
            <a:r>
              <a:rPr lang="ru-RU" b="0" i="0" dirty="0">
                <a:solidFill>
                  <a:srgbClr val="444444"/>
                </a:solidFill>
                <a:effectLst/>
                <a:latin typeface="Open Sans"/>
              </a:rPr>
              <a:t>SYN (1 бит). Начинает соединение и синхронизирует порядковые номера. Первый пакет, отправленный с каждой стороны, должен в обязательном порядке иметь установленным этот флаг.</a:t>
            </a:r>
          </a:p>
          <a:p>
            <a:pPr algn="l">
              <a:buFont typeface="Arial" panose="020B0604020202020204" pitchFamily="34" charset="0"/>
              <a:buChar char="•"/>
            </a:pPr>
            <a:r>
              <a:rPr lang="ru-RU" b="0" i="0" dirty="0">
                <a:solidFill>
                  <a:srgbClr val="444444"/>
                </a:solidFill>
                <a:effectLst/>
                <a:latin typeface="Open Sans"/>
              </a:rPr>
              <a:t>FIN (1 бит). Одна из конечных точек отправляет пакет с установленным флагом FIN для другой конечной точки, чтобы сообщить, что все пакеты были отправлены, и соединение пора завершить.</a:t>
            </a:r>
          </a:p>
        </p:txBody>
      </p:sp>
    </p:spTree>
    <p:extLst>
      <p:ext uri="{BB962C8B-B14F-4D97-AF65-F5344CB8AC3E}">
        <p14:creationId xmlns:p14="http://schemas.microsoft.com/office/powerpoint/2010/main" val="23593136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DA428E-AE01-4208-90DA-00483BE32178}"/>
              </a:ext>
            </a:extLst>
          </p:cNvPr>
          <p:cNvSpPr txBox="1"/>
          <p:nvPr/>
        </p:nvSpPr>
        <p:spPr>
          <a:xfrm>
            <a:off x="615888" y="282307"/>
            <a:ext cx="10511161" cy="2862322"/>
          </a:xfrm>
          <a:prstGeom prst="rect">
            <a:avLst/>
          </a:prstGeom>
          <a:noFill/>
        </p:spPr>
        <p:txBody>
          <a:bodyPr wrap="square">
            <a:spAutoFit/>
          </a:bodyPr>
          <a:lstStyle/>
          <a:p>
            <a:pPr algn="l">
              <a:buFont typeface="Arial" panose="020B0604020202020204" pitchFamily="34" charset="0"/>
              <a:buChar char="•"/>
            </a:pPr>
            <a:r>
              <a:rPr lang="ru-RU" b="0" i="0" dirty="0" err="1">
                <a:solidFill>
                  <a:srgbClr val="444444"/>
                </a:solidFill>
                <a:effectLst/>
                <a:latin typeface="Open Sans"/>
              </a:rPr>
              <a:t>Window</a:t>
            </a:r>
            <a:r>
              <a:rPr lang="ru-RU" b="0" i="0" dirty="0">
                <a:solidFill>
                  <a:srgbClr val="444444"/>
                </a:solidFill>
                <a:effectLst/>
                <a:latin typeface="Open Sans"/>
              </a:rPr>
              <a:t> </a:t>
            </a:r>
            <a:r>
              <a:rPr lang="ru-RU" b="0" i="0" dirty="0" err="1">
                <a:solidFill>
                  <a:srgbClr val="444444"/>
                </a:solidFill>
                <a:effectLst/>
                <a:latin typeface="Open Sans"/>
              </a:rPr>
              <a:t>size</a:t>
            </a:r>
            <a:r>
              <a:rPr lang="ru-RU" b="0" i="0" dirty="0">
                <a:solidFill>
                  <a:srgbClr val="444444"/>
                </a:solidFill>
                <a:effectLst/>
                <a:latin typeface="Open Sans"/>
              </a:rPr>
              <a:t> (16 бит): размер окна приема. В нем указывается количество байт данных, считая от последнего номера подтверждения, которые готов принять отправитель данного пакета. Другими словами, отправитель данного пакета в этом поле сообщает другой стороне, каким доступным на данный момент размером буфера приема данных он располагает.</a:t>
            </a:r>
          </a:p>
          <a:p>
            <a:pPr algn="l">
              <a:buFont typeface="Arial" panose="020B0604020202020204" pitchFamily="34" charset="0"/>
              <a:buChar char="•"/>
            </a:pPr>
            <a:r>
              <a:rPr lang="ru-RU" b="0" i="0" dirty="0" err="1">
                <a:solidFill>
                  <a:srgbClr val="444444"/>
                </a:solidFill>
                <a:effectLst/>
                <a:latin typeface="Open Sans"/>
              </a:rPr>
              <a:t>Checksum</a:t>
            </a:r>
            <a:r>
              <a:rPr lang="ru-RU" b="0" i="0" dirty="0">
                <a:solidFill>
                  <a:srgbClr val="444444"/>
                </a:solidFill>
                <a:effectLst/>
                <a:latin typeface="Open Sans"/>
              </a:rPr>
              <a:t> (16 бит): контрольная сумма. Используется для проверки на наличие ошибок при передаче и/или приеме отправленного пакета. Рассчитывается с учетом заголовка (все поля заголовка, кроме самой контрольной суммы), полезной нагрузки (неслужебные данные с полезной информацией, которая, собственно, и передается), а также псевдо-заголовка (IP-адрес источника, IP-адрес назначения, номер протокола и длина TCP-сегмента, в которой учитывается как длина полей заголовка, так и длина данных полезной нагрузки)</a:t>
            </a:r>
          </a:p>
        </p:txBody>
      </p:sp>
      <p:sp>
        <p:nvSpPr>
          <p:cNvPr id="5" name="TextBox 4">
            <a:extLst>
              <a:ext uri="{FF2B5EF4-FFF2-40B4-BE49-F238E27FC236}">
                <a16:creationId xmlns:a16="http://schemas.microsoft.com/office/drawing/2014/main" id="{43B0D0D9-0336-4BBE-A60C-BB312120DECD}"/>
              </a:ext>
            </a:extLst>
          </p:cNvPr>
          <p:cNvSpPr txBox="1"/>
          <p:nvPr/>
        </p:nvSpPr>
        <p:spPr>
          <a:xfrm>
            <a:off x="615888" y="3287243"/>
            <a:ext cx="10907328" cy="3139321"/>
          </a:xfrm>
          <a:prstGeom prst="rect">
            <a:avLst/>
          </a:prstGeom>
          <a:noFill/>
        </p:spPr>
        <p:txBody>
          <a:bodyPr wrap="square">
            <a:spAutoFit/>
          </a:bodyPr>
          <a:lstStyle/>
          <a:p>
            <a:r>
              <a:rPr lang="ru-RU" b="0" i="0" dirty="0" err="1">
                <a:solidFill>
                  <a:srgbClr val="444444"/>
                </a:solidFill>
                <a:effectLst/>
                <a:latin typeface="Open Sans"/>
              </a:rPr>
              <a:t>Urgent</a:t>
            </a:r>
            <a:r>
              <a:rPr lang="ru-RU" b="0" i="0" dirty="0">
                <a:solidFill>
                  <a:srgbClr val="444444"/>
                </a:solidFill>
                <a:effectLst/>
                <a:latin typeface="Open Sans"/>
              </a:rPr>
              <a:t> </a:t>
            </a:r>
            <a:r>
              <a:rPr lang="ru-RU" b="0" i="0" dirty="0" err="1">
                <a:solidFill>
                  <a:srgbClr val="444444"/>
                </a:solidFill>
                <a:effectLst/>
                <a:latin typeface="Open Sans"/>
              </a:rPr>
              <a:t>pointer</a:t>
            </a:r>
            <a:r>
              <a:rPr lang="ru-RU" b="0" i="0" dirty="0">
                <a:solidFill>
                  <a:srgbClr val="444444"/>
                </a:solidFill>
                <a:effectLst/>
                <a:latin typeface="Open Sans"/>
              </a:rPr>
              <a:t> (16 бит): указатель срочности. Если установлен флаг URG, то это означает, что поле указателя срочности содержит численное значение положительного смещения от порядкового номера в сообщении, указывающее на последний байт срочных данных. После получения TCP-сегмента с флагом URG, установленным в значение «1», приемное устройство смотрит на поле указателя срочности и по его значению определяет, какие данные в сегменте являются срочными. Затем эти срочные данные сразу же направляются в приложение пользователя с указанием того, что отправитель пометил данные как срочные. Остальные данные в данном сегменте, как, к слову, и накопившиеся до этого в буфере приема, обрабатываются в нормальном режиме. Этим принцип обработки в сообщении флага URG отличается от обработки флага PSH, при получении которого вся информация из буфера, а не только срочная из сообщения, немедленно передается в приложение пользователя.</a:t>
            </a:r>
            <a:endParaRPr lang="en-US" dirty="0"/>
          </a:p>
        </p:txBody>
      </p:sp>
    </p:spTree>
    <p:extLst>
      <p:ext uri="{BB962C8B-B14F-4D97-AF65-F5344CB8AC3E}">
        <p14:creationId xmlns:p14="http://schemas.microsoft.com/office/powerpoint/2010/main" val="18739692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FDB00F-7684-4730-8FB2-B6C9875450DE}"/>
              </a:ext>
            </a:extLst>
          </p:cNvPr>
          <p:cNvSpPr txBox="1"/>
          <p:nvPr/>
        </p:nvSpPr>
        <p:spPr>
          <a:xfrm>
            <a:off x="310717" y="177554"/>
            <a:ext cx="11816179" cy="2862322"/>
          </a:xfrm>
          <a:prstGeom prst="rect">
            <a:avLst/>
          </a:prstGeom>
          <a:noFill/>
        </p:spPr>
        <p:txBody>
          <a:bodyPr wrap="square">
            <a:spAutoFit/>
          </a:bodyPr>
          <a:lstStyle/>
          <a:p>
            <a:pPr algn="l"/>
            <a:r>
              <a:rPr lang="ru-RU" b="0" i="0" dirty="0">
                <a:solidFill>
                  <a:srgbClr val="444444"/>
                </a:solidFill>
                <a:effectLst/>
                <a:latin typeface="Open Sans"/>
              </a:rPr>
              <a:t>Механизм передачи сообщений TCP</a:t>
            </a:r>
          </a:p>
          <a:p>
            <a:pPr algn="l"/>
            <a:r>
              <a:rPr lang="ru-RU" b="0" i="0" dirty="0">
                <a:solidFill>
                  <a:srgbClr val="444444"/>
                </a:solidFill>
                <a:effectLst/>
                <a:latin typeface="Open Sans"/>
              </a:rPr>
              <a:t>Перед тем, как данные могут быть переданы между двумя узлами, в TCP, в отличие от UDP, предусмотрена стадия установки соединения. Также, после того, как все данные были переданы, наступает стадия завершения соединения. Таким образом, осуществление каждого TCP-соединения можно условно разделить на три фазы:</a:t>
            </a:r>
          </a:p>
          <a:p>
            <a:pPr algn="l">
              <a:buFont typeface="+mj-lt"/>
              <a:buAutoNum type="arabicPeriod"/>
            </a:pPr>
            <a:r>
              <a:rPr lang="ru-RU" b="0" i="0" dirty="0">
                <a:solidFill>
                  <a:srgbClr val="444444"/>
                </a:solidFill>
                <a:effectLst/>
                <a:latin typeface="Open Sans"/>
              </a:rPr>
              <a:t>Инициализация соединения.</a:t>
            </a:r>
          </a:p>
          <a:p>
            <a:pPr algn="l"/>
            <a:r>
              <a:rPr lang="ru-RU" b="0" i="0" dirty="0">
                <a:solidFill>
                  <a:srgbClr val="444444"/>
                </a:solidFill>
                <a:effectLst/>
                <a:latin typeface="Open Sans"/>
              </a:rPr>
              <a:t>Установка соединения осуществляется с помощью, так называемого трехстороннего рукопожатия TCP. Инициатором соединения может выступать любая сторона. Однако чтобы упростить рассмотрения данного вопроса в рамках данной статьи, мы рассмотрим пример, когда клиент инициализирует соединение с сервером.</a:t>
            </a:r>
          </a:p>
        </p:txBody>
      </p:sp>
    </p:spTree>
    <p:extLst>
      <p:ext uri="{BB962C8B-B14F-4D97-AF65-F5344CB8AC3E}">
        <p14:creationId xmlns:p14="http://schemas.microsoft.com/office/powerpoint/2010/main" val="24865294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Трехстороннее рукопожатие TCP">
            <a:extLst>
              <a:ext uri="{FF2B5EF4-FFF2-40B4-BE49-F238E27FC236}">
                <a16:creationId xmlns:a16="http://schemas.microsoft.com/office/drawing/2014/main" id="{33D76617-3E8B-475C-9BF8-A3352899B5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3907" y="757409"/>
            <a:ext cx="8353425" cy="53431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5FB98E5-7ABD-4F38-AC7F-33EC90878D11}"/>
              </a:ext>
            </a:extLst>
          </p:cNvPr>
          <p:cNvSpPr txBox="1"/>
          <p:nvPr/>
        </p:nvSpPr>
        <p:spPr>
          <a:xfrm>
            <a:off x="4068192" y="111078"/>
            <a:ext cx="6094520" cy="646331"/>
          </a:xfrm>
          <a:prstGeom prst="rect">
            <a:avLst/>
          </a:prstGeom>
          <a:noFill/>
        </p:spPr>
        <p:txBody>
          <a:bodyPr wrap="square">
            <a:spAutoFit/>
          </a:bodyPr>
          <a:lstStyle/>
          <a:p>
            <a:pPr algn="l"/>
            <a:endParaRPr lang="ru-RU" dirty="0">
              <a:solidFill>
                <a:srgbClr val="444444"/>
              </a:solidFill>
              <a:latin typeface="Open Sans"/>
            </a:endParaRPr>
          </a:p>
          <a:p>
            <a:pPr algn="l"/>
            <a:r>
              <a:rPr lang="ru-RU" dirty="0">
                <a:solidFill>
                  <a:srgbClr val="444444"/>
                </a:solidFill>
                <a:latin typeface="Open Sans"/>
              </a:rPr>
              <a:t>Трехстороннее рукопожатие ТСР</a:t>
            </a:r>
            <a:endParaRPr lang="ru-RU" b="0" i="0" dirty="0">
              <a:solidFill>
                <a:srgbClr val="444444"/>
              </a:solidFill>
              <a:effectLst/>
              <a:latin typeface="Open Sans"/>
            </a:endParaRPr>
          </a:p>
        </p:txBody>
      </p:sp>
    </p:spTree>
    <p:extLst>
      <p:ext uri="{BB962C8B-B14F-4D97-AF65-F5344CB8AC3E}">
        <p14:creationId xmlns:p14="http://schemas.microsoft.com/office/powerpoint/2010/main" val="27076736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D44B37-05A9-4700-88FB-3D04D93F6D35}"/>
              </a:ext>
            </a:extLst>
          </p:cNvPr>
          <p:cNvSpPr txBox="1"/>
          <p:nvPr/>
        </p:nvSpPr>
        <p:spPr>
          <a:xfrm>
            <a:off x="923279" y="552881"/>
            <a:ext cx="9845336" cy="4801314"/>
          </a:xfrm>
          <a:prstGeom prst="rect">
            <a:avLst/>
          </a:prstGeom>
          <a:noFill/>
        </p:spPr>
        <p:txBody>
          <a:bodyPr wrap="square">
            <a:spAutoFit/>
          </a:bodyPr>
          <a:lstStyle/>
          <a:p>
            <a:pPr algn="l"/>
            <a:r>
              <a:rPr lang="ru-RU" b="0" i="0" dirty="0">
                <a:solidFill>
                  <a:srgbClr val="444444"/>
                </a:solidFill>
                <a:effectLst/>
                <a:latin typeface="Open Sans"/>
              </a:rPr>
              <a:t>(Пакет №1). Клиент отправляет пакет с установленным флагом SYN и случайным числом («R1»), включенным в поле порядкового номера (</a:t>
            </a:r>
            <a:r>
              <a:rPr lang="ru-RU" b="0" i="0" dirty="0" err="1">
                <a:solidFill>
                  <a:srgbClr val="444444"/>
                </a:solidFill>
                <a:effectLst/>
                <a:latin typeface="Open Sans"/>
              </a:rPr>
              <a:t>sequence</a:t>
            </a:r>
            <a:r>
              <a:rPr lang="ru-RU" b="0" i="0" dirty="0">
                <a:solidFill>
                  <a:srgbClr val="444444"/>
                </a:solidFill>
                <a:effectLst/>
                <a:latin typeface="Open Sans"/>
              </a:rPr>
              <a:t> </a:t>
            </a:r>
            <a:r>
              <a:rPr lang="ru-RU" b="0" i="0" dirty="0" err="1">
                <a:solidFill>
                  <a:srgbClr val="444444"/>
                </a:solidFill>
                <a:effectLst/>
                <a:latin typeface="Open Sans"/>
              </a:rPr>
              <a:t>number</a:t>
            </a:r>
            <a:r>
              <a:rPr lang="ru-RU" b="0" i="0" dirty="0">
                <a:solidFill>
                  <a:srgbClr val="444444"/>
                </a:solidFill>
                <a:effectLst/>
                <a:latin typeface="Open Sans"/>
              </a:rPr>
              <a:t>).</a:t>
            </a:r>
          </a:p>
          <a:p>
            <a:pPr algn="l"/>
            <a:r>
              <a:rPr lang="ru-RU" b="0" i="0" dirty="0">
                <a:solidFill>
                  <a:srgbClr val="444444"/>
                </a:solidFill>
                <a:effectLst/>
                <a:latin typeface="Open Sans"/>
              </a:rPr>
              <a:t>(Пакет №2). При получении пакета №1 сервер в ответ отправляет пакет с установленным флагом SYN, а также с установленным флагом ACK. Поле порядкового номера будет содержать новое случайное число («R2»), а поле номера подтверждения будет содержать значение порядкового номера клиента, увеличенного на единицу (то есть «R1 + 1»). Таким образом, он будет соответствовать следующему порядковому номеру, который сервер ожидает получить от клиента.</a:t>
            </a:r>
          </a:p>
          <a:p>
            <a:pPr algn="l"/>
            <a:r>
              <a:rPr lang="ru-RU" b="0" i="0" dirty="0">
                <a:solidFill>
                  <a:srgbClr val="444444"/>
                </a:solidFill>
                <a:effectLst/>
                <a:latin typeface="Open Sans"/>
              </a:rPr>
              <a:t>(Пакет №3). В ответ на пакет SYN от сервера (пакет №2) клиент отправляет пакет с установленным флагом ACK и полем номера подтверждения с числом «R2 + 1». По аналогии, это число будет соответствовать следующему порядковому номеру, который клиент ожидает получить от сервера.</a:t>
            </a:r>
          </a:p>
          <a:p>
            <a:pPr algn="l">
              <a:buFont typeface="+mj-lt"/>
              <a:buAutoNum type="arabicPeriod" startAt="2"/>
            </a:pPr>
            <a:r>
              <a:rPr lang="ru-RU" b="0" i="0" dirty="0">
                <a:solidFill>
                  <a:srgbClr val="444444"/>
                </a:solidFill>
                <a:effectLst/>
                <a:latin typeface="Open Sans"/>
              </a:rPr>
              <a:t>Загрузка данных.</a:t>
            </a:r>
          </a:p>
          <a:p>
            <a:pPr algn="l"/>
            <a:r>
              <a:rPr lang="ru-RU" b="0" i="0" dirty="0">
                <a:solidFill>
                  <a:srgbClr val="444444"/>
                </a:solidFill>
                <a:effectLst/>
                <a:latin typeface="Open Sans"/>
              </a:rPr>
              <a:t>После инициализации соединения полезная нагрузка будет перемещаться в обоих направлениях TCP-соединения. Все пакеты в обязательном порядке будут содержать установленный флаг ACK. Другие флаги, такие как, например, PSH или URG, могут быть, а могут и не быть установленными.</a:t>
            </a:r>
          </a:p>
        </p:txBody>
      </p:sp>
    </p:spTree>
    <p:extLst>
      <p:ext uri="{BB962C8B-B14F-4D97-AF65-F5344CB8AC3E}">
        <p14:creationId xmlns:p14="http://schemas.microsoft.com/office/powerpoint/2010/main" val="6083512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FD70FA-A4D3-4831-B0B8-FC4F7ECC3C63}"/>
              </a:ext>
            </a:extLst>
          </p:cNvPr>
          <p:cNvSpPr txBox="1"/>
          <p:nvPr/>
        </p:nvSpPr>
        <p:spPr>
          <a:xfrm>
            <a:off x="408374" y="279348"/>
            <a:ext cx="11105965" cy="5909310"/>
          </a:xfrm>
          <a:prstGeom prst="rect">
            <a:avLst/>
          </a:prstGeom>
          <a:noFill/>
        </p:spPr>
        <p:txBody>
          <a:bodyPr wrap="square">
            <a:spAutoFit/>
          </a:bodyPr>
          <a:lstStyle/>
          <a:p>
            <a:pPr algn="l">
              <a:buFont typeface="+mj-lt"/>
              <a:buAutoNum type="arabicPeriod" startAt="3"/>
            </a:pPr>
            <a:r>
              <a:rPr lang="ru-RU" b="0" i="0" dirty="0">
                <a:solidFill>
                  <a:srgbClr val="444444"/>
                </a:solidFill>
                <a:effectLst/>
                <a:latin typeface="Open Sans"/>
              </a:rPr>
              <a:t>Завершение соединения.</a:t>
            </a:r>
          </a:p>
          <a:p>
            <a:pPr algn="l"/>
            <a:r>
              <a:rPr lang="ru-RU" b="0" i="0" dirty="0">
                <a:solidFill>
                  <a:srgbClr val="444444"/>
                </a:solidFill>
                <a:effectLst/>
                <a:latin typeface="Open Sans"/>
              </a:rPr>
              <a:t>При нормальном завершении TCP-соединения в большинстве случаев инициализируется процедура, называемая двухсторонним рукопожатием, в ходе которой каждая сторона закрывает свой конец виртуального канала и освобождает все задействованные ресурсы. Обычно эта фаза начинается с того, что один из задействованных процессов приложения сигнализирует своему уровню TCP, что сеанс связи больше не нужен. Со стороны этого устройства отправляется сообщение с установленным флагом FIN (отметим, что этот пакет не обязательно должен быть пустым, он также может содержать полезную нагрузку), чтобы сообщить другому устройству о своем желании завершить открытое соединение. Затем получение этого сообщения подтверждается (сообщение от отвечающего устройства с установленным флагом ACK, говорящем о получении сообщения FIN). Когда отвечающее устройство готово, оно также отправляет сообщение с установленным флагом FIN, и, после получения в ответ подтверждающего получение сообщения с установленным флагом ACK или ожидания определенного периода времени, предусмотренного для получения ACK, сеанс полностью закрывается. Состояния, через которые проходят два соединенных устройства во время обычного завершения соединения, отличаются, потому что устройство, инициирующее завершение сеанса, ведет себя несколько иначе, чем устройство, которое получает запрос на завершение. В частности, TCP на устройстве, получающем начальный запрос на завершение, должен сразу информировать об этом процесс своего приложения и дождаться от него сигнала о том, что приложение готово к этой процедуре. Инициирующему устройству не нужно это делать, поскольку именно приложение и выступило инициатором. </a:t>
            </a:r>
          </a:p>
          <a:p>
            <a:pPr algn="l"/>
            <a:endParaRPr lang="ru-RU" b="0" i="0" dirty="0">
              <a:solidFill>
                <a:srgbClr val="444444"/>
              </a:solidFill>
              <a:effectLst/>
              <a:latin typeface="Open Sans"/>
            </a:endParaRPr>
          </a:p>
        </p:txBody>
      </p:sp>
    </p:spTree>
    <p:extLst>
      <p:ext uri="{BB962C8B-B14F-4D97-AF65-F5344CB8AC3E}">
        <p14:creationId xmlns:p14="http://schemas.microsoft.com/office/powerpoint/2010/main" val="29935308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Завершение TCP-соединения">
            <a:extLst>
              <a:ext uri="{FF2B5EF4-FFF2-40B4-BE49-F238E27FC236}">
                <a16:creationId xmlns:a16="http://schemas.microsoft.com/office/drawing/2014/main" id="{0B4687C8-7D6D-4BBB-8079-EB6EB34338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175" y="781050"/>
            <a:ext cx="6343650" cy="5295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731BD72-2900-4CBA-8974-AF5AE04610FE}"/>
              </a:ext>
            </a:extLst>
          </p:cNvPr>
          <p:cNvSpPr txBox="1"/>
          <p:nvPr/>
        </p:nvSpPr>
        <p:spPr>
          <a:xfrm>
            <a:off x="4467687" y="325800"/>
            <a:ext cx="6094520" cy="369332"/>
          </a:xfrm>
          <a:prstGeom prst="rect">
            <a:avLst/>
          </a:prstGeom>
          <a:noFill/>
        </p:spPr>
        <p:txBody>
          <a:bodyPr wrap="square">
            <a:spAutoFit/>
          </a:bodyPr>
          <a:lstStyle/>
          <a:p>
            <a:r>
              <a:rPr lang="ru-RU" dirty="0">
                <a:solidFill>
                  <a:srgbClr val="444444"/>
                </a:solidFill>
                <a:latin typeface="Open Sans"/>
              </a:rPr>
              <a:t>Завершение </a:t>
            </a:r>
            <a:r>
              <a:rPr lang="en-US" dirty="0">
                <a:solidFill>
                  <a:srgbClr val="444444"/>
                </a:solidFill>
                <a:latin typeface="Open Sans"/>
              </a:rPr>
              <a:t>TCP-</a:t>
            </a:r>
            <a:r>
              <a:rPr lang="ru-RU" dirty="0">
                <a:solidFill>
                  <a:srgbClr val="444444"/>
                </a:solidFill>
                <a:latin typeface="Open Sans"/>
              </a:rPr>
              <a:t>соединения</a:t>
            </a:r>
            <a:endParaRPr lang="en-US" dirty="0"/>
          </a:p>
        </p:txBody>
      </p:sp>
    </p:spTree>
    <p:extLst>
      <p:ext uri="{BB962C8B-B14F-4D97-AF65-F5344CB8AC3E}">
        <p14:creationId xmlns:p14="http://schemas.microsoft.com/office/powerpoint/2010/main" val="38780300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2C0A1B-4ABB-407D-BCD9-0B85BB94630A}"/>
              </a:ext>
            </a:extLst>
          </p:cNvPr>
          <p:cNvSpPr txBox="1"/>
          <p:nvPr/>
        </p:nvSpPr>
        <p:spPr>
          <a:xfrm>
            <a:off x="97654" y="290013"/>
            <a:ext cx="11443317" cy="5933233"/>
          </a:xfrm>
          <a:prstGeom prst="rect">
            <a:avLst/>
          </a:prstGeom>
          <a:noFill/>
        </p:spPr>
        <p:txBody>
          <a:bodyPr wrap="square">
            <a:spAutoFit/>
          </a:bodyPr>
          <a:lstStyle/>
          <a:p>
            <a:pPr algn="l">
              <a:buFont typeface="Arial" panose="020B0604020202020204" pitchFamily="34" charset="0"/>
              <a:buChar char="•"/>
            </a:pPr>
            <a:r>
              <a:rPr lang="ru-RU" b="0" i="0" dirty="0" err="1">
                <a:solidFill>
                  <a:srgbClr val="444444"/>
                </a:solidFill>
                <a:effectLst/>
                <a:latin typeface="Open Sans"/>
              </a:rPr>
              <a:t>Keep-alive</a:t>
            </a:r>
            <a:r>
              <a:rPr lang="ru-RU" b="0" i="0" dirty="0">
                <a:solidFill>
                  <a:srgbClr val="444444"/>
                </a:solidFill>
                <a:effectLst/>
                <a:latin typeface="Open Sans"/>
              </a:rPr>
              <a:t> или повторное использование соединений</a:t>
            </a:r>
          </a:p>
          <a:p>
            <a:pPr algn="l"/>
            <a:r>
              <a:rPr lang="ru-RU" b="0" i="0" dirty="0">
                <a:solidFill>
                  <a:srgbClr val="444444"/>
                </a:solidFill>
                <a:effectLst/>
                <a:latin typeface="Open Sans"/>
              </a:rPr>
              <a:t>На уровне TCP нет сообщений типа «</a:t>
            </a:r>
            <a:r>
              <a:rPr lang="ru-RU" b="0" i="0" dirty="0" err="1">
                <a:solidFill>
                  <a:srgbClr val="444444"/>
                </a:solidFill>
                <a:effectLst/>
                <a:latin typeface="Open Sans"/>
              </a:rPr>
              <a:t>keep-alive</a:t>
            </a:r>
            <a:r>
              <a:rPr lang="ru-RU" b="0" i="0" dirty="0">
                <a:solidFill>
                  <a:srgbClr val="444444"/>
                </a:solidFill>
                <a:effectLst/>
                <a:latin typeface="Open Sans"/>
              </a:rPr>
              <a:t>», и поэтому, даже если сеанс соединения в какой-то момент времени становится неактивным, он все равно будет продолжаться до тех пор, пока не будет отправлен следующий пакет.</a:t>
            </a:r>
          </a:p>
          <a:p>
            <a:pPr algn="l"/>
            <a:r>
              <a:rPr lang="ru-RU" b="0" i="0" dirty="0">
                <a:solidFill>
                  <a:srgbClr val="444444"/>
                </a:solidFill>
                <a:effectLst/>
                <a:latin typeface="Open Sans"/>
              </a:rPr>
              <a:t>Когда мы отправляем HTTP-запрос по сети, нам сразу нужно создать TCP-соединение. Однако в HTTP 1.0 возможность повторного использования соединения по умолчанию закрыта (если заголовок «</a:t>
            </a:r>
            <a:r>
              <a:rPr lang="ru-RU" b="0" i="0" dirty="0" err="1">
                <a:solidFill>
                  <a:srgbClr val="444444"/>
                </a:solidFill>
                <a:effectLst/>
                <a:latin typeface="Open Sans"/>
              </a:rPr>
              <a:t>keep-alive</a:t>
            </a:r>
            <a:r>
              <a:rPr lang="ru-RU" b="0" i="0" dirty="0">
                <a:solidFill>
                  <a:srgbClr val="444444"/>
                </a:solidFill>
                <a:effectLst/>
                <a:latin typeface="Open Sans"/>
              </a:rPr>
              <a:t> = </a:t>
            </a:r>
            <a:r>
              <a:rPr lang="ru-RU" b="0" i="0" dirty="0" err="1">
                <a:solidFill>
                  <a:srgbClr val="444444"/>
                </a:solidFill>
                <a:effectLst/>
                <a:latin typeface="Open Sans"/>
              </a:rPr>
              <a:t>close</a:t>
            </a:r>
            <a:r>
              <a:rPr lang="ru-RU" b="0" i="0" dirty="0">
                <a:solidFill>
                  <a:srgbClr val="444444"/>
                </a:solidFill>
                <a:effectLst/>
                <a:latin typeface="Open Sans"/>
              </a:rPr>
              <a:t>» дополнительно не включен в заголовок HTTP), то есть TCP-соединение автоматически закрывается после получения запроса и отправки ответа. Так как процесс создания TCP-соединения относительно затратный (он требует дополнительных затрат процессорных ресурсов и памяти, а также увеличивает сетевой обмен между сервером и клиентом, что особенно становится актуальным при создании защищенных соединений), то все это увеличивает количество лагов и повышает вероятность перегрузки сети. Поэтому для HTTP 1.1 было решено оставлять TCP-соединение открытым до тех пор, пока одна из сторон не решит прекратить его.</a:t>
            </a:r>
          </a:p>
          <a:p>
            <a:pPr algn="l"/>
            <a:r>
              <a:rPr lang="ru-RU" b="0" i="0" dirty="0">
                <a:solidFill>
                  <a:srgbClr val="444444"/>
                </a:solidFill>
                <a:effectLst/>
                <a:latin typeface="Open Sans"/>
              </a:rPr>
              <a:t>С другой стороны, если соединения не будут закрываться после того, как клиенты получат все необходимые им данные, задействованные ресурсы сервера для поддержания этих соединений не будут доступны другим клиентам. Поэтому HTTP-серверы, чтобы обеспечить больший контроль над потоком данных, используют временные интервалы (таймауты) для поддержки функциональности «</a:t>
            </a:r>
            <a:r>
              <a:rPr lang="ru-RU" b="0" i="0" dirty="0" err="1">
                <a:solidFill>
                  <a:srgbClr val="444444"/>
                </a:solidFill>
                <a:effectLst/>
                <a:latin typeface="Open Sans"/>
              </a:rPr>
              <a:t>keep-alive</a:t>
            </a:r>
            <a:r>
              <a:rPr lang="ru-RU" b="0" i="0" dirty="0">
                <a:solidFill>
                  <a:srgbClr val="444444"/>
                </a:solidFill>
                <a:effectLst/>
                <a:latin typeface="Open Sans"/>
              </a:rPr>
              <a:t>» для неактивных соединений (длящихся по умолчанию, в зависимости от архитектуры и конфигурации сервера, не более нескольких десятков секунд, а то и просто нескольких секунд), а также максимальное число отправляемых запросов «</a:t>
            </a:r>
            <a:r>
              <a:rPr lang="ru-RU" b="0" i="0" dirty="0" err="1">
                <a:solidFill>
                  <a:srgbClr val="444444"/>
                </a:solidFill>
                <a:effectLst/>
                <a:latin typeface="Open Sans"/>
              </a:rPr>
              <a:t>keep-alive</a:t>
            </a:r>
            <a:r>
              <a:rPr lang="ru-RU" b="0" i="0" dirty="0">
                <a:solidFill>
                  <a:srgbClr val="444444"/>
                </a:solidFill>
                <a:effectLst/>
                <a:latin typeface="Open Sans"/>
              </a:rPr>
              <a:t>», прежде чем сеанс без активного соединения будет остановлен. </a:t>
            </a:r>
          </a:p>
        </p:txBody>
      </p:sp>
    </p:spTree>
    <p:extLst>
      <p:ext uri="{BB962C8B-B14F-4D97-AF65-F5344CB8AC3E}">
        <p14:creationId xmlns:p14="http://schemas.microsoft.com/office/powerpoint/2010/main" val="3710288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14B88A37-FFDF-45DF-8B11-5F6521BFE054}"/>
              </a:ext>
            </a:extLst>
          </p:cNvPr>
          <p:cNvSpPr txBox="1"/>
          <p:nvPr/>
        </p:nvSpPr>
        <p:spPr>
          <a:xfrm>
            <a:off x="1003176" y="476564"/>
            <a:ext cx="10670959" cy="5509200"/>
          </a:xfrm>
          <a:prstGeom prst="rect">
            <a:avLst/>
          </a:prstGeom>
          <a:noFill/>
        </p:spPr>
        <p:txBody>
          <a:bodyPr wrap="square">
            <a:spAutoFit/>
          </a:bodyPr>
          <a:lstStyle/>
          <a:p>
            <a:pPr algn="l" fontAlgn="base"/>
            <a:r>
              <a:rPr lang="ru-RU" sz="2200" b="0" i="0" dirty="0">
                <a:solidFill>
                  <a:srgbClr val="161616"/>
                </a:solidFill>
                <a:effectLst/>
                <a:latin typeface="IBM Plex Sans"/>
              </a:rPr>
              <a:t>В протоколе TCP/IP строго зафиксированы правила передачи информации от отправителя к получателю. Сообщение или поток данных приложения отправляется протоколу </a:t>
            </a:r>
            <a:r>
              <a:rPr lang="ru-RU" sz="2200" b="0" i="0" dirty="0" err="1">
                <a:solidFill>
                  <a:srgbClr val="161616"/>
                </a:solidFill>
                <a:effectLst/>
                <a:latin typeface="IBM Plex Sans"/>
              </a:rPr>
              <a:t>Internet</a:t>
            </a:r>
            <a:r>
              <a:rPr lang="ru-RU" sz="2200" b="0" i="0" dirty="0">
                <a:solidFill>
                  <a:srgbClr val="161616"/>
                </a:solidFill>
                <a:effectLst/>
                <a:latin typeface="IBM Plex Sans"/>
              </a:rPr>
              <a:t> транспортного уровня, то есть </a:t>
            </a:r>
            <a:r>
              <a:rPr lang="ru-RU" sz="2200" b="1" i="0" dirty="0">
                <a:solidFill>
                  <a:srgbClr val="161616"/>
                </a:solidFill>
                <a:effectLst/>
                <a:latin typeface="inherit"/>
              </a:rPr>
              <a:t>Протоколу пользовательских дейтаграмм</a:t>
            </a:r>
            <a:r>
              <a:rPr lang="ru-RU" sz="2200" b="0" i="0" dirty="0">
                <a:solidFill>
                  <a:srgbClr val="161616"/>
                </a:solidFill>
                <a:effectLst/>
                <a:latin typeface="IBM Plex Sans"/>
              </a:rPr>
              <a:t> (</a:t>
            </a:r>
            <a:r>
              <a:rPr lang="ru-RU" sz="2200" b="1" i="0" dirty="0">
                <a:solidFill>
                  <a:srgbClr val="161616"/>
                </a:solidFill>
                <a:effectLst/>
                <a:latin typeface="inherit"/>
              </a:rPr>
              <a:t> UDP</a:t>
            </a:r>
            <a:r>
              <a:rPr lang="ru-RU" sz="2200" b="0" i="0" dirty="0">
                <a:solidFill>
                  <a:srgbClr val="161616"/>
                </a:solidFill>
                <a:effectLst/>
                <a:latin typeface="IBM Plex Sans"/>
              </a:rPr>
              <a:t>) или </a:t>
            </a:r>
            <a:r>
              <a:rPr lang="ru-RU" sz="2200" b="1" i="0" dirty="0">
                <a:solidFill>
                  <a:srgbClr val="161616"/>
                </a:solidFill>
                <a:effectLst/>
                <a:latin typeface="inherit"/>
              </a:rPr>
              <a:t>Протоколу управления передачей</a:t>
            </a:r>
            <a:r>
              <a:rPr lang="ru-RU" sz="2200" b="0" i="0" dirty="0">
                <a:solidFill>
                  <a:srgbClr val="161616"/>
                </a:solidFill>
                <a:effectLst/>
                <a:latin typeface="IBM Plex Sans"/>
              </a:rPr>
              <a:t> (</a:t>
            </a:r>
            <a:r>
              <a:rPr lang="ru-RU" sz="2200" b="1" i="0" dirty="0">
                <a:solidFill>
                  <a:srgbClr val="161616"/>
                </a:solidFill>
                <a:effectLst/>
                <a:latin typeface="inherit"/>
              </a:rPr>
              <a:t>TCP</a:t>
            </a:r>
            <a:r>
              <a:rPr lang="ru-RU" sz="2200" b="0" i="0" dirty="0">
                <a:solidFill>
                  <a:srgbClr val="161616"/>
                </a:solidFill>
                <a:effectLst/>
                <a:latin typeface="IBM Plex Sans"/>
              </a:rPr>
              <a:t>). Получив данные от приложения, эти протоколы разделяют всю информацию на небольшие блоки, которые называются </a:t>
            </a:r>
            <a:r>
              <a:rPr lang="ru-RU" sz="2200" b="0" i="1" dirty="0">
                <a:solidFill>
                  <a:srgbClr val="161616"/>
                </a:solidFill>
                <a:effectLst/>
                <a:latin typeface="inherit"/>
              </a:rPr>
              <a:t>пакетами</a:t>
            </a:r>
            <a:r>
              <a:rPr lang="ru-RU" sz="2200" b="0" i="0" dirty="0">
                <a:solidFill>
                  <a:srgbClr val="161616"/>
                </a:solidFill>
                <a:effectLst/>
                <a:latin typeface="IBM Plex Sans"/>
              </a:rPr>
              <a:t>. К каждому пакету добавляется адрес назначения, а затем пакет передается на следующий уровень протоколов </a:t>
            </a:r>
            <a:r>
              <a:rPr lang="ru-RU" sz="2200" b="0" i="0" dirty="0" err="1">
                <a:solidFill>
                  <a:srgbClr val="161616"/>
                </a:solidFill>
                <a:effectLst/>
                <a:latin typeface="IBM Plex Sans"/>
              </a:rPr>
              <a:t>Internet</a:t>
            </a:r>
            <a:r>
              <a:rPr lang="ru-RU" sz="2200" b="0" i="0" dirty="0">
                <a:solidFill>
                  <a:srgbClr val="161616"/>
                </a:solidFill>
                <a:effectLst/>
                <a:latin typeface="IBM Plex Sans"/>
              </a:rPr>
              <a:t>, то есть сетевой уровень.</a:t>
            </a:r>
          </a:p>
          <a:p>
            <a:pPr algn="l" fontAlgn="base"/>
            <a:r>
              <a:rPr lang="ru-RU" sz="2200" b="0" i="0" dirty="0">
                <a:solidFill>
                  <a:srgbClr val="161616"/>
                </a:solidFill>
                <a:effectLst/>
                <a:latin typeface="IBM Plex Sans"/>
              </a:rPr>
              <a:t>На сетевом уровне пакет помещается в дейтаграмму </a:t>
            </a:r>
            <a:r>
              <a:rPr lang="ru-RU" sz="2200" b="1" i="0" dirty="0">
                <a:solidFill>
                  <a:srgbClr val="161616"/>
                </a:solidFill>
                <a:effectLst/>
                <a:latin typeface="inherit"/>
              </a:rPr>
              <a:t>протокола </a:t>
            </a:r>
            <a:r>
              <a:rPr lang="ru-RU" sz="2200" b="1" i="0" dirty="0" err="1">
                <a:solidFill>
                  <a:srgbClr val="161616"/>
                </a:solidFill>
                <a:effectLst/>
                <a:latin typeface="inherit"/>
              </a:rPr>
              <a:t>Internet</a:t>
            </a:r>
            <a:r>
              <a:rPr lang="ru-RU" sz="2200" b="0" i="0" dirty="0">
                <a:solidFill>
                  <a:srgbClr val="161616"/>
                </a:solidFill>
                <a:effectLst/>
                <a:latin typeface="IBM Plex Sans"/>
              </a:rPr>
              <a:t> (</a:t>
            </a:r>
            <a:r>
              <a:rPr lang="ru-RU" sz="2200" b="1" i="0" dirty="0">
                <a:solidFill>
                  <a:srgbClr val="161616"/>
                </a:solidFill>
                <a:effectLst/>
                <a:latin typeface="inherit"/>
              </a:rPr>
              <a:t>IP</a:t>
            </a:r>
            <a:r>
              <a:rPr lang="ru-RU" sz="2200" b="0" i="0" dirty="0">
                <a:solidFill>
                  <a:srgbClr val="161616"/>
                </a:solidFill>
                <a:effectLst/>
                <a:latin typeface="IBM Plex Sans"/>
              </a:rPr>
              <a:t>), к которой добавляется заголовок и </a:t>
            </a:r>
            <a:r>
              <a:rPr lang="ru-RU" sz="2200" b="0" i="0" dirty="0" err="1">
                <a:solidFill>
                  <a:srgbClr val="161616"/>
                </a:solidFill>
                <a:effectLst/>
                <a:latin typeface="IBM Plex Sans"/>
              </a:rPr>
              <a:t>концевик</a:t>
            </a:r>
            <a:r>
              <a:rPr lang="ru-RU" sz="2200" b="0" i="0" dirty="0">
                <a:solidFill>
                  <a:srgbClr val="161616"/>
                </a:solidFill>
                <a:effectLst/>
                <a:latin typeface="IBM Plex Sans"/>
              </a:rPr>
              <a:t>. Протокол сетевого уровня определяет адрес следующего пункта назначения IP-дейтаграммы (она может быть передана сразу получателю или на промежуточный шлюз) и отправляют ее на уровень сетевого интерфейса.</a:t>
            </a:r>
          </a:p>
          <a:p>
            <a:pPr algn="l" fontAlgn="base"/>
            <a:r>
              <a:rPr lang="ru-RU" sz="2200" b="0" i="0" dirty="0">
                <a:solidFill>
                  <a:srgbClr val="161616"/>
                </a:solidFill>
                <a:effectLst/>
                <a:latin typeface="IBM Plex Sans"/>
              </a:rPr>
              <a:t>Уровень сетевого интерфейса принимает </a:t>
            </a:r>
            <a:r>
              <a:rPr lang="ru-RU" sz="2200" b="1" i="0" dirty="0">
                <a:solidFill>
                  <a:srgbClr val="161616"/>
                </a:solidFill>
                <a:effectLst/>
                <a:latin typeface="inherit"/>
              </a:rPr>
              <a:t>IP</a:t>
            </a:r>
            <a:r>
              <a:rPr lang="ru-RU" sz="2200" b="0" i="0" dirty="0">
                <a:solidFill>
                  <a:srgbClr val="161616"/>
                </a:solidFill>
                <a:effectLst/>
                <a:latin typeface="IBM Plex Sans"/>
              </a:rPr>
              <a:t>-дейтаграммы и передает их в виде </a:t>
            </a:r>
            <a:r>
              <a:rPr lang="ru-RU" sz="2200" b="0" i="1" dirty="0">
                <a:solidFill>
                  <a:srgbClr val="161616"/>
                </a:solidFill>
                <a:effectLst/>
                <a:latin typeface="inherit"/>
              </a:rPr>
              <a:t>кадров</a:t>
            </a:r>
            <a:r>
              <a:rPr lang="ru-RU" sz="2200" b="0" i="0" dirty="0">
                <a:solidFill>
                  <a:srgbClr val="161616"/>
                </a:solidFill>
                <a:effectLst/>
                <a:latin typeface="IBM Plex Sans"/>
              </a:rPr>
              <a:t> с помощью аппаратного обеспечения, такого как адаптер </a:t>
            </a:r>
            <a:r>
              <a:rPr lang="ru-RU" sz="2200" b="0" i="0" dirty="0" err="1">
                <a:solidFill>
                  <a:srgbClr val="161616"/>
                </a:solidFill>
                <a:effectLst/>
                <a:latin typeface="IBM Plex Sans"/>
              </a:rPr>
              <a:t>Ethernet</a:t>
            </a:r>
            <a:r>
              <a:rPr lang="ru-RU" sz="2200" b="0" i="0" dirty="0">
                <a:solidFill>
                  <a:srgbClr val="161616"/>
                </a:solidFill>
                <a:effectLst/>
                <a:latin typeface="IBM Plex Sans"/>
              </a:rPr>
              <a:t> или </a:t>
            </a:r>
            <a:r>
              <a:rPr lang="ru-RU" sz="2200" b="0" i="0" dirty="0" err="1">
                <a:solidFill>
                  <a:srgbClr val="161616"/>
                </a:solidFill>
                <a:effectLst/>
                <a:latin typeface="IBM Plex Sans"/>
              </a:rPr>
              <a:t>Token-Ring</a:t>
            </a:r>
            <a:r>
              <a:rPr lang="ru-RU" sz="2200" b="0" i="0" dirty="0">
                <a:solidFill>
                  <a:srgbClr val="161616"/>
                </a:solidFill>
                <a:effectLst/>
                <a:latin typeface="IBM Plex Sans"/>
              </a:rPr>
              <a:t>.</a:t>
            </a:r>
          </a:p>
        </p:txBody>
      </p:sp>
    </p:spTree>
    <p:extLst>
      <p:ext uri="{BB962C8B-B14F-4D97-AF65-F5344CB8AC3E}">
        <p14:creationId xmlns:p14="http://schemas.microsoft.com/office/powerpoint/2010/main" val="2568767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0852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90542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89547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02495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11010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6939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2DA4B0EF-AB2C-444E-B94D-A9ABD7B54C3C}"/>
              </a:ext>
            </a:extLst>
          </p:cNvPr>
          <p:cNvSpPr txBox="1"/>
          <p:nvPr/>
        </p:nvSpPr>
        <p:spPr>
          <a:xfrm>
            <a:off x="561511" y="400364"/>
            <a:ext cx="11183645" cy="1938992"/>
          </a:xfrm>
          <a:prstGeom prst="rect">
            <a:avLst/>
          </a:prstGeom>
          <a:noFill/>
        </p:spPr>
        <p:txBody>
          <a:bodyPr wrap="square">
            <a:spAutoFit/>
          </a:bodyPr>
          <a:lstStyle/>
          <a:p>
            <a:r>
              <a:rPr lang="ru-RU" sz="2400" b="1" i="1" dirty="0">
                <a:solidFill>
                  <a:srgbClr val="161616"/>
                </a:solidFill>
                <a:effectLst/>
                <a:latin typeface="IBM Plex Sans"/>
              </a:rPr>
              <a:t>Передача информации от приложения-отправителя целевому хосту</a:t>
            </a:r>
            <a:endParaRPr lang="en-US" sz="2400" b="1" i="1" dirty="0">
              <a:solidFill>
                <a:srgbClr val="161616"/>
              </a:solidFill>
              <a:effectLst/>
              <a:latin typeface="IBM Plex Sans"/>
            </a:endParaRPr>
          </a:p>
          <a:p>
            <a:pPr algn="l" fontAlgn="base"/>
            <a:r>
              <a:rPr lang="ru-RU" b="0" i="0" dirty="0">
                <a:solidFill>
                  <a:srgbClr val="161616"/>
                </a:solidFill>
                <a:effectLst/>
                <a:latin typeface="IBM Plex Sans"/>
              </a:rPr>
              <a:t>схема передачи информации через стек протоколов TCP/IP от отправителя целевому хосту.</a:t>
            </a:r>
          </a:p>
          <a:p>
            <a:pPr algn="l" fontAlgn="base"/>
            <a:r>
              <a:rPr lang="ru-RU" b="0" i="0" dirty="0">
                <a:solidFill>
                  <a:srgbClr val="161616"/>
                </a:solidFill>
                <a:effectLst/>
                <a:latin typeface="IBM Plex Sans"/>
              </a:rPr>
              <a:t>Кадры доставляются на компьютер получателя, после чего они проходят все уровни протоколов в обратном порядке. На каждом уровне удаляются соответствующие этому уровню заголовки, после чего данные передаются на уровень приложения.</a:t>
            </a:r>
          </a:p>
          <a:p>
            <a:endParaRPr lang="en-US" sz="2400" b="1" dirty="0"/>
          </a:p>
        </p:txBody>
      </p:sp>
      <p:sp>
        <p:nvSpPr>
          <p:cNvPr id="5" name="Заголовок 1">
            <a:extLst>
              <a:ext uri="{FF2B5EF4-FFF2-40B4-BE49-F238E27FC236}">
                <a16:creationId xmlns:a16="http://schemas.microsoft.com/office/drawing/2014/main" id="{62ABB487-2023-4956-988C-60E2E2EF84FB}"/>
              </a:ext>
            </a:extLst>
          </p:cNvPr>
          <p:cNvSpPr txBox="1">
            <a:spLocks/>
          </p:cNvSpPr>
          <p:nvPr/>
        </p:nvSpPr>
        <p:spPr>
          <a:xfrm>
            <a:off x="297586" y="266331"/>
            <a:ext cx="17815919" cy="36631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br>
              <a:rPr lang="ru-RU" b="1">
                <a:solidFill>
                  <a:srgbClr val="0E0E0F"/>
                </a:solidFill>
                <a:latin typeface="Inter"/>
              </a:rPr>
            </a:br>
            <a:endParaRPr lang="en-US" dirty="0"/>
          </a:p>
        </p:txBody>
      </p:sp>
      <p:pic>
        <p:nvPicPr>
          <p:cNvPr id="3074" name="Picture 2" descr="Передача информации от приложения-отправителя целевому хосту">
            <a:extLst>
              <a:ext uri="{FF2B5EF4-FFF2-40B4-BE49-F238E27FC236}">
                <a16:creationId xmlns:a16="http://schemas.microsoft.com/office/drawing/2014/main" id="{BCBC94F5-0985-48B2-97D7-B58FC3110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7815" y="2097912"/>
            <a:ext cx="7514713" cy="4510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86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08D8B-AC24-4CC3-A9F3-29922198839B}"/>
              </a:ext>
            </a:extLst>
          </p:cNvPr>
          <p:cNvSpPr>
            <a:spLocks noGrp="1"/>
          </p:cNvSpPr>
          <p:nvPr>
            <p:ph type="ctrTitle"/>
          </p:nvPr>
        </p:nvSpPr>
        <p:spPr>
          <a:xfrm>
            <a:off x="328474" y="292964"/>
            <a:ext cx="11596826" cy="3338004"/>
          </a:xfrm>
        </p:spPr>
        <p:txBody>
          <a:bodyPr>
            <a:normAutofit/>
          </a:bodyPr>
          <a:lstStyle/>
          <a:p>
            <a:pPr algn="l"/>
            <a:br>
              <a:rPr lang="ru-RU" b="1" i="0" dirty="0">
                <a:solidFill>
                  <a:srgbClr val="0E0E0F"/>
                </a:solidFill>
                <a:effectLst/>
                <a:latin typeface="Inter"/>
              </a:rPr>
            </a:br>
            <a:endParaRPr lang="en-US" dirty="0"/>
          </a:p>
        </p:txBody>
      </p:sp>
      <p:sp>
        <p:nvSpPr>
          <p:cNvPr id="4" name="TextBox 3">
            <a:extLst>
              <a:ext uri="{FF2B5EF4-FFF2-40B4-BE49-F238E27FC236}">
                <a16:creationId xmlns:a16="http://schemas.microsoft.com/office/drawing/2014/main" id="{22FBF7A3-62E7-4B39-ADBA-664827B04F91}"/>
              </a:ext>
            </a:extLst>
          </p:cNvPr>
          <p:cNvSpPr txBox="1"/>
          <p:nvPr/>
        </p:nvSpPr>
        <p:spPr>
          <a:xfrm>
            <a:off x="266700" y="361310"/>
            <a:ext cx="11658599" cy="2062103"/>
          </a:xfrm>
          <a:prstGeom prst="rect">
            <a:avLst/>
          </a:prstGeom>
          <a:noFill/>
        </p:spPr>
        <p:txBody>
          <a:bodyPr wrap="square">
            <a:spAutoFit/>
          </a:bodyPr>
          <a:lstStyle/>
          <a:p>
            <a:r>
              <a:rPr lang="ru-RU" sz="2000" b="1" i="1" dirty="0">
                <a:solidFill>
                  <a:srgbClr val="161616"/>
                </a:solidFill>
                <a:effectLst/>
                <a:latin typeface="IBM Plex Sans"/>
              </a:rPr>
              <a:t>Передача информации от хоста приложению</a:t>
            </a:r>
            <a:endParaRPr lang="en-US" sz="2000" b="1" i="1" dirty="0">
              <a:solidFill>
                <a:srgbClr val="161616"/>
              </a:solidFill>
              <a:effectLst/>
              <a:latin typeface="IBM Plex Sans"/>
            </a:endParaRPr>
          </a:p>
          <a:p>
            <a:pPr algn="l" fontAlgn="base"/>
            <a:r>
              <a:rPr lang="ru-RU" b="0" i="0" dirty="0">
                <a:solidFill>
                  <a:srgbClr val="161616"/>
                </a:solidFill>
                <a:effectLst/>
                <a:latin typeface="IBM Plex Sans"/>
              </a:rPr>
              <a:t>Кадры передаются на уровень сетевого интерфейса (в данном случае, адаптеру </a:t>
            </a:r>
            <a:r>
              <a:rPr lang="ru-RU" b="0" i="0" dirty="0" err="1">
                <a:solidFill>
                  <a:srgbClr val="161616"/>
                </a:solidFill>
                <a:effectLst/>
                <a:latin typeface="IBM Plex Sans"/>
              </a:rPr>
              <a:t>Ethernet</a:t>
            </a:r>
            <a:r>
              <a:rPr lang="ru-RU" b="0" i="0" dirty="0">
                <a:solidFill>
                  <a:srgbClr val="161616"/>
                </a:solidFill>
                <a:effectLst/>
                <a:latin typeface="IBM Plex Sans"/>
              </a:rPr>
              <a:t>). Уровень сетевого интерфейса отбрасывает заголовок </a:t>
            </a:r>
            <a:r>
              <a:rPr lang="ru-RU" b="0" i="0" dirty="0" err="1">
                <a:solidFill>
                  <a:srgbClr val="161616"/>
                </a:solidFill>
                <a:effectLst/>
                <a:latin typeface="IBM Plex Sans"/>
              </a:rPr>
              <a:t>Ethernet</a:t>
            </a:r>
            <a:r>
              <a:rPr lang="ru-RU" b="0" i="0" dirty="0">
                <a:solidFill>
                  <a:srgbClr val="161616"/>
                </a:solidFill>
                <a:effectLst/>
                <a:latin typeface="IBM Plex Sans"/>
              </a:rPr>
              <a:t> и отправляет дейтаграмму на верхний сетевой уровень. На сетевом уровне Протокол </a:t>
            </a:r>
            <a:r>
              <a:rPr lang="ru-RU" b="0" i="0" dirty="0" err="1">
                <a:solidFill>
                  <a:srgbClr val="161616"/>
                </a:solidFill>
                <a:effectLst/>
                <a:latin typeface="IBM Plex Sans"/>
              </a:rPr>
              <a:t>Internet</a:t>
            </a:r>
            <a:r>
              <a:rPr lang="ru-RU" b="0" i="0" dirty="0">
                <a:solidFill>
                  <a:srgbClr val="161616"/>
                </a:solidFill>
                <a:effectLst/>
                <a:latin typeface="IBM Plex Sans"/>
              </a:rPr>
              <a:t> отбрасывает IP-заголовок и отправляет пакет на верхний транспортный уровень. Протокол транспортного уровня (в данном случае - </a:t>
            </a:r>
            <a:r>
              <a:rPr lang="ru-RU" b="1" i="0" dirty="0">
                <a:solidFill>
                  <a:srgbClr val="161616"/>
                </a:solidFill>
                <a:effectLst/>
                <a:latin typeface="inherit"/>
              </a:rPr>
              <a:t>TCP</a:t>
            </a:r>
            <a:r>
              <a:rPr lang="ru-RU" b="0" i="0" dirty="0">
                <a:solidFill>
                  <a:srgbClr val="161616"/>
                </a:solidFill>
                <a:effectLst/>
                <a:latin typeface="IBM Plex Sans"/>
              </a:rPr>
              <a:t>) удаляет заголовок </a:t>
            </a:r>
            <a:r>
              <a:rPr lang="ru-RU" b="1" i="0" dirty="0">
                <a:solidFill>
                  <a:srgbClr val="161616"/>
                </a:solidFill>
                <a:effectLst/>
                <a:latin typeface="inherit"/>
              </a:rPr>
              <a:t>TCP</a:t>
            </a:r>
            <a:r>
              <a:rPr lang="ru-RU" b="0" i="0" dirty="0">
                <a:solidFill>
                  <a:srgbClr val="161616"/>
                </a:solidFill>
                <a:effectLst/>
                <a:latin typeface="IBM Plex Sans"/>
              </a:rPr>
              <a:t> и передает данные на верхний уровень приложения.</a:t>
            </a:r>
          </a:p>
          <a:p>
            <a:endParaRPr lang="en-US" dirty="0"/>
          </a:p>
        </p:txBody>
      </p:sp>
      <p:pic>
        <p:nvPicPr>
          <p:cNvPr id="4098" name="Picture 2" descr="Передача информации от хоста приложению">
            <a:extLst>
              <a:ext uri="{FF2B5EF4-FFF2-40B4-BE49-F238E27FC236}">
                <a16:creationId xmlns:a16="http://schemas.microsoft.com/office/drawing/2014/main" id="{F4B97226-52E8-40F9-9E2B-F08EF191B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158" y="1961966"/>
            <a:ext cx="6915704" cy="4741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78015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39465</TotalTime>
  <Words>10440</Words>
  <Application>Microsoft Office PowerPoint</Application>
  <PresentationFormat>Широкоэкранный</PresentationFormat>
  <Paragraphs>367</Paragraphs>
  <Slides>75</Slides>
  <Notes>0</Notes>
  <HiddenSlides>0</HiddenSlides>
  <MMClips>0</MMClips>
  <ScaleCrop>false</ScaleCrop>
  <HeadingPairs>
    <vt:vector size="6" baseType="variant">
      <vt:variant>
        <vt:lpstr>Использованные шрифты</vt:lpstr>
      </vt:variant>
      <vt:variant>
        <vt:i4>13</vt:i4>
      </vt:variant>
      <vt:variant>
        <vt:lpstr>Тема</vt:lpstr>
      </vt:variant>
      <vt:variant>
        <vt:i4>1</vt:i4>
      </vt:variant>
      <vt:variant>
        <vt:lpstr>Заголовки слайдов</vt:lpstr>
      </vt:variant>
      <vt:variant>
        <vt:i4>75</vt:i4>
      </vt:variant>
    </vt:vector>
  </HeadingPairs>
  <TitlesOfParts>
    <vt:vector size="89" baseType="lpstr">
      <vt:lpstr>-apple-system</vt:lpstr>
      <vt:lpstr>Arial</vt:lpstr>
      <vt:lpstr>Calibri</vt:lpstr>
      <vt:lpstr>Calibri Light</vt:lpstr>
      <vt:lpstr>CoilTrail</vt:lpstr>
      <vt:lpstr>Fira Sans</vt:lpstr>
      <vt:lpstr>IBM Plex Sans</vt:lpstr>
      <vt:lpstr>inherit</vt:lpstr>
      <vt:lpstr>Inter</vt:lpstr>
      <vt:lpstr>Manrope</vt:lpstr>
      <vt:lpstr>Menlo</vt:lpstr>
      <vt:lpstr>Open Sans</vt:lpstr>
      <vt:lpstr>Times New Roman</vt:lpstr>
      <vt:lpstr>Тема Office</vt:lpstr>
      <vt:lpstr>Презентация PowerPoint</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Yury Smirnou</dc:creator>
  <cp:lastModifiedBy>Yury Smirnou</cp:lastModifiedBy>
  <cp:revision>19</cp:revision>
  <dcterms:created xsi:type="dcterms:W3CDTF">2023-10-05T07:30:14Z</dcterms:created>
  <dcterms:modified xsi:type="dcterms:W3CDTF">2025-03-03T10:44:02Z</dcterms:modified>
</cp:coreProperties>
</file>