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1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3" r:id="rId37"/>
    <p:sldId id="290" r:id="rId38"/>
    <p:sldId id="292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6" r:id="rId50"/>
    <p:sldId id="307" r:id="rId51"/>
    <p:sldId id="308" r:id="rId52"/>
    <p:sldId id="304" r:id="rId53"/>
    <p:sldId id="305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2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4400" dirty="0"/>
              <a:t>11. Основы оптоэлектроники и оптоэлектронные </a:t>
            </a:r>
            <a:r>
              <a:rPr lang="ru-RU" sz="4400" dirty="0" smtClean="0"/>
              <a:t>приборы</a:t>
            </a:r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Источники излучения бывают </a:t>
            </a:r>
            <a:r>
              <a:rPr lang="ru-RU" b="1" i="1" dirty="0"/>
              <a:t>когерентными</a:t>
            </a:r>
            <a:r>
              <a:rPr lang="ru-RU" dirty="0"/>
              <a:t> и </a:t>
            </a:r>
            <a:r>
              <a:rPr lang="ru-RU" b="1" i="1" dirty="0"/>
              <a:t>некогерентными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Лампы </a:t>
            </a:r>
            <a:r>
              <a:rPr lang="ru-RU" dirty="0"/>
              <a:t>накаливания, газоразрядные лампы, электролюминесцентные элементы, инжекционные светодиоды являются </a:t>
            </a:r>
            <a:r>
              <a:rPr lang="ru-RU" b="1" i="1" dirty="0"/>
              <a:t>некогерентными</a:t>
            </a:r>
            <a:r>
              <a:rPr lang="ru-RU" dirty="0"/>
              <a:t> источниками излучения. </a:t>
            </a:r>
            <a:endParaRPr lang="ru-RU" dirty="0" smtClean="0"/>
          </a:p>
          <a:p>
            <a:r>
              <a:rPr lang="ru-RU" b="1" i="1" dirty="0" smtClean="0"/>
              <a:t>Когерентными</a:t>
            </a:r>
            <a:r>
              <a:rPr lang="ru-RU" dirty="0" smtClean="0"/>
              <a:t> </a:t>
            </a:r>
            <a:r>
              <a:rPr lang="ru-RU" dirty="0"/>
              <a:t>источниками излучения являются лазеры.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1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Принцип действия полупроводниковых излучающих приборов основан на явлении электролюминесценции. </a:t>
            </a:r>
            <a:endParaRPr lang="ru-RU" dirty="0" smtClean="0"/>
          </a:p>
          <a:p>
            <a:r>
              <a:rPr lang="ru-RU" b="1" i="1" dirty="0" smtClean="0"/>
              <a:t>Электролюминесценцией</a:t>
            </a:r>
            <a:r>
              <a:rPr lang="ru-RU" dirty="0" smtClean="0"/>
              <a:t> </a:t>
            </a:r>
            <a:r>
              <a:rPr lang="ru-RU" dirty="0"/>
              <a:t>называют явление излучения света телами под действием электрического поля. </a:t>
            </a:r>
            <a:endParaRPr lang="ru-RU" dirty="0" smtClean="0"/>
          </a:p>
          <a:p>
            <a:r>
              <a:rPr lang="ru-RU" dirty="0" smtClean="0"/>
              <a:t>Электролюминесценция </a:t>
            </a:r>
            <a:r>
              <a:rPr lang="ru-RU" dirty="0"/>
              <a:t>является частным случаем люминесценции. </a:t>
            </a:r>
            <a:endParaRPr lang="ru-RU" dirty="0" smtClean="0"/>
          </a:p>
          <a:p>
            <a:r>
              <a:rPr lang="ru-RU" dirty="0"/>
              <a:t>Под люминесценцией понимают электромагнитное нетепловое излучение, обладающее длительностью, значительно превышающей период световых колебаний. </a:t>
            </a:r>
          </a:p>
        </p:txBody>
      </p:sp>
    </p:spTree>
    <p:extLst>
      <p:ext uri="{BB962C8B-B14F-4D97-AF65-F5344CB8AC3E}">
        <p14:creationId xmlns:p14="http://schemas.microsoft.com/office/powerpoint/2010/main" val="37980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оптоэлектронных приборах используется люминесценция кристаллических примесных полупроводников с широкой запрещенной зоной.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работы в диапазоне видимого излучения (0,38…0,78 мкм) используются полупроводники с шириной запрещенной зоны 1,5…3,0</a:t>
            </a:r>
            <a:r>
              <a:rPr lang="en-US" dirty="0"/>
              <a:t> </a:t>
            </a:r>
            <a:r>
              <a:rPr lang="ru-RU" dirty="0"/>
              <a:t>эВ.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полупроводниках генерация оптического излучения обеспечивается инжекционной электролюминесценцией. </a:t>
            </a:r>
            <a:endParaRPr lang="ru-RU" dirty="0" smtClean="0"/>
          </a:p>
          <a:p>
            <a:r>
              <a:rPr lang="ru-RU" dirty="0" smtClean="0"/>
              <a:t>Генерация </a:t>
            </a:r>
            <a:r>
              <a:rPr lang="ru-RU" dirty="0"/>
              <a:t>оптического излучения в </a:t>
            </a:r>
            <a:r>
              <a:rPr lang="en-US" dirty="0"/>
              <a:t>p</a:t>
            </a:r>
            <a:r>
              <a:rPr lang="ru-RU" dirty="0"/>
              <a:t>-</a:t>
            </a:r>
            <a:r>
              <a:rPr lang="en-US" dirty="0"/>
              <a:t>n</a:t>
            </a:r>
            <a:r>
              <a:rPr lang="ru-RU" dirty="0"/>
              <a:t>-переходе объединяет два процесса: инжекцию носителей и электролюминесценцию.</a:t>
            </a:r>
          </a:p>
        </p:txBody>
      </p:sp>
    </p:spTree>
    <p:extLst>
      <p:ext uri="{BB962C8B-B14F-4D97-AF65-F5344CB8AC3E}">
        <p14:creationId xmlns:p14="http://schemas.microsoft.com/office/powerpoint/2010/main" val="29566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 smtClean="0"/>
              <a:t>Одним </a:t>
            </a:r>
            <a:r>
              <a:rPr lang="ru-RU" dirty="0"/>
              <a:t>из наиболее распространенных источников оптического излучения является </a:t>
            </a:r>
            <a:r>
              <a:rPr lang="ru-RU" b="1" i="1" dirty="0"/>
              <a:t>светодиод</a:t>
            </a:r>
            <a:r>
              <a:rPr lang="en-US" dirty="0"/>
              <a:t> </a:t>
            </a:r>
            <a:r>
              <a:rPr lang="ru-RU" dirty="0"/>
              <a:t>– полупроводниковый прибор с одним или несколькими электрическими переходами, преобразующий электрическую энергию в энергию некогерентного светового излучения, при смещении </a:t>
            </a:r>
            <a:r>
              <a:rPr lang="en-US" dirty="0"/>
              <a:t>p</a:t>
            </a:r>
            <a:r>
              <a:rPr lang="ru-RU" dirty="0"/>
              <a:t>-</a:t>
            </a:r>
            <a:r>
              <a:rPr lang="en-US" dirty="0"/>
              <a:t>n</a:t>
            </a:r>
            <a:r>
              <a:rPr lang="ru-RU" dirty="0"/>
              <a:t>-перехода в прямом направлении. </a:t>
            </a:r>
          </a:p>
        </p:txBody>
      </p:sp>
    </p:spTree>
    <p:extLst>
      <p:ext uri="{BB962C8B-B14F-4D97-AF65-F5344CB8AC3E}">
        <p14:creationId xmlns:p14="http://schemas.microsoft.com/office/powerpoint/2010/main" val="12113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en-US" dirty="0" smtClean="0"/>
          </a:p>
          <a:p>
            <a:pPr marL="2286000" lvl="5" indent="0">
              <a:buNone/>
            </a:pPr>
            <a:endParaRPr lang="ru-RU" dirty="0"/>
          </a:p>
          <a:p>
            <a:pPr marL="2286000" lvl="5" indent="0">
              <a:buNone/>
            </a:pPr>
            <a:endParaRPr lang="ru-RU" sz="3000" dirty="0" smtClean="0"/>
          </a:p>
          <a:p>
            <a:pPr marL="2286000" lvl="5" indent="0">
              <a:buNone/>
            </a:pPr>
            <a:endParaRPr lang="ru-RU" sz="3000" dirty="0" smtClean="0"/>
          </a:p>
          <a:p>
            <a:pPr marL="2286000" lvl="5" indent="0">
              <a:buNone/>
            </a:pPr>
            <a:endParaRPr lang="ru-RU" sz="3000" dirty="0"/>
          </a:p>
          <a:p>
            <a:pPr marL="2286000" lvl="5" indent="0">
              <a:buNone/>
            </a:pPr>
            <a:r>
              <a:rPr lang="ru-RU" sz="3300" dirty="0" smtClean="0"/>
              <a:t>а				б</a:t>
            </a:r>
          </a:p>
          <a:p>
            <a:r>
              <a:rPr lang="ru-RU" sz="4100" dirty="0" smtClean="0"/>
              <a:t>Рис</a:t>
            </a:r>
            <a:r>
              <a:rPr lang="ru-RU" sz="4100" dirty="0"/>
              <a:t>. </a:t>
            </a:r>
            <a:r>
              <a:rPr lang="ru-RU" sz="4100" dirty="0" smtClean="0"/>
              <a:t>11.1.Конструкция </a:t>
            </a:r>
            <a:r>
              <a:rPr lang="ru-RU" sz="4100" dirty="0"/>
              <a:t>светодиода:</a:t>
            </a:r>
          </a:p>
          <a:p>
            <a:pPr marL="0" indent="0">
              <a:buNone/>
            </a:pPr>
            <a:r>
              <a:rPr lang="ru-RU" sz="4100" dirty="0"/>
              <a:t>а – плоского; б – полусферического</a:t>
            </a:r>
          </a:p>
          <a:p>
            <a:endParaRPr lang="ru-RU" dirty="0"/>
          </a:p>
        </p:txBody>
      </p:sp>
      <p:pic>
        <p:nvPicPr>
          <p:cNvPr id="1027" name="Picture 3" descr="J:\_ЭП_Star-Net\STAR-NET_курсы\Star-Net\7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3"/>
            <a:ext cx="6408712" cy="395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При приложении прямого напряжения  к </a:t>
                </a:r>
                <a:r>
                  <a:rPr lang="en-US" dirty="0"/>
                  <a:t>p</a:t>
                </a:r>
                <a:r>
                  <a:rPr lang="ru-RU" dirty="0"/>
                  <a:t>-</a:t>
                </a:r>
                <a:r>
                  <a:rPr lang="en-US" dirty="0"/>
                  <a:t>n</a:t>
                </a:r>
                <a:r>
                  <a:rPr lang="ru-RU" dirty="0"/>
                  <a:t>-переходу </a:t>
                </a:r>
                <a:r>
                  <a:rPr lang="ru-RU" dirty="0" smtClean="0"/>
                  <a:t>происходит диффузионный </a:t>
                </a:r>
                <a:r>
                  <a:rPr lang="ru-RU" dirty="0"/>
                  <a:t>перенос носителей через переход. Увеличивается инжекция дырок в </a:t>
                </a:r>
                <a:r>
                  <a:rPr lang="en-US" dirty="0"/>
                  <a:t>n</a:t>
                </a:r>
                <a:r>
                  <a:rPr lang="ru-RU" dirty="0"/>
                  <a:t>-область, а электронов – в р-область. </a:t>
                </a:r>
                <a:endParaRPr lang="ru-RU" dirty="0" smtClean="0"/>
              </a:p>
              <a:p>
                <a:r>
                  <a:rPr lang="ru-RU" dirty="0"/>
                  <a:t>Прохождение тока через </a:t>
                </a:r>
                <a:r>
                  <a:rPr lang="en-US" dirty="0"/>
                  <a:t>p</a:t>
                </a:r>
                <a:r>
                  <a:rPr lang="ru-RU" dirty="0"/>
                  <a:t>-</a:t>
                </a:r>
                <a:r>
                  <a:rPr lang="en-US" dirty="0"/>
                  <a:t>n</a:t>
                </a:r>
                <a:r>
                  <a:rPr lang="ru-RU" dirty="0"/>
                  <a:t>-переход в прямом направлении сопровождается рекомбинацией инжектированных неосновных носителей заряда. Рекомбинация происходит как в самом </a:t>
                </a:r>
                <a:r>
                  <a:rPr lang="en-US" dirty="0"/>
                  <a:t>p</a:t>
                </a:r>
                <a:r>
                  <a:rPr lang="ru-RU" dirty="0"/>
                  <a:t>-</a:t>
                </a:r>
                <a:r>
                  <a:rPr lang="en-US" dirty="0"/>
                  <a:t>n</a:t>
                </a:r>
                <a:r>
                  <a:rPr lang="ru-RU" dirty="0"/>
                  <a:t>-переходе, так и в примыкающих к переходу слоях, ширина которых определяется диффузионными длинами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𝐿𝑛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𝐿𝑝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736" t="-2200" r="-803" b="-2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3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большинстве полупроводников рекомбинация осуществляется через примесные центры (ловушки) вблизи середины запрещенной зоны и сопровождается выделением тепловой энергии</a:t>
            </a:r>
            <a:r>
              <a:rPr lang="en-US" dirty="0"/>
              <a:t> </a:t>
            </a:r>
            <a:r>
              <a:rPr lang="ru-RU" dirty="0"/>
              <a:t>– </a:t>
            </a:r>
            <a:r>
              <a:rPr lang="ru-RU" b="1" i="1" dirty="0"/>
              <a:t>фонона</a:t>
            </a:r>
            <a:r>
              <a:rPr lang="ru-RU" dirty="0"/>
              <a:t>. Такая рекомбинация называется </a:t>
            </a:r>
            <a:r>
              <a:rPr lang="ru-RU" b="1" i="1" dirty="0" err="1"/>
              <a:t>безызлучательной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В ряде случаев процесс рекомбинации сопровождается выделением кванта света – </a:t>
            </a:r>
            <a:r>
              <a:rPr lang="ru-RU" b="1" i="1" dirty="0"/>
              <a:t>фотона</a:t>
            </a:r>
            <a:r>
              <a:rPr lang="ru-RU" dirty="0"/>
              <a:t>. Это происходит в полупроводниках с большой шириной запрещенной зоны – прямозонных полупроводниках. </a:t>
            </a:r>
          </a:p>
        </p:txBody>
      </p:sp>
    </p:spTree>
    <p:extLst>
      <p:ext uri="{BB962C8B-B14F-4D97-AF65-F5344CB8AC3E}">
        <p14:creationId xmlns:p14="http://schemas.microsoft.com/office/powerpoint/2010/main" val="2013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sz="2900" dirty="0"/>
              <a:t>Электроны с более высоких энергетических уровней зоны проводимости переходят на более низкие энергетические уровни валентной зоны (переход зона – зона), при рекомбинации происходит выделение фотонов и возникает некогерентное оптическое излучение. </a:t>
            </a:r>
            <a:endParaRPr lang="ru-RU" sz="2900" dirty="0" smtClean="0"/>
          </a:p>
          <a:p>
            <a:r>
              <a:rPr lang="ru-RU" sz="2900" dirty="0" smtClean="0"/>
              <a:t>Из-за </a:t>
            </a:r>
            <a:r>
              <a:rPr lang="ru-RU" sz="2900" dirty="0"/>
              <a:t>относительно большой ширины запрещенной зоны исходного полупроводника </a:t>
            </a:r>
            <a:r>
              <a:rPr lang="ru-RU" sz="2900" dirty="0" smtClean="0"/>
              <a:t>рекомбинационный </a:t>
            </a:r>
            <a:r>
              <a:rPr lang="ru-RU" sz="2900" dirty="0"/>
              <a:t>ток </a:t>
            </a:r>
            <a:r>
              <a:rPr lang="en-US" sz="2900" dirty="0"/>
              <a:t>p</a:t>
            </a:r>
            <a:r>
              <a:rPr lang="ru-RU" sz="2900" dirty="0"/>
              <a:t>-</a:t>
            </a:r>
            <a:r>
              <a:rPr lang="en-US" sz="2900" dirty="0"/>
              <a:t>n</a:t>
            </a:r>
            <a:r>
              <a:rPr lang="ru-RU" sz="2900" dirty="0"/>
              <a:t>-перехода оказывается большим по сравнению с током инжекции, особенно при малых прямых напряжениях, процесс рекомбинации в этом случае реализуется в основном в р-</a:t>
            </a:r>
            <a:r>
              <a:rPr lang="en-US" sz="2900" dirty="0"/>
              <a:t>n</a:t>
            </a:r>
            <a:r>
              <a:rPr lang="ru-RU" sz="2900" dirty="0"/>
              <a:t>-переходе.</a:t>
            </a:r>
          </a:p>
        </p:txBody>
      </p:sp>
    </p:spTree>
    <p:extLst>
      <p:ext uri="{BB962C8B-B14F-4D97-AF65-F5344CB8AC3E}">
        <p14:creationId xmlns:p14="http://schemas.microsoft.com/office/powerpoint/2010/main" val="29688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Излучательная способность светодиода характеризуется:</a:t>
            </a:r>
          </a:p>
          <a:p>
            <a:r>
              <a:rPr lang="ru-RU" dirty="0"/>
              <a:t>– </a:t>
            </a:r>
            <a:r>
              <a:rPr lang="ru-RU" b="1" i="1" dirty="0"/>
              <a:t>внутренней квантовой эффективностью</a:t>
            </a:r>
            <a:r>
              <a:rPr lang="ru-RU" dirty="0"/>
              <a:t> (или внутренним квантовым выходом), определяемой отношением числа генерируемых фотонов к числу инжектированных в активную область носителей заряда за один и тот же промежуток времени. </a:t>
            </a:r>
            <a:endParaRPr lang="en-US" dirty="0" smtClean="0"/>
          </a:p>
          <a:p>
            <a:r>
              <a:rPr lang="ru-RU" dirty="0" smtClean="0"/>
              <a:t>Так </a:t>
            </a:r>
            <a:r>
              <a:rPr lang="ru-RU" dirty="0"/>
              <a:t>как часть фотонов покидает полупроводник, а другая часть отражается от поверхности полупроводника и затем поглощается объемом полупроводника, то вводится понятие квантовой эффективности излучения;</a:t>
            </a:r>
          </a:p>
          <a:p>
            <a:r>
              <a:rPr lang="ru-RU" dirty="0"/>
              <a:t>– </a:t>
            </a:r>
            <a:r>
              <a:rPr lang="ru-RU" b="1" i="1" dirty="0"/>
              <a:t>внешней квантовой эффективностью</a:t>
            </a:r>
            <a:r>
              <a:rPr lang="ru-RU" dirty="0"/>
              <a:t> излучения (квантовым выходом), определяемой отношением числа фотонов, испускаемых диодом во внешнее пространство, к числу инжектируемых носителей через р-</a:t>
            </a:r>
            <a:r>
              <a:rPr lang="en-US" dirty="0"/>
              <a:t>n</a:t>
            </a:r>
            <a:r>
              <a:rPr lang="ru-RU" dirty="0"/>
              <a:t>-переход.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2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Внешний квантовый выход является интегральным показателем </a:t>
            </a:r>
            <a:r>
              <a:rPr lang="ru-RU" dirty="0" smtClean="0"/>
              <a:t>излучательной </a:t>
            </a:r>
            <a:r>
              <a:rPr lang="ru-RU" dirty="0"/>
              <a:t>способности светодиода, который учитывает эффективность инжекции, электролюминесценцию и вывод излучения во внешнее пространство. </a:t>
            </a:r>
            <a:endParaRPr lang="en-US" dirty="0" smtClean="0"/>
          </a:p>
          <a:p>
            <a:r>
              <a:rPr lang="ru-RU" dirty="0" smtClean="0"/>
              <a:t>С</a:t>
            </a:r>
            <a:r>
              <a:rPr lang="ru-RU" dirty="0"/>
              <a:t> целью повышения эффективности вывода излучения светодиода используют различные </a:t>
            </a:r>
            <a:r>
              <a:rPr lang="ru-RU" dirty="0" smtClean="0"/>
              <a:t>конструкции: </a:t>
            </a:r>
            <a:r>
              <a:rPr lang="ru-RU" dirty="0"/>
              <a:t>полусферы, отражающие металлизированные поверхности и другие, у которых практически отсутствует полное внутреннее отражение.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8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</a:t>
            </a:r>
            <a:r>
              <a:rPr lang="ru-RU" sz="2800" dirty="0">
                <a:effectLst/>
              </a:rPr>
              <a:t>. </a:t>
            </a:r>
            <a:r>
              <a:rPr lang="ru-RU" sz="2800" dirty="0"/>
              <a:t>Оптоэлектроника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b="1" i="1" dirty="0"/>
              <a:t>Оптоэлектроника</a:t>
            </a:r>
            <a:r>
              <a:rPr lang="ru-RU" dirty="0"/>
              <a:t> – это раздел электроники, изучающий взаимодействие электронов с электромагнитными колебаниями оптического диапазона и вопросы построения электронных приборов, использующих в качестве носителя информации электромагнитные волны оптического диапазона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8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2800" dirty="0" smtClean="0"/>
              <a:t>               а</a:t>
            </a:r>
            <a:r>
              <a:rPr lang="ru-RU" sz="2800" dirty="0"/>
              <a:t>			</a:t>
            </a:r>
            <a:r>
              <a:rPr lang="ru-RU" sz="2800" dirty="0" smtClean="0"/>
              <a:t>  б</a:t>
            </a:r>
            <a:r>
              <a:rPr lang="ru-RU" sz="2800" dirty="0"/>
              <a:t>		</a:t>
            </a:r>
            <a:r>
              <a:rPr lang="ru-RU" sz="2800" dirty="0" smtClean="0"/>
              <a:t>           в</a:t>
            </a:r>
            <a:endParaRPr lang="ru-RU" sz="2800" dirty="0"/>
          </a:p>
          <a:p>
            <a:r>
              <a:rPr lang="ru-RU" sz="2800" dirty="0"/>
              <a:t>Рис. </a:t>
            </a:r>
            <a:r>
              <a:rPr lang="ru-RU" sz="2800" dirty="0" smtClean="0"/>
              <a:t>11.2.Характеристики </a:t>
            </a:r>
            <a:r>
              <a:rPr lang="ru-RU" sz="2800" dirty="0"/>
              <a:t>светодиодов:</a:t>
            </a:r>
          </a:p>
          <a:p>
            <a:r>
              <a:rPr lang="ru-RU" sz="2800" dirty="0"/>
              <a:t>а – вольт-амперная; </a:t>
            </a:r>
            <a:endParaRPr lang="ru-RU" sz="2800" dirty="0" smtClean="0"/>
          </a:p>
          <a:p>
            <a:r>
              <a:rPr lang="ru-RU" sz="2800" dirty="0" smtClean="0"/>
              <a:t>б </a:t>
            </a:r>
            <a:r>
              <a:rPr lang="ru-RU" sz="2800" dirty="0"/>
              <a:t>– яркостная;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– спектральная</a:t>
            </a:r>
          </a:p>
          <a:p>
            <a:endParaRPr lang="ru-RU" dirty="0"/>
          </a:p>
        </p:txBody>
      </p:sp>
      <p:pic>
        <p:nvPicPr>
          <p:cNvPr id="2050" name="Picture 2" descr="J:\_ЭП_Star-Net\STAR-NET_курсы\Star-Net\7.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5174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Различие прямых ветвей ВАХ из разных полупроводниковых материалов связано с различной шириной запрещенной зоны. </a:t>
            </a:r>
            <a:endParaRPr lang="ru-RU" dirty="0" smtClean="0"/>
          </a:p>
          <a:p>
            <a:r>
              <a:rPr lang="ru-RU" dirty="0" smtClean="0"/>
              <a:t>Чем </a:t>
            </a:r>
            <a:r>
              <a:rPr lang="ru-RU" dirty="0"/>
              <a:t>больше прямое падение напряжения на диоде, тем меньше длина волны излучения и больше потери электрической энергии в нем. </a:t>
            </a:r>
            <a:endParaRPr lang="ru-RU" dirty="0" smtClean="0"/>
          </a:p>
          <a:p>
            <a:r>
              <a:rPr lang="ru-RU" dirty="0" smtClean="0"/>
              <a:t>Обратные </a:t>
            </a:r>
            <a:r>
              <a:rPr lang="ru-RU" dirty="0"/>
              <a:t>ветви ВАХ имеют относительно малые пробивные напряжения, что объясняется малой толщиной р-</a:t>
            </a:r>
            <a:r>
              <a:rPr lang="en-US" dirty="0"/>
              <a:t>n</a:t>
            </a:r>
            <a:r>
              <a:rPr lang="ru-RU" dirty="0"/>
              <a:t>-переходов. </a:t>
            </a:r>
          </a:p>
        </p:txBody>
      </p:sp>
    </p:spTree>
    <p:extLst>
      <p:ext uri="{BB962C8B-B14F-4D97-AF65-F5344CB8AC3E}">
        <p14:creationId xmlns:p14="http://schemas.microsoft.com/office/powerpoint/2010/main" val="10073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Светодиоды работают преимущественно при прямом включении.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работе в схеме с большими обратными напряжениями последовательно со светодиодом необходимо включать обычный (неизлучающий) диод, имеющий достаточное значение допустимого обратного напряжения.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4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b="1" i="1" dirty="0"/>
              <a:t>Яркостная характеристика</a:t>
            </a:r>
            <a:r>
              <a:rPr lang="ru-RU" dirty="0"/>
              <a:t> – это зависимость яркости излучения от величины тока, протекающего через р-</a:t>
            </a:r>
            <a:r>
              <a:rPr lang="en-US" dirty="0"/>
              <a:t>n</a:t>
            </a:r>
            <a:r>
              <a:rPr lang="ru-RU" dirty="0" smtClean="0"/>
              <a:t>-переход.</a:t>
            </a:r>
            <a:endParaRPr lang="ru-RU" dirty="0"/>
          </a:p>
          <a:p>
            <a:r>
              <a:rPr lang="ru-RU" b="1" i="1" dirty="0" smtClean="0"/>
              <a:t>Спектральная </a:t>
            </a:r>
            <a:r>
              <a:rPr lang="ru-RU" b="1" i="1" dirty="0"/>
              <a:t>характеристика</a:t>
            </a:r>
            <a:r>
              <a:rPr lang="ru-RU" dirty="0"/>
              <a:t> – зависимость интенсивности излучения от длины волны излучаемого света или от энергии излучаемых </a:t>
            </a:r>
            <a:r>
              <a:rPr lang="ru-RU" dirty="0" smtClean="0"/>
              <a:t>квантов. </a:t>
            </a:r>
          </a:p>
          <a:p>
            <a:r>
              <a:rPr lang="ru-RU" dirty="0" smtClean="0"/>
              <a:t>Длина </a:t>
            </a:r>
            <a:r>
              <a:rPr lang="ru-RU" dirty="0"/>
              <a:t>волны излучения определяется разностью двух энергетических уровней, между которыми происходит переход электронов при люминесценции. Поэтому светодиоды на основе полупроводников с разной шириной запрещенной зоны имеют спектральные характеристики с максимумом излучения при различных длинах волн.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3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Параметры светодиодов.</a:t>
            </a:r>
            <a:r>
              <a:rPr lang="ru-RU" dirty="0"/>
              <a:t> </a:t>
            </a:r>
            <a:endParaRPr lang="ru-RU" dirty="0" smtClean="0"/>
          </a:p>
          <a:p>
            <a:pPr>
              <a:buClrTx/>
              <a:buFont typeface="Franklin Gothic Book" pitchFamily="34" charset="0"/>
              <a:buChar char="–"/>
            </a:pPr>
            <a:r>
              <a:rPr lang="ru-RU" b="1" i="1" dirty="0" smtClean="0"/>
              <a:t>Сила </a:t>
            </a:r>
            <a:r>
              <a:rPr lang="ru-RU" b="1" i="1" dirty="0"/>
              <a:t>света</a:t>
            </a:r>
            <a:r>
              <a:rPr lang="ru-RU" dirty="0"/>
              <a:t>  – световой поток, приходящийся на единицу телесного угла в заданном направлении, выражается в канделах (кд) и составляет десятые доли – единицы </a:t>
            </a:r>
            <a:r>
              <a:rPr lang="ru-RU" dirty="0" err="1"/>
              <a:t>милликандел</a:t>
            </a:r>
            <a:r>
              <a:rPr lang="ru-RU" dirty="0"/>
              <a:t>. Кандела есть единица силы света, испускаемого специальным стандартным источником.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b="1" i="1" dirty="0"/>
              <a:t>Яркость излучения</a:t>
            </a:r>
            <a:r>
              <a:rPr lang="ru-RU" dirty="0"/>
              <a:t> – отношение силы света к площади светящейся поверхности. Она составляет десятки – сотни кандел на квадратный сантиметр.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b="1" i="1" dirty="0"/>
              <a:t>Постоянное прямое напряжение</a:t>
            </a:r>
            <a:r>
              <a:rPr lang="ru-RU" dirty="0"/>
              <a:t> – падение напряжения на диоде при заданном токе (2…4 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6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b="1" dirty="0"/>
              <a:t>Параметры светодиодов.</a:t>
            </a:r>
            <a:r>
              <a:rPr lang="ru-RU" dirty="0"/>
              <a:t> 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b="1" i="1" dirty="0"/>
              <a:t>Цвет свечения</a:t>
            </a:r>
            <a:r>
              <a:rPr lang="ru-RU" dirty="0"/>
              <a:t> или </a:t>
            </a:r>
            <a:r>
              <a:rPr lang="ru-RU" b="1" i="1" dirty="0"/>
              <a:t>длина волны</a:t>
            </a:r>
            <a:r>
              <a:rPr lang="ru-RU" dirty="0"/>
              <a:t>, соответствующая максимальному световому потоку.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b="1" i="1" dirty="0"/>
              <a:t>Максимально допустимый постоянный прямой ток</a:t>
            </a:r>
            <a:r>
              <a:rPr lang="ru-RU" b="1" dirty="0"/>
              <a:t> </a:t>
            </a:r>
            <a:r>
              <a:rPr lang="ru-RU" dirty="0"/>
              <a:t>составляет десятки миллиампер и определяет максимальную яркость излучения.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b="1" i="1" dirty="0"/>
              <a:t>Максимальное допустимое постоянное обратное напряжение</a:t>
            </a:r>
            <a:r>
              <a:rPr lang="ru-RU" dirty="0"/>
              <a:t> (единицы вольт).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Быстродействие излучающего диода определяется инерционностью возникновения излучения при подаче прямоугольного импульса прямого </a:t>
                </a:r>
                <a:r>
                  <a:rPr lang="ru-RU" dirty="0" smtClean="0"/>
                  <a:t>тока.</a:t>
                </a:r>
                <a:endParaRPr lang="ru-RU" dirty="0"/>
              </a:p>
              <a:p>
                <a:r>
                  <a:rPr lang="ru-RU" dirty="0"/>
                  <a:t>Время переключения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пер</m:t>
                        </m:r>
                      </m:sub>
                    </m:sSub>
                  </m:oMath>
                </a14:m>
                <a:r>
                  <a:rPr lang="ru-RU" dirty="0"/>
                  <a:t> складывается из времени включения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вкл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выключения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выкл</m:t>
                        </m:r>
                      </m:sub>
                    </m:sSub>
                    <m:r>
                      <a:rPr lang="ru-RU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излучения. </a:t>
                </a:r>
                <a:endParaRPr lang="ru-RU" dirty="0" smtClean="0"/>
              </a:p>
              <a:p>
                <a:r>
                  <a:rPr lang="ru-RU" dirty="0" smtClean="0"/>
                  <a:t>Инерционность </a:t>
                </a:r>
                <a:r>
                  <a:rPr lang="ru-RU" dirty="0"/>
                  <a:t>излучающего диода определяется процессом перезарядки барьерной емкости и процессами накопления и рассасывания неосновных носителей в активной области диода.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602" t="-1320" r="-2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8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b="1" i="1" dirty="0"/>
              <a:t>Фоторезистором</a:t>
            </a:r>
            <a:r>
              <a:rPr lang="ru-RU" dirty="0"/>
              <a:t> называют полупроводниковый фотоэлектрический прибор с внутренним фотоэффектом, в котором используется явление фотопроводимости, т. е. изменение электрической проводимости полупроводника под действием оптического излучения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69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Фоторезистор обладает начальной проводимостью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,которую </a:t>
                </a:r>
                <a:r>
                  <a:rPr lang="ru-RU" dirty="0"/>
                  <a:t>называют </a:t>
                </a:r>
                <a:r>
                  <a:rPr lang="ru-RU" b="1" dirty="0" err="1" smtClean="0"/>
                  <a:t>темновой</a:t>
                </a:r>
                <a:r>
                  <a:rPr lang="ru-RU" b="1" dirty="0" smtClean="0"/>
                  <a:t> </a:t>
                </a:r>
                <a:r>
                  <a:rPr lang="ru-RU" b="1" i="1" dirty="0"/>
                  <a:t>проводимостью</a:t>
                </a:r>
                <a:r>
                  <a:rPr lang="ru-RU" dirty="0" smtClean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r>
                      <a:rPr lang="ru-RU" i="1">
                        <a:latin typeface="Cambria Math"/>
                      </a:rPr>
                      <m:t>𝑞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где </a:t>
                </a:r>
                <a:r>
                  <a:rPr lang="en-US" dirty="0"/>
                  <a:t>q</a:t>
                </a:r>
                <a:r>
                  <a:rPr lang="ru-RU" dirty="0"/>
                  <a:t> – заряд электрона;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 – концентрация подвижных носителей </a:t>
                </a:r>
                <a:r>
                  <a:rPr lang="ru-RU" dirty="0" smtClean="0"/>
                  <a:t>  заряда </a:t>
                </a:r>
                <a:r>
                  <a:rPr lang="ru-RU" dirty="0"/>
                  <a:t>в полупроводнике в равновесном состоянии;</a:t>
                </a:r>
                <a:endParaRPr lang="ru-RU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 – подвижность электронов и дырок соответственно.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1740" t="-1320" r="-669"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Под действием света в полупроводнике генерируются избыточные подвижные носители заряда, концентрация которых увеличивается на величину </a:t>
                </a:r>
                <a:r>
                  <a:rPr lang="ru-RU" dirty="0">
                    <a:sym typeface="Symbol"/>
                  </a:rPr>
                  <a:t></a:t>
                </a:r>
                <a:r>
                  <a:rPr lang="en-US" dirty="0"/>
                  <a:t>n</a:t>
                </a:r>
                <a:r>
                  <a:rPr lang="ru-RU" dirty="0"/>
                  <a:t> и </a:t>
                </a:r>
                <a:r>
                  <a:rPr lang="ru-RU" dirty="0">
                    <a:sym typeface="Symbol"/>
                  </a:rPr>
                  <a:t></a:t>
                </a:r>
                <a:r>
                  <a:rPr lang="en-US" dirty="0"/>
                  <a:t>p</a:t>
                </a:r>
                <a:r>
                  <a:rPr lang="ru-RU" dirty="0"/>
                  <a:t>, а проводимость полупроводника изменяется на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называемую </a:t>
                </a:r>
                <a:r>
                  <a:rPr lang="ru-RU" b="1" i="1" dirty="0"/>
                  <a:t>фотопроводимостью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736" t="-1320" r="-14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6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11.1.</a:t>
            </a:r>
            <a:r>
              <a:rPr lang="ru-RU" sz="2800" dirty="0" smtClean="0"/>
              <a:t>Оптоэлектроника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Физические свойства оптического излучения зависят от длины волны, в связи с чем оптический диапазон 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𝜆</m:t>
                    </m:r>
                    <m:r>
                      <a:rPr lang="ru-RU" sz="2800" i="1" dirty="0" smtClean="0">
                        <a:latin typeface="Cambria Math"/>
                      </a:rPr>
                      <m:t> =10 мм…1 мм</m:t>
                    </m:r>
                  </m:oMath>
                </a14:m>
                <a:r>
                  <a:rPr lang="ru-RU" sz="2800" dirty="0" smtClean="0"/>
                  <a:t>) </a:t>
                </a:r>
                <a:r>
                  <a:rPr lang="ru-RU" sz="2800" dirty="0"/>
                  <a:t>делится на поддиапазоны, в пределах которых физические свойства волн одинаковы</a:t>
                </a:r>
                <a:r>
                  <a:rPr lang="ru-RU" sz="2800" dirty="0" smtClean="0"/>
                  <a:t>:</a:t>
                </a:r>
              </a:p>
              <a:p>
                <a:r>
                  <a:rPr lang="ru-RU" sz="2800" dirty="0" smtClean="0"/>
                  <a:t> </a:t>
                </a:r>
                <a:r>
                  <a:rPr lang="ru-RU" sz="2800" dirty="0"/>
                  <a:t>ультрафиолетовое излучение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/>
                      </a:rPr>
                      <m:t>𝜆</m:t>
                    </m:r>
                    <m:r>
                      <a:rPr lang="ru-RU" sz="2800" i="1" dirty="0">
                        <a:latin typeface="Cambria Math"/>
                      </a:rPr>
                      <m:t> =0,01…0,4 мкм</m:t>
                    </m:r>
                  </m:oMath>
                </a14:m>
                <a:r>
                  <a:rPr lang="ru-RU" sz="2800" dirty="0"/>
                  <a:t>; </a:t>
                </a:r>
                <a:endParaRPr lang="ru-RU" sz="2800" dirty="0" smtClean="0"/>
              </a:p>
              <a:p>
                <a:r>
                  <a:rPr lang="ru-RU" sz="2800" dirty="0" smtClean="0"/>
                  <a:t>видимое </a:t>
                </a:r>
                <a:r>
                  <a:rPr lang="ru-RU" sz="2800" dirty="0"/>
                  <a:t>излучение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/>
                      </a:rPr>
                      <m:t>𝜆</m:t>
                    </m:r>
                    <m:r>
                      <a:rPr lang="ru-RU" sz="2800" i="1" dirty="0">
                        <a:latin typeface="Cambria Math"/>
                      </a:rPr>
                      <m:t> =0,38 мкм…0,78 мкм</m:t>
                    </m:r>
                  </m:oMath>
                </a14:m>
                <a:r>
                  <a:rPr lang="ru-RU" sz="2800" dirty="0"/>
                  <a:t>; </a:t>
                </a:r>
                <a:endParaRPr lang="ru-RU" sz="2800" dirty="0" smtClean="0"/>
              </a:p>
              <a:p>
                <a:r>
                  <a:rPr lang="ru-RU" sz="2800" dirty="0" smtClean="0"/>
                  <a:t>инфракрасное </a:t>
                </a:r>
                <a:r>
                  <a:rPr lang="ru-RU" sz="2800" dirty="0"/>
                  <a:t>излучение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/>
                      </a:rPr>
                      <m:t>𝜆</m:t>
                    </m:r>
                    <m:r>
                      <a:rPr lang="ru-RU" sz="2800" i="1" dirty="0">
                        <a:latin typeface="Cambria Math"/>
                      </a:rPr>
                      <m:t> =0,78 мкм…1 мм</m:t>
                    </m:r>
                  </m:oMath>
                </a14:m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535" t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3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При изменении яркости освещения изменяется фотопроводимость полупроводника. </a:t>
            </a:r>
            <a:endParaRPr lang="ru-RU" dirty="0" smtClean="0"/>
          </a:p>
          <a:p>
            <a:r>
              <a:rPr lang="ru-RU" dirty="0" smtClean="0"/>
              <a:t>Увеличение </a:t>
            </a:r>
            <a:r>
              <a:rPr lang="ru-RU" dirty="0"/>
              <a:t>проводимости полупроводника при освещении фоторезистора приводит к возрастанию тока в цепи. </a:t>
            </a:r>
            <a:endParaRPr lang="ru-RU" dirty="0" smtClean="0"/>
          </a:p>
          <a:p>
            <a:r>
              <a:rPr lang="ru-RU" dirty="0" smtClean="0"/>
              <a:t>Разность </a:t>
            </a:r>
            <a:r>
              <a:rPr lang="ru-RU" dirty="0"/>
              <a:t>токов при наличии и отсутствии освещения называют световым током, или </a:t>
            </a:r>
            <a:r>
              <a:rPr lang="ru-RU" b="1" i="1" dirty="0"/>
              <a:t>фототоком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6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Характеристики и параметры </a:t>
            </a:r>
            <a:r>
              <a:rPr lang="ru-RU" b="1" dirty="0" smtClean="0"/>
              <a:t>фоторезистора</a:t>
            </a:r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dirty="0" smtClean="0"/>
              <a:t>           а</a:t>
            </a:r>
            <a:r>
              <a:rPr lang="ru-RU" dirty="0"/>
              <a:t>		</a:t>
            </a:r>
            <a:r>
              <a:rPr lang="ru-RU" dirty="0" smtClean="0"/>
              <a:t>	       б</a:t>
            </a:r>
            <a:r>
              <a:rPr lang="ru-RU" dirty="0"/>
              <a:t>		</a:t>
            </a:r>
            <a:r>
              <a:rPr lang="ru-RU" dirty="0" smtClean="0"/>
              <a:t>		в</a:t>
            </a:r>
            <a:endParaRPr lang="ru-RU" dirty="0"/>
          </a:p>
          <a:p>
            <a:r>
              <a:rPr lang="ru-RU" dirty="0"/>
              <a:t>Рис. 9.4. Характеристики фоторезисторов:</a:t>
            </a:r>
          </a:p>
          <a:p>
            <a:r>
              <a:rPr lang="ru-RU" dirty="0"/>
              <a:t>а – вольт-амперная; </a:t>
            </a:r>
            <a:endParaRPr lang="ru-RU" dirty="0" smtClean="0"/>
          </a:p>
          <a:p>
            <a:r>
              <a:rPr lang="ru-RU" dirty="0" smtClean="0"/>
              <a:t>б </a:t>
            </a:r>
            <a:r>
              <a:rPr lang="ru-RU" dirty="0"/>
              <a:t>– энергетическая;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– спектральная</a:t>
            </a:r>
          </a:p>
          <a:p>
            <a:endParaRPr lang="ru-RU" dirty="0"/>
          </a:p>
        </p:txBody>
      </p:sp>
      <p:pic>
        <p:nvPicPr>
          <p:cNvPr id="3074" name="Picture 2" descr="J:\_ЭП_Star-Net\STAR-NET_курсы\Star-Net\7.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55640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Характеристики и параметры </a:t>
                </a:r>
                <a:r>
                  <a:rPr lang="ru-RU" b="1" dirty="0" smtClean="0"/>
                  <a:t>фоторезистора: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ВАХ </a:t>
                </a:r>
                <a:r>
                  <a:rPr lang="ru-RU" dirty="0"/>
                  <a:t>представляет собой зависимость тока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  <m:r>
                      <a:rPr lang="ru-RU" i="1" baseline="-25000" dirty="0">
                        <a:latin typeface="Cambria Math"/>
                      </a:rPr>
                      <m:t>ф</m:t>
                    </m:r>
                  </m:oMath>
                </a14:m>
                <a:r>
                  <a:rPr lang="ru-RU" dirty="0"/>
                  <a:t> через фоторезистор от напряжения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ru-RU" dirty="0"/>
                  <a:t>, приложенного к его выводам, при неизменной величине светового </a:t>
                </a:r>
                <a:r>
                  <a:rPr lang="ru-RU" dirty="0" smtClean="0"/>
                  <a:t>потока. </a:t>
                </a:r>
              </a:p>
              <a:p>
                <a:r>
                  <a:rPr lang="ru-RU" dirty="0" smtClean="0"/>
                  <a:t>В </a:t>
                </a:r>
                <a:r>
                  <a:rPr lang="ru-RU" dirty="0"/>
                  <a:t>рабочем диапазоне напряжений ВАХ фоторезисторов при различных значениях светового потока практически линейны (линейны в пределах допустимой для них мощности рассеяния).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736" t="-1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5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b="1" dirty="0"/>
              <a:t>Характеристики и параметры </a:t>
            </a:r>
            <a:r>
              <a:rPr lang="ru-RU" b="1" dirty="0" smtClean="0"/>
              <a:t>фоторезистора: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b="1" i="1" dirty="0"/>
              <a:t>Энергетическая</a:t>
            </a:r>
            <a:r>
              <a:rPr lang="ru-RU" dirty="0"/>
              <a:t> (</a:t>
            </a:r>
            <a:r>
              <a:rPr lang="ru-RU" b="1" i="1" dirty="0"/>
              <a:t>световая</a:t>
            </a:r>
            <a:r>
              <a:rPr lang="ru-RU" dirty="0"/>
              <a:t> или </a:t>
            </a:r>
            <a:r>
              <a:rPr lang="ru-RU" b="1" i="1" dirty="0"/>
              <a:t>люкс-амперная</a:t>
            </a:r>
            <a:r>
              <a:rPr lang="ru-RU" dirty="0"/>
              <a:t>) </a:t>
            </a:r>
            <a:r>
              <a:rPr lang="ru-RU" b="1" i="1" dirty="0"/>
              <a:t>характеристика</a:t>
            </a:r>
            <a:r>
              <a:rPr lang="ru-RU" dirty="0"/>
              <a:t> представляет собой зависимость фототока от падающего светового потока при постоянном напряжении на фоторезисторе.</a:t>
            </a:r>
          </a:p>
          <a:p>
            <a:r>
              <a:rPr lang="ru-RU" b="1" i="1" dirty="0"/>
              <a:t>Спектральная</a:t>
            </a:r>
            <a:r>
              <a:rPr lang="ru-RU" i="1" dirty="0"/>
              <a:t> </a:t>
            </a:r>
            <a:r>
              <a:rPr lang="ru-RU" b="1" i="1" dirty="0"/>
              <a:t>характеристика</a:t>
            </a:r>
            <a:r>
              <a:rPr lang="ru-RU" i="1" dirty="0"/>
              <a:t> </a:t>
            </a:r>
            <a:r>
              <a:rPr lang="ru-RU" b="1" i="1" dirty="0"/>
              <a:t>фоторезистора</a:t>
            </a:r>
            <a:r>
              <a:rPr lang="ru-RU" dirty="0"/>
              <a:t> – зависимость чувствительности от длины волны падающего светового потока.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7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Параметры </a:t>
                </a:r>
                <a:r>
                  <a:rPr lang="ru-RU" dirty="0"/>
                  <a:t>фоторезистора </a:t>
                </a:r>
                <a:r>
                  <a:rPr lang="ru-RU" dirty="0" smtClean="0"/>
                  <a:t>:</a:t>
                </a:r>
                <a:endParaRPr lang="ru-RU" dirty="0"/>
              </a:p>
              <a:p>
                <a:r>
                  <a:rPr lang="ru-RU" dirty="0"/>
                  <a:t>1. </a:t>
                </a:r>
                <a:r>
                  <a:rPr lang="ru-RU" b="1" i="1" dirty="0" err="1"/>
                  <a:t>Темновое</a:t>
                </a:r>
                <a:r>
                  <a:rPr lang="ru-RU" b="1" i="1" dirty="0"/>
                  <a:t> сопротивление</a:t>
                </a:r>
                <a:r>
                  <a:rPr lang="ru-RU" dirty="0"/>
                  <a:t> – сопротивление фоторезистора при отсутствии освещения. Оно измеряется через 30 с после затемнения фоторезистора, предварительно находящегося под освещенностью 200 </a:t>
                </a:r>
                <a:r>
                  <a:rPr lang="ru-RU" dirty="0" err="1"/>
                  <a:t>лк</a:t>
                </a:r>
                <a:r>
                  <a:rPr lang="ru-RU" dirty="0"/>
                  <a:t>, и составляет .</a:t>
                </a:r>
              </a:p>
              <a:p>
                <a:r>
                  <a:rPr lang="ru-RU" dirty="0"/>
                  <a:t>2. </a:t>
                </a:r>
                <a:r>
                  <a:rPr lang="ru-RU" b="1" i="1" dirty="0"/>
                  <a:t>Удельная интегральная чувствительность</a:t>
                </a:r>
                <a:r>
                  <a:rPr lang="ru-RU" dirty="0"/>
                  <a:t> – отношение фототока к произведению светового потока на приложенное напряжение: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ф инт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736" t="-1320" r="-1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2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11.3.</a:t>
            </a:r>
            <a:r>
              <a:rPr lang="ru-RU" sz="2800" dirty="0" smtClean="0"/>
              <a:t>фотоприемники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Параметры фоторезистора :</a:t>
                </a:r>
              </a:p>
              <a:p>
                <a:r>
                  <a:rPr lang="ru-RU" dirty="0"/>
                  <a:t>3. </a:t>
                </a:r>
                <a:r>
                  <a:rPr lang="ru-RU" b="1" i="1" dirty="0"/>
                  <a:t>Граничная частота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гр</m:t>
                        </m:r>
                      </m:sub>
                    </m:sSub>
                  </m:oMath>
                </a14:m>
                <a:r>
                  <a:rPr lang="ru-RU" dirty="0"/>
                  <a:t> – это частота синусоидального сигнала, модулирующего световой поток, при котором чувствительность фоторезистора уменьшается в  раз по сравнению с чувствительностью при немодулированном потоке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гр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Гц.</a:t>
                </a:r>
              </a:p>
              <a:p>
                <a:r>
                  <a:rPr lang="ru-RU" dirty="0"/>
                  <a:t>4. </a:t>
                </a:r>
                <a:r>
                  <a:rPr lang="ru-RU" b="1" i="1" dirty="0"/>
                  <a:t>Температурный коэффициент фототока</a:t>
                </a:r>
                <a:r>
                  <a:rPr lang="ru-RU" dirty="0"/>
                  <a:t> – коэффициент, показывающий изменение фототока при изменении температуры и постоянном световом потоке: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ф</m:t>
                            </m:r>
                          </m:sub>
                        </m:sSub>
                      </m:den>
                    </m:f>
                    <m:r>
                      <a:rPr lang="en-US" sz="3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Ф=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град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402" t="-1650" r="-22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pPr hangingPunct="0"/>
            <a:r>
              <a:rPr lang="ru-RU" b="1" dirty="0"/>
              <a:t>Фотодиодом</a:t>
            </a:r>
            <a:r>
              <a:rPr lang="ru-RU" dirty="0"/>
              <a:t> называют полупроводниковый фотоэлектрический прибор, в котором используется внутренний фотоэффект. </a:t>
            </a:r>
            <a:endParaRPr lang="ru-RU" dirty="0" smtClean="0"/>
          </a:p>
          <a:p>
            <a:pPr hangingPunct="0"/>
            <a:r>
              <a:rPr lang="ru-RU" dirty="0" smtClean="0"/>
              <a:t>Устройство </a:t>
            </a:r>
            <a:r>
              <a:rPr lang="ru-RU" dirty="0"/>
              <a:t>фотодиода аналогично устройству обычного плоскостного диода. </a:t>
            </a:r>
            <a:endParaRPr lang="ru-RU" dirty="0" smtClean="0"/>
          </a:p>
          <a:p>
            <a:pPr hangingPunct="0"/>
            <a:r>
              <a:rPr lang="ru-RU" dirty="0" smtClean="0"/>
              <a:t>Отличие </a:t>
            </a:r>
            <a:r>
              <a:rPr lang="ru-RU" dirty="0"/>
              <a:t>состоит в том, что его р-</a:t>
            </a:r>
            <a:r>
              <a:rPr lang="en-US" dirty="0"/>
              <a:t>n</a:t>
            </a:r>
            <a:r>
              <a:rPr lang="ru-RU" dirty="0"/>
              <a:t>-переход одной стороной обращен к стеклянному окну в корпусе, через которое поступает свет, и защищен от воздействия света с другой стороны.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1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Фотодиоды могут работать в одном из двух режимов: </a:t>
            </a:r>
            <a:endParaRPr lang="ru-RU" dirty="0" smtClean="0"/>
          </a:p>
          <a:p>
            <a:r>
              <a:rPr lang="ru-RU" b="1" i="1" dirty="0" smtClean="0"/>
              <a:t>вентильном</a:t>
            </a:r>
            <a:r>
              <a:rPr lang="ru-RU" i="1" dirty="0"/>
              <a:t>, </a:t>
            </a:r>
            <a:r>
              <a:rPr lang="ru-RU" b="1" i="1" dirty="0" err="1"/>
              <a:t>фотогенераторном</a:t>
            </a:r>
            <a:r>
              <a:rPr lang="ru-RU" b="1" i="1" dirty="0"/>
              <a:t> </a:t>
            </a:r>
            <a:r>
              <a:rPr lang="ru-RU" b="1" i="1" dirty="0" smtClean="0"/>
              <a:t>(фотогальваническом</a:t>
            </a:r>
            <a:r>
              <a:rPr lang="ru-RU" b="1" i="1" dirty="0"/>
              <a:t>)</a:t>
            </a:r>
            <a:r>
              <a:rPr lang="ru-RU" dirty="0"/>
              <a:t> – без внешнего источника электрической энергии; </a:t>
            </a:r>
            <a:endParaRPr lang="ru-RU" dirty="0" smtClean="0"/>
          </a:p>
          <a:p>
            <a:r>
              <a:rPr lang="ru-RU" b="1" i="1" dirty="0" smtClean="0"/>
              <a:t>фотодиодном</a:t>
            </a:r>
            <a:r>
              <a:rPr lang="ru-RU" i="1" dirty="0" smtClean="0"/>
              <a:t> </a:t>
            </a:r>
            <a:r>
              <a:rPr lang="ru-RU" i="1" dirty="0"/>
              <a:t>(</a:t>
            </a:r>
            <a:r>
              <a:rPr lang="ru-RU" b="1" i="1" dirty="0" err="1"/>
              <a:t>фотопреобразовательном</a:t>
            </a:r>
            <a:r>
              <a:rPr lang="ru-RU" b="1" i="1" dirty="0"/>
              <a:t>)</a:t>
            </a:r>
            <a:r>
              <a:rPr lang="ru-RU" i="1" dirty="0"/>
              <a:t> </a:t>
            </a:r>
            <a:r>
              <a:rPr lang="ru-RU" b="1" i="1" dirty="0"/>
              <a:t>режиме</a:t>
            </a:r>
            <a:r>
              <a:rPr lang="ru-RU" dirty="0"/>
              <a:t> – с внешним источником электрической энергии.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7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При включении </a:t>
                </a:r>
                <a:r>
                  <a:rPr lang="ru-RU" dirty="0"/>
                  <a:t>фотодиода </a:t>
                </a:r>
                <a:r>
                  <a:rPr lang="ru-RU" b="1" i="1" dirty="0"/>
                  <a:t>в вентильном режиме </a:t>
                </a:r>
                <a:r>
                  <a:rPr lang="ru-RU" dirty="0" smtClean="0"/>
                  <a:t>и </a:t>
                </a:r>
                <a:r>
                  <a:rPr lang="ru-RU" dirty="0"/>
                  <a:t>отсутствии светового потока на границе </a:t>
                </a:r>
                <a:r>
                  <a:rPr lang="en-US" dirty="0"/>
                  <a:t>p</a:t>
                </a:r>
                <a:r>
                  <a:rPr lang="ru-RU" dirty="0"/>
                  <a:t>-</a:t>
                </a:r>
                <a:r>
                  <a:rPr lang="en-US" dirty="0"/>
                  <a:t>n</a:t>
                </a:r>
                <a:r>
                  <a:rPr lang="ru-RU" dirty="0"/>
                  <a:t>-перехода создается контактная разность потенциалов. </a:t>
                </a:r>
                <a:r>
                  <a:rPr lang="ru-RU" dirty="0" smtClean="0"/>
                  <a:t>Через </a:t>
                </a:r>
                <a:r>
                  <a:rPr lang="ru-RU" dirty="0"/>
                  <a:t>переход навстречу друг другу протекают два тока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др</m:t>
                        </m:r>
                      </m:sub>
                    </m:sSub>
                  </m:oMath>
                </a14:m>
                <a:r>
                  <a:rPr lang="ru-RU" dirty="0"/>
                  <a:t>, которые уравновешивают друг друга. </a:t>
                </a:r>
                <a:endParaRPr lang="ru-RU" dirty="0" smtClean="0"/>
              </a:p>
              <a:p>
                <a:r>
                  <a:rPr lang="ru-RU" dirty="0" smtClean="0"/>
                  <a:t>При </a:t>
                </a:r>
                <a:r>
                  <a:rPr lang="ru-RU" dirty="0"/>
                  <a:t>освещении </a:t>
                </a:r>
                <a:r>
                  <a:rPr lang="en-US" dirty="0"/>
                  <a:t>p</a:t>
                </a:r>
                <a:r>
                  <a:rPr lang="ru-RU" dirty="0"/>
                  <a:t>-</a:t>
                </a:r>
                <a:r>
                  <a:rPr lang="en-US" dirty="0"/>
                  <a:t>n</a:t>
                </a:r>
                <a:r>
                  <a:rPr lang="ru-RU" dirty="0"/>
                  <a:t>-перехода фотоны, проходя в толщу полупроводника, сообщают части валентных электронов энергию, достаточную для перехода их в зону проводимости, </a:t>
                </a:r>
                <a:r>
                  <a:rPr lang="ru-RU" dirty="0" smtClean="0"/>
                  <a:t>т.е</a:t>
                </a:r>
                <a:r>
                  <a:rPr lang="ru-RU" dirty="0"/>
                  <a:t>. за счет внутреннего фотоэффекта генерируются дополнительные пары электрон – дырка.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736" t="-2200" r="-2276" b="-28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Под действием контактной разности потенциалов неосновные носители заряда </a:t>
            </a:r>
            <a:r>
              <a:rPr lang="en-US" dirty="0"/>
              <a:t>n</a:t>
            </a:r>
            <a:r>
              <a:rPr lang="ru-RU" dirty="0"/>
              <a:t>-области (дырки) переходят в р-область, а неосновные носители заряда р-области (электроны) в </a:t>
            </a:r>
            <a:r>
              <a:rPr lang="en-US" dirty="0"/>
              <a:t>n</a:t>
            </a:r>
            <a:r>
              <a:rPr lang="ru-RU" dirty="0"/>
              <a:t>-область. </a:t>
            </a:r>
            <a:endParaRPr lang="ru-RU" dirty="0" smtClean="0"/>
          </a:p>
          <a:p>
            <a:r>
              <a:rPr lang="ru-RU" dirty="0" smtClean="0"/>
              <a:t>Дрейфовый </a:t>
            </a:r>
            <a:r>
              <a:rPr lang="ru-RU" dirty="0"/>
              <a:t>ток получает дополнительное приращение, называемое фототоком </a:t>
            </a:r>
            <a:r>
              <a:rPr lang="en-US" dirty="0"/>
              <a:t>I</a:t>
            </a:r>
            <a:r>
              <a:rPr lang="ru-RU" baseline="-25000" dirty="0"/>
              <a:t>ф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Дрейф </a:t>
            </a:r>
            <a:r>
              <a:rPr lang="ru-RU" dirty="0"/>
              <a:t>неосновных носителей приводит к накоплению избыточных дырок в р-области, а электронов – в </a:t>
            </a:r>
            <a:r>
              <a:rPr lang="en-US" dirty="0"/>
              <a:t>n</a:t>
            </a:r>
            <a:r>
              <a:rPr lang="ru-RU" dirty="0"/>
              <a:t>-области.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6548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11.1.</a:t>
            </a:r>
            <a:r>
              <a:rPr lang="ru-RU" sz="2800" dirty="0" smtClean="0"/>
              <a:t>Оптоэлектроника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Световой луч в оптоэлектронике выполняет те же функции управления, преобразования и связи, что и электрический сигнал в электрических цепях.</a:t>
            </a:r>
          </a:p>
          <a:p>
            <a:r>
              <a:rPr lang="ru-RU" b="1" i="1" dirty="0"/>
              <a:t>В электрических цепях </a:t>
            </a:r>
            <a:r>
              <a:rPr lang="ru-RU" dirty="0"/>
              <a:t>носителями заряда являются электроны, которые взаимодействуют с внешними электрическими и магнитными полями, что требует экранирования и защиты от внешних полей. В электрических цепях трудно осуществить гальваническую развязку по постоянному току и на низких частотах.</a:t>
            </a:r>
          </a:p>
          <a:p>
            <a:r>
              <a:rPr lang="ru-RU" b="1" dirty="0"/>
              <a:t>В оптических </a:t>
            </a:r>
            <a:r>
              <a:rPr lang="ru-RU" b="1" dirty="0" smtClean="0"/>
              <a:t>цепях  </a:t>
            </a:r>
            <a:r>
              <a:rPr lang="ru-RU" dirty="0" smtClean="0"/>
              <a:t>носителями </a:t>
            </a:r>
            <a:r>
              <a:rPr lang="ru-RU" dirty="0"/>
              <a:t>сигналов являются электрически нейтральные фотоны, которые в световом потоке не взаимодействуют между собой, не смешиваются и не рассеиваются. Оптические цепи не подвержены влиянию электрических и магнитных полей.</a:t>
            </a:r>
          </a:p>
        </p:txBody>
      </p:sp>
    </p:spTree>
    <p:extLst>
      <p:ext uri="{BB962C8B-B14F-4D97-AF65-F5344CB8AC3E}">
        <p14:creationId xmlns:p14="http://schemas.microsoft.com/office/powerpoint/2010/main" val="22685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Это приводит к созданию на зажимах фотодиода при разомкнутой внешней цепи разности потенциалов, называемой </a:t>
            </a:r>
            <a:r>
              <a:rPr lang="ru-RU" dirty="0" err="1"/>
              <a:t>фотоЭДС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Фотодиоды</a:t>
            </a:r>
            <a:r>
              <a:rPr lang="ru-RU" dirty="0"/>
              <a:t>, работающие в режиме </a:t>
            </a:r>
            <a:r>
              <a:rPr lang="ru-RU" b="1" i="1" dirty="0" err="1"/>
              <a:t>фотогенератора</a:t>
            </a:r>
            <a:r>
              <a:rPr lang="ru-RU" dirty="0"/>
              <a:t>, используются в качестве </a:t>
            </a:r>
            <a:r>
              <a:rPr lang="ru-RU" b="1" i="1" dirty="0"/>
              <a:t>источников напряжения, преобразующих энергию солнечного излучения в электрическую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b="1" i="1" dirty="0"/>
              <a:t>фотодиодном</a:t>
            </a:r>
            <a:r>
              <a:rPr lang="ru-RU" dirty="0"/>
              <a:t>, или </a:t>
            </a:r>
            <a:r>
              <a:rPr lang="ru-RU" b="1" i="1" dirty="0" err="1"/>
              <a:t>фотопреобразовательном</a:t>
            </a:r>
            <a:r>
              <a:rPr lang="ru-RU" b="1" i="1" dirty="0"/>
              <a:t>, режиме</a:t>
            </a:r>
            <a:r>
              <a:rPr lang="ru-RU" dirty="0"/>
              <a:t> работы последовательно с фотодиодом включается внешний источник энергии, смещающий диод </a:t>
            </a:r>
            <a:r>
              <a:rPr lang="ru-RU" b="1" u="sng" dirty="0"/>
              <a:t>в </a:t>
            </a:r>
            <a:r>
              <a:rPr lang="ru-RU" b="1" i="1" u="sng" dirty="0"/>
              <a:t>обратном </a:t>
            </a:r>
            <a:r>
              <a:rPr lang="ru-RU" b="1" i="1" u="sng" dirty="0" smtClean="0"/>
              <a:t>направлении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При отсутствии светового потока под действием обратного напряжения через фотодиод протекает обычный начальный обратной ток , который называют </a:t>
            </a:r>
            <a:r>
              <a:rPr lang="ru-RU" b="1" i="1" dirty="0" err="1" smtClean="0"/>
              <a:t>темновым</a:t>
            </a:r>
            <a:r>
              <a:rPr lang="ru-RU" b="1" i="1" dirty="0" smtClean="0"/>
              <a:t> током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Темновой </a:t>
            </a:r>
            <a:r>
              <a:rPr lang="ru-RU" dirty="0"/>
              <a:t>ток ограничивает минимальное значение светового потока. </a:t>
            </a:r>
          </a:p>
        </p:txBody>
      </p:sp>
    </p:spTree>
    <p:extLst>
      <p:ext uri="{BB962C8B-B14F-4D97-AF65-F5344CB8AC3E}">
        <p14:creationId xmlns:p14="http://schemas.microsoft.com/office/powerpoint/2010/main" val="9134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освещении фотодиода кванты света выбивают электроны из валентных связей полупроводника. </a:t>
            </a:r>
            <a:endParaRPr lang="ru-RU" dirty="0" smtClean="0"/>
          </a:p>
          <a:p>
            <a:r>
              <a:rPr lang="ru-RU" dirty="0" smtClean="0"/>
              <a:t>Увеличивается </a:t>
            </a:r>
            <a:r>
              <a:rPr lang="ru-RU" dirty="0"/>
              <a:t>поток неосновных носителей заряда через р-</a:t>
            </a:r>
            <a:r>
              <a:rPr lang="en-US" dirty="0"/>
              <a:t>n</a:t>
            </a:r>
            <a:r>
              <a:rPr lang="ru-RU" dirty="0"/>
              <a:t>-переход. </a:t>
            </a:r>
            <a:endParaRPr lang="ru-RU" dirty="0" smtClean="0"/>
          </a:p>
          <a:p>
            <a:r>
              <a:rPr lang="ru-RU" dirty="0" smtClean="0"/>
              <a:t>Чем </a:t>
            </a:r>
            <a:r>
              <a:rPr lang="ru-RU" dirty="0"/>
              <a:t>больше световой поток, падающий на фотодиод, тем выше концентрация неосновных носителей заряда вблизи обедненного слоя и тем больший фототок, определяемый напряжением внешнего источника и световым потоком, протекает через диод.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4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Фотодиодный режим характеризуется высокой чувствительностью, большим динамическим диапазоном преобразования оптического излучения, высоким быстродействием (барьерная емкость р-</a:t>
            </a:r>
            <a:r>
              <a:rPr lang="en-US" dirty="0"/>
              <a:t>n</a:t>
            </a:r>
            <a:r>
              <a:rPr lang="ru-RU" dirty="0"/>
              <a:t>-перехода уменьшается). Недостатком фотодиодного режима работы является зависимость </a:t>
            </a:r>
            <a:r>
              <a:rPr lang="ru-RU" dirty="0" err="1"/>
              <a:t>темнового</a:t>
            </a:r>
            <a:r>
              <a:rPr lang="ru-RU" dirty="0"/>
              <a:t> тока (обратного тока р-</a:t>
            </a:r>
            <a:r>
              <a:rPr lang="en-US" dirty="0"/>
              <a:t>n</a:t>
            </a:r>
            <a:r>
              <a:rPr lang="ru-RU" dirty="0"/>
              <a:t>-перехода) от температуры.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6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Если к неосвещенному фотодиоду подключить источник напряжения, значение и полярность которого можно изменять, то </a:t>
            </a:r>
            <a:r>
              <a:rPr lang="ru-RU" dirty="0" smtClean="0"/>
              <a:t>ВАХ </a:t>
            </a:r>
            <a:r>
              <a:rPr lang="ru-RU" dirty="0"/>
              <a:t>будут иметь такой же вид, как у обычного </a:t>
            </a:r>
            <a:r>
              <a:rPr lang="ru-RU" dirty="0" smtClean="0"/>
              <a:t>диода</a:t>
            </a:r>
          </a:p>
          <a:p>
            <a:endParaRPr lang="ru-RU" dirty="0" smtClean="0"/>
          </a:p>
        </p:txBody>
      </p:sp>
      <p:pic>
        <p:nvPicPr>
          <p:cNvPr id="4098" name="Picture 2" descr="J:\_ЭП_Star-Net\STAR-NET_курсы\Star-Net\7.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3456384" cy="35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При освещении фотодиода существенно изменяется лишь обратная ветвь ВАХ, прямые же ветви практически совпадают.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квадранте </a:t>
            </a:r>
            <a:r>
              <a:rPr lang="en-US" dirty="0"/>
              <a:t>III</a:t>
            </a:r>
            <a:r>
              <a:rPr lang="ru-RU" dirty="0"/>
              <a:t> фотодиод работает в </a:t>
            </a:r>
            <a:r>
              <a:rPr lang="ru-RU" b="1" i="1" dirty="0"/>
              <a:t>фотодиодном</a:t>
            </a:r>
            <a:r>
              <a:rPr lang="ru-RU" dirty="0"/>
              <a:t> режиме, а в квадранте </a:t>
            </a:r>
            <a:r>
              <a:rPr lang="en-US" dirty="0"/>
              <a:t>IV</a:t>
            </a:r>
            <a:r>
              <a:rPr lang="ru-RU" dirty="0"/>
              <a:t> – в </a:t>
            </a:r>
            <a:r>
              <a:rPr lang="ru-RU" b="1" i="1" dirty="0" err="1"/>
              <a:t>фотовентильном</a:t>
            </a:r>
            <a:r>
              <a:rPr lang="ru-RU" dirty="0"/>
              <a:t> режиме, т. е. фотодиод становится источником электрической энергии. Квадрант </a:t>
            </a:r>
            <a:r>
              <a:rPr lang="en-US" dirty="0"/>
              <a:t>I </a:t>
            </a:r>
            <a:r>
              <a:rPr lang="ru-RU" dirty="0"/>
              <a:t>– это нерабочая область для фотодиода, </a:t>
            </a:r>
            <a:r>
              <a:rPr lang="ru-RU" smtClean="0"/>
              <a:t>т. </a:t>
            </a:r>
            <a:r>
              <a:rPr lang="ru-RU" dirty="0" smtClean="0"/>
              <a:t>к. р-</a:t>
            </a:r>
            <a:r>
              <a:rPr lang="en-US" dirty="0"/>
              <a:t>n</a:t>
            </a:r>
            <a:r>
              <a:rPr lang="ru-RU" dirty="0"/>
              <a:t>-переход смещен в прямом направлении.</a:t>
            </a:r>
          </a:p>
        </p:txBody>
      </p:sp>
    </p:spTree>
    <p:extLst>
      <p:ext uri="{BB962C8B-B14F-4D97-AF65-F5344CB8AC3E}">
        <p14:creationId xmlns:p14="http://schemas.microsoft.com/office/powerpoint/2010/main" val="14156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11.4.</a:t>
            </a:r>
            <a:r>
              <a:rPr lang="ru-RU" sz="2800" dirty="0" smtClean="0"/>
              <a:t>фотодиоды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sz="3300" dirty="0" smtClean="0"/>
                  <a:t>Параметры </a:t>
                </a:r>
                <a:r>
                  <a:rPr lang="ru-RU" sz="3300" dirty="0"/>
                  <a:t>фотодиодов </a:t>
                </a:r>
                <a:r>
                  <a:rPr lang="ru-RU" sz="3300" dirty="0" smtClean="0"/>
                  <a:t>:</a:t>
                </a:r>
                <a:endParaRPr lang="ru-RU" sz="3300" dirty="0"/>
              </a:p>
              <a:p>
                <a:r>
                  <a:rPr lang="ru-RU" sz="3300" dirty="0"/>
                  <a:t>– </a:t>
                </a:r>
                <a:r>
                  <a:rPr lang="ru-RU" sz="3300" b="1" dirty="0"/>
                  <a:t>т</a:t>
                </a:r>
                <a:r>
                  <a:rPr lang="ru-RU" sz="3300" b="1" i="1" dirty="0"/>
                  <a:t>емновой ток</a:t>
                </a:r>
                <a:r>
                  <a:rPr lang="ru-RU" sz="3300" dirty="0"/>
                  <a:t> </a:t>
                </a:r>
                <a:r>
                  <a:rPr lang="en-US" sz="3300" dirty="0"/>
                  <a:t> </a:t>
                </a:r>
                <a:r>
                  <a:rPr lang="ru-RU" sz="3300" dirty="0"/>
                  <a:t>– начальный обратный ток, протекающий через диод при отсутствии внешнего смещения и светового излучения (10…20</a:t>
                </a:r>
                <a:r>
                  <a:rPr lang="en-US" sz="3300" dirty="0"/>
                  <a:t> </a:t>
                </a:r>
                <a:r>
                  <a:rPr lang="ru-RU" sz="3300" dirty="0"/>
                  <a:t>мкА для германиевых и 1…2</a:t>
                </a:r>
                <a:r>
                  <a:rPr lang="en-US" sz="3300" dirty="0"/>
                  <a:t> </a:t>
                </a:r>
                <a:r>
                  <a:rPr lang="ru-RU" sz="3300" dirty="0"/>
                  <a:t>мкА для кремниевых диодов);</a:t>
                </a:r>
              </a:p>
              <a:p>
                <a:r>
                  <a:rPr lang="ru-RU" sz="3300" dirty="0"/>
                  <a:t>– </a:t>
                </a:r>
                <a:r>
                  <a:rPr lang="ru-RU" sz="3300" b="1" i="1" dirty="0"/>
                  <a:t>рабочее напряжение</a:t>
                </a:r>
                <a:r>
                  <a:rPr lang="ru-RU" sz="3300" dirty="0"/>
                  <a:t>  – номинальное напряжение, прикладываемое к фотодиоду в фотодиодном режиме ;</a:t>
                </a:r>
              </a:p>
              <a:p>
                <a:r>
                  <a:rPr lang="ru-RU" sz="3300" dirty="0"/>
                  <a:t>– </a:t>
                </a:r>
                <a:r>
                  <a:rPr lang="ru-RU" sz="3300" b="1" i="1" dirty="0"/>
                  <a:t>интегральная чувствительность</a:t>
                </a:r>
                <a:r>
                  <a:rPr lang="ru-RU" sz="3300" dirty="0"/>
                  <a:t> , показывающая, как изменяется фототок при единичном изменении светового потока: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ф инт</m:t>
                        </m:r>
                      </m:sub>
                    </m:sSub>
                    <m:r>
                      <a:rPr lang="ru-RU" sz="3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3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ru-RU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ru-RU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300" i="1">
                                <a:latin typeface="Cambria Math" panose="02040503050406030204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Ф</m:t>
                        </m:r>
                      </m:den>
                    </m:f>
                  </m:oMath>
                </a14:m>
                <a:r>
                  <a:rPr lang="ru-RU" sz="3300" dirty="0" smtClean="0"/>
                  <a:t>;					   </a:t>
                </a:r>
                <a:endParaRPr lang="ru-RU" sz="3300" dirty="0"/>
              </a:p>
              <a:p>
                <a:r>
                  <a:rPr lang="ru-RU" sz="3300" dirty="0"/>
                  <a:t>– </a:t>
                </a:r>
                <a:r>
                  <a:rPr lang="ru-RU" sz="3300" b="1" i="1" dirty="0"/>
                  <a:t>граничная частота</a:t>
                </a:r>
                <a:r>
                  <a:rPr lang="ru-RU" sz="3300" dirty="0"/>
                  <a:t>  </a:t>
                </a:r>
                <a:r>
                  <a:rPr lang="ru-RU" sz="3300" dirty="0" smtClean="0"/>
                  <a:t>в </a:t>
                </a:r>
                <a:r>
                  <a:rPr lang="ru-RU" sz="3300" dirty="0"/>
                  <a:t>диапазоне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гр</m:t>
                        </m:r>
                      </m:sub>
                    </m:sSub>
                    <m:r>
                      <a:rPr lang="ru-RU" sz="3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ru-RU" sz="3300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ru-RU" sz="3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33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ru-RU" sz="3300" dirty="0"/>
                  <a:t> Гц.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1">
                <a:blip r:embed="rId2"/>
                <a:stretch>
                  <a:fillRect l="-535" t="-1760" r="-14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sz="3300" b="1" i="1" dirty="0" smtClean="0"/>
              <a:t>Фототранзистор</a:t>
            </a:r>
            <a:r>
              <a:rPr lang="ru-RU" sz="3300" dirty="0" smtClean="0"/>
              <a:t> - полупроводниковый </a:t>
            </a:r>
            <a:r>
              <a:rPr lang="ru-RU" sz="3300" dirty="0"/>
              <a:t>управляемый оптическим излучением прибор с двумя взаимодействующими р-n-переходами.</a:t>
            </a:r>
          </a:p>
          <a:p>
            <a:r>
              <a:rPr lang="ru-RU" sz="3300" dirty="0" smtClean="0"/>
              <a:t>Фототранзисторы, </a:t>
            </a:r>
            <a:r>
              <a:rPr lang="ru-RU" sz="3300" b="1" i="1" dirty="0"/>
              <a:t>могут иметь p-n-p- и n-p-n-структуру</a:t>
            </a:r>
            <a:r>
              <a:rPr lang="ru-RU" sz="3300" dirty="0"/>
              <a:t>. Конструктивно фототранзистор выполнен так, что </a:t>
            </a:r>
            <a:r>
              <a:rPr lang="ru-RU" sz="3300" b="1" i="1" dirty="0"/>
              <a:t>световой поток облучает область базы</a:t>
            </a:r>
            <a:r>
              <a:rPr lang="ru-RU" sz="3300" dirty="0"/>
              <a:t>. </a:t>
            </a:r>
            <a:endParaRPr lang="ru-RU" sz="3300" dirty="0" smtClean="0"/>
          </a:p>
          <a:p>
            <a:r>
              <a:rPr lang="ru-RU" sz="3300" dirty="0" smtClean="0"/>
              <a:t>Наибольшее </a:t>
            </a:r>
            <a:r>
              <a:rPr lang="ru-RU" sz="3300" dirty="0"/>
              <a:t>практическое применение нашло включение фототранзистора в схеме с ОЭ, при этом нагрузка включается в коллекторную цепь. </a:t>
            </a:r>
            <a:endParaRPr lang="ru-RU" sz="3300" dirty="0" smtClean="0"/>
          </a:p>
          <a:p>
            <a:r>
              <a:rPr lang="ru-RU" sz="3300" b="1" i="1" dirty="0" smtClean="0"/>
              <a:t>Входным </a:t>
            </a:r>
            <a:r>
              <a:rPr lang="ru-RU" sz="3300" b="1" i="1" dirty="0"/>
              <a:t>сигналом </a:t>
            </a:r>
            <a:r>
              <a:rPr lang="ru-RU" sz="3300" dirty="0"/>
              <a:t>фототранзистора является </a:t>
            </a:r>
            <a:r>
              <a:rPr lang="ru-RU" sz="3300" b="1" i="1" dirty="0"/>
              <a:t>модулированный световой поток</a:t>
            </a:r>
            <a:r>
              <a:rPr lang="ru-RU" sz="3300" dirty="0"/>
              <a:t>, а </a:t>
            </a:r>
            <a:r>
              <a:rPr lang="ru-RU" sz="3300" b="1" i="1" dirty="0"/>
              <a:t>выходным</a:t>
            </a:r>
            <a:r>
              <a:rPr lang="ru-RU" sz="3300" dirty="0"/>
              <a:t> – </a:t>
            </a:r>
            <a:r>
              <a:rPr lang="ru-RU" sz="3300" b="1" i="1" dirty="0"/>
              <a:t>изменение напряжения </a:t>
            </a:r>
            <a:r>
              <a:rPr lang="ru-RU" sz="3300" dirty="0"/>
              <a:t>на резисторе нагрузки </a:t>
            </a:r>
            <a:r>
              <a:rPr lang="ru-RU" sz="3300" b="1" i="1" dirty="0"/>
              <a:t>в коллекторной цепи</a:t>
            </a:r>
            <a:r>
              <a:rPr lang="ru-RU" sz="3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73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endParaRPr lang="ru-RU" sz="3300" dirty="0" smtClean="0"/>
          </a:p>
          <a:p>
            <a:endParaRPr lang="ru-RU" sz="3300" dirty="0"/>
          </a:p>
          <a:p>
            <a:endParaRPr lang="ru-RU" sz="3300" dirty="0" smtClean="0"/>
          </a:p>
          <a:p>
            <a:endParaRPr lang="ru-RU" sz="3300" dirty="0"/>
          </a:p>
          <a:p>
            <a:r>
              <a:rPr lang="ru-RU" sz="3000" b="1" i="1" dirty="0" smtClean="0"/>
              <a:t>                  а		      б  		 в</a:t>
            </a:r>
          </a:p>
          <a:p>
            <a:r>
              <a:rPr lang="ru-RU" sz="3000" dirty="0"/>
              <a:t>Напряжение питания на фототранзистор подают, </a:t>
            </a:r>
            <a:r>
              <a:rPr lang="ru-RU" sz="3000" dirty="0" smtClean="0"/>
              <a:t>как </a:t>
            </a:r>
            <a:r>
              <a:rPr lang="ru-RU" sz="3000" dirty="0"/>
              <a:t>на обычный БТ, работающий в активном режиме, т. е. эмиттерный переход смещен в </a:t>
            </a:r>
            <a:r>
              <a:rPr lang="ru-RU" sz="3000" dirty="0" smtClean="0"/>
              <a:t>прямо, </a:t>
            </a:r>
            <a:r>
              <a:rPr lang="ru-RU" sz="3000" dirty="0"/>
              <a:t>а коллекторный – </a:t>
            </a:r>
            <a:r>
              <a:rPr lang="ru-RU" sz="3000" dirty="0" smtClean="0"/>
              <a:t>обратно (</a:t>
            </a:r>
            <a:r>
              <a:rPr lang="ru-RU" sz="3000" b="1" i="1" dirty="0" smtClean="0"/>
              <a:t>а</a:t>
            </a:r>
            <a:r>
              <a:rPr lang="ru-RU" sz="3000" dirty="0"/>
              <a:t>).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34054"/>
            <a:ext cx="6840760" cy="2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endParaRPr lang="ru-RU" sz="3300" dirty="0" smtClean="0"/>
          </a:p>
          <a:p>
            <a:endParaRPr lang="ru-RU" sz="3300" dirty="0"/>
          </a:p>
          <a:p>
            <a:endParaRPr lang="ru-RU" sz="3300" dirty="0" smtClean="0"/>
          </a:p>
          <a:p>
            <a:endParaRPr lang="ru-RU" sz="3300" dirty="0"/>
          </a:p>
          <a:p>
            <a:r>
              <a:rPr lang="ru-RU" sz="3000" b="1" i="1" dirty="0" smtClean="0"/>
              <a:t>                  а		      б  		 в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работать </a:t>
            </a:r>
            <a:r>
              <a:rPr lang="ru-RU" sz="2800" dirty="0" smtClean="0"/>
              <a:t>с </a:t>
            </a:r>
            <a:r>
              <a:rPr lang="ru-RU" sz="2800" dirty="0"/>
              <a:t>отключенным выводом базы </a:t>
            </a:r>
            <a:r>
              <a:rPr lang="ru-RU" sz="2800" dirty="0" smtClean="0"/>
              <a:t>(</a:t>
            </a:r>
            <a:r>
              <a:rPr lang="ru-RU" sz="2800" b="1" i="1" dirty="0" smtClean="0"/>
              <a:t>б</a:t>
            </a:r>
            <a:r>
              <a:rPr lang="ru-RU" sz="2800" dirty="0"/>
              <a:t>), а напряжение прикладывается между эмиттером и коллектором. </a:t>
            </a:r>
            <a:endParaRPr lang="ru-RU" sz="2800" dirty="0" smtClean="0"/>
          </a:p>
          <a:p>
            <a:r>
              <a:rPr lang="ru-RU" sz="2800" dirty="0" smtClean="0"/>
              <a:t>Такое </a:t>
            </a:r>
            <a:r>
              <a:rPr lang="ru-RU" sz="2800" dirty="0"/>
              <a:t>включение называется включением с плавающей базой и характерно только для фототранзисторов.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1193"/>
            <a:ext cx="6840760" cy="2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11.1.</a:t>
            </a:r>
            <a:r>
              <a:rPr lang="ru-RU" sz="2800" dirty="0" smtClean="0"/>
              <a:t>Оптоэлектроника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Использование </a:t>
            </a:r>
            <a:r>
              <a:rPr lang="ru-RU" dirty="0"/>
              <a:t>в качестве носителя информации электрически нейтральных фотонов обеспечивает: 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dirty="0"/>
              <a:t>идеальную электрическую развязку входной и выходной цепей оптоэлектронного элемента связи;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dirty="0" err="1"/>
              <a:t>однонаправленность</a:t>
            </a:r>
            <a:r>
              <a:rPr lang="ru-RU" dirty="0"/>
              <a:t> передачи и отсутствие влияния приемника на передатчик;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dirty="0"/>
              <a:t>высокую помехозащищенность оптических каналов связи вследствие невосприимчивости фотонов к воздействию электрических и магнитных полей;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endParaRPr lang="ru-RU" sz="3300" dirty="0" smtClean="0"/>
              </a:p>
              <a:p>
                <a:endParaRPr lang="ru-RU" sz="3300" dirty="0"/>
              </a:p>
              <a:p>
                <a:endParaRPr lang="ru-RU" sz="3300" dirty="0" smtClean="0"/>
              </a:p>
              <a:p>
                <a:endParaRPr lang="ru-RU" sz="3300" dirty="0"/>
              </a:p>
              <a:p>
                <a:r>
                  <a:rPr lang="ru-RU" sz="3000" b="1" i="1" dirty="0" smtClean="0"/>
                  <a:t>                  а		      б  		 в</a:t>
                </a:r>
              </a:p>
              <a:p>
                <a:r>
                  <a:rPr lang="ru-RU" sz="2800" dirty="0"/>
                  <a:t>При этом фототранзистор работает в активном режиме близко к границе отсечки. При Ф = 0 ток очень мал и равен </a:t>
                </a:r>
                <a:r>
                  <a:rPr lang="ru-RU" sz="2800" dirty="0" err="1"/>
                  <a:t>темновому</a:t>
                </a:r>
                <a:r>
                  <a:rPr lang="ru-RU" sz="2800" dirty="0"/>
                  <a:t> току</a:t>
                </a:r>
                <a:r>
                  <a:rPr lang="ru-RU" sz="28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КО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>
                <a:blip r:embed="rId2"/>
                <a:stretch>
                  <a:fillRect l="-602" r="-1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34054"/>
            <a:ext cx="6840760" cy="23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lnSpcReduction="10000"/>
              </a:bodyPr>
              <a:lstStyle/>
              <a:p>
                <a:endParaRPr lang="ru-RU" sz="3300" dirty="0" smtClean="0"/>
              </a:p>
              <a:p>
                <a:endParaRPr lang="ru-RU" sz="3300" dirty="0"/>
              </a:p>
              <a:p>
                <a:endParaRPr lang="ru-RU" sz="3300" dirty="0" smtClean="0"/>
              </a:p>
              <a:p>
                <a:endParaRPr lang="ru-RU" sz="3300" dirty="0"/>
              </a:p>
              <a:p>
                <a:r>
                  <a:rPr lang="ru-RU" sz="3000" b="1" i="1" dirty="0" smtClean="0"/>
                  <a:t>                  а		      б  		 в</a:t>
                </a:r>
              </a:p>
              <a:p>
                <a:r>
                  <a:rPr lang="ru-RU" sz="2800" dirty="0"/>
                  <a:t>ВАХ аналогичны выходным характеристикам БТ, включенного по схеме с </a:t>
                </a:r>
                <a:r>
                  <a:rPr lang="ru-RU" sz="2800" dirty="0" smtClean="0"/>
                  <a:t>ОЭ. </a:t>
                </a:r>
              </a:p>
              <a:p>
                <a:r>
                  <a:rPr lang="ru-RU" sz="2800" dirty="0" smtClean="0"/>
                  <a:t>Параметром </a:t>
                </a:r>
                <a:r>
                  <a:rPr lang="ru-RU" sz="2800" dirty="0"/>
                  <a:t>является не ток базы, а световой поток, или фототок,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/>
                  <a:t>(</a:t>
                </a:r>
                <a:r>
                  <a:rPr lang="ru-RU" sz="2800" b="1" i="1" dirty="0" smtClean="0"/>
                  <a:t>в</a:t>
                </a:r>
                <a:r>
                  <a:rPr lang="ru-RU" sz="2800" dirty="0"/>
                  <a:t>). </a:t>
                </a:r>
                <a:endParaRPr lang="ru-RU" sz="2800" dirty="0" smtClean="0"/>
              </a:p>
              <a:p>
                <a:r>
                  <a:rPr lang="ru-RU" sz="2800" dirty="0" smtClean="0"/>
                  <a:t>Энергетические </a:t>
                </a:r>
                <a:r>
                  <a:rPr lang="ru-RU" sz="2800" dirty="0"/>
                  <a:t>и спектральные характеристики такие же, как у фотодиода.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>
                <a:blip r:embed="rId2"/>
                <a:stretch>
                  <a:fillRect l="-602" r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6696744" cy="23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Основными параметрами фототранзистора являются:</a:t>
            </a:r>
          </a:p>
          <a:p>
            <a:r>
              <a:rPr lang="ru-RU" i="1" dirty="0"/>
              <a:t>– </a:t>
            </a:r>
            <a:r>
              <a:rPr lang="ru-RU" dirty="0"/>
              <a:t>рабочее напряжение (10…15 В);</a:t>
            </a:r>
          </a:p>
          <a:p>
            <a:r>
              <a:rPr lang="ru-RU" dirty="0"/>
              <a:t>– </a:t>
            </a:r>
            <a:r>
              <a:rPr lang="ru-RU" dirty="0" err="1"/>
              <a:t>темновой</a:t>
            </a:r>
            <a:r>
              <a:rPr lang="ru-RU" dirty="0"/>
              <a:t> ток (до сотен микроампер);</a:t>
            </a:r>
          </a:p>
          <a:p>
            <a:r>
              <a:rPr lang="ru-RU" dirty="0"/>
              <a:t>– рабочий ток (до десятков миллиампер);</a:t>
            </a:r>
          </a:p>
          <a:p>
            <a:r>
              <a:rPr lang="ru-RU" i="1" dirty="0"/>
              <a:t>– </a:t>
            </a:r>
            <a:r>
              <a:rPr lang="ru-RU" dirty="0"/>
              <a:t>максимально допустимая мощность рассеяния (до десятков ватт</a:t>
            </a:r>
            <a:r>
              <a:rPr lang="ru-RU" dirty="0" smtClean="0"/>
              <a:t>);</a:t>
            </a:r>
            <a:r>
              <a:rPr lang="ru-RU" sz="3300" dirty="0" smtClean="0"/>
              <a:t> </a:t>
            </a:r>
            <a:endParaRPr lang="ru-RU" sz="33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9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11.5.</a:t>
            </a:r>
            <a:r>
              <a:rPr lang="ru-RU" sz="2800" dirty="0" smtClean="0"/>
              <a:t>Фототранзисторы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/>
              <a:t>Основными параметрами фототранзистора являются:</a:t>
            </a:r>
          </a:p>
          <a:p>
            <a:r>
              <a:rPr lang="ru-RU" i="1" dirty="0"/>
              <a:t>– </a:t>
            </a:r>
            <a:r>
              <a:rPr lang="ru-RU" b="1" i="1" dirty="0"/>
              <a:t>статический коэффициент усиления фототока</a:t>
            </a:r>
            <a:r>
              <a:rPr lang="ru-RU" dirty="0"/>
              <a:t> </a:t>
            </a:r>
            <a:r>
              <a:rPr lang="ru-RU" dirty="0" err="1"/>
              <a:t>К</a:t>
            </a:r>
            <a:r>
              <a:rPr lang="ru-RU" baseline="-25000" dirty="0" err="1"/>
              <a:t>уф</a:t>
            </a:r>
            <a:r>
              <a:rPr lang="ru-RU" dirty="0"/>
              <a:t>=1+h</a:t>
            </a:r>
            <a:r>
              <a:rPr lang="ru-RU" baseline="-25000" dirty="0"/>
              <a:t>21Э</a:t>
            </a:r>
            <a:r>
              <a:rPr lang="ru-RU" dirty="0"/>
              <a:t>, который измеряется как отношение фототока коллектора транзистора с плавающей базой к фототоку коллекторного перехода при отключенном эмиттере и постоянном световом потоке и лежит в диапазоне значений (1...6)10</a:t>
            </a:r>
            <a:r>
              <a:rPr lang="ru-RU" baseline="30000" dirty="0"/>
              <a:t>2</a:t>
            </a:r>
            <a:r>
              <a:rPr lang="ru-RU" dirty="0"/>
              <a:t>;</a:t>
            </a:r>
          </a:p>
          <a:p>
            <a:r>
              <a:rPr lang="ru-RU" i="1" dirty="0"/>
              <a:t>– </a:t>
            </a:r>
            <a:r>
              <a:rPr lang="ru-RU" b="1" i="1" dirty="0"/>
              <a:t>интегральная чувствительность</a:t>
            </a:r>
            <a:r>
              <a:rPr lang="ru-RU" dirty="0"/>
              <a:t> – отношение фототока к падающему световому потоку, составляет 0,2…2 А/лм, что в 1+h</a:t>
            </a:r>
            <a:r>
              <a:rPr lang="ru-RU" baseline="-25000" dirty="0"/>
              <a:t>21Э </a:t>
            </a:r>
            <a:r>
              <a:rPr lang="ru-RU" dirty="0"/>
              <a:t>раз выше по сравнению с чувствительностью эквивалентного диода</a:t>
            </a:r>
            <a:r>
              <a:rPr lang="ru-RU" dirty="0" smtClean="0"/>
              <a:t>.</a:t>
            </a:r>
            <a:r>
              <a:rPr lang="ru-RU" sz="3300" dirty="0" smtClean="0"/>
              <a:t> </a:t>
            </a:r>
            <a:endParaRPr lang="ru-RU" sz="33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0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/>
              <a:t>Фототиристор</a:t>
            </a:r>
            <a:r>
              <a:rPr lang="ru-RU" dirty="0"/>
              <a:t> – это четырехслойная полупроводниковая структура, управляемая световым потоком подобно тому, как триодные тиристоры управляются напряжением, подаваемым на управляющий электрод.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/>
              <a:t>применяются в качестве </a:t>
            </a:r>
            <a:r>
              <a:rPr lang="ru-RU" b="1" i="1" dirty="0"/>
              <a:t>бесконтактных ключей</a:t>
            </a:r>
            <a:r>
              <a:rPr lang="ru-RU" dirty="0"/>
              <a:t> для коммутации световым сигналом электрических сигналов большой мощности. </a:t>
            </a:r>
            <a:endParaRPr lang="ru-RU" dirty="0" smtClean="0"/>
          </a:p>
          <a:p>
            <a:r>
              <a:rPr lang="ru-RU" dirty="0" smtClean="0"/>
              <a:t>Принцип </a:t>
            </a:r>
            <a:r>
              <a:rPr lang="ru-RU" dirty="0"/>
              <a:t>действия </a:t>
            </a:r>
            <a:r>
              <a:rPr lang="ru-RU" dirty="0" err="1"/>
              <a:t>фототиристора</a:t>
            </a:r>
            <a:r>
              <a:rPr lang="ru-RU" dirty="0"/>
              <a:t> аналогичен обычному тиристору, при этом </a:t>
            </a:r>
            <a:r>
              <a:rPr lang="ru-RU" b="1" i="1" dirty="0"/>
              <a:t>увеличение коэффициентов передачи</a:t>
            </a:r>
            <a:r>
              <a:rPr lang="ru-RU" dirty="0"/>
              <a:t> эмиттерных переходов h</a:t>
            </a:r>
            <a:r>
              <a:rPr lang="ru-RU" baseline="-25000" dirty="0"/>
              <a:t>21б1</a:t>
            </a:r>
            <a:r>
              <a:rPr lang="ru-RU" dirty="0"/>
              <a:t> и h</a:t>
            </a:r>
            <a:r>
              <a:rPr lang="ru-RU" baseline="-25000" dirty="0"/>
              <a:t>21б2</a:t>
            </a:r>
            <a:r>
              <a:rPr lang="ru-RU" dirty="0"/>
              <a:t> достигается </a:t>
            </a:r>
            <a:r>
              <a:rPr lang="ru-RU" b="1" i="1" dirty="0"/>
              <a:t>за счет освещения баз </a:t>
            </a:r>
            <a:r>
              <a:rPr lang="ru-RU" dirty="0"/>
              <a:t>тиристора – n1– и p2–областей</a:t>
            </a:r>
          </a:p>
        </p:txBody>
      </p:sp>
    </p:spTree>
    <p:extLst>
      <p:ext uri="{BB962C8B-B14F-4D97-AF65-F5344CB8AC3E}">
        <p14:creationId xmlns:p14="http://schemas.microsoft.com/office/powerpoint/2010/main" val="2278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 smtClean="0"/>
              <a:t>Оптический </a:t>
            </a:r>
            <a:r>
              <a:rPr lang="ru-RU" dirty="0"/>
              <a:t>сигнал, попадая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dirty="0"/>
              <a:t>базовые области, вызывает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генерацию </a:t>
            </a:r>
            <a:r>
              <a:rPr lang="ru-RU" dirty="0"/>
              <a:t>неравновесных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носителей</a:t>
            </a:r>
            <a:r>
              <a:rPr lang="ru-RU" dirty="0"/>
              <a:t>, </a:t>
            </a:r>
            <a:r>
              <a:rPr lang="ru-RU" dirty="0" smtClean="0"/>
              <a:t>диффундирующих </a:t>
            </a:r>
            <a:br>
              <a:rPr lang="ru-RU" dirty="0" smtClean="0"/>
            </a:br>
            <a:r>
              <a:rPr lang="ru-RU" dirty="0" smtClean="0"/>
              <a:t>к </a:t>
            </a:r>
            <a:r>
              <a:rPr lang="ru-RU" dirty="0"/>
              <a:t>смещенному обратно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коллекторному </a:t>
            </a:r>
            <a:r>
              <a:rPr lang="ru-RU" dirty="0"/>
              <a:t>переходу </a:t>
            </a:r>
            <a:r>
              <a:rPr lang="ru-RU" dirty="0" smtClean="0"/>
              <a:t>П2.</a:t>
            </a:r>
          </a:p>
          <a:p>
            <a:r>
              <a:rPr lang="ru-RU" dirty="0"/>
              <a:t>Неосновные носители (дырки) n1–области экстрагируют через коллекторный переход в p2–область, а неосновные носители p2–области (электроны) перебрасываются в n1–область.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24745"/>
            <a:ext cx="3203848" cy="28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 счет этого происходит перераспределение внешнего напряжения </a:t>
            </a:r>
            <a:r>
              <a:rPr lang="ru-RU" dirty="0" err="1"/>
              <a:t>Uвн</a:t>
            </a:r>
            <a:r>
              <a:rPr lang="ru-RU" dirty="0"/>
              <a:t>, приложенного к тиристору; напряжение на коллекторном переходе П2 несколько уменьшается, а напряжения на эмиттерных переходах П1 и П2 несколько увеличиваются, что повышает инжекцию носителей из эмиттеров в базы. </a:t>
            </a:r>
            <a:endParaRPr lang="ru-RU" dirty="0" smtClean="0"/>
          </a:p>
          <a:p>
            <a:r>
              <a:rPr lang="ru-RU" dirty="0" smtClean="0"/>
              <a:t>Эмиттерные </a:t>
            </a:r>
            <a:r>
              <a:rPr lang="ru-RU" dirty="0"/>
              <a:t>токи возрастают, что приводит к увеличению коэффициентов h</a:t>
            </a:r>
            <a:r>
              <a:rPr lang="ru-RU" baseline="-25000" dirty="0"/>
              <a:t>21б1</a:t>
            </a:r>
            <a:r>
              <a:rPr lang="ru-RU" dirty="0"/>
              <a:t> и h</a:t>
            </a:r>
            <a:r>
              <a:rPr lang="ru-RU" baseline="-25000" dirty="0"/>
              <a:t>21б2</a:t>
            </a:r>
            <a:r>
              <a:rPr lang="ru-RU" dirty="0"/>
              <a:t> . В связи с этим процесс включения </a:t>
            </a:r>
            <a:r>
              <a:rPr lang="ru-RU" dirty="0" err="1"/>
              <a:t>фототиристора</a:t>
            </a:r>
            <a:r>
              <a:rPr lang="ru-RU" dirty="0"/>
              <a:t> происходит так же, как и при подаче напряжения на управляющий электрод тиристора.</a:t>
            </a:r>
          </a:p>
        </p:txBody>
      </p:sp>
    </p:spTree>
    <p:extLst>
      <p:ext uri="{BB962C8B-B14F-4D97-AF65-F5344CB8AC3E}">
        <p14:creationId xmlns:p14="http://schemas.microsoft.com/office/powerpoint/2010/main" val="39080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15" y="1105490"/>
            <a:ext cx="9108504" cy="5544616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 smtClean="0"/>
              <a:t>Чем </a:t>
            </a:r>
            <a:r>
              <a:rPr lang="ru-RU" dirty="0"/>
              <a:t>больше световой поток, действующий на тиристор, тем при меньшем напряжении включается фототиристор.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05490"/>
            <a:ext cx="4032448" cy="36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Фототиристор остается во включенном состоянии после окончания импульса светового потока.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выключения </a:t>
            </a:r>
            <a:r>
              <a:rPr lang="ru-RU" dirty="0" err="1"/>
              <a:t>фототиристора</a:t>
            </a:r>
            <a:r>
              <a:rPr lang="ru-RU" dirty="0"/>
              <a:t> необходимо уменьшить напряжение или ток до значений, меньших напряжения или тока удержания. </a:t>
            </a:r>
            <a:endParaRPr lang="ru-RU" dirty="0" smtClean="0"/>
          </a:p>
          <a:p>
            <a:r>
              <a:rPr lang="ru-RU" dirty="0" smtClean="0"/>
              <a:t>Сопротивление </a:t>
            </a:r>
            <a:r>
              <a:rPr lang="ru-RU" dirty="0" err="1"/>
              <a:t>фототиристора</a:t>
            </a:r>
            <a:r>
              <a:rPr lang="ru-RU" dirty="0"/>
              <a:t> во включенном состоянии единицы и доли Ом, а в выключенном – сотни кОм. Время переключения лежит в пределах 10</a:t>
            </a:r>
            <a:r>
              <a:rPr lang="ru-RU" baseline="30000" dirty="0"/>
              <a:t>-5</a:t>
            </a:r>
            <a:r>
              <a:rPr lang="ru-RU" dirty="0"/>
              <a:t>…10</a:t>
            </a:r>
            <a:r>
              <a:rPr lang="ru-RU" baseline="30000" dirty="0"/>
              <a:t>-6</a:t>
            </a:r>
            <a:r>
              <a:rPr lang="ru-RU" dirty="0"/>
              <a:t> с.</a:t>
            </a:r>
          </a:p>
        </p:txBody>
      </p:sp>
    </p:spTree>
    <p:extLst>
      <p:ext uri="{BB962C8B-B14F-4D97-AF65-F5344CB8AC3E}">
        <p14:creationId xmlns:p14="http://schemas.microsoft.com/office/powerpoint/2010/main" val="30557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Основными параметрами </a:t>
                </a:r>
                <a:r>
                  <a:rPr lang="ru-RU" dirty="0" err="1"/>
                  <a:t>фототиристоров</a:t>
                </a:r>
                <a:r>
                  <a:rPr lang="ru-RU" dirty="0"/>
                  <a:t> </a:t>
                </a:r>
                <a:r>
                  <a:rPr lang="ru-RU" dirty="0" smtClean="0"/>
                  <a:t>являются: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напряжение </a:t>
                </a:r>
                <a:r>
                  <a:rPr lang="ru-RU" dirty="0"/>
                  <a:t>включения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вкл</m:t>
                    </m:r>
                  </m:oMath>
                </a14:m>
                <a:r>
                  <a:rPr lang="ru-RU" dirty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ток включения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вкл</m:t>
                    </m:r>
                  </m:oMath>
                </a14:m>
                <a:r>
                  <a:rPr lang="ru-RU" dirty="0"/>
                  <a:t>, соответствующий напряжению включения;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напряжение выключения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выкл</m:t>
                    </m:r>
                  </m:oMath>
                </a14:m>
                <a:r>
                  <a:rPr lang="ru-RU" dirty="0"/>
                  <a:t>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ток выключения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выкл</m:t>
                    </m:r>
                  </m:oMath>
                </a14:m>
                <a:r>
                  <a:rPr lang="ru-RU" dirty="0"/>
                  <a:t>, при которых фототиристор переходит из открытого состояния в закрытое;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 err="1"/>
                  <a:t>темновой</a:t>
                </a:r>
                <a:r>
                  <a:rPr lang="ru-RU" dirty="0"/>
                  <a:t> 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>
                <a:blip r:embed="rId2"/>
                <a:stretch>
                  <a:fillRect l="-803" t="-1320" r="-1205" b="-2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11.1.</a:t>
            </a:r>
            <a:r>
              <a:rPr lang="ru-RU" sz="2800" dirty="0" smtClean="0"/>
              <a:t>Оптоэлектроника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pPr>
              <a:buClrTx/>
              <a:buFont typeface="Franklin Gothic Book" pitchFamily="34" charset="0"/>
              <a:buChar char="–"/>
            </a:pPr>
            <a:r>
              <a:rPr lang="ru-RU" dirty="0"/>
              <a:t>отсутствие влияния паразитных емкостей на длительность переходных процессов в канале связи и паразитных связей между каналами;</a:t>
            </a:r>
          </a:p>
          <a:p>
            <a:pPr>
              <a:buClrTx/>
              <a:buFont typeface="Franklin Gothic Book" pitchFamily="34" charset="0"/>
              <a:buChar char="–"/>
            </a:pPr>
            <a:r>
              <a:rPr lang="ru-RU" dirty="0"/>
              <a:t>хорошее согласование цепей с разными входными и выходными сопротивлениями.</a:t>
            </a:r>
          </a:p>
          <a:p>
            <a:r>
              <a:rPr lang="ru-RU" dirty="0" smtClean="0"/>
              <a:t>Невосприимчивость </a:t>
            </a:r>
            <a:r>
              <a:rPr lang="ru-RU" dirty="0"/>
              <a:t>оптического излучения к различным внешним воздействиям и </a:t>
            </a:r>
            <a:r>
              <a:rPr lang="ru-RU" dirty="0" err="1"/>
              <a:t>электронейтральность</a:t>
            </a:r>
            <a:r>
              <a:rPr lang="ru-RU" dirty="0"/>
              <a:t> фотона являются не только достоинствами, но и недостатками, т. к. затрудняют управление интенсивностью и распространением светового потока.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8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11.6.фотот</a:t>
            </a:r>
            <a:r>
              <a:rPr lang="ru-RU" sz="2800" dirty="0" smtClean="0"/>
              <a:t>иристоры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Основными параметрами </a:t>
                </a:r>
                <a:r>
                  <a:rPr lang="ru-RU" dirty="0" err="1"/>
                  <a:t>фототиристоров</a:t>
                </a:r>
                <a:r>
                  <a:rPr lang="ru-RU" dirty="0"/>
                  <a:t> </a:t>
                </a:r>
                <a:r>
                  <a:rPr lang="ru-RU" dirty="0" smtClean="0"/>
                  <a:t>являются: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минимальный </a:t>
                </a:r>
                <a:r>
                  <a:rPr lang="ru-RU" dirty="0"/>
                  <a:t>управляющий (пороговый) световой поток;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интегральная чувствительность;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выключения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выкл</m:t>
                        </m:r>
                      </m:sub>
                    </m:sSub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номинальный ток открытого </a:t>
                </a:r>
                <a:r>
                  <a:rPr lang="ru-RU" dirty="0" err="1" smtClean="0"/>
                  <a:t>фототиристора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ном</m:t>
                        </m:r>
                      </m:sub>
                    </m:sSub>
                  </m:oMath>
                </a14:m>
                <a:r>
                  <a:rPr lang="ru-RU" dirty="0" smtClean="0"/>
                  <a:t>;</a:t>
                </a:r>
                <a:endParaRPr lang="ru-RU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максимально допустимое обратное анодное напряжение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обр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>
                <a:blip r:embed="rId2"/>
                <a:stretch>
                  <a:fillRect l="-803" t="-1320" r="-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b="1" i="1" dirty="0" err="1"/>
              <a:t>Оптопара</a:t>
            </a:r>
            <a:r>
              <a:rPr lang="ru-RU" dirty="0"/>
              <a:t> – оптоэлектронный полупроводниковый прибор, содержащий источник и приемник оптического излучения, оптически и конструктивно связанные между собой, и предназначенный для выполнения различных функциональных преобразований электрических и оптических сигналов.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интегральных оптоэлектронных схемах источником оптического излучения является инжекционный светодиод, обеспечивающий высокое быстродействие </a:t>
            </a:r>
            <a:r>
              <a:rPr lang="ru-RU" dirty="0" err="1"/>
              <a:t>оптопары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8124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Фотоприемниками могут быть фоторезисторы, фотодиоды, фототранзисторы, </a:t>
            </a:r>
            <a:r>
              <a:rPr lang="ru-RU" dirty="0" err="1"/>
              <a:t>фототиристоры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Сочетание </a:t>
            </a:r>
            <a:r>
              <a:rPr lang="ru-RU" dirty="0"/>
              <a:t>в одном конструктивном элементе светодиода с одним из этих фотоприемников позволило создать ряд </a:t>
            </a:r>
            <a:r>
              <a:rPr lang="ru-RU" dirty="0" err="1"/>
              <a:t>оптопар</a:t>
            </a:r>
            <a:r>
              <a:rPr lang="ru-RU" dirty="0"/>
              <a:t> с различными характеристиками: </a:t>
            </a:r>
            <a:endParaRPr lang="ru-RU" dirty="0" smtClean="0"/>
          </a:p>
          <a:p>
            <a:r>
              <a:rPr lang="ru-RU" sz="2800" b="1" i="1" dirty="0" smtClean="0"/>
              <a:t>резисторные,  диодные,  транзисторные, </a:t>
            </a:r>
            <a:r>
              <a:rPr lang="ru-RU" sz="2800" b="1" i="1" dirty="0" err="1" smtClean="0"/>
              <a:t>тиристорные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41168"/>
            <a:ext cx="806390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/>
              <a:t>Принцип действия </a:t>
            </a:r>
            <a:r>
              <a:rPr lang="ru-RU" b="1" i="1" dirty="0" err="1"/>
              <a:t>оптопар</a:t>
            </a:r>
            <a:r>
              <a:rPr lang="ru-RU" b="1" i="1" dirty="0"/>
              <a:t> основан на двойном преобразовании энергии</a:t>
            </a:r>
            <a:r>
              <a:rPr lang="ru-RU" dirty="0"/>
              <a:t>. В источниках излучения энергия электрического сигнала преобразуется в оптическое излучение, а в фотоприемниках оптический сигнал преобразуется в электрический сигнал (ток или напряжение). </a:t>
            </a:r>
            <a:r>
              <a:rPr lang="ru-RU" dirty="0" err="1"/>
              <a:t>Оптопара</a:t>
            </a:r>
            <a:r>
              <a:rPr lang="ru-RU" dirty="0"/>
              <a:t> представляет собой прибор с электрическими входными и выходными сигналами.</a:t>
            </a:r>
          </a:p>
          <a:p>
            <a:r>
              <a:rPr lang="ru-RU" b="1" i="1" dirty="0"/>
              <a:t>Резисторные </a:t>
            </a:r>
            <a:r>
              <a:rPr lang="ru-RU" b="1" i="1" dirty="0" err="1"/>
              <a:t>оптопары</a:t>
            </a:r>
            <a:r>
              <a:rPr lang="ru-RU" b="1" i="1" dirty="0"/>
              <a:t> </a:t>
            </a:r>
            <a:r>
              <a:rPr lang="ru-RU" dirty="0"/>
              <a:t>наиболее универсальны. Могут использоваться в аналоговых и ключевых устройствах, имеют широкий диапазон изменения сопротивления (десятки – сотни мегаом в неосвещенном и сотни ом в освещенном состояниях), низкий частотный диапазон.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55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/>
              <a:t>Диодные </a:t>
            </a:r>
            <a:r>
              <a:rPr lang="ru-RU" b="1" i="1" dirty="0" err="1"/>
              <a:t>оптопары</a:t>
            </a:r>
            <a:r>
              <a:rPr lang="ru-RU" b="1" i="1" dirty="0"/>
              <a:t> </a:t>
            </a:r>
            <a:r>
              <a:rPr lang="ru-RU" dirty="0"/>
              <a:t>используются в качестве ключа и могут коммутировать ток с частотой 10</a:t>
            </a:r>
            <a:r>
              <a:rPr lang="ru-RU" baseline="30000" dirty="0"/>
              <a:t>6</a:t>
            </a:r>
            <a:r>
              <a:rPr lang="ru-RU" dirty="0"/>
              <a:t>...10</a:t>
            </a:r>
            <a:r>
              <a:rPr lang="ru-RU" baseline="30000" dirty="0"/>
              <a:t>7</a:t>
            </a:r>
            <a:r>
              <a:rPr lang="ru-RU" dirty="0"/>
              <a:t> Гц . </a:t>
            </a:r>
            <a:r>
              <a:rPr lang="ru-RU" dirty="0" err="1"/>
              <a:t>Темновое</a:t>
            </a:r>
            <a:r>
              <a:rPr lang="ru-RU" dirty="0"/>
              <a:t> сопротивление достигает 10</a:t>
            </a:r>
            <a:r>
              <a:rPr lang="ru-RU" baseline="30000" dirty="0"/>
              <a:t>8</a:t>
            </a:r>
            <a:r>
              <a:rPr lang="ru-RU" dirty="0"/>
              <a:t>...10</a:t>
            </a:r>
            <a:r>
              <a:rPr lang="ru-RU" baseline="30000" dirty="0"/>
              <a:t>10</a:t>
            </a:r>
            <a:r>
              <a:rPr lang="ru-RU" dirty="0"/>
              <a:t> Ом , а при освещении снижается до сотен ом. Сопротивление между входной и выходной цепями 10</a:t>
            </a:r>
            <a:r>
              <a:rPr lang="ru-RU" baseline="30000" dirty="0"/>
              <a:t>13</a:t>
            </a:r>
            <a:r>
              <a:rPr lang="ru-RU" dirty="0"/>
              <a:t>...10</a:t>
            </a:r>
            <a:r>
              <a:rPr lang="ru-RU" baseline="30000" dirty="0"/>
              <a:t>15</a:t>
            </a:r>
            <a:r>
              <a:rPr lang="ru-RU" dirty="0"/>
              <a:t> Ом.</a:t>
            </a:r>
          </a:p>
          <a:p>
            <a:r>
              <a:rPr lang="ru-RU" b="1" i="1" dirty="0"/>
              <a:t>Транзисторные </a:t>
            </a:r>
            <a:r>
              <a:rPr lang="ru-RU" b="1" i="1" dirty="0" err="1"/>
              <a:t>оптопары</a:t>
            </a:r>
            <a:r>
              <a:rPr lang="ru-RU" b="1" i="1" dirty="0"/>
              <a:t> </a:t>
            </a:r>
            <a:r>
              <a:rPr lang="ru-RU" dirty="0"/>
              <a:t>имеют большую чувствительность, чем диодные. Быстродействие не превышает 10</a:t>
            </a:r>
            <a:r>
              <a:rPr lang="ru-RU" baseline="30000" dirty="0"/>
              <a:t>5</a:t>
            </a:r>
            <a:r>
              <a:rPr lang="ru-RU" dirty="0"/>
              <a:t> Гц.</a:t>
            </a:r>
          </a:p>
          <a:p>
            <a:r>
              <a:rPr lang="ru-RU" b="1" i="1" dirty="0" err="1"/>
              <a:t>Тиристорные</a:t>
            </a:r>
            <a:r>
              <a:rPr lang="ru-RU" b="1" i="1" dirty="0"/>
              <a:t> </a:t>
            </a:r>
            <a:r>
              <a:rPr lang="ru-RU" b="1" i="1" dirty="0" err="1"/>
              <a:t>оптопары</a:t>
            </a:r>
            <a:r>
              <a:rPr lang="ru-RU" b="1" i="1" dirty="0"/>
              <a:t> </a:t>
            </a:r>
            <a:r>
              <a:rPr lang="ru-RU" dirty="0"/>
              <a:t>применяются в ключевых режимах для формирования и коммутации мощных импульсов.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8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Наиболее распространенные на практике </a:t>
            </a:r>
            <a:r>
              <a:rPr lang="ru-RU" dirty="0" err="1"/>
              <a:t>оптопары</a:t>
            </a:r>
            <a:r>
              <a:rPr lang="ru-RU" dirty="0"/>
              <a:t> можно описать, используя следующие параметры: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входные </a:t>
            </a:r>
            <a:r>
              <a:rPr lang="ru-RU" dirty="0"/>
              <a:t>(параметры излучателя),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выходные </a:t>
            </a:r>
            <a:r>
              <a:rPr lang="ru-RU" dirty="0"/>
              <a:t>(параметры фотоприемника),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передаточные </a:t>
            </a:r>
            <a:r>
              <a:rPr lang="ru-RU" dirty="0"/>
              <a:t>(параметры передачи сигнала с входа на выход), 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параметры </a:t>
            </a:r>
            <a:r>
              <a:rPr lang="ru-RU" dirty="0"/>
              <a:t>изоляции.</a:t>
            </a:r>
          </a:p>
        </p:txBody>
      </p:sp>
    </p:spTree>
    <p:extLst>
      <p:ext uri="{BB962C8B-B14F-4D97-AF65-F5344CB8AC3E}">
        <p14:creationId xmlns:p14="http://schemas.microsoft.com/office/powerpoint/2010/main" val="12139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Autofit/>
          </a:bodyPr>
          <a:lstStyle/>
          <a:p>
            <a:r>
              <a:rPr lang="ru-RU" sz="2300" dirty="0"/>
              <a:t>Основными параметрами для входной цепи </a:t>
            </a:r>
            <a:r>
              <a:rPr lang="ru-RU" sz="2300" dirty="0" err="1"/>
              <a:t>оптопар</a:t>
            </a:r>
            <a:r>
              <a:rPr lang="ru-RU" sz="2300" dirty="0"/>
              <a:t> являются</a:t>
            </a:r>
            <a:r>
              <a:rPr lang="ru-RU" sz="23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номинальный </a:t>
            </a:r>
            <a:r>
              <a:rPr lang="ru-RU" sz="2300" b="1" i="1" dirty="0"/>
              <a:t>входной ток</a:t>
            </a:r>
            <a:r>
              <a:rPr lang="ru-RU" sz="2300" dirty="0"/>
              <a:t> </a:t>
            </a:r>
            <a:r>
              <a:rPr lang="ru-RU" sz="2300" dirty="0" err="1"/>
              <a:t>Iвх</a:t>
            </a:r>
            <a:r>
              <a:rPr lang="ru-RU" sz="2300" dirty="0"/>
              <a:t> ном – значение тока, рекомендуемое для оптимальной эксплуатации </a:t>
            </a:r>
            <a:r>
              <a:rPr lang="ru-RU" sz="2300" dirty="0" err="1"/>
              <a:t>оптопары</a:t>
            </a:r>
            <a:r>
              <a:rPr lang="ru-RU" sz="2300" dirty="0"/>
              <a:t>, а также для снятия ее основных параметров</a:t>
            </a:r>
            <a:r>
              <a:rPr lang="ru-RU" sz="23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входное </a:t>
            </a:r>
            <a:r>
              <a:rPr lang="ru-RU" sz="2300" b="1" i="1" dirty="0"/>
              <a:t>напряжение</a:t>
            </a:r>
            <a:r>
              <a:rPr lang="ru-RU" sz="2300" dirty="0"/>
              <a:t> </a:t>
            </a:r>
            <a:r>
              <a:rPr lang="ru-RU" sz="2300" dirty="0" err="1"/>
              <a:t>Uвх</a:t>
            </a:r>
            <a:r>
              <a:rPr lang="ru-RU" sz="2300" dirty="0"/>
              <a:t> – падение напряжения на </a:t>
            </a:r>
            <a:r>
              <a:rPr lang="ru-RU" sz="2300" dirty="0" err="1"/>
              <a:t>излучательном</a:t>
            </a:r>
            <a:r>
              <a:rPr lang="ru-RU" sz="2300" dirty="0"/>
              <a:t> диоде при протекании номинального входного тока </a:t>
            </a:r>
            <a:r>
              <a:rPr lang="ru-RU" sz="2300" dirty="0" err="1"/>
              <a:t>Iвх</a:t>
            </a:r>
            <a:r>
              <a:rPr lang="ru-RU" sz="2300" dirty="0"/>
              <a:t> ном</a:t>
            </a:r>
            <a:r>
              <a:rPr lang="ru-RU" sz="23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входная </a:t>
            </a:r>
            <a:r>
              <a:rPr lang="ru-RU" sz="2300" b="1" i="1" dirty="0"/>
              <a:t>емкость</a:t>
            </a:r>
            <a:r>
              <a:rPr lang="ru-RU" sz="2300" dirty="0"/>
              <a:t> </a:t>
            </a:r>
            <a:r>
              <a:rPr lang="ru-RU" sz="2300" dirty="0" err="1"/>
              <a:t>Свх</a:t>
            </a:r>
            <a:r>
              <a:rPr lang="ru-RU" sz="2300" dirty="0"/>
              <a:t> – емкость между входными выводами </a:t>
            </a:r>
            <a:r>
              <a:rPr lang="ru-RU" sz="2300" dirty="0" err="1"/>
              <a:t>оптопары</a:t>
            </a:r>
            <a:r>
              <a:rPr lang="ru-RU" sz="2300" dirty="0"/>
              <a:t> в номинальном режиме</a:t>
            </a:r>
            <a:r>
              <a:rPr lang="ru-RU" sz="23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максимальный </a:t>
            </a:r>
            <a:r>
              <a:rPr lang="ru-RU" sz="2300" b="1" i="1" dirty="0"/>
              <a:t>входной ток</a:t>
            </a:r>
            <a:r>
              <a:rPr lang="ru-RU" sz="2300" dirty="0"/>
              <a:t> </a:t>
            </a:r>
            <a:r>
              <a:rPr lang="ru-RU" sz="2300" dirty="0" err="1"/>
              <a:t>Iвх</a:t>
            </a:r>
            <a:r>
              <a:rPr lang="ru-RU" sz="2300" dirty="0"/>
              <a:t> </a:t>
            </a:r>
            <a:r>
              <a:rPr lang="ru-RU" sz="2300" dirty="0" err="1"/>
              <a:t>max</a:t>
            </a:r>
            <a:r>
              <a:rPr lang="ru-RU" sz="2300" dirty="0"/>
              <a:t> – максимальное значение постоянного прямого тока, при котором сохраняется работоспособность </a:t>
            </a:r>
            <a:r>
              <a:rPr lang="ru-RU" sz="2300" dirty="0" err="1"/>
              <a:t>оптопары</a:t>
            </a:r>
            <a:r>
              <a:rPr lang="ru-RU" sz="23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обратное </a:t>
            </a:r>
            <a:r>
              <a:rPr lang="ru-RU" sz="2300" b="1" i="1" dirty="0"/>
              <a:t>входное напряжение</a:t>
            </a:r>
            <a:r>
              <a:rPr lang="ru-RU" sz="2300" dirty="0"/>
              <a:t> </a:t>
            </a:r>
            <a:r>
              <a:rPr lang="ru-RU" sz="2300" dirty="0" err="1"/>
              <a:t>Uвх</a:t>
            </a:r>
            <a:r>
              <a:rPr lang="ru-RU" sz="2300" dirty="0"/>
              <a:t> </a:t>
            </a:r>
            <a:r>
              <a:rPr lang="ru-RU" sz="2300" dirty="0" err="1"/>
              <a:t>обр</a:t>
            </a:r>
            <a:r>
              <a:rPr lang="ru-RU" sz="2300" dirty="0"/>
              <a:t> – максимальное значение обратного напряжения любой формы (постоянное, импульсное, синусоидальное и др.), которое длительно выдерживает </a:t>
            </a:r>
            <a:r>
              <a:rPr lang="ru-RU" sz="2300" dirty="0" err="1"/>
              <a:t>излучательный</a:t>
            </a:r>
            <a:r>
              <a:rPr lang="ru-RU" sz="2300" dirty="0"/>
              <a:t> диод без нарушения нормальной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40083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Выходными параметрами </a:t>
            </a:r>
            <a:r>
              <a:rPr lang="ru-RU" dirty="0" err="1"/>
              <a:t>оптопары</a:t>
            </a:r>
            <a:r>
              <a:rPr lang="ru-RU" dirty="0"/>
              <a:t> являются</a:t>
            </a:r>
            <a:r>
              <a:rPr lang="ru-RU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/>
              <a:t>максимально </a:t>
            </a:r>
            <a:r>
              <a:rPr lang="ru-RU" b="1" i="1" dirty="0"/>
              <a:t>допустимое обратное выходное напряжение</a:t>
            </a:r>
            <a:r>
              <a:rPr lang="ru-RU" dirty="0"/>
              <a:t> </a:t>
            </a:r>
            <a:r>
              <a:rPr lang="ru-RU" dirty="0" err="1"/>
              <a:t>Uвых</a:t>
            </a:r>
            <a:r>
              <a:rPr lang="ru-RU" dirty="0"/>
              <a:t> </a:t>
            </a:r>
            <a:r>
              <a:rPr lang="ru-RU" dirty="0" err="1"/>
              <a:t>обр</a:t>
            </a:r>
            <a:r>
              <a:rPr lang="ru-RU" dirty="0"/>
              <a:t> </a:t>
            </a:r>
            <a:r>
              <a:rPr lang="ru-RU" dirty="0" err="1"/>
              <a:t>max</a:t>
            </a:r>
            <a:r>
              <a:rPr lang="ru-RU" dirty="0"/>
              <a:t> – максимальное значение обратного напряжения любой формы, которое выдерживает фотоприемник без нарушения нормальной работы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/>
              <a:t>максимально </a:t>
            </a:r>
            <a:r>
              <a:rPr lang="ru-RU" b="1" i="1" dirty="0"/>
              <a:t>допустимый выходной ток</a:t>
            </a:r>
            <a:r>
              <a:rPr lang="ru-RU" dirty="0"/>
              <a:t> </a:t>
            </a:r>
            <a:r>
              <a:rPr lang="ru-RU" dirty="0" err="1"/>
              <a:t>Iвых</a:t>
            </a:r>
            <a:r>
              <a:rPr lang="ru-RU" dirty="0"/>
              <a:t> </a:t>
            </a:r>
            <a:r>
              <a:rPr lang="ru-RU" dirty="0" err="1"/>
              <a:t>max</a:t>
            </a:r>
            <a:r>
              <a:rPr lang="ru-RU" dirty="0"/>
              <a:t> – максимальное значение тока, протекающего через фотоприемник во включенном состоянии </a:t>
            </a:r>
            <a:r>
              <a:rPr lang="ru-RU" dirty="0" err="1"/>
              <a:t>оптопары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/>
              <a:t>ток </a:t>
            </a:r>
            <a:r>
              <a:rPr lang="ru-RU" b="1" i="1" dirty="0"/>
              <a:t>утечки на выходе</a:t>
            </a:r>
            <a:r>
              <a:rPr lang="ru-RU" dirty="0"/>
              <a:t> (</a:t>
            </a:r>
            <a:r>
              <a:rPr lang="ru-RU" dirty="0" err="1"/>
              <a:t>темновой</a:t>
            </a:r>
            <a:r>
              <a:rPr lang="ru-RU" dirty="0"/>
              <a:t> ток) IT – ток на выходе </a:t>
            </a:r>
            <a:r>
              <a:rPr lang="ru-RU" dirty="0" err="1"/>
              <a:t>оптопары</a:t>
            </a:r>
            <a:r>
              <a:rPr lang="ru-RU" dirty="0"/>
              <a:t> при </a:t>
            </a:r>
            <a:r>
              <a:rPr lang="ru-RU" dirty="0" err="1"/>
              <a:t>Iвх</a:t>
            </a:r>
            <a:r>
              <a:rPr lang="ru-RU" dirty="0"/>
              <a:t> = 0, заданном значении и полярности </a:t>
            </a:r>
            <a:r>
              <a:rPr lang="ru-RU" dirty="0" err="1"/>
              <a:t>Uвых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/>
              <a:t>выходное </a:t>
            </a:r>
            <a:r>
              <a:rPr lang="ru-RU" b="1" i="1" dirty="0"/>
              <a:t>остаточное напряжение</a:t>
            </a:r>
            <a:r>
              <a:rPr lang="ru-RU" dirty="0"/>
              <a:t> (напряжение насыщения) </a:t>
            </a:r>
            <a:r>
              <a:rPr lang="ru-RU" dirty="0" err="1"/>
              <a:t>Uост</a:t>
            </a:r>
            <a:r>
              <a:rPr lang="ru-RU" dirty="0"/>
              <a:t> – значение напряжения на включенном фоторезисторе или </a:t>
            </a:r>
            <a:r>
              <a:rPr lang="ru-RU" dirty="0" err="1"/>
              <a:t>фототиристоре</a:t>
            </a:r>
            <a:r>
              <a:rPr lang="ru-RU" dirty="0"/>
              <a:t> в режиме насыщения</a:t>
            </a:r>
            <a:r>
              <a:rPr lang="ru-RU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1" dirty="0" smtClean="0"/>
              <a:t>выходная </a:t>
            </a:r>
            <a:r>
              <a:rPr lang="ru-RU" b="1" i="1" dirty="0"/>
              <a:t>емкость</a:t>
            </a:r>
            <a:r>
              <a:rPr lang="ru-RU" dirty="0"/>
              <a:t> </a:t>
            </a:r>
            <a:r>
              <a:rPr lang="ru-RU" dirty="0" err="1"/>
              <a:t>Cвых</a:t>
            </a:r>
            <a:r>
              <a:rPr lang="ru-RU" dirty="0"/>
              <a:t> – емкость на зажимах фотоприемника.</a:t>
            </a:r>
          </a:p>
        </p:txBody>
      </p:sp>
    </p:spTree>
    <p:extLst>
      <p:ext uri="{BB962C8B-B14F-4D97-AF65-F5344CB8AC3E}">
        <p14:creationId xmlns:p14="http://schemas.microsoft.com/office/powerpoint/2010/main" val="1240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11.7.оптопары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dirty="0"/>
                  <a:t>Эффективность передачи электрических сигналов со входа на выход оптрона </a:t>
                </a:r>
                <a:r>
                  <a:rPr lang="ru-RU" dirty="0" smtClean="0"/>
                  <a:t>определяется </a:t>
                </a:r>
                <a:r>
                  <a:rPr lang="ru-RU" b="1" i="1" dirty="0" smtClean="0"/>
                  <a:t>коэффициентом </a:t>
                </a:r>
                <a:r>
                  <a:rPr lang="ru-RU" b="1" i="1" dirty="0"/>
                  <a:t>передачи по току</a:t>
                </a:r>
                <a:r>
                  <a:rPr lang="ru-RU" dirty="0"/>
                  <a:t>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𝐾𝑖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</a:t>
                </a:r>
                <a:r>
                  <a:rPr lang="ru-RU" dirty="0"/>
                  <a:t>. е. отношением тока на выходе оптрона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вых</m:t>
                    </m:r>
                  </m:oMath>
                </a14:m>
                <a:r>
                  <a:rPr lang="ru-RU" dirty="0"/>
                  <a:t> к вызвавшему его входному току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вх</m:t>
                    </m:r>
                  </m:oMath>
                </a14:m>
                <a:r>
                  <a:rPr lang="ru-RU" dirty="0"/>
                  <a:t>: 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статического режима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𝐾𝑖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вых /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вх </m:t>
                    </m:r>
                  </m:oMath>
                </a14:m>
                <a:r>
                  <a:rPr lang="ru-RU" dirty="0"/>
                  <a:t>; 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динамического режима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𝐾𝑖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д =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вых / 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𝑑𝐼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вх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Зависимость  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вых =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 err="1">
                        <a:latin typeface="Cambria Math" panose="02040503050406030204" pitchFamily="18" charset="0"/>
                      </a:rPr>
                      <m:t>вх)</m:t>
                    </m:r>
                  </m:oMath>
                </a14:m>
                <a:r>
                  <a:rPr lang="ru-RU" dirty="0"/>
                  <a:t> называется передаточной характеристикой и имеет нелинейный характер.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>
                <a:blip r:embed="rId2"/>
                <a:stretch>
                  <a:fillRect l="-602" t="-1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11.1.</a:t>
            </a:r>
            <a:r>
              <a:rPr lang="ru-RU" sz="2800" dirty="0" smtClean="0"/>
              <a:t>Оптоэлектроника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 устройствах оптоэлектроники передача информации от управляемого источника света (</a:t>
            </a:r>
            <a:r>
              <a:rPr lang="ru-RU" dirty="0" err="1"/>
              <a:t>фотоизлучателя</a:t>
            </a:r>
            <a:r>
              <a:rPr lang="ru-RU" dirty="0"/>
              <a:t>) к фотоприемнику осуществляется через светопроводящую среду (воздух, вакуум, </a:t>
            </a:r>
            <a:r>
              <a:rPr lang="ru-RU" dirty="0" err="1"/>
              <a:t>световоды</a:t>
            </a:r>
            <a:r>
              <a:rPr lang="ru-RU" dirty="0"/>
              <a:t>), исполняющую роль проводника оптического излучения. </a:t>
            </a:r>
            <a:endParaRPr lang="ru-RU" dirty="0" smtClean="0"/>
          </a:p>
          <a:p>
            <a:r>
              <a:rPr lang="ru-RU" dirty="0" err="1" smtClean="0"/>
              <a:t>Световодные</a:t>
            </a:r>
            <a:r>
              <a:rPr lang="ru-RU" dirty="0" smtClean="0"/>
              <a:t> </a:t>
            </a:r>
            <a:r>
              <a:rPr lang="ru-RU" dirty="0"/>
              <a:t>линии являются эквивалентами электрических проводников и характеризуются большой пропускной способностью, возможностью совмещать в одном </a:t>
            </a:r>
            <a:r>
              <a:rPr lang="ru-RU" dirty="0" err="1"/>
              <a:t>световоде</a:t>
            </a:r>
            <a:r>
              <a:rPr lang="ru-RU" dirty="0"/>
              <a:t> большое число каналов связи при очень высокой скорости передачи информации, достигающих гигабит в секунду.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1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11.1.</a:t>
            </a:r>
            <a:r>
              <a:rPr lang="ru-RU" sz="2800" dirty="0" smtClean="0"/>
              <a:t>Оптоэлектроника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sz="3000" dirty="0"/>
              <a:t>Оптическое излучение легко разделяется по длинам волн, поэтому можно объединять в одном </a:t>
            </a:r>
            <a:r>
              <a:rPr lang="ru-RU" sz="3000" dirty="0" err="1"/>
              <a:t>световоде</a:t>
            </a:r>
            <a:r>
              <a:rPr lang="ru-RU" sz="3000" dirty="0"/>
              <a:t> несколько каналов информации.</a:t>
            </a:r>
          </a:p>
          <a:p>
            <a:r>
              <a:rPr lang="ru-RU" sz="3000" b="1" i="1" dirty="0" smtClean="0"/>
              <a:t>Оптоэлектронные </a:t>
            </a:r>
            <a:r>
              <a:rPr lang="ru-RU" sz="3000" b="1" i="1" dirty="0"/>
              <a:t>устройства</a:t>
            </a:r>
            <a:r>
              <a:rPr lang="ru-RU" sz="3000" dirty="0"/>
              <a:t> могут быть изготовлены по интегральной технологии. Оптические интегральные схемы обладают широкой полосой пропускания, невосприимчивостью к вибрации, повышенной надежностью, экономичностью при серийном производстве, малыми размерами и массой.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3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11.2.</a:t>
            </a:r>
            <a:r>
              <a:rPr lang="ru-RU" sz="2800" dirty="0" smtClean="0"/>
              <a:t>Излучающие приборы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b="1" i="1" dirty="0"/>
              <a:t>Излучающие приборы</a:t>
            </a:r>
            <a:r>
              <a:rPr lang="ru-RU" dirty="0"/>
              <a:t> преобразуют электрическую энергию в энергию оптического излучения с определенной длиной волны или в узком диапазоне длин волн.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основе работы управляемых источников оптического излучения лежит одно из следующих физических явлений: температурное свечение, газоразрядное излучение, электролюминесценция, индуцированное излучение.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3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295</TotalTime>
  <Words>2000</Words>
  <Application>Microsoft Office PowerPoint</Application>
  <PresentationFormat>Экран (4:3)</PresentationFormat>
  <Paragraphs>323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5" baseType="lpstr">
      <vt:lpstr>Arial</vt:lpstr>
      <vt:lpstr>Cambria Math</vt:lpstr>
      <vt:lpstr>Franklin Gothic Book</vt:lpstr>
      <vt:lpstr>Franklin Gothic Medium</vt:lpstr>
      <vt:lpstr>Symbol</vt:lpstr>
      <vt:lpstr>Wingdings 2</vt:lpstr>
      <vt:lpstr>Трек</vt:lpstr>
      <vt:lpstr>ЭЛЕКТРОННЫЕ ПРИБОРЫ</vt:lpstr>
      <vt:lpstr>11.1. Оптоэлектроника</vt:lpstr>
      <vt:lpstr>11.1.Оптоэлектроника</vt:lpstr>
      <vt:lpstr>11.1.Оптоэлектроника</vt:lpstr>
      <vt:lpstr>11.1.Оптоэлектроника</vt:lpstr>
      <vt:lpstr>11.1.Оптоэлектроника</vt:lpstr>
      <vt:lpstr>11.1.Оптоэлектроника</vt:lpstr>
      <vt:lpstr>11.1.Оптоэлектроника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11.2.Излучающие приборы</vt:lpstr>
      <vt:lpstr>11.3.фотоприемники</vt:lpstr>
      <vt:lpstr>11.3.фотоприемники</vt:lpstr>
      <vt:lpstr>11.3.фотоприемники</vt:lpstr>
      <vt:lpstr>11.3.фотоприемники</vt:lpstr>
      <vt:lpstr>11.3.фотоприемники</vt:lpstr>
      <vt:lpstr>11.3.фотоприемники</vt:lpstr>
      <vt:lpstr>11.3.фотоприемники</vt:lpstr>
      <vt:lpstr>11.3.фотоприемники</vt:lpstr>
      <vt:lpstr>11.3.фотоприемники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11.4.фотодиоды</vt:lpstr>
      <vt:lpstr>11.5.Фототранзисторы</vt:lpstr>
      <vt:lpstr>11.5.Фототранзисторы</vt:lpstr>
      <vt:lpstr>11.5.Фототранзисторы</vt:lpstr>
      <vt:lpstr>11.5.Фототранзисторы</vt:lpstr>
      <vt:lpstr>11.5.Фототранзисторы</vt:lpstr>
      <vt:lpstr>11.5.Фототранзисторы</vt:lpstr>
      <vt:lpstr>11.5.Фототранзисторы</vt:lpstr>
      <vt:lpstr>11.6.фототиристоры</vt:lpstr>
      <vt:lpstr>11.6.фототиристоры</vt:lpstr>
      <vt:lpstr>11.6.фототиристоры</vt:lpstr>
      <vt:lpstr>11.6.фототиристоры</vt:lpstr>
      <vt:lpstr>11.6.фототиристоры</vt:lpstr>
      <vt:lpstr>11.6.фототиристоры</vt:lpstr>
      <vt:lpstr>11.6.фототиристоры</vt:lpstr>
      <vt:lpstr>11.7.оптопары</vt:lpstr>
      <vt:lpstr>11.7.оптопары</vt:lpstr>
      <vt:lpstr>11.7.оптопары</vt:lpstr>
      <vt:lpstr>11.7.оптопары</vt:lpstr>
      <vt:lpstr>11.7.оптопары</vt:lpstr>
      <vt:lpstr>11.7.оптопары</vt:lpstr>
      <vt:lpstr>11.7.оптопары</vt:lpstr>
      <vt:lpstr>11.7.оптопары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DAPPT</cp:lastModifiedBy>
  <cp:revision>42</cp:revision>
  <dcterms:created xsi:type="dcterms:W3CDTF">2019-09-30T20:17:48Z</dcterms:created>
  <dcterms:modified xsi:type="dcterms:W3CDTF">2020-11-16T09:39:30Z</dcterms:modified>
</cp:coreProperties>
</file>