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4" r:id="rId7"/>
    <p:sldId id="265" r:id="rId8"/>
    <p:sldId id="263" r:id="rId9"/>
    <p:sldId id="266" r:id="rId10"/>
    <p:sldId id="262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sz="4400" dirty="0" smtClean="0"/>
              <a:t>1. Определение. Физические основы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1.3.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Различают статический и динамический режимы. 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/>
              <a:t>прибор работает </a:t>
            </a:r>
            <a:r>
              <a:rPr lang="ru-RU" dirty="0" smtClean="0"/>
              <a:t>при </a:t>
            </a:r>
            <a:r>
              <a:rPr lang="ru-RU" dirty="0"/>
              <a:t>постоянных значениях напряжений на электродах, такой режим называется </a:t>
            </a:r>
            <a:r>
              <a:rPr lang="ru-RU" b="1" dirty="0" smtClean="0"/>
              <a:t>статическим</a:t>
            </a:r>
            <a:r>
              <a:rPr lang="ru-RU" dirty="0"/>
              <a:t>. В этом случае все параметры не меняются во времени. </a:t>
            </a:r>
            <a:endParaRPr lang="ru-RU" dirty="0" smtClean="0"/>
          </a:p>
          <a:p>
            <a:r>
              <a:rPr lang="ru-RU" dirty="0" smtClean="0"/>
              <a:t>Режим работы </a:t>
            </a:r>
            <a:r>
              <a:rPr lang="ru-RU" dirty="0"/>
              <a:t>прибора, при котором напряжение хотя бы на одном из электродов </a:t>
            </a:r>
            <a:r>
              <a:rPr lang="ru-RU" dirty="0" smtClean="0"/>
              <a:t>меняется </a:t>
            </a:r>
            <a:r>
              <a:rPr lang="ru-RU" dirty="0"/>
              <a:t>во времени, называется </a:t>
            </a:r>
            <a:r>
              <a:rPr lang="ru-RU" b="1" dirty="0"/>
              <a:t>динамическим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24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1.3. режим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Кроме параметров режима, различают параметры электронного прибора </a:t>
            </a:r>
            <a:r>
              <a:rPr lang="ru-RU" dirty="0" smtClean="0"/>
              <a:t>(коэффициент  </a:t>
            </a:r>
            <a:r>
              <a:rPr lang="ru-RU" dirty="0"/>
              <a:t>усиления,  внутреннее  сопротивление,  </a:t>
            </a:r>
            <a:r>
              <a:rPr lang="ru-RU" dirty="0" smtClean="0"/>
              <a:t>межэлектродные  </a:t>
            </a:r>
            <a:r>
              <a:rPr lang="ru-RU" dirty="0"/>
              <a:t>ёмкости  и  др.).  </a:t>
            </a:r>
            <a:endParaRPr lang="ru-RU" dirty="0" smtClean="0"/>
          </a:p>
          <a:p>
            <a:r>
              <a:rPr lang="ru-RU" dirty="0" smtClean="0"/>
              <a:t>Связь  </a:t>
            </a:r>
            <a:r>
              <a:rPr lang="ru-RU" dirty="0"/>
              <a:t>между  изменениями  токов  и  напряжений  на </a:t>
            </a:r>
            <a:r>
              <a:rPr lang="ru-RU" dirty="0" smtClean="0"/>
              <a:t>электродах </a:t>
            </a:r>
            <a:r>
              <a:rPr lang="ru-RU" dirty="0"/>
              <a:t>в статическом режиме описывается  </a:t>
            </a:r>
            <a:r>
              <a:rPr lang="ru-RU" b="1" dirty="0"/>
              <a:t>статическими </a:t>
            </a:r>
            <a:r>
              <a:rPr lang="ru-RU" b="1" dirty="0" smtClean="0"/>
              <a:t>характеристиками</a:t>
            </a:r>
            <a:r>
              <a:rPr lang="ru-RU" dirty="0"/>
              <a:t>.  </a:t>
            </a:r>
            <a:endParaRPr lang="ru-RU" dirty="0" smtClean="0"/>
          </a:p>
          <a:p>
            <a:r>
              <a:rPr lang="ru-RU" dirty="0" smtClean="0"/>
              <a:t>Совокупность  </a:t>
            </a:r>
            <a:r>
              <a:rPr lang="ru-RU" dirty="0"/>
              <a:t>статических  характеристик  при  фиксированных  значениях </a:t>
            </a:r>
            <a:r>
              <a:rPr lang="ru-RU" dirty="0" smtClean="0"/>
              <a:t>третьего </a:t>
            </a:r>
            <a:r>
              <a:rPr lang="ru-RU" dirty="0"/>
              <a:t>параметра называют </a:t>
            </a:r>
            <a:r>
              <a:rPr lang="ru-RU" b="1" dirty="0"/>
              <a:t>семейством характеристик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51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dirty="0" smtClean="0"/>
                  <a:t>По своим электрическим свойствам </a:t>
                </a:r>
                <a:r>
                  <a:rPr lang="ru-RU" u="sng" dirty="0"/>
                  <a:t>полупроводники занимают </a:t>
                </a:r>
                <a:r>
                  <a:rPr lang="ru-RU" u="sng" dirty="0" smtClean="0"/>
                  <a:t>промежуточное </a:t>
                </a:r>
                <a:r>
                  <a:rPr lang="ru-RU" u="sng" dirty="0"/>
                  <a:t>положение между проводниками и диэлектриками</a:t>
                </a:r>
                <a:r>
                  <a:rPr lang="ru-RU" dirty="0"/>
                  <a:t>. </a:t>
                </a:r>
                <a:endParaRPr lang="ru-RU" dirty="0" smtClean="0"/>
              </a:p>
              <a:p>
                <a:r>
                  <a:rPr lang="ru-RU" dirty="0"/>
                  <a:t>У  металлов  удельное сопротивление меньше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ru-RU" dirty="0"/>
                  <a:t> Ом х см. </a:t>
                </a:r>
              </a:p>
              <a:p>
                <a:r>
                  <a:rPr lang="ru-RU" dirty="0" smtClean="0"/>
                  <a:t>У </a:t>
                </a:r>
                <a:r>
                  <a:rPr lang="ru-RU" dirty="0"/>
                  <a:t>полупроводников удельное сопротивление при комнатной температуре </a:t>
                </a:r>
                <a:r>
                  <a:rPr lang="ru-RU" dirty="0" smtClean="0"/>
                  <a:t>изменяется  </a:t>
                </a:r>
                <a:r>
                  <a:rPr lang="ru-RU" dirty="0"/>
                  <a:t>в  широких  пределах  от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ru-RU" dirty="0"/>
                  <a:t>  до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Ом х см</a:t>
                </a:r>
                <a:r>
                  <a:rPr lang="ru-RU" dirty="0"/>
                  <a:t>.  </a:t>
                </a:r>
                <a:endParaRPr lang="ru-RU" dirty="0" smtClean="0"/>
              </a:p>
              <a:p>
                <a:r>
                  <a:rPr lang="ru-RU" dirty="0" smtClean="0"/>
                  <a:t>К </a:t>
                </a:r>
                <a:r>
                  <a:rPr lang="ru-RU" dirty="0"/>
                  <a:t>диэлектрикам относятся твердые тела, у </a:t>
                </a:r>
                <a:r>
                  <a:rPr lang="ru-RU" dirty="0" smtClean="0"/>
                  <a:t>которых </a:t>
                </a:r>
                <a:r>
                  <a:rPr lang="ru-RU" dirty="0"/>
                  <a:t>удельное сопротивление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/>
                  <a:t> Ом х см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Количество  веществ,  обладающих  полупроводниковыми  свойствами, превышает  количество  металлов  и  диэлектриков. 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402" t="-2530" r="-53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30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Основные  свойства  полупроводников,  резко  отличающие  их  от  проводников, следующие: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– </a:t>
            </a:r>
            <a:r>
              <a:rPr lang="ru-RU" dirty="0"/>
              <a:t>характер и степень зависимости электропроводности от температуры;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– </a:t>
            </a:r>
            <a:r>
              <a:rPr lang="ru-RU" dirty="0"/>
              <a:t>сильное влияние малых количеств примесей на электропроводность полупроводников;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– </a:t>
            </a:r>
            <a:r>
              <a:rPr lang="ru-RU" dirty="0"/>
              <a:t>чувствительность электропроводности к различного рода излучениям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98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Для  </a:t>
                </a:r>
                <a:r>
                  <a:rPr lang="ru-RU" dirty="0"/>
                  <a:t>создания  современных </a:t>
                </a:r>
                <a:r>
                  <a:rPr lang="ru-RU" dirty="0" smtClean="0"/>
                  <a:t>полупроводниковых  </a:t>
                </a:r>
                <a:r>
                  <a:rPr lang="ru-RU" dirty="0"/>
                  <a:t>приборов  в  качестве  исходного  материала  </a:t>
                </a:r>
                <a:r>
                  <a:rPr lang="ru-RU" dirty="0" smtClean="0"/>
                  <a:t>применяются:</a:t>
                </a:r>
              </a:p>
              <a:p>
                <a:r>
                  <a:rPr lang="ru-RU" dirty="0" smtClean="0"/>
                  <a:t>- элементарные </a:t>
                </a:r>
                <a:r>
                  <a:rPr lang="ru-RU" dirty="0"/>
                  <a:t>полупроводники: германий </a:t>
                </a:r>
                <a:r>
                  <a:rPr lang="ru-RU" dirty="0" err="1"/>
                  <a:t>Ge</a:t>
                </a:r>
                <a:r>
                  <a:rPr lang="ru-RU" dirty="0"/>
                  <a:t>, кремний </a:t>
                </a:r>
                <a:r>
                  <a:rPr lang="ru-RU" dirty="0" err="1"/>
                  <a:t>Si</a:t>
                </a:r>
                <a:r>
                  <a:rPr lang="ru-RU" dirty="0"/>
                  <a:t>, селен </a:t>
                </a:r>
                <a:r>
                  <a:rPr lang="ru-RU" dirty="0" err="1"/>
                  <a:t>Se</a:t>
                </a:r>
                <a:r>
                  <a:rPr lang="ru-RU" dirty="0"/>
                  <a:t>, теллур </a:t>
                </a:r>
                <a:r>
                  <a:rPr lang="ru-RU" dirty="0" err="1"/>
                  <a:t>Te</a:t>
                </a:r>
                <a:r>
                  <a:rPr lang="ru-RU" dirty="0"/>
                  <a:t>; </a:t>
                </a:r>
                <a:endParaRPr lang="ru-RU" dirty="0" smtClean="0"/>
              </a:p>
              <a:p>
                <a:r>
                  <a:rPr lang="ru-RU" dirty="0" smtClean="0"/>
                  <a:t>- соединения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А</m:t>
                        </m:r>
                      </m:e>
                      <m:sup>
                        <m:r>
                          <m:rPr>
                            <m:nor/>
                          </m:rPr>
                          <a:rPr lang="ru-RU" dirty="0"/>
                          <m:t>III</m:t>
                        </m:r>
                      </m:sup>
                    </m:sSup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В</m:t>
                        </m:r>
                      </m:e>
                      <m:sup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А</m:t>
                        </m:r>
                      </m:e>
                      <m:sup>
                        <m:r>
                          <m:rPr>
                            <m:nor/>
                          </m:rPr>
                          <a:rPr lang="ru-RU" dirty="0"/>
                          <m:t>III</m:t>
                        </m:r>
                      </m:sup>
                    </m:sSup>
                  </m:oMath>
                </a14:m>
                <a:r>
                  <a:rPr lang="ru-RU" dirty="0"/>
                  <a:t> – элементы третьей группы таблицы Менделеева,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dirty="0"/>
                          <m:t>В</m:t>
                        </m:r>
                      </m:e>
                      <m:sup>
                        <m:r>
                          <m:rPr>
                            <m:nor/>
                          </m:rPr>
                          <a:rPr lang="ru-RU" dirty="0"/>
                          <m:t>V</m:t>
                        </m:r>
                      </m:sup>
                    </m:sSup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элементы  </a:t>
                </a:r>
                <a:r>
                  <a:rPr lang="ru-RU" dirty="0"/>
                  <a:t>пятой  группы):  арсенид  галлия </a:t>
                </a:r>
                <a:r>
                  <a:rPr lang="ru-RU" dirty="0" err="1"/>
                  <a:t>GaAs</a:t>
                </a:r>
                <a:r>
                  <a:rPr lang="ru-RU" dirty="0"/>
                  <a:t>, арсенид  индия </a:t>
                </a:r>
                <a:r>
                  <a:rPr lang="ru-RU" dirty="0" err="1"/>
                  <a:t>InAs</a:t>
                </a:r>
                <a:r>
                  <a:rPr lang="ru-RU" dirty="0"/>
                  <a:t>, фосфид </a:t>
                </a:r>
                <a:r>
                  <a:rPr lang="ru-RU" dirty="0" smtClean="0"/>
                  <a:t>галлия </a:t>
                </a:r>
                <a:r>
                  <a:rPr lang="ru-RU" dirty="0" err="1"/>
                  <a:t>GaP</a:t>
                </a:r>
                <a:r>
                  <a:rPr lang="ru-RU" dirty="0"/>
                  <a:t>, карбид кремния </a:t>
                </a:r>
                <a:r>
                  <a:rPr lang="ru-RU" dirty="0" err="1"/>
                  <a:t>SiC</a:t>
                </a:r>
                <a:r>
                  <a:rPr lang="ru-RU" dirty="0" smtClean="0"/>
                  <a:t>;</a:t>
                </a:r>
              </a:p>
              <a:p>
                <a:r>
                  <a:rPr lang="ru-RU" dirty="0" smtClean="0"/>
                  <a:t>- </a:t>
                </a:r>
                <a:r>
                  <a:rPr lang="ru-RU" dirty="0"/>
                  <a:t>соединения АIIВV; </a:t>
                </a:r>
                <a:endParaRPr lang="ru-RU" dirty="0" smtClean="0"/>
              </a:p>
              <a:p>
                <a:r>
                  <a:rPr lang="ru-RU" dirty="0" smtClean="0"/>
                  <a:t>- тройные полупроводниковые </a:t>
                </a:r>
                <a:r>
                  <a:rPr lang="ru-RU" dirty="0"/>
                  <a:t>соединения АIIВIIIСV, АIВIIIСVI и </a:t>
                </a:r>
                <a:r>
                  <a:rPr lang="ru-RU" dirty="0" smtClean="0"/>
                  <a:t>др.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602" t="-3080" r="-3213" b="-209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6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sz="2600" dirty="0"/>
              <a:t>Каждый  электрон,  входящий  в  состав  атома,  обладает  определенной </a:t>
            </a:r>
            <a:r>
              <a:rPr lang="ru-RU" sz="2600" dirty="0" smtClean="0"/>
              <a:t>энергией </a:t>
            </a:r>
            <a:r>
              <a:rPr lang="ru-RU" sz="2600" dirty="0"/>
              <a:t>или занимает определенный энергетический уровень. </a:t>
            </a:r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 </a:t>
            </a:r>
          </a:p>
          <a:p>
            <a:pPr marL="0" indent="0">
              <a:buNone/>
            </a:pPr>
            <a:r>
              <a:rPr lang="ru-RU" sz="2600" dirty="0" smtClean="0"/>
              <a:t>          Рисунок 1 – Структура связей атомов кремния и</a:t>
            </a:r>
          </a:p>
          <a:p>
            <a:pPr marL="0" indent="0">
              <a:buNone/>
            </a:pPr>
            <a:r>
              <a:rPr lang="ru-RU" sz="2600" dirty="0"/>
              <a:t> </a:t>
            </a:r>
            <a:r>
              <a:rPr lang="ru-RU" sz="2600" dirty="0" smtClean="0"/>
              <a:t>              условное обозначение электрических зон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6645920" cy="3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Структуры атомов различных элементов имеют оболочки полностью заполненные электронами (внутренние) и незаполненные (внешние) оболочки. </a:t>
            </a:r>
            <a:endParaRPr lang="ru-RU" dirty="0" smtClean="0"/>
          </a:p>
          <a:p>
            <a:r>
              <a:rPr lang="ru-RU" dirty="0" smtClean="0"/>
              <a:t>Электроны </a:t>
            </a:r>
            <a:r>
              <a:rPr lang="ru-RU" dirty="0"/>
              <a:t>внешней оболочки атома называются </a:t>
            </a:r>
            <a:r>
              <a:rPr lang="ru-RU" b="1" i="1" dirty="0"/>
              <a:t>валентными</a:t>
            </a:r>
            <a:r>
              <a:rPr lang="ru-RU" dirty="0"/>
              <a:t>. </a:t>
            </a:r>
            <a:r>
              <a:rPr lang="ru-RU" dirty="0" smtClean="0"/>
              <a:t>Взаимное </a:t>
            </a:r>
            <a:r>
              <a:rPr lang="ru-RU" dirty="0"/>
              <a:t>притяжение атомов осуществляется за счет общей пары валентных </a:t>
            </a:r>
            <a:r>
              <a:rPr lang="ru-RU" dirty="0" smtClean="0"/>
              <a:t>электронов </a:t>
            </a:r>
            <a:r>
              <a:rPr lang="ru-RU" dirty="0"/>
              <a:t>(ковалентной связи), вращающихся по одной орбите вокруг этих </a:t>
            </a:r>
            <a:r>
              <a:rPr lang="ru-RU" dirty="0" smtClean="0"/>
              <a:t>атомов (рис. 1,а).  </a:t>
            </a:r>
          </a:p>
          <a:p>
            <a:r>
              <a:rPr lang="ru-RU" dirty="0" smtClean="0"/>
              <a:t>Валентные  </a:t>
            </a:r>
            <a:r>
              <a:rPr lang="ru-RU" dirty="0"/>
              <a:t>электроны,  как  наиболее  удаленные  от  ядра,  имеют  с </a:t>
            </a:r>
            <a:r>
              <a:rPr lang="ru-RU" dirty="0" smtClean="0"/>
              <a:t>ним </a:t>
            </a:r>
            <a:r>
              <a:rPr lang="ru-RU" dirty="0"/>
              <a:t>наиболее слабую связь, и поэтому под воздействием электрического поля, </a:t>
            </a:r>
            <a:r>
              <a:rPr lang="ru-RU" dirty="0" smtClean="0"/>
              <a:t>тепла</a:t>
            </a:r>
            <a:r>
              <a:rPr lang="ru-RU" dirty="0"/>
              <a:t>, света и других причин могут отделяться от атома или молекулы и </a:t>
            </a:r>
            <a:r>
              <a:rPr lang="ru-RU" dirty="0" smtClean="0"/>
              <a:t>становиться </a:t>
            </a:r>
            <a:r>
              <a:rPr lang="ru-RU" b="1" i="1" dirty="0"/>
              <a:t>свободным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75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Autofit/>
          </a:bodyPr>
          <a:lstStyle/>
          <a:p>
            <a:r>
              <a:rPr lang="ru-RU" sz="2400" dirty="0"/>
              <a:t>Процесс отрыва и удаления одного или нескольких электронов от атома или молекулы </a:t>
            </a:r>
            <a:r>
              <a:rPr lang="ru-RU" sz="2400" dirty="0" smtClean="0"/>
              <a:t>называется</a:t>
            </a:r>
            <a:r>
              <a:rPr lang="ru-RU" sz="2400" dirty="0"/>
              <a:t> </a:t>
            </a:r>
            <a:r>
              <a:rPr lang="ru-RU" sz="2400" b="1" i="1" dirty="0"/>
              <a:t>ионизацией</a:t>
            </a:r>
            <a:r>
              <a:rPr lang="ru-RU" sz="2400" b="1" dirty="0"/>
              <a:t> </a:t>
            </a:r>
            <a:r>
              <a:rPr lang="ru-RU" sz="2400" dirty="0"/>
              <a:t>.</a:t>
            </a:r>
          </a:p>
          <a:p>
            <a:r>
              <a:rPr lang="ru-RU" sz="2400" dirty="0"/>
              <a:t>Электроны в атоме обладают только вполне определенными значениями энергии, составляющими совокупность дискретных уровней энергии атома. </a:t>
            </a:r>
            <a:endParaRPr lang="ru-RU" sz="2400" dirty="0" smtClean="0"/>
          </a:p>
          <a:p>
            <a:r>
              <a:rPr lang="ru-RU" sz="2400" dirty="0" smtClean="0"/>
              <a:t>В</a:t>
            </a:r>
            <a:r>
              <a:rPr lang="ru-RU" sz="2400" dirty="0"/>
              <a:t> твердом </a:t>
            </a:r>
            <a:r>
              <a:rPr lang="ru-RU" sz="2400" dirty="0" smtClean="0"/>
              <a:t>теле, благодаря </a:t>
            </a:r>
            <a:r>
              <a:rPr lang="ru-RU" sz="2400" dirty="0"/>
              <a:t>взаимодействию </a:t>
            </a:r>
            <a:r>
              <a:rPr lang="ru-RU" sz="2400" dirty="0" smtClean="0"/>
              <a:t>атомов, энергетические </a:t>
            </a:r>
            <a:r>
              <a:rPr lang="ru-RU" sz="2400" dirty="0"/>
              <a:t>уровни расщепляются и образуют энергетические зоны, состоящие из отдельных близко расположенных по энергии уровней, число которых соответствует числу однородных атомов в данном теле </a:t>
            </a:r>
            <a:r>
              <a:rPr lang="ru-RU" sz="2400" dirty="0" smtClean="0"/>
              <a:t>(</a:t>
            </a:r>
            <a:r>
              <a:rPr lang="ru-RU" sz="2400" dirty="0"/>
              <a:t>рис. </a:t>
            </a:r>
            <a:r>
              <a:rPr lang="ru-RU" sz="2400" dirty="0" smtClean="0"/>
              <a:t>1,б). </a:t>
            </a:r>
          </a:p>
          <a:p>
            <a:r>
              <a:rPr lang="ru-RU" sz="2400" dirty="0" smtClean="0"/>
              <a:t>Совокупность </a:t>
            </a:r>
            <a:r>
              <a:rPr lang="ru-RU" sz="2400" dirty="0"/>
              <a:t>уровней, на каждом из которых могут находится электроны, называют разрешенной зоной (1,3 на рис. </a:t>
            </a:r>
            <a:r>
              <a:rPr lang="ru-RU" sz="2400" dirty="0" smtClean="0"/>
              <a:t>1,б,в).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2013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Autofit/>
          </a:bodyPr>
          <a:lstStyle/>
          <a:p>
            <a:r>
              <a:rPr lang="ru-RU" sz="2400" dirty="0"/>
              <a:t>В энергетическом спектре твердого тела можно выделить три зоны: заполненная (разрешенная) зона, запрещенная зона и зона проводимости.</a:t>
            </a:r>
            <a:br>
              <a:rPr lang="ru-RU" sz="2400" dirty="0"/>
            </a:br>
            <a:r>
              <a:rPr lang="ru-RU" sz="2400" b="1" dirty="0"/>
              <a:t>Разрешенная зона</a:t>
            </a:r>
            <a:r>
              <a:rPr lang="ru-RU" sz="2400" dirty="0"/>
              <a:t> характеризуется тем, что все энергетические уровни валентных электронов при температуре 0 К заполнены электронами. Верхнюю заполненную зону называют </a:t>
            </a:r>
            <a:r>
              <a:rPr lang="ru-RU" sz="2400" b="1" i="1" dirty="0"/>
              <a:t>валентной</a:t>
            </a:r>
            <a:r>
              <a:rPr lang="ru-RU" sz="2400" dirty="0"/>
              <a:t>. </a:t>
            </a:r>
            <a:br>
              <a:rPr lang="ru-RU" sz="2400" dirty="0"/>
            </a:br>
            <a:r>
              <a:rPr lang="ru-RU" sz="2400" b="1" dirty="0"/>
              <a:t>Зона проводимост</a:t>
            </a:r>
            <a:r>
              <a:rPr lang="ru-RU" sz="2400" dirty="0"/>
              <a:t>и характеризуется наличием электронов, обладающих энергией, которая позволяет им освобождаться от связи с атомами и передвигаться внутри твердого тела под действием внешнего воздействия (например электрического поля).</a:t>
            </a:r>
            <a:br>
              <a:rPr lang="ru-RU" sz="2400" dirty="0"/>
            </a:br>
            <a:r>
              <a:rPr lang="ru-RU" sz="2400" b="1" dirty="0"/>
              <a:t>Запрещенная зона</a:t>
            </a:r>
            <a:r>
              <a:rPr lang="ru-RU" sz="2400" dirty="0"/>
              <a:t> характеризуется тем, что в ее пределах нет энергетических уровней, на которых могли бы находиться электроны даже в идеальном кристалле.</a:t>
            </a:r>
          </a:p>
        </p:txBody>
      </p:sp>
    </p:spTree>
    <p:extLst>
      <p:ext uri="{BB962C8B-B14F-4D97-AF65-F5344CB8AC3E}">
        <p14:creationId xmlns:p14="http://schemas.microsoft.com/office/powerpoint/2010/main" val="18695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24744"/>
                <a:ext cx="9001000" cy="568863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Ширина запрещенной зоны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dirty="0" smtClean="0"/>
                  <a:t> для большинства полупроводников составляет 0,1…3 эВ. </a:t>
                </a:r>
              </a:p>
              <a:p>
                <a:r>
                  <a:rPr lang="ru-RU" dirty="0" smtClean="0"/>
                  <a:t>У </a:t>
                </a:r>
                <a:r>
                  <a:rPr lang="ru-RU" dirty="0"/>
                  <a:t>полупроводников, </a:t>
                </a:r>
                <a:r>
                  <a:rPr lang="ru-RU" dirty="0" smtClean="0"/>
                  <a:t>которые предназначены </a:t>
                </a:r>
                <a:r>
                  <a:rPr lang="ru-RU" dirty="0"/>
                  <a:t>для создания высокотемпературных приборов – 6 эВ. 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германия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dirty="0" smtClean="0"/>
                  <a:t> равна </a:t>
                </a:r>
                <a:r>
                  <a:rPr lang="ru-RU" dirty="0"/>
                  <a:t>0,72 эВ</a:t>
                </a:r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для</a:t>
                </a:r>
                <a:r>
                  <a:rPr lang="ru-RU" dirty="0"/>
                  <a:t> кремния – 1,12 эВ, 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арсенида галлия – 1,4 эВ, 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карбида кремния – 2,3…3,1 эВ, 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:r>
                  <a:rPr lang="ru-RU" dirty="0"/>
                  <a:t>фосфида галлия – 2,2 эВ.</a:t>
                </a:r>
                <a:endParaRPr lang="be-BY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24744"/>
                <a:ext cx="9001000" cy="5688632"/>
              </a:xfrm>
              <a:blipFill rotWithShape="0">
                <a:blip r:embed="rId2"/>
                <a:stretch>
                  <a:fillRect l="-745" t="-2251" r="-2778" b="-32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8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1.1</a:t>
            </a:r>
            <a:r>
              <a:rPr lang="ru-RU" sz="2900" dirty="0">
                <a:effectLst/>
              </a:rPr>
              <a:t>. </a:t>
            </a:r>
            <a:r>
              <a:rPr lang="ru-RU" sz="2900" dirty="0" err="1" smtClean="0">
                <a:effectLst/>
              </a:rPr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Электронные приборы – это устройства, работа которых основана на </a:t>
            </a:r>
            <a:r>
              <a:rPr lang="ru-RU" dirty="0" smtClean="0"/>
              <a:t>использовании  </a:t>
            </a:r>
            <a:r>
              <a:rPr lang="ru-RU" dirty="0"/>
              <a:t>электрических,  тепловых,  оптических  и  акустических  явлений  в </a:t>
            </a:r>
            <a:r>
              <a:rPr lang="ru-RU" dirty="0" smtClean="0"/>
              <a:t>твёрдом </a:t>
            </a:r>
            <a:r>
              <a:rPr lang="ru-RU" dirty="0"/>
              <a:t>теле, жидкости, вакууме, газе или плазме. </a:t>
            </a:r>
            <a:endParaRPr lang="ru-RU" dirty="0" smtClean="0"/>
          </a:p>
          <a:p>
            <a:r>
              <a:rPr lang="ru-RU" dirty="0"/>
              <a:t>Наиболее  общие  функции,  выполняемые  электронными  приборами,  </a:t>
            </a:r>
            <a:r>
              <a:rPr lang="ru-RU" dirty="0" smtClean="0"/>
              <a:t>состоят </a:t>
            </a:r>
            <a:r>
              <a:rPr lang="ru-RU" dirty="0"/>
              <a:t>в преобразовании информационных сигналов или энергии</a:t>
            </a:r>
            <a:r>
              <a:rPr lang="ru-RU" dirty="0" smtClean="0"/>
              <a:t>.</a:t>
            </a:r>
          </a:p>
          <a:p>
            <a:r>
              <a:rPr lang="ru-RU" dirty="0"/>
              <a:t>Основными  задачами  электронного  прибора  как  преобразователя  информационных  сигналов  являются: усиление, генерирование, передача, накопление и хранение сигналов, выделение сигналов на фоне шумов.</a:t>
            </a:r>
          </a:p>
        </p:txBody>
      </p:sp>
    </p:spTree>
    <p:extLst>
      <p:ext uri="{BB962C8B-B14F-4D97-AF65-F5344CB8AC3E}">
        <p14:creationId xmlns:p14="http://schemas.microsoft.com/office/powerpoint/2010/main" val="41138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8708" y="1124744"/>
                <a:ext cx="9099795" cy="561662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be-BY" dirty="0"/>
                  <a:t>Если ширина запрещенной </a:t>
                </a:r>
                <a:r>
                  <a:rPr lang="be-BY" dirty="0" smtClean="0"/>
                  <a:t>зоны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З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&gt;6</m:t>
                    </m:r>
                    <m:r>
                      <m:rPr>
                        <m:nor/>
                      </m:rPr>
                      <a:rPr lang="ru-RU" dirty="0"/>
                      <m:t> эВ</m:t>
                    </m:r>
                  </m:oMath>
                </a14:m>
                <a:r>
                  <a:rPr lang="ru-RU" dirty="0" smtClean="0"/>
                  <a:t>, то </a:t>
                </a:r>
                <a:r>
                  <a:rPr lang="ru-RU" dirty="0"/>
                  <a:t>при обычных условиях электроны практически не попадают в зону проводимости, в связи с этим такое вещество не проводит электрического тока и называется </a:t>
                </a:r>
                <a:r>
                  <a:rPr lang="ru-RU" b="1" i="1" dirty="0" smtClean="0"/>
                  <a:t>диэлектриком</a:t>
                </a:r>
                <a:r>
                  <a:rPr lang="ru-RU" b="1" dirty="0" smtClean="0"/>
                  <a:t>.</a:t>
                </a:r>
                <a:r>
                  <a:rPr lang="ru-RU" b="1" dirty="0"/>
                  <a:t> </a:t>
                </a:r>
                <a:endParaRPr lang="ru-RU" b="1" dirty="0" smtClean="0"/>
              </a:p>
              <a:p>
                <a:r>
                  <a:rPr lang="ru-RU" dirty="0"/>
                  <a:t>У металлов и их сплавов запрещенная зона отсутствует (рис. </a:t>
                </a:r>
                <a:r>
                  <a:rPr lang="ru-RU" b="1" i="1" dirty="0"/>
                  <a:t>г</a:t>
                </a:r>
                <a:r>
                  <a:rPr lang="ru-RU" dirty="0"/>
                  <a:t>), так как у них зона проводимости и валентная зона перекрываются. Такие вещества обладают хорошей проводимостью и называются </a:t>
                </a:r>
                <a:r>
                  <a:rPr lang="ru-RU" b="1" i="1" dirty="0"/>
                  <a:t>проводниками</a:t>
                </a:r>
                <a:r>
                  <a:rPr lang="ru-RU" dirty="0"/>
                  <a:t>.</a:t>
                </a:r>
                <a:endParaRPr lang="be-BY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08" y="1124744"/>
                <a:ext cx="9099795" cy="5616624"/>
              </a:xfrm>
              <a:blipFill rotWithShape="0">
                <a:blip r:embed="rId2"/>
                <a:stretch>
                  <a:fillRect l="-536" t="-228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7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3258" y="1050923"/>
                <a:ext cx="9140742" cy="56904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В полупроводниках при температуре отличной от нуля, часть электронов обладает энергией, достаточной для перехода в зону проводимости. </a:t>
                </a:r>
                <a:endParaRPr lang="en-US" dirty="0" smtClean="0"/>
              </a:p>
              <a:p>
                <a:r>
                  <a:rPr lang="ru-RU" b="1" i="1" dirty="0" smtClean="0"/>
                  <a:t>Электроны</a:t>
                </a:r>
                <a:r>
                  <a:rPr lang="ru-RU" dirty="0" smtClean="0"/>
                  <a:t> в зоне проводимости становятся </a:t>
                </a:r>
                <a:r>
                  <a:rPr lang="ru-RU" b="1" i="1" dirty="0" smtClean="0"/>
                  <a:t>свободными</a:t>
                </a:r>
                <a:r>
                  <a:rPr lang="ru-RU" dirty="0" smtClean="0"/>
                  <a:t>, их концентрация в собственном полупроводнике обозначается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/>
                  <a:t>Уход электрона из валентной зоны приводит к разрыву ковалентной связи и образованию в валентной зоне </a:t>
                </a:r>
                <a:r>
                  <a:rPr lang="ru-RU" b="1" i="1" dirty="0" smtClean="0"/>
                  <a:t>незаполненного</a:t>
                </a:r>
                <a:r>
                  <a:rPr lang="ru-RU" dirty="0" smtClean="0"/>
                  <a:t> </a:t>
                </a:r>
                <a:r>
                  <a:rPr lang="ru-RU" dirty="0"/>
                  <a:t>энергетического уровня (положительного заряда), называемого </a:t>
                </a:r>
                <a:r>
                  <a:rPr lang="ru-RU" b="1" i="1" dirty="0" smtClean="0"/>
                  <a:t>дыркой</a:t>
                </a:r>
                <a:r>
                  <a:rPr lang="ru-RU" dirty="0" smtClean="0"/>
                  <a:t>, </a:t>
                </a:r>
                <a:r>
                  <a:rPr lang="ru-RU" dirty="0"/>
                  <a:t>концентрация которых в собственном полупроводнике </a:t>
                </a:r>
                <a:r>
                  <a:rPr lang="ru-RU" dirty="0" smtClean="0"/>
                  <a:t>обозначается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4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3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43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be-BY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8" y="1050923"/>
                <a:ext cx="9140742" cy="5690445"/>
              </a:xfrm>
              <a:blipFill rotWithShape="0">
                <a:blip r:embed="rId2"/>
                <a:stretch>
                  <a:fillRect l="-600" t="-2998" b="-85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40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Валентные электроны соседних атомов под воздействием электрического поля могут переходить на свободные уровни, создавая дырки в другом месте. </a:t>
            </a:r>
            <a:endParaRPr lang="en-US" dirty="0" smtClean="0"/>
          </a:p>
          <a:p>
            <a:r>
              <a:rPr lang="ru-RU" dirty="0" smtClean="0"/>
              <a:t>При </a:t>
            </a:r>
            <a:r>
              <a:rPr lang="ru-RU" dirty="0"/>
              <a:t>этом движение электронов можно рассматривать как движение положительных зарядов – дырок. </a:t>
            </a:r>
            <a:endParaRPr lang="en-US" dirty="0" smtClean="0"/>
          </a:p>
          <a:p>
            <a:r>
              <a:rPr lang="ru-RU" dirty="0" smtClean="0"/>
              <a:t>У </a:t>
            </a:r>
            <a:r>
              <a:rPr lang="ru-RU" dirty="0"/>
              <a:t>абсолютно чистого и однородного полупроводника (концентрация примесей настолько мала, что не оказывает существенного влияния на удельную проводимость полупроводника), при температуре отличной от 0 К образуются свободные электроны и дырки.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845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Процесс образования пар электрон-дырка называется </a:t>
            </a:r>
            <a:r>
              <a:rPr lang="ru-RU" b="1" i="1" dirty="0"/>
              <a:t>генерацией</a:t>
            </a:r>
            <a:r>
              <a:rPr lang="ru-RU" b="1" dirty="0"/>
              <a:t> </a:t>
            </a:r>
            <a:r>
              <a:rPr lang="ru-RU" dirty="0"/>
              <a:t>. После своего появления дырка под действием тепловой энергии совершает хаотическое движение в валентной зоне так же, как электрон в зоне проводимости.</a:t>
            </a:r>
          </a:p>
          <a:p>
            <a:r>
              <a:rPr lang="ru-RU" dirty="0"/>
              <a:t>При этом возможен процесс захвата электронов зоны проводимости дырками валентной зоны. При этом разорванные ковалентные связи восстанавливаются, а носители заряда – электрон и дырка – исчезают. Процесс исчезновения пар электрон–дырка называется </a:t>
            </a:r>
            <a:r>
              <a:rPr lang="ru-RU" b="1" i="1" dirty="0"/>
              <a:t>рекомбинацией</a:t>
            </a:r>
            <a:r>
              <a:rPr lang="ru-RU" dirty="0"/>
              <a:t>. </a:t>
            </a:r>
            <a:endParaRPr lang="en-US" dirty="0" smtClean="0"/>
          </a:p>
          <a:p>
            <a:r>
              <a:rPr lang="ru-RU" dirty="0" smtClean="0"/>
              <a:t>Этот </a:t>
            </a:r>
            <a:r>
              <a:rPr lang="ru-RU" dirty="0"/>
              <a:t>процесс сопровождается выделением энергии, которая идет на нагрев кристаллической решетки и частично излучается во внешнюю среду.</a:t>
            </a:r>
          </a:p>
        </p:txBody>
      </p:sp>
    </p:spTree>
    <p:extLst>
      <p:ext uri="{BB962C8B-B14F-4D97-AF65-F5344CB8AC3E}">
        <p14:creationId xmlns:p14="http://schemas.microsoft.com/office/powerpoint/2010/main" val="3179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Промежуток времени с момента генерации носителя до его исчезновения (</a:t>
                </a:r>
                <a:r>
                  <a:rPr lang="ru-RU" dirty="0"/>
                  <a:t>рекомбинации) называется </a:t>
                </a:r>
                <a:r>
                  <a:rPr lang="ru-RU" b="1" dirty="0"/>
                  <a:t>временем жизни</a:t>
                </a:r>
                <a:r>
                  <a:rPr lang="ru-RU" dirty="0"/>
                  <a:t> </a:t>
                </a:r>
                <a:r>
                  <a:rPr lang="ru-RU" dirty="0" smtClean="0"/>
                  <a:t>носителя</a:t>
                </a:r>
                <a:r>
                  <a:rPr lang="en-US" dirty="0" smtClean="0"/>
                  <a:t> </a:t>
                </a:r>
                <a:r>
                  <a:rPr lang="el-GR" sz="4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τ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 smtClean="0"/>
                  <a:t>Расстояние</a:t>
                </a:r>
                <a:r>
                  <a:rPr lang="ru-RU" dirty="0"/>
                  <a:t>, пройденное носителем заряда за время </a:t>
                </a:r>
                <a:r>
                  <a:rPr lang="ru-RU" dirty="0" smtClean="0"/>
                  <a:t>жизни, называется</a:t>
                </a:r>
                <a:r>
                  <a:rPr lang="ru-RU" dirty="0"/>
                  <a:t> </a:t>
                </a:r>
                <a:r>
                  <a:rPr lang="ru-RU" b="1" dirty="0"/>
                  <a:t>диффузионной </a:t>
                </a:r>
                <a:r>
                  <a:rPr lang="ru-RU" b="1" dirty="0" smtClean="0"/>
                  <a:t>длиной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/>
                  <a:t>Более строго диффузионная длина определяется как расстояние, на котором концентрация носителей уменьшается </a:t>
                </a:r>
                <a:r>
                  <a:rPr lang="ru-RU" dirty="0" smtClean="0"/>
                  <a:t>в</a:t>
                </a:r>
                <a:r>
                  <a:rPr lang="en-US" dirty="0" smtClean="0"/>
                  <a:t> </a:t>
                </a:r>
                <a:r>
                  <a:rPr lang="en-US" sz="4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раз.</a:t>
                </a:r>
                <a:endParaRPr lang="ru-RU" sz="4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736" t="-2310" r="-2811" b="-275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33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Диффузионная длина и время жизни электронов и дырок связаны между собой соотношениями: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rad>
                  </m:oMath>
                </a14:m>
                <a:endParaRPr lang="en-US" dirty="0" smtClean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 - коэффициенты диффузии электронов и </a:t>
                </a:r>
                <a:r>
                  <a:rPr lang="ru-RU" dirty="0" smtClean="0"/>
                  <a:t>дырок </a:t>
                </a:r>
                <a:r>
                  <a:rPr lang="ru-RU" dirty="0"/>
                  <a:t>соответственно</a:t>
                </a:r>
                <a:r>
                  <a:rPr lang="ru-RU" dirty="0" smtClean="0"/>
                  <a:t>,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/>
                  <a:t> - время </a:t>
                </a:r>
                <a:r>
                  <a:rPr lang="ru-RU" dirty="0"/>
                  <a:t>жизни электронов и дырок </a:t>
                </a:r>
                <a:r>
                  <a:rPr lang="ru-RU" dirty="0" smtClean="0"/>
                  <a:t>соответственно.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736" t="-143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69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Процесс занятия электронами того или иного энергетического уровня носит вероятностный характер и описывается функцией распределения Ферми–Дирака: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𝑘𝑇</m:t>
                                </m:r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ru-RU" dirty="0" smtClean="0"/>
                  <a:t> - функция распределения,</a:t>
                </a:r>
                <a:r>
                  <a:rPr lang="ru-RU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be-BY" dirty="0" smtClean="0"/>
                  <a:t>– </a:t>
                </a:r>
                <a:r>
                  <a:rPr lang="be-BY" dirty="0"/>
                  <a:t>энергия свободного </a:t>
                </a:r>
                <a:r>
                  <a:rPr lang="be-BY" dirty="0" smtClean="0"/>
                  <a:t>электрона,</a:t>
                </a:r>
                <a:br>
                  <a:rPr lang="be-BY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– энергетический уровень Ферми,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=0,5</m:t>
                    </m:r>
                  </m:oMath>
                </a14:m>
                <a:r>
                  <a:rPr lang="ru-RU" dirty="0" smtClean="0"/>
                  <a:t> при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,</a:t>
                </a:r>
                <a:br>
                  <a:rPr lang="ru-RU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be-BY" dirty="0" smtClean="0"/>
                  <a:t>постоянная Больцмана,</a:t>
                </a:r>
                <a:br>
                  <a:rPr lang="be-BY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абсолютная температура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736" t="-2310" b="-33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78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 чистом (собственном) полупроводнике энергетический уровень Ферми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𝒇𝒊</m:t>
                        </m:r>
                      </m:sub>
                    </m:sSub>
                  </m:oMath>
                </a14:m>
                <a:r>
                  <a:rPr lang="ru-RU" dirty="0" smtClean="0"/>
                  <a:t> можно определить из функции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box>
                      <m:box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З</m:t>
                                </m:r>
                              </m:sub>
                            </m:sSub>
                          </m:num>
                          <m:den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ru-RU" b="0" i="0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ru-RU" b="1" i="1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:r>
                  <a:rPr lang="ru-RU" dirty="0"/>
                  <a:t>потолок валентной зоны и дно зоны проводимости. </a:t>
                </a:r>
              </a:p>
              <a:p>
                <a:r>
                  <a:rPr lang="ru-RU" dirty="0"/>
                  <a:t>Таким образом уровень Ферми в беспримесном полупроводнике при любой температуре расположен посередине запрещенной зоны.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736" t="-1430" r="-1807" b="-99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0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 собственном полупроводнике в установившемся равновесном состоянии процессы генерации выравниваются процессами рекомбинации, скорость которой пропорциональна концентрации электронов и дырок:</a:t>
                </a:r>
                <a: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ген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ru-RU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ν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рек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ru-RU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ru-RU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ru-RU" b="1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96" y="1124744"/>
                <a:ext cx="9108504" cy="5544616"/>
              </a:xfrm>
              <a:blipFill rotWithShape="0">
                <a:blip r:embed="rId2"/>
                <a:stretch>
                  <a:fillRect l="-736" t="-143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1.2. 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Электронные приборы </a:t>
            </a:r>
            <a:r>
              <a:rPr lang="ru-RU" dirty="0" smtClean="0"/>
              <a:t>можно классифицировать по: </a:t>
            </a:r>
            <a:br>
              <a:rPr lang="ru-RU" dirty="0" smtClean="0"/>
            </a:br>
            <a:r>
              <a:rPr lang="ru-RU" dirty="0" smtClean="0"/>
              <a:t>- назначению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физическим  </a:t>
            </a:r>
            <a:r>
              <a:rPr lang="ru-RU" dirty="0"/>
              <a:t>свойствам,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основным  </a:t>
            </a:r>
            <a:r>
              <a:rPr lang="ru-RU" dirty="0"/>
              <a:t>электрическим  параметрам,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конструктивно-технологическим </a:t>
            </a:r>
            <a:r>
              <a:rPr lang="ru-RU" dirty="0"/>
              <a:t>признакам,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роду </a:t>
            </a:r>
            <a:r>
              <a:rPr lang="ru-RU" dirty="0"/>
              <a:t>рабочей среды и т.д.</a:t>
            </a:r>
          </a:p>
        </p:txBody>
      </p:sp>
    </p:spTree>
    <p:extLst>
      <p:ext uri="{BB962C8B-B14F-4D97-AF65-F5344CB8AC3E}">
        <p14:creationId xmlns:p14="http://schemas.microsoft.com/office/powerpoint/2010/main" val="33342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1.2. </a:t>
            </a:r>
            <a:r>
              <a:rPr lang="ru-RU" sz="2900" dirty="0">
                <a:effectLst/>
              </a:rPr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В  зависимости  от  вида  сигналов  и  способа  обработки  информации  все </a:t>
            </a:r>
            <a:r>
              <a:rPr lang="ru-RU" dirty="0" smtClean="0"/>
              <a:t>существующие  </a:t>
            </a:r>
            <a:r>
              <a:rPr lang="ru-RU" dirty="0"/>
              <a:t>электронные  приборы  разделяют  </a:t>
            </a:r>
            <a:r>
              <a:rPr lang="ru-RU" dirty="0" smtClean="0"/>
              <a:t>на:  </a:t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err="1" smtClean="0"/>
              <a:t>электропреобразовательные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smtClean="0"/>
              <a:t>электросветовые</a:t>
            </a:r>
            <a:r>
              <a:rPr lang="ru-RU" dirty="0"/>
              <a:t>,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smtClean="0"/>
              <a:t>фотоэлектрические</a:t>
            </a:r>
            <a:r>
              <a:rPr lang="ru-RU" dirty="0"/>
              <a:t>,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smtClean="0"/>
              <a:t>термоэлектрические</a:t>
            </a:r>
            <a:r>
              <a:rPr lang="ru-RU" dirty="0"/>
              <a:t>,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smtClean="0"/>
              <a:t>акустоэлектрические, </a:t>
            </a:r>
            <a:br>
              <a:rPr lang="ru-RU" dirty="0" smtClean="0"/>
            </a:br>
            <a:r>
              <a:rPr lang="ru-RU" dirty="0"/>
              <a:t>- </a:t>
            </a:r>
            <a:r>
              <a:rPr lang="ru-RU" dirty="0" err="1" smtClean="0"/>
              <a:t>механоэлектрические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10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1.2. </a:t>
            </a:r>
            <a:r>
              <a:rPr lang="ru-RU" sz="2900" dirty="0">
                <a:effectLst/>
              </a:rPr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/>
              <a:t>Электропреобразовательные</a:t>
            </a:r>
            <a:r>
              <a:rPr lang="ru-RU" dirty="0"/>
              <a:t>  приборы  представляют  самую  большую </a:t>
            </a:r>
            <a:r>
              <a:rPr lang="ru-RU" dirty="0" smtClean="0"/>
              <a:t>группу </a:t>
            </a:r>
            <a:r>
              <a:rPr lang="ru-RU" dirty="0"/>
              <a:t>электронных приборов.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 </a:t>
            </a:r>
            <a:r>
              <a:rPr lang="ru-RU" dirty="0"/>
              <a:t>ним относят различные типы диодов и </a:t>
            </a:r>
            <a:r>
              <a:rPr lang="ru-RU" dirty="0" smtClean="0"/>
              <a:t>транзисторов</a:t>
            </a:r>
            <a:r>
              <a:rPr lang="ru-RU" dirty="0"/>
              <a:t>, тиристоры, газоразрядные, электровакуумные приборы. </a:t>
            </a:r>
          </a:p>
          <a:p>
            <a:r>
              <a:rPr lang="ru-RU" dirty="0"/>
              <a:t>К электросветовым относят светодиоды, люминесцентные конденсаторы, </a:t>
            </a:r>
            <a:r>
              <a:rPr lang="ru-RU" dirty="0" smtClean="0"/>
              <a:t>лазеры</a:t>
            </a:r>
            <a:r>
              <a:rPr lang="ru-RU" dirty="0"/>
              <a:t>, электронно-лучевые трубки. </a:t>
            </a:r>
          </a:p>
          <a:p>
            <a:r>
              <a:rPr lang="ru-RU" dirty="0"/>
              <a:t>К  фотоэлектрическим – фотодиоды,  фототранзисторы,  </a:t>
            </a:r>
            <a:r>
              <a:rPr lang="ru-RU" dirty="0" err="1"/>
              <a:t>фототиристоры</a:t>
            </a:r>
            <a:r>
              <a:rPr lang="ru-RU" dirty="0"/>
              <a:t>, </a:t>
            </a:r>
            <a:r>
              <a:rPr lang="ru-RU" dirty="0" smtClean="0"/>
              <a:t>солнечные </a:t>
            </a:r>
            <a:r>
              <a:rPr lang="ru-RU" dirty="0"/>
              <a:t>батареи. </a:t>
            </a:r>
          </a:p>
          <a:p>
            <a:r>
              <a:rPr lang="ru-RU" dirty="0"/>
              <a:t>К  термоэлектрическим – полупроводниковые  диоды,  транзисторы,  </a:t>
            </a:r>
            <a:r>
              <a:rPr lang="ru-RU" dirty="0" smtClean="0"/>
              <a:t>термисторы</a:t>
            </a:r>
            <a:r>
              <a:rPr lang="ru-RU" dirty="0"/>
              <a:t>. </a:t>
            </a:r>
          </a:p>
          <a:p>
            <a:r>
              <a:rPr lang="ru-RU" dirty="0" smtClean="0"/>
              <a:t>К </a:t>
            </a:r>
            <a:r>
              <a:rPr lang="ru-RU" dirty="0"/>
              <a:t>акустическим приборам </a:t>
            </a:r>
            <a:r>
              <a:rPr lang="ru-RU" dirty="0" smtClean="0"/>
              <a:t>- акустоэлектрические  </a:t>
            </a:r>
            <a:r>
              <a:rPr lang="ru-RU" dirty="0"/>
              <a:t>усилители,  генераторы,  фильтры,  линии  задержки </a:t>
            </a:r>
            <a:r>
              <a:rPr lang="ru-RU" dirty="0" smtClean="0"/>
              <a:t>на </a:t>
            </a:r>
            <a:r>
              <a:rPr lang="ru-RU" dirty="0"/>
              <a:t>поверхностных акустических волнах относятся к акустическим приборам.</a:t>
            </a:r>
          </a:p>
        </p:txBody>
      </p:sp>
    </p:spTree>
    <p:extLst>
      <p:ext uri="{BB962C8B-B14F-4D97-AF65-F5344CB8AC3E}">
        <p14:creationId xmlns:p14="http://schemas.microsoft.com/office/powerpoint/2010/main" val="7917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1.2. </a:t>
            </a:r>
            <a:r>
              <a:rPr lang="ru-RU" sz="2900" dirty="0">
                <a:effectLst/>
              </a:rPr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По  виду  рабочей  среды  различают  следующие  классы  приборов: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полупроводниковые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электровакуумные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газоразрядные</a:t>
            </a:r>
            <a:r>
              <a:rPr lang="ru-RU" dirty="0"/>
              <a:t>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</a:t>
            </a:r>
            <a:r>
              <a:rPr lang="ru-RU" dirty="0" err="1" smtClean="0"/>
              <a:t>хемотронные</a:t>
            </a:r>
            <a:r>
              <a:rPr lang="ru-RU" dirty="0" smtClean="0"/>
              <a:t> (жидкостные)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3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1.2. </a:t>
            </a:r>
            <a:r>
              <a:rPr lang="ru-RU" sz="2900" dirty="0">
                <a:effectLst/>
              </a:rPr>
              <a:t>классификация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По диапазону </a:t>
            </a:r>
            <a:r>
              <a:rPr lang="ru-RU" dirty="0" smtClean="0"/>
              <a:t>частот:</a:t>
            </a:r>
            <a:br>
              <a:rPr lang="ru-RU" dirty="0" smtClean="0"/>
            </a:br>
            <a:r>
              <a:rPr lang="ru-RU" dirty="0" smtClean="0"/>
              <a:t>- низкочастотные (</a:t>
            </a:r>
            <a:r>
              <a:rPr lang="en-US" dirty="0" smtClean="0"/>
              <a:t>&lt;3</a:t>
            </a:r>
            <a:r>
              <a:rPr lang="ru-RU" dirty="0" smtClean="0"/>
              <a:t>МГц), </a:t>
            </a:r>
            <a:br>
              <a:rPr lang="ru-RU" dirty="0" smtClean="0"/>
            </a:br>
            <a:r>
              <a:rPr lang="ru-RU" dirty="0" smtClean="0"/>
              <a:t>- высокочастотные (</a:t>
            </a:r>
            <a:r>
              <a:rPr lang="en-US" dirty="0"/>
              <a:t>3</a:t>
            </a:r>
            <a:r>
              <a:rPr lang="ru-RU" dirty="0" smtClean="0"/>
              <a:t>МГц-</a:t>
            </a:r>
            <a:r>
              <a:rPr lang="en-US" dirty="0"/>
              <a:t> 3</a:t>
            </a:r>
            <a:r>
              <a:rPr lang="ru-RU" dirty="0"/>
              <a:t>ГГц</a:t>
            </a:r>
            <a:r>
              <a:rPr lang="ru-RU" dirty="0" smtClean="0"/>
              <a:t>), </a:t>
            </a:r>
            <a:br>
              <a:rPr lang="ru-RU" dirty="0" smtClean="0"/>
            </a:br>
            <a:r>
              <a:rPr lang="ru-RU" dirty="0" smtClean="0"/>
              <a:t>- сверхвысокочастотные (</a:t>
            </a:r>
            <a:r>
              <a:rPr lang="en-US" dirty="0" smtClean="0"/>
              <a:t>&gt;3</a:t>
            </a:r>
            <a:r>
              <a:rPr lang="ru-RU" dirty="0" smtClean="0"/>
              <a:t>ГГц);</a:t>
            </a:r>
          </a:p>
          <a:p>
            <a:r>
              <a:rPr lang="ru-RU" dirty="0" smtClean="0"/>
              <a:t>По мощности:</a:t>
            </a:r>
            <a:br>
              <a:rPr lang="ru-RU" dirty="0" smtClean="0"/>
            </a:br>
            <a:r>
              <a:rPr lang="ru-RU" dirty="0" smtClean="0"/>
              <a:t>- малой </a:t>
            </a:r>
            <a:r>
              <a:rPr lang="ru-RU" dirty="0"/>
              <a:t>мощности,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- средней мощности, </a:t>
            </a:r>
            <a:br>
              <a:rPr lang="ru-RU" dirty="0" smtClean="0"/>
            </a:br>
            <a:r>
              <a:rPr lang="ru-RU" dirty="0" smtClean="0"/>
              <a:t>- мощные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42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1.3. Режимы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Понятие </a:t>
            </a:r>
            <a:r>
              <a:rPr lang="ru-RU" b="1" dirty="0"/>
              <a:t>режима</a:t>
            </a:r>
            <a:r>
              <a:rPr lang="ru-RU" dirty="0"/>
              <a:t> электронного прибора включает в себя совокупность </a:t>
            </a:r>
            <a:r>
              <a:rPr lang="ru-RU" dirty="0" smtClean="0"/>
              <a:t>условий</a:t>
            </a:r>
            <a:r>
              <a:rPr lang="ru-RU" dirty="0"/>
              <a:t>, определяющих его работу. </a:t>
            </a:r>
            <a:endParaRPr lang="ru-RU" dirty="0" smtClean="0"/>
          </a:p>
          <a:p>
            <a:r>
              <a:rPr lang="ru-RU" dirty="0" smtClean="0"/>
              <a:t>Любой </a:t>
            </a:r>
            <a:r>
              <a:rPr lang="ru-RU" dirty="0"/>
              <a:t>режим определяется совокупностью </a:t>
            </a:r>
            <a:r>
              <a:rPr lang="ru-RU" dirty="0" smtClean="0"/>
              <a:t>параметров</a:t>
            </a:r>
            <a:r>
              <a:rPr lang="ru-RU" dirty="0"/>
              <a:t>. Различают электрический, механический, климатический режимы. </a:t>
            </a:r>
          </a:p>
          <a:p>
            <a:r>
              <a:rPr lang="ru-RU" dirty="0"/>
              <a:t>Каждый из указанных режимов характеризуется своими параметрами.</a:t>
            </a:r>
          </a:p>
        </p:txBody>
      </p:sp>
    </p:spTree>
    <p:extLst>
      <p:ext uri="{BB962C8B-B14F-4D97-AF65-F5344CB8AC3E}">
        <p14:creationId xmlns:p14="http://schemas.microsoft.com/office/powerpoint/2010/main" val="27885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1.3. Режимы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/>
          </a:bodyPr>
          <a:lstStyle/>
          <a:p>
            <a:r>
              <a:rPr lang="ru-RU" dirty="0"/>
              <a:t>Оптимальные  условия  работы  прибора  при  эксплуатации,  испытаниях </a:t>
            </a:r>
            <a:r>
              <a:rPr lang="ru-RU" dirty="0" smtClean="0"/>
              <a:t>или  </a:t>
            </a:r>
            <a:r>
              <a:rPr lang="ru-RU" dirty="0"/>
              <a:t>измерениях  его  параметров  определяются  </a:t>
            </a:r>
            <a:r>
              <a:rPr lang="ru-RU" b="1" dirty="0"/>
              <a:t>номинальным  режимом</a:t>
            </a:r>
            <a:r>
              <a:rPr lang="ru-RU" dirty="0"/>
              <a:t>.  </a:t>
            </a:r>
            <a:endParaRPr lang="ru-RU" dirty="0" smtClean="0"/>
          </a:p>
          <a:p>
            <a:r>
              <a:rPr lang="ru-RU" dirty="0" smtClean="0"/>
              <a:t>Предельные </a:t>
            </a:r>
            <a:r>
              <a:rPr lang="ru-RU" dirty="0"/>
              <a:t>параметры характеризуют </a:t>
            </a:r>
            <a:r>
              <a:rPr lang="ru-RU" b="1" dirty="0"/>
              <a:t>предельно допустимые режимы </a:t>
            </a:r>
            <a:r>
              <a:rPr lang="ru-RU" dirty="0"/>
              <a:t>работы. </a:t>
            </a:r>
            <a:endParaRPr lang="ru-RU" dirty="0" smtClean="0"/>
          </a:p>
          <a:p>
            <a:r>
              <a:rPr lang="ru-RU" dirty="0" smtClean="0"/>
              <a:t>К ним  </a:t>
            </a:r>
            <a:r>
              <a:rPr lang="ru-RU" dirty="0"/>
              <a:t>относятся  максимально  допустимые  значения  напряжений  на  электродах </a:t>
            </a:r>
            <a:r>
              <a:rPr lang="ru-RU" dirty="0" smtClean="0"/>
              <a:t>прибора</a:t>
            </a:r>
            <a:r>
              <a:rPr lang="ru-RU" dirty="0"/>
              <a:t>, максимально допустимая мощность, рассеиваемая прибором, и т.д.</a:t>
            </a:r>
          </a:p>
        </p:txBody>
      </p:sp>
    </p:spTree>
    <p:extLst>
      <p:ext uri="{BB962C8B-B14F-4D97-AF65-F5344CB8AC3E}">
        <p14:creationId xmlns:p14="http://schemas.microsoft.com/office/powerpoint/2010/main" val="232606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190</TotalTime>
  <Words>732</Words>
  <Application>Microsoft Office PowerPoint</Application>
  <PresentationFormat>Экран (4:3)</PresentationFormat>
  <Paragraphs>114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Cambria Math</vt:lpstr>
      <vt:lpstr>Franklin Gothic Book</vt:lpstr>
      <vt:lpstr>Franklin Gothic Medium</vt:lpstr>
      <vt:lpstr>Times New Roman</vt:lpstr>
      <vt:lpstr>Wingdings 2</vt:lpstr>
      <vt:lpstr>Трек</vt:lpstr>
      <vt:lpstr>ЭЛЕКТРОННЫЕ ПРИБОРЫ</vt:lpstr>
      <vt:lpstr>1.1. ОПределение</vt:lpstr>
      <vt:lpstr>1.2. классификация</vt:lpstr>
      <vt:lpstr>1.2. классификация</vt:lpstr>
      <vt:lpstr>1.2. классификация</vt:lpstr>
      <vt:lpstr>1.2. классификация</vt:lpstr>
      <vt:lpstr>1.2. классификация</vt:lpstr>
      <vt:lpstr>1.3. Режимы</vt:lpstr>
      <vt:lpstr>1.3. Режимы</vt:lpstr>
      <vt:lpstr>1.3. режим</vt:lpstr>
      <vt:lpstr>1.3. режим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  <vt:lpstr>1.4. Физические явления в полупроводниках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DAPPT</cp:lastModifiedBy>
  <cp:revision>25</cp:revision>
  <dcterms:created xsi:type="dcterms:W3CDTF">2019-09-30T20:17:48Z</dcterms:created>
  <dcterms:modified xsi:type="dcterms:W3CDTF">2020-09-12T02:06:03Z</dcterms:modified>
</cp:coreProperties>
</file>