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1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5" r:id="rId42"/>
    <p:sldId id="296" r:id="rId43"/>
    <p:sldId id="299" r:id="rId44"/>
    <p:sldId id="300" r:id="rId45"/>
    <p:sldId id="301" r:id="rId46"/>
    <p:sldId id="302" r:id="rId47"/>
    <p:sldId id="303" r:id="rId48"/>
    <p:sldId id="307" r:id="rId49"/>
    <p:sldId id="306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38B5-7105-4090-87F2-DDDECA5B8B5D}" type="datetimeFigureOut">
              <a:rPr lang="be-BY" smtClean="0"/>
              <a:t>25.09.2020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E038-C95D-457D-9379-D8A1410760AC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841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25.09.2020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2</a:t>
            </a:r>
            <a:r>
              <a:rPr lang="ru-RU" sz="4400" dirty="0" smtClean="0"/>
              <a:t>. Примесные полупроводники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акцепторные полупроводники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400600"/>
          </a:xfrm>
        </p:spPr>
        <p:txBody>
          <a:bodyPr>
            <a:normAutofit/>
          </a:bodyPr>
          <a:lstStyle/>
          <a:p>
            <a:r>
              <a:rPr lang="ru-RU" sz="2400" dirty="0"/>
              <a:t>Достаточно небольшой внешней энергии, чтобы электроны из верхних уровней валентной зоны переместились на уровень примеси, образовав недостающие ковалентные связи (см. рис. </a:t>
            </a:r>
            <a:r>
              <a:rPr lang="ru-RU" sz="2400" b="1" i="1" dirty="0" smtClean="0"/>
              <a:t>3б</a:t>
            </a:r>
            <a:r>
              <a:rPr lang="ru-RU" sz="2400" dirty="0" smtClean="0"/>
              <a:t>).</a:t>
            </a:r>
          </a:p>
          <a:p>
            <a:r>
              <a:rPr lang="ru-RU" sz="2400" dirty="0"/>
              <a:t>При этом в валентной зоне появляются избыточные уровни (дырки), которые участвуют в создании электрического тока. </a:t>
            </a:r>
          </a:p>
          <a:p>
            <a:endParaRPr lang="be-BY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663269"/>
            <a:ext cx="6542112" cy="31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акцепторные полупроводники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40768"/>
                <a:ext cx="9036496" cy="5400600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За </a:t>
                </a:r>
                <a:r>
                  <a:rPr lang="ru-RU" sz="2400" dirty="0"/>
                  <a:t>счет ионизации атомов исходного материала из валентной зоны часть электронов попадают в зону проводимости. </a:t>
                </a:r>
                <a:endParaRPr lang="ru-RU" sz="2400" dirty="0" smtClean="0"/>
              </a:p>
              <a:p>
                <a:r>
                  <a:rPr lang="ru-RU" sz="2400" dirty="0" smtClean="0"/>
                  <a:t>Число </a:t>
                </a:r>
                <a:r>
                  <a:rPr lang="ru-RU" sz="2400" dirty="0"/>
                  <a:t>дырок в акцепторном полупроводнике превышает число </a:t>
                </a:r>
                <a:r>
                  <a:rPr lang="ru-RU" sz="2400" dirty="0" smtClean="0"/>
                  <a:t>электронов</a:t>
                </a:r>
                <a:br>
                  <a:rPr lang="ru-RU" sz="24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33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33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  <m:r>
                      <a:rPr lang="en-US" sz="3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33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3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u-RU" sz="33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den>
                    </m:f>
                    <m:r>
                      <a:rPr lang="en-US" sz="33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33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33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33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3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33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3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ru-RU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А</m:t>
                            </m:r>
                          </m:sub>
                        </m:sSub>
                      </m:den>
                    </m:f>
                  </m:oMath>
                </a14:m>
                <a:endParaRPr lang="be-BY" sz="3300" dirty="0" smtClean="0"/>
              </a:p>
              <a:p>
                <a:r>
                  <a:rPr lang="ru-RU" sz="2600" dirty="0" smtClean="0"/>
                  <a:t>Дырки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являются </a:t>
                </a:r>
                <a:r>
                  <a:rPr lang="ru-RU" sz="2600" dirty="0" smtClean="0"/>
                  <a:t>основными </a:t>
                </a:r>
                <a:r>
                  <a:rPr lang="ru-RU" sz="2600" dirty="0"/>
                  <a:t>носителями, а электроны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ru-RU" sz="2600" dirty="0"/>
                  <a:t>– </a:t>
                </a:r>
                <a:r>
                  <a:rPr lang="ru-RU" sz="2600" dirty="0" smtClean="0"/>
                  <a:t>неосновными </a:t>
                </a:r>
                <a:r>
                  <a:rPr lang="ru-RU" sz="2600" dirty="0"/>
                  <a:t>носителями.</a:t>
                </a:r>
                <a:endParaRPr lang="en-US" sz="2600" dirty="0"/>
              </a:p>
              <a:p>
                <a:r>
                  <a:rPr lang="ru-RU" sz="2400" dirty="0" smtClean="0"/>
                  <a:t>Полупроводники </a:t>
                </a:r>
                <a:r>
                  <a:rPr lang="ru-RU" sz="2400" dirty="0"/>
                  <a:t>с акцепторной примесью носят название дырочных или полупроводников </a:t>
                </a:r>
                <a:r>
                  <a:rPr lang="ru-RU" sz="2400" b="1" dirty="0"/>
                  <a:t>p-типа</a:t>
                </a:r>
                <a:r>
                  <a:rPr lang="ru-RU" sz="2400" dirty="0"/>
                  <a:t>.</a:t>
                </a:r>
                <a:endParaRPr lang="be-BY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40768"/>
                <a:ext cx="9036496" cy="5400600"/>
              </a:xfrm>
              <a:blipFill rotWithShape="0">
                <a:blip r:embed="rId2"/>
                <a:stretch>
                  <a:fillRect l="-405" t="-79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73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акцепторные </a:t>
            </a:r>
            <a:r>
              <a:rPr lang="ru-RU" dirty="0"/>
              <a:t>полупроводники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При этом меняется положение уровня Ферми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в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А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/>
              </a:p>
              <a:p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sz="2600" dirty="0" smtClean="0"/>
                  <a:t> - эффективная плотность состояний в валентной зоне</a:t>
                </a:r>
                <a:br>
                  <a:rPr lang="ru-RU" sz="2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 smtClean="0"/>
                  <a:t> - акцепторный уровень</a:t>
                </a:r>
              </a:p>
              <a:p>
                <a:r>
                  <a:rPr lang="ru-RU" sz="2600" dirty="0"/>
                  <a:t>С повышением температуры акцепторный </a:t>
                </a:r>
                <a:r>
                  <a:rPr lang="ru-RU" sz="2600" dirty="0" smtClean="0"/>
                  <a:t>уровень смещается </a:t>
                </a:r>
                <a:r>
                  <a:rPr lang="ru-RU" sz="2600" dirty="0"/>
                  <a:t>к середине запрещённой зоны.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3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2.2. </a:t>
            </a:r>
            <a:r>
              <a:rPr lang="ru-RU" dirty="0" smtClean="0"/>
              <a:t>неравновесные носители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Под влиянием различных энергетических воздействий в полупроводнике </a:t>
            </a:r>
            <a:r>
              <a:rPr lang="ru-RU" sz="2800" dirty="0" smtClean="0"/>
              <a:t>может </a:t>
            </a:r>
            <a:r>
              <a:rPr lang="ru-RU" sz="2800" dirty="0"/>
              <a:t>возникнуть неравновесная концентрация зарядов. Образование </a:t>
            </a:r>
            <a:r>
              <a:rPr lang="ru-RU" sz="2800" b="1" i="1" dirty="0" smtClean="0"/>
              <a:t>неравновесных</a:t>
            </a:r>
            <a:r>
              <a:rPr lang="ru-RU" sz="2800" dirty="0" smtClean="0"/>
              <a:t> </a:t>
            </a:r>
            <a:r>
              <a:rPr lang="ru-RU" sz="2800" dirty="0"/>
              <a:t>(избыточных) носителей заряда может происходить при освещении </a:t>
            </a:r>
            <a:r>
              <a:rPr lang="ru-RU" sz="2800" dirty="0" smtClean="0"/>
              <a:t>полупроводника</a:t>
            </a:r>
            <a:r>
              <a:rPr lang="ru-RU" sz="2800" dirty="0"/>
              <a:t>,  в  результате  чего  появляются  дополнительные  </a:t>
            </a:r>
            <a:r>
              <a:rPr lang="ru-RU" sz="2800" dirty="0" smtClean="0"/>
              <a:t>электронно-дырочные </a:t>
            </a:r>
            <a:r>
              <a:rPr lang="ru-RU" sz="2800" dirty="0"/>
              <a:t>пары.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полупроводниковых диодах и транзисторах при </a:t>
            </a:r>
            <a:r>
              <a:rPr lang="ru-RU" sz="2800" dirty="0" smtClean="0"/>
              <a:t>прохождении  </a:t>
            </a:r>
            <a:r>
              <a:rPr lang="ru-RU" sz="2800" dirty="0"/>
              <a:t>тока  образуются  неравновесные  носители  заряда. </a:t>
            </a:r>
            <a:endParaRPr lang="ru-RU" sz="2800" dirty="0" smtClean="0"/>
          </a:p>
          <a:p>
            <a:r>
              <a:rPr lang="ru-RU" sz="2800" dirty="0" smtClean="0"/>
              <a:t>Процесс  </a:t>
            </a:r>
            <a:r>
              <a:rPr lang="ru-RU" sz="2800" dirty="0"/>
              <a:t>рекомбинации </a:t>
            </a:r>
            <a:r>
              <a:rPr lang="ru-RU" sz="2800" dirty="0" smtClean="0"/>
              <a:t>электронов </a:t>
            </a:r>
            <a:r>
              <a:rPr lang="ru-RU" sz="2800" dirty="0"/>
              <a:t>и дырок может происходить либо прямым путём – из зоны в зону, </a:t>
            </a:r>
            <a:r>
              <a:rPr lang="ru-RU" sz="2800" dirty="0" smtClean="0"/>
              <a:t>либо  </a:t>
            </a:r>
            <a:r>
              <a:rPr lang="ru-RU" sz="2800" dirty="0"/>
              <a:t>через  локальные  </a:t>
            </a:r>
            <a:r>
              <a:rPr lang="ru-RU" sz="2800" dirty="0" smtClean="0"/>
              <a:t>энергетические  </a:t>
            </a:r>
            <a:r>
              <a:rPr lang="ru-RU" sz="2800" dirty="0"/>
              <a:t>уровни  в  </a:t>
            </a:r>
            <a:r>
              <a:rPr lang="ru-RU" sz="2800" dirty="0" smtClean="0"/>
              <a:t>запрещённой  </a:t>
            </a:r>
            <a:r>
              <a:rPr lang="ru-RU" sz="2800" dirty="0"/>
              <a:t>зоне,  называемые  </a:t>
            </a:r>
            <a:r>
              <a:rPr lang="ru-RU" sz="2800" b="1" i="1" dirty="0" smtClean="0"/>
              <a:t>центрами  </a:t>
            </a:r>
            <a:r>
              <a:rPr lang="ru-RU" sz="2800" b="1" i="1" dirty="0"/>
              <a:t>рекомбинации</a:t>
            </a:r>
            <a:r>
              <a:rPr lang="ru-RU" sz="2800" dirty="0"/>
              <a:t>,  или  </a:t>
            </a:r>
            <a:r>
              <a:rPr lang="ru-RU" sz="2800" b="1" i="1" dirty="0" smtClean="0"/>
              <a:t>ловушками</a:t>
            </a:r>
            <a:endParaRPr lang="en-US" sz="2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75045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u="sng" dirty="0" smtClean="0"/>
                  <a:t>При наличии электрического поля </a:t>
                </a:r>
                <a:r>
                  <a:rPr lang="ru-RU" sz="2600" dirty="0" smtClean="0"/>
                  <a:t>на хаотическое движение электронов и дырок </a:t>
                </a:r>
                <a:r>
                  <a:rPr lang="ru-RU" sz="2600" dirty="0"/>
                  <a:t>накладывается компонента направленного движения. В результате </a:t>
                </a:r>
                <a:r>
                  <a:rPr lang="ru-RU" sz="2600" dirty="0" smtClean="0"/>
                  <a:t>электроны </a:t>
                </a:r>
                <a:r>
                  <a:rPr lang="ru-RU" sz="2600" dirty="0"/>
                  <a:t>и дырки начинают перемещаться – возникает </a:t>
                </a:r>
                <a:r>
                  <a:rPr lang="ru-RU" sz="2600" b="1" i="1" dirty="0"/>
                  <a:t>дрейфовый ток</a:t>
                </a:r>
                <a:r>
                  <a:rPr lang="ru-RU" sz="2600" dirty="0"/>
                  <a:t>. Плотность </a:t>
                </a:r>
                <a:r>
                  <a:rPr lang="ru-RU" sz="2600" dirty="0" smtClean="0"/>
                  <a:t>дрейфового  </a:t>
                </a:r>
                <a:r>
                  <a:rPr lang="ru-RU" sz="2600" dirty="0"/>
                  <a:t>тока  пропорциональна  концентрации  носителей,  подвижности  и </a:t>
                </a:r>
                <a:r>
                  <a:rPr lang="ru-RU" sz="2600" dirty="0" smtClean="0"/>
                  <a:t>напряжённости </a:t>
                </a:r>
                <a:r>
                  <a:rPr lang="ru-RU" sz="2600" dirty="0"/>
                  <a:t>поля </a:t>
                </a:r>
                <a14:m>
                  <m:oMath xmlns:m="http://schemas.openxmlformats.org/officeDocument/2006/math"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600" dirty="0" smtClean="0"/>
                  <a:t>:</a:t>
                </a:r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др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др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𝑒𝑝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 smtClean="0"/>
                  <a:t> - подвижность электронов и дырок </a:t>
                </a:r>
                <a:r>
                  <a:rPr lang="ru-RU" sz="2600" dirty="0" err="1" smtClean="0"/>
                  <a:t>соот</a:t>
                </a:r>
                <a:r>
                  <a:rPr lang="ru-RU" sz="2600" dirty="0" smtClean="0"/>
                  <a:t>-но.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0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Суммарная плотность дрейфового тока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др</m:t>
                        </m:r>
                      </m:sub>
                    </m:sSub>
                  </m:oMath>
                </a14:m>
                <a:r>
                  <a:rPr lang="ru-RU" sz="2600" dirty="0"/>
                  <a:t> равна: </a:t>
                </a:r>
                <a:r>
                  <a:rPr lang="en-US" sz="26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6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b="0" i="1" dirty="0" smtClean="0">
                    <a:latin typeface="Cambria Math" panose="02040503050406030204" pitchFamily="18" charset="0"/>
                  </a:rPr>
                </a:br>
                <a:r>
                  <a:rPr lang="ru-RU" sz="2600" dirty="0" smtClean="0"/>
                  <a:t>где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– удельная </a:t>
                </a:r>
                <a:r>
                  <a:rPr lang="ru-RU" sz="2600" smtClean="0"/>
                  <a:t>электрическая </a:t>
                </a:r>
                <a:r>
                  <a:rPr lang="ru-RU" sz="2600" smtClean="0"/>
                  <a:t>проводимость </a:t>
                </a:r>
                <a:r>
                  <a:rPr lang="ru-RU" sz="2600" dirty="0" smtClean="0"/>
                  <a:t>полупроводника, См/см.</a:t>
                </a:r>
              </a:p>
              <a:p>
                <a:r>
                  <a:rPr lang="ru-RU" sz="2600" dirty="0" smtClean="0"/>
                  <a:t>У германия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=3900</m:t>
                    </m:r>
                    <m:f>
                      <m:fPr>
                        <m:ctrlPr>
                          <a:rPr lang="ru-RU" sz="2600" b="0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6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600" b="0" i="1" smtClean="0">
                                <a:latin typeface="Cambria Math" panose="020405030504060302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В</m:t>
                        </m:r>
                        <m:r>
                          <a:rPr lang="ru-RU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∙с</m:t>
                        </m:r>
                      </m:den>
                    </m:f>
                  </m:oMath>
                </a14:m>
                <a:r>
                  <a:rPr lang="ru-RU" sz="26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900</m:t>
                    </m:r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В</m:t>
                        </m:r>
                        <m:r>
                          <a:rPr lang="ru-R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∙с</m:t>
                        </m:r>
                      </m:den>
                    </m:f>
                  </m:oMath>
                </a14:m>
                <a:endParaRPr lang="ru-RU" sz="2600" dirty="0" smtClean="0"/>
              </a:p>
              <a:p>
                <a:r>
                  <a:rPr lang="ru-RU" sz="2600" dirty="0" smtClean="0"/>
                  <a:t>У кремния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00</m:t>
                    </m:r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В</m:t>
                        </m:r>
                        <m:r>
                          <a:rPr lang="ru-R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∙с</m:t>
                        </m:r>
                      </m:den>
                    </m:f>
                  </m:oMath>
                </a14:m>
                <a:r>
                  <a:rPr lang="ru-RU" sz="26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45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0</m:t>
                    </m:r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2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см</m:t>
                            </m:r>
                          </m:e>
                          <m:sup>
                            <m:r>
                              <a:rPr lang="ru-RU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В</m:t>
                        </m:r>
                        <m:r>
                          <a:rPr lang="ru-RU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∙с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1">
                <a:blip r:embed="rId2"/>
                <a:stretch>
                  <a:fillRect l="-333" t="-1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466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600" dirty="0"/>
              <a:t>При  низкой  температуре  </a:t>
            </a:r>
            <a:r>
              <a:rPr lang="ru-RU" sz="2600" dirty="0" smtClean="0"/>
              <a:t>концентрация </a:t>
            </a:r>
            <a:r>
              <a:rPr lang="ru-RU" sz="2600" dirty="0"/>
              <a:t>электронов и дырок определяется в </a:t>
            </a:r>
            <a:r>
              <a:rPr lang="ru-RU" sz="2600" dirty="0" smtClean="0"/>
              <a:t>основном </a:t>
            </a:r>
            <a:r>
              <a:rPr lang="ru-RU" sz="2600" dirty="0"/>
              <a:t>концентрацией примеси и слабо </a:t>
            </a:r>
            <a:r>
              <a:rPr lang="ru-RU" sz="2600" dirty="0" smtClean="0"/>
              <a:t>зависит  </a:t>
            </a:r>
            <a:r>
              <a:rPr lang="ru-RU" sz="2600" dirty="0"/>
              <a:t>от  температуры.  С  ростом  </a:t>
            </a:r>
            <a:r>
              <a:rPr lang="ru-RU" sz="2600" dirty="0" smtClean="0"/>
              <a:t>температуры  </a:t>
            </a:r>
            <a:r>
              <a:rPr lang="ru-RU" sz="2600" dirty="0"/>
              <a:t>удельная  проводимость  несколько </a:t>
            </a:r>
            <a:r>
              <a:rPr lang="ru-RU" sz="2600" dirty="0" smtClean="0"/>
              <a:t>уменьшается  </a:t>
            </a:r>
            <a:r>
              <a:rPr lang="ru-RU" sz="2600" dirty="0"/>
              <a:t>за  счёт  уменьшения  </a:t>
            </a:r>
            <a:r>
              <a:rPr lang="ru-RU" sz="2600" dirty="0" smtClean="0"/>
              <a:t>подвижности </a:t>
            </a:r>
            <a:r>
              <a:rPr lang="ru-RU" sz="2600" dirty="0"/>
              <a:t>носителей заряда. </a:t>
            </a:r>
          </a:p>
          <a:p>
            <a:r>
              <a:rPr lang="ru-RU" sz="2600" dirty="0"/>
              <a:t>При высокой температуре начинается </a:t>
            </a:r>
            <a:r>
              <a:rPr lang="ru-RU" sz="2600" dirty="0" smtClean="0"/>
              <a:t>ионизация  </a:t>
            </a:r>
            <a:r>
              <a:rPr lang="ru-RU" sz="2600" dirty="0"/>
              <a:t>собственных  атомов  </a:t>
            </a:r>
            <a:r>
              <a:rPr lang="ru-RU" sz="2600" dirty="0" smtClean="0"/>
              <a:t>полупроводника</a:t>
            </a:r>
            <a:r>
              <a:rPr lang="ru-RU" sz="2600" dirty="0"/>
              <a:t>, поэтому концентрация носителей, </a:t>
            </a:r>
            <a:r>
              <a:rPr lang="ru-RU" sz="2600" dirty="0" smtClean="0"/>
              <a:t>а </a:t>
            </a:r>
            <a:r>
              <a:rPr lang="ru-RU" sz="2600" dirty="0"/>
              <a:t>следовательно, и проводимость </a:t>
            </a:r>
            <a:r>
              <a:rPr lang="ru-RU" sz="2600" dirty="0" smtClean="0"/>
              <a:t>полупроводника </a:t>
            </a:r>
            <a:r>
              <a:rPr lang="ru-RU" sz="2600" dirty="0"/>
              <a:t>возрастает. </a:t>
            </a:r>
          </a:p>
          <a:p>
            <a:r>
              <a:rPr lang="ru-RU" sz="2600" dirty="0"/>
              <a:t>При  прохождении  дрейфового  тока </a:t>
            </a:r>
            <a:r>
              <a:rPr lang="ru-RU" sz="2600" dirty="0" smtClean="0"/>
              <a:t>через  </a:t>
            </a:r>
            <a:r>
              <a:rPr lang="ru-RU" sz="2600" dirty="0"/>
              <a:t>однородный  полупроводник  </a:t>
            </a:r>
            <a:r>
              <a:rPr lang="ru-RU" sz="2600" dirty="0" smtClean="0"/>
              <a:t>концентрация  </a:t>
            </a:r>
            <a:r>
              <a:rPr lang="ru-RU" sz="2600" dirty="0"/>
              <a:t>носителей  заряда  в  любом  </a:t>
            </a:r>
            <a:r>
              <a:rPr lang="ru-RU" sz="2600" dirty="0" smtClean="0"/>
              <a:t>элементарном </a:t>
            </a:r>
            <a:r>
              <a:rPr lang="ru-RU" sz="2600" dirty="0"/>
              <a:t>объёме остаётся постоянной.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3653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600" u="sng" dirty="0" smtClean="0"/>
              <a:t>Если концентрация подвижных носителей в различных точках неодинакова</a:t>
            </a:r>
            <a:r>
              <a:rPr lang="ru-RU" sz="2600" dirty="0"/>
              <a:t>, в полупроводнике в соответствии с законами теплового движения </a:t>
            </a:r>
            <a:r>
              <a:rPr lang="ru-RU" sz="2600" dirty="0" smtClean="0"/>
              <a:t>возникает  </a:t>
            </a:r>
            <a:r>
              <a:rPr lang="ru-RU" sz="2600" dirty="0"/>
              <a:t>диффузия  частиц  из  области  с  большей  их  концентрацией  в  область  </a:t>
            </a:r>
            <a:r>
              <a:rPr lang="ru-RU" sz="2600" dirty="0" smtClean="0"/>
              <a:t>с меньшей </a:t>
            </a:r>
            <a:r>
              <a:rPr lang="ru-RU" sz="2600" dirty="0"/>
              <a:t>концентрацией. В результате этого в полупроводнике возникает </a:t>
            </a:r>
            <a:r>
              <a:rPr lang="ru-RU" sz="2600" dirty="0" smtClean="0"/>
              <a:t>электрический </a:t>
            </a:r>
            <a:r>
              <a:rPr lang="ru-RU" sz="2600" dirty="0"/>
              <a:t>ток, обусловленный градиентом (перепадом) концентрации </a:t>
            </a:r>
            <a:r>
              <a:rPr lang="ru-RU" sz="2600" dirty="0" smtClean="0"/>
              <a:t>носителей</a:t>
            </a:r>
            <a:r>
              <a:rPr lang="ru-RU" sz="2600" dirty="0"/>
              <a:t>, называемый </a:t>
            </a:r>
            <a:r>
              <a:rPr lang="ru-RU" sz="2600" b="1" i="1" dirty="0"/>
              <a:t>диффузионным током</a:t>
            </a:r>
            <a:r>
              <a:rPr lang="ru-RU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65314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Плотность </a:t>
                </a:r>
                <a:r>
                  <a:rPr lang="ru-RU" sz="2600" dirty="0"/>
                  <a:t>диффузионного тока </a:t>
                </a:r>
                <a:r>
                  <a:rPr lang="ru-RU" sz="2600" dirty="0" smtClean="0"/>
                  <a:t>в </a:t>
                </a:r>
                <a:r>
                  <a:rPr lang="ru-RU" sz="2600" dirty="0"/>
                  <a:t>одномерном </a:t>
                </a:r>
                <a:r>
                  <a:rPr lang="ru-RU" sz="2600" dirty="0" smtClean="0"/>
                  <a:t>случае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диф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диф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6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600" dirty="0" smtClean="0"/>
                  <a:t> - коэффициент диффузии электронов и дырок </a:t>
                </a:r>
                <a:r>
                  <a:rPr lang="ru-RU" sz="2600" dirty="0" err="1" smtClean="0"/>
                  <a:t>соот</a:t>
                </a:r>
                <a:r>
                  <a:rPr lang="ru-RU" sz="2600" dirty="0" smtClean="0"/>
                  <a:t>-но</a:t>
                </a:r>
                <a:r>
                  <a:rPr lang="ru-RU" sz="24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4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ru-RU" sz="2600" dirty="0" smtClean="0"/>
                  <a:t> - градиенты концентрации</a:t>
                </a:r>
              </a:p>
              <a:p>
                <a:r>
                  <a:rPr lang="ru-RU" sz="2600" dirty="0"/>
                  <a:t>Принято считать, что диффузионный ток направлен в сторону увеличения </a:t>
                </a:r>
                <a:r>
                  <a:rPr lang="ru-RU" sz="2600" dirty="0" smtClean="0"/>
                  <a:t>концентрации </a:t>
                </a:r>
                <a:r>
                  <a:rPr lang="ru-RU" sz="2600" dirty="0"/>
                  <a:t>электронов, поэтому он берётся </a:t>
                </a:r>
                <a:r>
                  <a:rPr lang="ru-RU" sz="2600" dirty="0" smtClean="0"/>
                  <a:t>с положительным знаком.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 r="-2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49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3</a:t>
            </a:r>
            <a:r>
              <a:rPr lang="en-US" dirty="0" smtClean="0"/>
              <a:t>. </a:t>
            </a:r>
            <a:r>
              <a:rPr lang="ru-RU" dirty="0" smtClean="0"/>
              <a:t>токи в полупроводниках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В полупроводнике могут существовать и электрическое поле, и градиент концентрации </a:t>
                </a:r>
                <a:r>
                  <a:rPr lang="ru-RU" sz="2600" dirty="0"/>
                  <a:t>носителей заряда. Тогда ток в полупроводнике будет иметь как </a:t>
                </a:r>
                <a:r>
                  <a:rPr lang="ru-RU" sz="2600" dirty="0" smtClean="0"/>
                  <a:t>дрейфовую</a:t>
                </a:r>
                <a:r>
                  <a:rPr lang="ru-RU" sz="2600" dirty="0"/>
                  <a:t>, так и диффузионную </a:t>
                </a:r>
                <a:r>
                  <a:rPr lang="ru-RU" sz="2600" dirty="0" smtClean="0"/>
                  <a:t>составляющие: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𝑒𝑛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ru-RU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𝑒𝑝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800" dirty="0"/>
              </a:p>
              <a:p>
                <a:r>
                  <a:rPr lang="ru-RU" sz="2600" dirty="0"/>
                  <a:t>Параметры дрейфового и диффузионного токов связаны между собой </a:t>
                </a:r>
                <a:r>
                  <a:rPr lang="ru-RU" sz="2600" dirty="0" smtClean="0"/>
                  <a:t>соотношениями </a:t>
                </a:r>
                <a:r>
                  <a:rPr lang="ru-RU" sz="2600" dirty="0"/>
                  <a:t>Эйнштейна:</a:t>
                </a:r>
                <a:endParaRPr lang="ru-RU" sz="2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ru-RU" sz="2600" dirty="0" smtClean="0"/>
                  <a:t> - тепловой потенциал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 r="-1800" b="-11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8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1.4. Физические явления в полупроводниках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Каждый  электрон,  входящий  в  состав  атома,  обладает  определенной </a:t>
            </a:r>
            <a:r>
              <a:rPr lang="ru-RU" sz="2600" dirty="0" smtClean="0"/>
              <a:t>энергией </a:t>
            </a:r>
            <a:r>
              <a:rPr lang="ru-RU" sz="2600" dirty="0"/>
              <a:t>или занимает определенный энергетический уровень. </a:t>
            </a:r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  <a:p>
            <a:pPr marL="0" indent="0">
              <a:buNone/>
            </a:pPr>
            <a:r>
              <a:rPr lang="ru-RU" sz="2600" dirty="0" smtClean="0"/>
              <a:t> </a:t>
            </a:r>
          </a:p>
          <a:p>
            <a:pPr marL="0" indent="0">
              <a:buNone/>
            </a:pPr>
            <a:r>
              <a:rPr lang="ru-RU" sz="2600" dirty="0" smtClean="0"/>
              <a:t>          Рисунок 1 – Структура связей атомов кремния и</a:t>
            </a:r>
          </a:p>
          <a:p>
            <a:pPr marL="0" indent="0">
              <a:buNone/>
            </a:pPr>
            <a:r>
              <a:rPr lang="ru-RU" sz="2600" dirty="0"/>
              <a:t> </a:t>
            </a:r>
            <a:r>
              <a:rPr lang="ru-RU" sz="2600" dirty="0" smtClean="0"/>
              <a:t>              условное обозначение электрических зон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708920"/>
            <a:ext cx="6645920" cy="309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электрические переходы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sz="2600" b="1" i="1" dirty="0"/>
              <a:t>Электрическим переходом </a:t>
            </a:r>
            <a:r>
              <a:rPr lang="ru-RU" sz="2600" dirty="0"/>
              <a:t>называется переходный слой между областями </a:t>
            </a:r>
            <a:r>
              <a:rPr lang="ru-RU" sz="2600" dirty="0" smtClean="0"/>
              <a:t>твёрдого </a:t>
            </a:r>
            <a:r>
              <a:rPr lang="ru-RU" sz="2600" dirty="0"/>
              <a:t>тела с различными типами или значениями проводимости. </a:t>
            </a:r>
            <a:endParaRPr lang="ru-RU" sz="2600" dirty="0" smtClean="0"/>
          </a:p>
          <a:p>
            <a:r>
              <a:rPr lang="ru-RU" sz="2600" dirty="0" smtClean="0"/>
              <a:t>Чаще </a:t>
            </a:r>
            <a:r>
              <a:rPr lang="ru-RU" sz="2600" dirty="0"/>
              <a:t>всего </a:t>
            </a:r>
            <a:r>
              <a:rPr lang="ru-RU" sz="2600" dirty="0" smtClean="0"/>
              <a:t>используется </a:t>
            </a:r>
            <a:r>
              <a:rPr lang="ru-RU" sz="2600" dirty="0"/>
              <a:t>электрический переход между полупроводниками n- и p-типа, </a:t>
            </a:r>
            <a:r>
              <a:rPr lang="ru-RU" sz="2600" dirty="0" smtClean="0"/>
              <a:t>называемый </a:t>
            </a:r>
            <a:r>
              <a:rPr lang="ru-RU" sz="2600" dirty="0"/>
              <a:t>электронно-дырочным переходом, или </a:t>
            </a:r>
            <a:r>
              <a:rPr lang="ru-RU" sz="2600" dirty="0" smtClean="0"/>
              <a:t>p-n-переходом</a:t>
            </a:r>
            <a:r>
              <a:rPr lang="ru-RU" sz="2600" dirty="0"/>
              <a:t>. </a:t>
            </a:r>
            <a:endParaRPr lang="ru-RU" sz="2600" dirty="0" smtClean="0"/>
          </a:p>
          <a:p>
            <a:r>
              <a:rPr lang="ru-RU" sz="2600" dirty="0" smtClean="0"/>
              <a:t>Используются </a:t>
            </a:r>
            <a:r>
              <a:rPr lang="ru-RU" sz="2600" dirty="0"/>
              <a:t>также переходы между областями с одинаковым типом электропроводности, </a:t>
            </a:r>
            <a:r>
              <a:rPr lang="ru-RU" sz="2600" dirty="0" smtClean="0"/>
              <a:t>но </a:t>
            </a:r>
            <a:r>
              <a:rPr lang="ru-RU" sz="2600" dirty="0"/>
              <a:t>с различными значениями удельной проводимости (n+-n; p+-p). Знак «+» </a:t>
            </a:r>
            <a:r>
              <a:rPr lang="ru-RU" sz="2600" dirty="0" smtClean="0"/>
              <a:t>отмечает </a:t>
            </a:r>
            <a:r>
              <a:rPr lang="ru-RU" sz="2600" dirty="0"/>
              <a:t>область с большей концентрацией примеси. </a:t>
            </a:r>
          </a:p>
          <a:p>
            <a:r>
              <a:rPr lang="ru-RU" sz="2600" dirty="0"/>
              <a:t>Широкое применение получили переходы металл-полупроводник</a:t>
            </a:r>
            <a:r>
              <a:rPr lang="ru-RU" sz="2600" dirty="0" smtClean="0"/>
              <a:t>.</a:t>
            </a:r>
            <a:r>
              <a:rPr lang="ru-RU" sz="2400" dirty="0"/>
              <a:t> </a:t>
            </a:r>
            <a:r>
              <a:rPr lang="ru-RU" sz="2600" dirty="0"/>
              <a:t>Электрические переходы металл–полупроводник формируются вакуумным напылением тонкой металлической пленки на очищенную поверхность полупроводника</a:t>
            </a:r>
            <a:r>
              <a:rPr lang="ru-RU" sz="2600" dirty="0" smtClean="0"/>
              <a:t>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3524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электрические переходы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dirty="0" smtClean="0"/>
                  <a:t>Электрические переходы могут создаваться как на основе полупроводников с одинаковой шириной запрещённой зоны (</a:t>
                </a:r>
                <a:r>
                  <a:rPr lang="ru-RU" sz="2800" dirty="0" err="1"/>
                  <a:t>гомопереходы</a:t>
                </a:r>
                <a:r>
                  <a:rPr lang="ru-RU" sz="2800" dirty="0"/>
                  <a:t>), так и с различными значениями ширины (гетеропереходы). </a:t>
                </a:r>
              </a:p>
              <a:p>
                <a:r>
                  <a:rPr lang="ru-RU" sz="2800" dirty="0" smtClean="0"/>
                  <a:t>Концентрации </a:t>
                </a:r>
                <a:r>
                  <a:rPr lang="ru-RU" sz="2800" dirty="0"/>
                  <a:t>основных носителей заряда в p–n переходе могут быть равны или значительно различаться. </a:t>
                </a:r>
                <a:r>
                  <a:rPr lang="ru-RU" sz="2800" dirty="0" err="1"/>
                  <a:t>Электронно</a:t>
                </a:r>
                <a:r>
                  <a:rPr lang="ru-RU" sz="2800" dirty="0"/>
                  <a:t>–дырочный переход, у </a:t>
                </a:r>
                <a:r>
                  <a:rPr lang="ru-RU" sz="2800" dirty="0" smtClean="0"/>
                  <a:t>которого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ru-RU" sz="2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называется симметричным.</a:t>
                </a:r>
              </a:p>
              <a:p>
                <a:r>
                  <a:rPr lang="ru-RU" sz="2800" dirty="0"/>
                  <a:t>Если концентрация основных носителей заряда в областях </a:t>
                </a:r>
                <a:r>
                  <a:rPr lang="ru-RU" sz="2800" dirty="0" smtClean="0"/>
                  <a:t>различны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и </a:t>
                </a:r>
                <a:r>
                  <a:rPr lang="ru-RU" sz="2800" dirty="0"/>
                  <a:t>отличаются на два–три порядка, то p–n переходы называют несимметричными. Несимметричные переходы на практике используются чаще, чем симметричные</a:t>
                </a:r>
                <a:r>
                  <a:rPr lang="ru-RU" sz="2800" dirty="0" smtClean="0"/>
                  <a:t>.</a:t>
                </a:r>
                <a:endParaRPr lang="ru-RU" sz="26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831" r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364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электрические переходы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600" dirty="0"/>
              <a:t>В зависимости от характера распределения примесей различают две разновидности переходов: резкий (ступенчатый) и </a:t>
            </a:r>
            <a:r>
              <a:rPr lang="ru-RU" sz="2600" dirty="0" smtClean="0"/>
              <a:t>плавный.</a:t>
            </a:r>
            <a:endParaRPr lang="ru-RU" sz="2600" dirty="0"/>
          </a:p>
          <a:p>
            <a:r>
              <a:rPr lang="ru-RU" sz="2600" dirty="0" smtClean="0"/>
              <a:t>В </a:t>
            </a:r>
            <a:r>
              <a:rPr lang="ru-RU" sz="2600" dirty="0"/>
              <a:t>резком переходе концентрации примесей на границе раздела областей изменяются на расстоянии, соизмеримом с диффузионной </a:t>
            </a:r>
            <a:r>
              <a:rPr lang="ru-RU" sz="2600" dirty="0" smtClean="0"/>
              <a:t>длиной, а </a:t>
            </a:r>
            <a:r>
              <a:rPr lang="ru-RU" sz="2600" dirty="0"/>
              <a:t>в плавном – на расстоянии, значительно большем диффузионной длины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Электрические </a:t>
            </a:r>
            <a:r>
              <a:rPr lang="ru-RU" sz="2600" dirty="0"/>
              <a:t>переходы используются практически во всех полупроводниковых приборах. Физические процессы в переходах лежат в основе действия большинства полупроводниковых приборов.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4026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600" dirty="0"/>
                  <a:t>Равновесие соответствует нулевому внешнему напряжению на переходе. </a:t>
                </a:r>
                <a:r>
                  <a:rPr lang="ru-RU" sz="2600" dirty="0" smtClean="0"/>
                  <a:t>Т.к.  </a:t>
                </a:r>
                <a:r>
                  <a:rPr lang="ru-RU" sz="2600" dirty="0"/>
                  <a:t>концентрация  электронов  в n-области  значительно  больше,  чем  в </a:t>
                </a:r>
                <a:r>
                  <a:rPr lang="ru-RU" sz="2600" dirty="0" smtClean="0"/>
                  <a:t>p-области</a:t>
                </a:r>
                <a:r>
                  <a:rPr lang="ru-RU" sz="2600" dirty="0"/>
                  <a:t>,  а  концентрация  дырок  в p-области  больше,  чем  в n-области, то  на </a:t>
                </a:r>
                <a:r>
                  <a:rPr lang="ru-RU" sz="2600" dirty="0" smtClean="0"/>
                  <a:t>границе  </a:t>
                </a:r>
                <a:r>
                  <a:rPr lang="ru-RU" sz="2600" dirty="0"/>
                  <a:t>раздела  полупроводников  возникает  градиент  концентрации  </a:t>
                </a:r>
                <a:r>
                  <a:rPr lang="ru-RU" sz="2600" dirty="0" smtClean="0"/>
                  <a:t>подвижных </a:t>
                </a:r>
                <a:r>
                  <a:rPr lang="ru-RU" sz="2600" dirty="0"/>
                  <a:t>носителей заряда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sz="28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ru-RU" sz="2600" dirty="0" smtClean="0"/>
                  <a:t>.</a:t>
                </a:r>
              </a:p>
              <a:p>
                <a:r>
                  <a:rPr lang="ru-RU" sz="2600" dirty="0"/>
                  <a:t>Вследствие  этого  заряды  будут  диффундировать  из  области  с  большей </a:t>
                </a:r>
                <a:r>
                  <a:rPr lang="ru-RU" sz="2600" dirty="0" smtClean="0"/>
                  <a:t>концентрацией </a:t>
                </a:r>
                <a:r>
                  <a:rPr lang="ru-RU" sz="2600" dirty="0"/>
                  <a:t>в область с меньшей концентрацией, что приведёт к появлению </a:t>
                </a:r>
                <a:r>
                  <a:rPr lang="ru-RU" sz="2600" dirty="0" smtClean="0"/>
                  <a:t>диффузионного </a:t>
                </a:r>
                <a:r>
                  <a:rPr lang="ru-RU" sz="2600" dirty="0"/>
                  <a:t>тока электронов и дырок, плотность которых равна: </a:t>
                </a:r>
                <a:endParaRPr lang="ru-RU" sz="26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диф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       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диф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267" t="-801" r="-1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6419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На границе p- и n-областей создаётся слой, </a:t>
            </a:r>
            <a:r>
              <a:rPr lang="ru-RU" sz="2400" b="1" i="1" dirty="0" smtClean="0"/>
              <a:t>обеднённый</a:t>
            </a:r>
            <a:r>
              <a:rPr lang="ru-RU" sz="2400" dirty="0" smtClean="0"/>
              <a:t> подвижными носителями</a:t>
            </a:r>
            <a:r>
              <a:rPr lang="ru-RU" sz="2400" dirty="0"/>
              <a:t>.  В  </a:t>
            </a:r>
            <a:r>
              <a:rPr lang="ru-RU" sz="2400" dirty="0" err="1"/>
              <a:t>приконтактной</a:t>
            </a:r>
            <a:r>
              <a:rPr lang="ru-RU" sz="2400" dirty="0"/>
              <a:t>  области n-типа  появляется  н</a:t>
            </a:r>
            <a:r>
              <a:rPr lang="ru-RU" sz="2400" dirty="0" smtClean="0"/>
              <a:t>ескомпенсированный заряд </a:t>
            </a:r>
            <a:r>
              <a:rPr lang="ru-RU" sz="2400" dirty="0"/>
              <a:t>положительных ионов, а в дырочной области – нескомпенсированный </a:t>
            </a:r>
            <a:r>
              <a:rPr lang="ru-RU" sz="2400" dirty="0" smtClean="0"/>
              <a:t>заряд </a:t>
            </a:r>
            <a:r>
              <a:rPr lang="ru-RU" sz="2400" dirty="0"/>
              <a:t>отрицательных ионов примесей. Таким образом, электронный </a:t>
            </a:r>
            <a:r>
              <a:rPr lang="ru-RU" sz="2400" dirty="0" smtClean="0"/>
              <a:t>полупроводник </a:t>
            </a:r>
            <a:r>
              <a:rPr lang="ru-RU" sz="2400" dirty="0"/>
              <a:t>заряжается положительно, а дырочный – отрицательно. </a:t>
            </a:r>
            <a:endParaRPr lang="en-US" sz="2400" dirty="0" smtClean="0"/>
          </a:p>
          <a:p>
            <a:r>
              <a:rPr lang="ru-RU" sz="2600" dirty="0" smtClean="0"/>
              <a:t> </a:t>
            </a:r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44605"/>
            <a:ext cx="3240360" cy="23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/>
                  <a:t>Между областями полупроводника с различными типами электропроводности  возникает  электрическое  поле  напряжённостью  </a:t>
                </a:r>
                <a14:m>
                  <m:oMath xmlns:m="http://schemas.openxmlformats.org/officeDocument/2006/math"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sz="2600" dirty="0"/>
                  <a:t>.  Образовавшийся двойной слой электрических зарядов называется запирающим, он обеднён основными  носителями  и  имеет  вследствие  этого  низкую  электропроводность. </a:t>
                </a:r>
              </a:p>
              <a:p>
                <a:r>
                  <a:rPr lang="ru-RU" sz="2600" dirty="0"/>
                  <a:t>Вектор напряженности поля направлен так, что он препятствует диффузионному движению основных носителей и ускоряет неосновные носители. Этому полю соответствует </a:t>
                </a:r>
                <a:r>
                  <a:rPr lang="ru-RU" sz="2600" b="1" i="1" dirty="0"/>
                  <a:t>контактная разность потенциалов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ru-RU" sz="26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ru-RU" sz="2600" dirty="0"/>
                  <a:t>, связанная с взаимной диффузией носителей. За пределами p-n-перехода полупроводниковые области остаются нейтральными. </a:t>
                </a:r>
                <a:endParaRPr lang="en-US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 r="-1933" b="-274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736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Движение неосновных носителей образует дрейфовый ток, направленный навстречу </a:t>
                </a:r>
                <a:r>
                  <a:rPr lang="ru-RU" sz="2600" dirty="0"/>
                  <a:t>диффузионному току.  </a:t>
                </a:r>
              </a:p>
              <a:p>
                <a:r>
                  <a:rPr lang="ru-RU" sz="2600" dirty="0"/>
                  <a:t>Итак, в условиях равновесия встречные дрейфовый и диффузионный токи </a:t>
                </a:r>
                <a:r>
                  <a:rPr lang="ru-RU" sz="2600" dirty="0" smtClean="0"/>
                  <a:t>должны </a:t>
                </a:r>
                <a:r>
                  <a:rPr lang="ru-RU" sz="2600" dirty="0"/>
                  <a:t>быть равны, т.е. </a:t>
                </a:r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др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ru-RU" dirty="0" smtClean="0"/>
              </a:p>
              <a:p>
                <a:r>
                  <a:rPr lang="ru-RU" sz="2600" dirty="0"/>
                  <a:t>Определим  выражение  контактной  разности  потенциалов</a:t>
                </a:r>
                <a:r>
                  <a:rPr lang="ru-RU" sz="2600" dirty="0" smtClean="0"/>
                  <a:t>, </a:t>
                </a:r>
                <a:r>
                  <a:rPr lang="ru-RU" sz="2600" dirty="0"/>
                  <a:t>подставив выражения дрейфового и </a:t>
                </a:r>
                <a:r>
                  <a:rPr lang="ru-RU" sz="2600" dirty="0" smtClean="0"/>
                  <a:t>диффузионного </a:t>
                </a:r>
                <a:r>
                  <a:rPr lang="ru-RU" sz="2600" dirty="0"/>
                  <a:t>токов: </a:t>
                </a:r>
                <a:endParaRPr lang="ru-RU" sz="2600" dirty="0" smtClean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𝑒𝑝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2600" dirty="0" smtClean="0"/>
                  <a:t>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 r="-1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291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Следовательно</a:t>
                </a:r>
              </a:p>
              <a:p>
                <a:pPr marL="0" indent="0">
                  <a:buNone/>
                </a:pPr>
                <a:r>
                  <a:rPr lang="en-US" sz="2800" b="0" dirty="0" smtClean="0"/>
                  <a:t>      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𝑒𝑝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 </a:t>
                </a:r>
                <a:r>
                  <a:rPr lang="ru-RU" sz="2800" dirty="0" smtClean="0"/>
                  <a:t> или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ru-RU" sz="2800" dirty="0" smtClean="0"/>
                  <a:t>Используя </a:t>
                </a:r>
                <a:r>
                  <a:rPr lang="ru-RU" sz="2800" dirty="0"/>
                  <a:t>соотношения Эйнштейна, </a:t>
                </a:r>
                <a:r>
                  <a:rPr lang="ru-RU" sz="2800" dirty="0" smtClean="0"/>
                  <a:t>запишем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800" dirty="0" smtClean="0"/>
              </a:p>
              <a:p>
                <a:endParaRPr lang="en-US" sz="2800" dirty="0" smtClean="0"/>
              </a:p>
              <a:p>
                <a:r>
                  <a:rPr lang="ru-RU" sz="2800" dirty="0" smtClean="0"/>
                  <a:t>Тогда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func>
                      <m:func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8128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Постоянную интегрирования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2800" dirty="0" smtClean="0"/>
                  <a:t> найдём введя </a:t>
                </a:r>
                <a:r>
                  <a:rPr lang="ru-RU" sz="2800" dirty="0"/>
                  <a:t>краевые </a:t>
                </a:r>
                <a:r>
                  <a:rPr lang="ru-RU" sz="2800" dirty="0" smtClean="0"/>
                  <a:t>условия</a:t>
                </a:r>
                <a:r>
                  <a:rPr lang="ru-RU" sz="2800" dirty="0"/>
                  <a:t>:</a:t>
                </a:r>
                <a:r>
                  <a:rPr lang="ru-RU" sz="2800" dirty="0" smtClean="0"/>
                  <a:t> </a:t>
                </a:r>
              </a:p>
              <a:p>
                <a:r>
                  <a:rPr lang="ru-RU" sz="2800" dirty="0" smtClean="0"/>
                  <a:t>в </a:t>
                </a:r>
                <a:r>
                  <a:rPr lang="ru-RU" sz="2800" dirty="0"/>
                  <a:t>р-области потенциал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800" dirty="0"/>
                  <a:t>, концентрация дырок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ru-RU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800" dirty="0" smtClean="0"/>
                  <a:t>; в </a:t>
                </a:r>
                <a:r>
                  <a:rPr lang="ru-RU" sz="2800" dirty="0"/>
                  <a:t>n-области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 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  <a:endParaRPr lang="en-US" sz="2800" dirty="0" smtClean="0"/>
              </a:p>
              <a:p>
                <a:r>
                  <a:rPr lang="ru-RU" sz="2800" dirty="0" smtClean="0"/>
                  <a:t>Тогда </a:t>
                </a:r>
                <a:r>
                  <a:rPr lang="ru-RU" sz="2800" dirty="0"/>
                  <a:t>выражение для контактной разности потенциалов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800" dirty="0" smtClean="0"/>
                  <a:t>  </a:t>
                </a:r>
                <a:r>
                  <a:rPr lang="ru-RU" sz="2800" dirty="0"/>
                  <a:t>в </a:t>
                </a:r>
                <a:r>
                  <a:rPr lang="ru-RU" sz="2800" dirty="0" smtClean="0"/>
                  <a:t>p-n-переходе:</a:t>
                </a:r>
              </a:p>
              <a:p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800" b="0" i="1" dirty="0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А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ru-RU" sz="2800" i="1" dirty="0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 r="-34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527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Рассмотрим  распределение  зарядов  </a:t>
                </a:r>
                <a:r>
                  <a:rPr lang="ru-RU" sz="2800" dirty="0"/>
                  <a:t>и  электрического  поля  в  </a:t>
                </a:r>
                <a:r>
                  <a:rPr lang="ru-RU" sz="2800" dirty="0" smtClean="0"/>
                  <a:t>условиях  </a:t>
                </a:r>
                <a:r>
                  <a:rPr lang="ru-RU" sz="2800" dirty="0"/>
                  <a:t>равновесия  в  </a:t>
                </a:r>
                <a:r>
                  <a:rPr lang="ru-RU" sz="2800" dirty="0" smtClean="0"/>
                  <a:t>плоско</a:t>
                </a:r>
                <a:r>
                  <a:rPr lang="en-US" sz="2800" dirty="0" smtClean="0"/>
                  <a:t>-</a:t>
                </a:r>
                <a:r>
                  <a:rPr lang="ru-RU" sz="2800" dirty="0" smtClean="0"/>
                  <a:t>параллельном  </a:t>
                </a:r>
                <a:r>
                  <a:rPr lang="ru-RU" sz="2800" dirty="0"/>
                  <a:t>переходе,  имеющем </a:t>
                </a:r>
                <a:r>
                  <a:rPr lang="ru-RU" sz="2800" dirty="0" smtClean="0"/>
                  <a:t>одинаковую </a:t>
                </a:r>
                <a:r>
                  <a:rPr lang="ru-RU" sz="2800" dirty="0"/>
                  <a:t>концентрацию доноров и </a:t>
                </a:r>
                <a:r>
                  <a:rPr lang="ru-RU" sz="2800" dirty="0" smtClean="0"/>
                  <a:t>акцепторов </a:t>
                </a:r>
                <a:r>
                  <a:rPr lang="ru-RU" sz="2800" dirty="0"/>
                  <a:t>во всём объеме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А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и </a:t>
                </a:r>
                <a:r>
                  <a:rPr lang="ru-RU" sz="2800" dirty="0" smtClean="0"/>
                  <a:t>резкое  </a:t>
                </a:r>
                <a:r>
                  <a:rPr lang="ru-RU" sz="2800" dirty="0"/>
                  <a:t>изменение  типа  проводимости </a:t>
                </a:r>
                <a:r>
                  <a:rPr lang="ru-RU" sz="2800" dirty="0" smtClean="0"/>
                  <a:t>на </a:t>
                </a:r>
                <a:r>
                  <a:rPr lang="ru-RU" sz="2800" dirty="0"/>
                  <a:t>границе p- и </a:t>
                </a:r>
                <a:r>
                  <a:rPr lang="ru-RU" sz="2800" dirty="0" smtClean="0"/>
                  <a:t>n-областей</a:t>
                </a:r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33056"/>
            <a:ext cx="3672408" cy="270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/>
          </a:bodyPr>
          <a:lstStyle/>
          <a:p>
            <a:r>
              <a:rPr lang="ru-RU" sz="2900" dirty="0" smtClean="0">
                <a:effectLst/>
              </a:rPr>
              <a:t>2.1</a:t>
            </a:r>
            <a:r>
              <a:rPr lang="ru-RU" sz="2900" dirty="0">
                <a:effectLst/>
              </a:rPr>
              <a:t>. </a:t>
            </a:r>
            <a:r>
              <a:rPr lang="ru-RU" sz="2900" dirty="0" err="1" smtClean="0">
                <a:effectLst/>
              </a:rPr>
              <a:t>ОПределение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496" y="1124744"/>
            <a:ext cx="9108504" cy="5544616"/>
          </a:xfrm>
        </p:spPr>
        <p:txBody>
          <a:bodyPr>
            <a:normAutofit fontScale="85000" lnSpcReduction="10000"/>
          </a:bodyPr>
          <a:lstStyle/>
          <a:p>
            <a:r>
              <a:rPr lang="ru-RU" sz="3100" dirty="0"/>
              <a:t>Если в кристалл германия или кремния добавить примесь элементов третьей или пятой групп таблицы Менделеева, то такой полупроводник называется </a:t>
            </a:r>
            <a:r>
              <a:rPr lang="ru-RU" sz="3100" b="1" i="1" dirty="0"/>
              <a:t>примесным</a:t>
            </a:r>
            <a:r>
              <a:rPr lang="ru-RU" sz="3100" dirty="0"/>
              <a:t>. Примеси могут быть донорного и акцепторного типа.</a:t>
            </a:r>
          </a:p>
          <a:p>
            <a:r>
              <a:rPr lang="ru-RU" sz="3100" dirty="0"/>
              <a:t>Примесный атом, создающий в запрещенной зоне энергетический уровень, занятый в невозбужденном состоянии электронами и отдающий в возбужденном состоянии электрон в зону проводимости, называют </a:t>
            </a:r>
            <a:r>
              <a:rPr lang="ru-RU" sz="3100" b="1" i="1" dirty="0"/>
              <a:t>донором</a:t>
            </a:r>
            <a:r>
              <a:rPr lang="ru-RU" sz="3100" b="1" dirty="0"/>
              <a:t> </a:t>
            </a:r>
            <a:r>
              <a:rPr lang="ru-RU" sz="3100" dirty="0"/>
              <a:t>.</a:t>
            </a:r>
          </a:p>
          <a:p>
            <a:r>
              <a:rPr lang="ru-RU" sz="3100" dirty="0"/>
              <a:t>Примесный атом, создающий в запрещенной зоне энергетический уровень свободный от электронов в невозбужденном состоянии и способный захватить электрон из валентной зоны при возбуждении, создавая дырки в валентной зоне, называют </a:t>
            </a:r>
            <a:r>
              <a:rPr lang="ru-RU" sz="3100" b="1" i="1" dirty="0"/>
              <a:t>акцептором</a:t>
            </a:r>
            <a:r>
              <a:rPr lang="ru-RU" sz="31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80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Используя  выражение</a:t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func>
                      <m:funcPr>
                        <m:ctrlPr>
                          <a:rPr lang="en-US" sz="28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>и полагая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при </a:t>
                </a:r>
                <a14:m>
                  <m:oMath xmlns:m="http://schemas.openxmlformats.org/officeDocument/2006/math">
                    <m:r>
                      <a:rPr lang="ru-RU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ru-RU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sz="2800" dirty="0" smtClean="0"/>
                  <a:t> найдём концентрацию носителей в переходе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ru-RU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endParaRPr lang="en-US" sz="2800" dirty="0" smtClean="0"/>
              </a:p>
              <a:p>
                <a:r>
                  <a:rPr lang="ru-RU" sz="2800" dirty="0" smtClean="0"/>
                  <a:t>Аналогичным образом получим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ru-RU" sz="2800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sup>
                    </m:sSup>
                  </m:oMath>
                </a14:m>
                <a:endParaRPr lang="ru-RU" sz="2800" dirty="0"/>
              </a:p>
              <a:p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 r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018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C ростом потенциала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концентрация  </a:t>
                </a:r>
                <a:r>
                  <a:rPr lang="ru-RU" sz="2800" dirty="0"/>
                  <a:t>дырок  и  электронов  быстро </a:t>
                </a:r>
                <a:r>
                  <a:rPr lang="ru-RU" sz="2800" dirty="0" smtClean="0"/>
                  <a:t>убывает</a:t>
                </a:r>
                <a:r>
                  <a:rPr lang="ru-RU" sz="2800" dirty="0"/>
                  <a:t>.  Вдали  от  перехода  </a:t>
                </a:r>
                <a:r>
                  <a:rPr lang="ru-RU" sz="2800" dirty="0" smtClean="0"/>
                  <a:t>концентрация </a:t>
                </a:r>
                <a:r>
                  <a:rPr lang="ru-RU" sz="2800" dirty="0"/>
                  <a:t>электронов и дырок одинакова </a:t>
                </a:r>
                <a:r>
                  <a:rPr lang="ru-RU" sz="2800" dirty="0" smtClean="0"/>
                  <a:t>и  </a:t>
                </a:r>
                <a:r>
                  <a:rPr lang="ru-RU" sz="2800" dirty="0"/>
                  <a:t>определяется  условием  </a:t>
                </a:r>
                <a:r>
                  <a:rPr lang="ru-RU" sz="2800" dirty="0" smtClean="0"/>
                  <a:t>нейтральности  </a:t>
                </a:r>
                <a:r>
                  <a:rPr lang="ru-RU" sz="2800" dirty="0"/>
                  <a:t>объема  полупроводника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А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 r="-5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749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Воспользовавшись  теоремой Остроградского </a:t>
                </a:r>
                <a:r>
                  <a:rPr lang="ru-RU" sz="2600" dirty="0"/>
                  <a:t>– Гаусса, можно </a:t>
                </a:r>
                <a:r>
                  <a:rPr lang="ru-RU" sz="2600" dirty="0" smtClean="0"/>
                  <a:t>найти </a:t>
                </a:r>
                <a:r>
                  <a:rPr lang="ru-RU" sz="2600" dirty="0"/>
                  <a:t>распределение поля в переходе: </a:t>
                </a:r>
                <a:endParaRPr lang="ru-RU" sz="260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при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r>
                  <a:rPr lang="ru-RU" sz="2800" dirty="0"/>
                  <a:t>при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u-RU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 smtClean="0"/>
              </a:p>
              <a:p>
                <a:r>
                  <a:rPr lang="ru-RU" sz="2600" dirty="0"/>
                  <a:t>Электрическое  поле  в  переходе  линейно  возрастает  от  нуля  на  границе </a:t>
                </a:r>
                <a:r>
                  <a:rPr lang="ru-RU" sz="2600" dirty="0" smtClean="0"/>
                  <a:t>перехода </a:t>
                </a:r>
                <a:r>
                  <a:rPr lang="ru-RU" sz="2600" dirty="0"/>
                  <a:t>до максимального значения в середине перехода, т.е. при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400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ru-RU" sz="24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 r="-2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999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600" dirty="0" smtClean="0"/>
                  <a:t>Толщину перехода можно определить как</a:t>
                </a:r>
                <a:r>
                  <a:rPr lang="ru-RU" sz="26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6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ru-RU" sz="2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ru-RU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ru-RU" sz="26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num>
                          <m:den>
                            <m:r>
                              <a:rPr lang="ru-RU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𝐸𝑑𝑥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6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600" dirty="0" smtClean="0"/>
              </a:p>
              <a:p>
                <a:r>
                  <a:rPr lang="ru-RU" sz="2600" dirty="0" smtClean="0"/>
                  <a:t>Подставив в предыдущее выражение получим</a:t>
                </a:r>
                <a:br>
                  <a:rPr lang="ru-RU" sz="2600" dirty="0" smtClean="0"/>
                </a:b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u-RU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600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6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b>
                          <m:sSubPr>
                            <m:ctrlPr>
                              <a:rPr lang="ru-RU" sz="2600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rad>
                  </m:oMath>
                </a14:m>
                <a:endParaRPr lang="en-US" sz="2600" dirty="0" smtClean="0"/>
              </a:p>
              <a:p>
                <a:r>
                  <a:rPr lang="ru-RU" sz="2600" dirty="0"/>
                  <a:t>Если  концентрация  примеси  в p- и  </a:t>
                </a:r>
                <a:r>
                  <a:rPr lang="ru-RU" sz="2600" dirty="0" smtClean="0"/>
                  <a:t>n-областях  </a:t>
                </a:r>
                <a:r>
                  <a:rPr lang="ru-RU" sz="2600" dirty="0"/>
                  <a:t>различна,  то  и  глубина  </a:t>
                </a:r>
                <a:r>
                  <a:rPr lang="ru-RU" sz="2600" dirty="0" smtClean="0"/>
                  <a:t>проникновения </a:t>
                </a:r>
                <a:r>
                  <a:rPr lang="ru-RU" sz="2600" dirty="0"/>
                  <a:t>перехода в p-и n-области будет </a:t>
                </a:r>
                <a:r>
                  <a:rPr lang="ru-RU" sz="2600" dirty="0" smtClean="0"/>
                  <a:t>неодинакова, </a:t>
                </a:r>
                <a:r>
                  <a:rPr lang="ru-RU" sz="2600" dirty="0"/>
                  <a:t>т.к. нескомпенсированный заряд в </a:t>
                </a:r>
                <a:r>
                  <a:rPr lang="ru-RU" sz="2600" dirty="0" smtClean="0"/>
                  <a:t>обеих </a:t>
                </a:r>
                <a:r>
                  <a:rPr lang="ru-RU" sz="2600" dirty="0"/>
                  <a:t>частях должен быть </a:t>
                </a:r>
                <a:r>
                  <a:rPr lang="ru-RU" sz="2600" dirty="0" smtClean="0"/>
                  <a:t>одинаковым.</a:t>
                </a:r>
                <a:endParaRPr lang="en-US" sz="2600" dirty="0" smtClean="0"/>
              </a:p>
              <a:p>
                <a:r>
                  <a:rPr lang="ru-RU" sz="2600" dirty="0" smtClean="0"/>
                  <a:t>Большую толщину переход имеет в областях с меньшей концентрацией примеси. </a:t>
                </a:r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267" t="-1487" r="-1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405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Суммарная толщина перехода в этом случае определится</a:t>
                </a:r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u-R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ru-RU" sz="2400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А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Д</m:t>
                                </m:r>
                              </m:sub>
                            </m:sSub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146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На рисунке показана</a:t>
            </a:r>
            <a:br>
              <a:rPr lang="ru-RU" sz="2600" dirty="0" smtClean="0"/>
            </a:br>
            <a:r>
              <a:rPr lang="ru-RU" sz="2600" dirty="0" smtClean="0"/>
              <a:t>энергетическая диаграмма</a:t>
            </a:r>
            <a:br>
              <a:rPr lang="ru-RU" sz="2600" dirty="0" smtClean="0"/>
            </a:br>
            <a:r>
              <a:rPr lang="en-US" sz="2600" dirty="0" smtClean="0"/>
              <a:t>p-n </a:t>
            </a:r>
            <a:r>
              <a:rPr lang="ru-RU" sz="2600" dirty="0"/>
              <a:t>структуры. </a:t>
            </a:r>
            <a:endParaRPr lang="ru-RU" sz="2600" dirty="0" smtClean="0"/>
          </a:p>
          <a:p>
            <a:r>
              <a:rPr lang="ru-RU" sz="2600" dirty="0" smtClean="0"/>
              <a:t>Так как </a:t>
            </a:r>
            <a:r>
              <a:rPr lang="ru-RU" sz="2600" dirty="0"/>
              <a:t>величина энергии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уровня </a:t>
            </a:r>
            <a:r>
              <a:rPr lang="ru-RU" sz="2600" dirty="0"/>
              <a:t>Ферми должна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быть одинаковой </a:t>
            </a:r>
            <a:r>
              <a:rPr lang="ru-RU" sz="2600" dirty="0"/>
              <a:t>по всей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структуре</a:t>
            </a:r>
            <a:r>
              <a:rPr lang="ru-RU" sz="2600" dirty="0"/>
              <a:t>, </a:t>
            </a:r>
            <a:r>
              <a:rPr lang="ru-RU" sz="2600" dirty="0" smtClean="0"/>
              <a:t>уровень Ферми</a:t>
            </a:r>
            <a:br>
              <a:rPr lang="ru-RU" sz="2600" dirty="0" smtClean="0"/>
            </a:br>
            <a:r>
              <a:rPr lang="ru-RU" sz="2600" dirty="0" smtClean="0"/>
              <a:t>располагается </a:t>
            </a:r>
            <a:br>
              <a:rPr lang="ru-RU" sz="2600" dirty="0" smtClean="0"/>
            </a:br>
            <a:r>
              <a:rPr lang="ru-RU" sz="2600" dirty="0" smtClean="0"/>
              <a:t>на </a:t>
            </a:r>
            <a:r>
              <a:rPr lang="ru-RU" sz="2600" dirty="0"/>
              <a:t>одной высоте. 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6" y="1340768"/>
            <a:ext cx="45428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92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600" dirty="0"/>
              <a:t>В области p-n-перехода </a:t>
            </a:r>
            <a:br>
              <a:rPr lang="ru-RU" sz="2600" dirty="0"/>
            </a:br>
            <a:r>
              <a:rPr lang="ru-RU" sz="2600" dirty="0"/>
              <a:t>энергетические уровни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имеют наклон</a:t>
            </a:r>
            <a:r>
              <a:rPr lang="ru-RU" sz="2600" dirty="0"/>
              <a:t>, что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свидетельствует о наличии</a:t>
            </a:r>
            <a:br>
              <a:rPr lang="ru-RU" sz="2600" dirty="0" smtClean="0"/>
            </a:br>
            <a:r>
              <a:rPr lang="ru-RU" sz="2600" dirty="0" smtClean="0"/>
              <a:t>градиента </a:t>
            </a:r>
            <a:r>
              <a:rPr lang="ru-RU" sz="2600" dirty="0"/>
              <a:t>потенциала,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а следовательно</a:t>
            </a:r>
            <a:r>
              <a:rPr lang="ru-RU" sz="2600" dirty="0"/>
              <a:t>, и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электрического поля</a:t>
            </a:r>
            <a:r>
              <a:rPr lang="ru-RU" sz="2600" dirty="0"/>
              <a:t>,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выталкивающего </a:t>
            </a:r>
            <a:br>
              <a:rPr lang="ru-RU" sz="2600" dirty="0" smtClean="0"/>
            </a:br>
            <a:r>
              <a:rPr lang="ru-RU" sz="2600" dirty="0" smtClean="0"/>
              <a:t>подвижные заряды </a:t>
            </a:r>
            <a:br>
              <a:rPr lang="ru-RU" sz="2600" dirty="0" smtClean="0"/>
            </a:br>
            <a:r>
              <a:rPr lang="ru-RU" sz="2600" dirty="0" smtClean="0"/>
              <a:t>из </a:t>
            </a:r>
            <a:r>
              <a:rPr lang="ru-RU" sz="2600" dirty="0"/>
              <a:t>перехода. </a:t>
            </a:r>
          </a:p>
          <a:p>
            <a:endParaRPr lang="ru-RU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6" y="1340768"/>
            <a:ext cx="45428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5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4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Разность минимальных  </a:t>
                </a:r>
                <a:r>
                  <a:rPr lang="ru-RU" sz="2600" dirty="0"/>
                  <a:t/>
                </a:r>
                <a:br>
                  <a:rPr lang="ru-RU" sz="2600" dirty="0"/>
                </a:br>
                <a:r>
                  <a:rPr lang="ru-RU" sz="2600" dirty="0" smtClean="0"/>
                  <a:t>значений энергии в зонах</a:t>
                </a:r>
                <a:br>
                  <a:rPr lang="ru-RU" sz="2600" dirty="0" smtClean="0"/>
                </a:br>
                <a:r>
                  <a:rPr lang="ru-RU" sz="2600" dirty="0" smtClean="0"/>
                  <a:t>проводимости </a:t>
                </a:r>
                <a:r>
                  <a:rPr lang="ru-RU" sz="2600" dirty="0"/>
                  <a:t>p- и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n-областей </a:t>
                </a:r>
                <a:r>
                  <a:rPr lang="ru-RU" sz="2600" dirty="0"/>
                  <a:t>определяется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контактной </a:t>
                </a:r>
                <a:r>
                  <a:rPr lang="ru-RU" sz="2600" dirty="0"/>
                  <a:t>разностью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потенциалов</a:t>
                </a:r>
                <a:r>
                  <a:rPr lang="ru-RU" sz="2600" dirty="0"/>
                  <a:t>. </a:t>
                </a:r>
                <a:endParaRPr lang="ru-RU" sz="2600" dirty="0" smtClean="0"/>
              </a:p>
              <a:p>
                <a:r>
                  <a:rPr lang="ru-RU" sz="2600" dirty="0" smtClean="0"/>
                  <a:t>Чтобы </a:t>
                </a:r>
                <a:r>
                  <a:rPr lang="ru-RU" sz="2600" dirty="0"/>
                  <a:t>перейти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в валентную </a:t>
                </a:r>
                <a:r>
                  <a:rPr lang="ru-RU" sz="2600" dirty="0"/>
                  <a:t>зону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n-области</a:t>
                </a:r>
                <a:r>
                  <a:rPr lang="ru-RU" sz="2600" dirty="0"/>
                  <a:t>, дырки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должны </a:t>
                </a:r>
                <a:r>
                  <a:rPr lang="ru-RU" sz="2600" dirty="0"/>
                  <a:t>совершить работу</a:t>
                </a:r>
                <a:r>
                  <a:rPr lang="ru-RU" sz="2600" dirty="0" smtClean="0"/>
                  <a:t>,</a:t>
                </a:r>
                <a:br>
                  <a:rPr lang="ru-RU" sz="2600" dirty="0" smtClean="0"/>
                </a:br>
                <a:r>
                  <a:rPr lang="ru-RU" sz="2600" dirty="0" smtClean="0"/>
                  <a:t>равную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600" dirty="0"/>
                  <a:t>.</a:t>
                </a: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03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76" y="1340768"/>
            <a:ext cx="4542858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4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При подключении к p–n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переходу </a:t>
            </a:r>
            <a:r>
              <a:rPr lang="ru-RU" sz="2800" dirty="0"/>
              <a:t>внешнего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электрического </a:t>
            </a:r>
            <a:r>
              <a:rPr lang="ru-RU" sz="2800" dirty="0"/>
              <a:t>поля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динамическое </a:t>
            </a:r>
            <a:r>
              <a:rPr lang="ru-RU" sz="2800" dirty="0"/>
              <a:t>равновесие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токов </a:t>
            </a:r>
            <a:r>
              <a:rPr lang="ru-RU" sz="2800" dirty="0"/>
              <a:t>нарушается. </a:t>
            </a:r>
            <a:endParaRPr lang="ru-RU" sz="2800" dirty="0" smtClean="0"/>
          </a:p>
          <a:p>
            <a:r>
              <a:rPr lang="ru-RU" sz="2800" dirty="0" smtClean="0"/>
              <a:t>Поведение </a:t>
            </a:r>
            <a:r>
              <a:rPr lang="ru-RU" sz="2800" dirty="0"/>
              <a:t>p–n перехода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зависит </a:t>
            </a:r>
            <a:r>
              <a:rPr lang="ru-RU" sz="2800" dirty="0"/>
              <a:t>при этом от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полярности </a:t>
            </a:r>
            <a:r>
              <a:rPr lang="ru-RU" sz="2800" dirty="0"/>
              <a:t>приложенного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напряжения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smtClean="0"/>
              <a:t>Если </a:t>
            </a:r>
            <a:r>
              <a:rPr lang="ru-RU" sz="2800" dirty="0"/>
              <a:t>внешнее напряжение 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приложено </a:t>
            </a:r>
            <a:r>
              <a:rPr lang="ru-RU" sz="2800" dirty="0"/>
              <a:t>навстречу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контактной </a:t>
            </a:r>
            <a:r>
              <a:rPr lang="ru-RU" sz="2800" dirty="0"/>
              <a:t>разности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потенциалов</a:t>
            </a:r>
            <a:r>
              <a:rPr lang="ru-RU" sz="2800" dirty="0"/>
              <a:t>, то такое включение p–n перехода называют прямым (см. рис. </a:t>
            </a:r>
            <a:r>
              <a:rPr lang="ru-RU" sz="2800" b="1" i="1" dirty="0"/>
              <a:t>а</a:t>
            </a:r>
            <a:r>
              <a:rPr lang="ru-RU" sz="2800" dirty="0"/>
              <a:t>). </a:t>
            </a:r>
            <a:endParaRPr lang="ru-RU" sz="2800" dirty="0" smtClean="0"/>
          </a:p>
          <a:p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6" y="1412776"/>
            <a:ext cx="40259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1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500" dirty="0" smtClean="0"/>
                  <a:t>Внешнее (прямое) </a:t>
                </a:r>
                <a:r>
                  <a:rPr lang="en-US" sz="2500" dirty="0"/>
                  <a:t/>
                </a:r>
                <a:br>
                  <a:rPr lang="en-US" sz="2500" dirty="0"/>
                </a:br>
                <a:r>
                  <a:rPr lang="ru-RU" sz="2500" dirty="0" smtClean="0"/>
                  <a:t>напряжение</a:t>
                </a:r>
                <a:r>
                  <a:rPr lang="ru-RU" sz="2500" dirty="0"/>
                  <a:t> почти </a:t>
                </a:r>
                <a:r>
                  <a:rPr lang="ru-RU" sz="2500" dirty="0" smtClean="0"/>
                  <a:t>полностью</a:t>
                </a: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ru-RU" sz="2500" dirty="0" smtClean="0"/>
                  <a:t>падает </a:t>
                </a:r>
                <a:r>
                  <a:rPr lang="ru-RU" sz="2500" dirty="0"/>
                  <a:t>на p–n переходе, </a:t>
                </a: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ru-RU" sz="2500" dirty="0" smtClean="0"/>
                  <a:t>сопротивление </a:t>
                </a:r>
                <a:r>
                  <a:rPr lang="ru-RU" sz="2500" dirty="0"/>
                  <a:t>которого </a:t>
                </a:r>
                <a:r>
                  <a:rPr lang="ru-RU" sz="2500" dirty="0" smtClean="0"/>
                  <a:t>во </a:t>
                </a:r>
                <a:br>
                  <a:rPr lang="ru-RU" sz="2500" dirty="0" smtClean="0"/>
                </a:br>
                <a:r>
                  <a:rPr lang="ru-RU" sz="2500" dirty="0" smtClean="0"/>
                  <a:t>много раз</a:t>
                </a:r>
                <a:r>
                  <a:rPr lang="ru-RU" sz="2500" dirty="0"/>
                  <a:t> выше </a:t>
                </a:r>
                <a:r>
                  <a:rPr lang="ru-RU" sz="2500" dirty="0" smtClean="0"/>
                  <a:t/>
                </a:r>
                <a:br>
                  <a:rPr lang="ru-RU" sz="2500" dirty="0" smtClean="0"/>
                </a:br>
                <a:r>
                  <a:rPr lang="ru-RU" sz="2500" dirty="0" smtClean="0"/>
                  <a:t>сопротивления </a:t>
                </a:r>
                <a:br>
                  <a:rPr lang="ru-RU" sz="2500" dirty="0" smtClean="0"/>
                </a:br>
                <a:r>
                  <a:rPr lang="ru-RU" sz="2500" dirty="0" smtClean="0"/>
                  <a:t>p</a:t>
                </a:r>
                <a:r>
                  <a:rPr lang="ru-RU" sz="2500" dirty="0"/>
                  <a:t>– и </a:t>
                </a:r>
                <a:r>
                  <a:rPr lang="ru-RU" sz="2500" dirty="0" smtClean="0"/>
                  <a:t>n–областей</a:t>
                </a:r>
                <a:r>
                  <a:rPr lang="ru-RU" sz="2500" dirty="0"/>
                  <a:t>. </a:t>
                </a:r>
                <a:endParaRPr lang="en-US" sz="2500" dirty="0" smtClean="0"/>
              </a:p>
              <a:p>
                <a:r>
                  <a:rPr lang="ru-RU" sz="2500" dirty="0" smtClean="0"/>
                  <a:t>С </a:t>
                </a:r>
                <a:r>
                  <a:rPr lang="ru-RU" sz="2500" dirty="0"/>
                  <a:t>увеличением прямого </a:t>
                </a:r>
                <a:r>
                  <a:rPr lang="ru-RU" sz="2500" dirty="0" smtClean="0"/>
                  <a:t/>
                </a:r>
                <a:br>
                  <a:rPr lang="ru-RU" sz="2500" dirty="0" smtClean="0"/>
                </a:br>
                <a:r>
                  <a:rPr lang="ru-RU" sz="2500" dirty="0" smtClean="0"/>
                  <a:t>напряжения </a:t>
                </a:r>
                <a:r>
                  <a:rPr lang="ru-RU" sz="2500" dirty="0"/>
                  <a:t>высота </a:t>
                </a:r>
                <a:r>
                  <a:rPr lang="ru-RU" sz="2500" dirty="0" smtClean="0"/>
                  <a:t/>
                </a:r>
                <a:br>
                  <a:rPr lang="ru-RU" sz="2500" dirty="0" smtClean="0"/>
                </a:br>
                <a:r>
                  <a:rPr lang="ru-RU" sz="2500" dirty="0" smtClean="0"/>
                  <a:t>потенциального </a:t>
                </a:r>
                <a:r>
                  <a:rPr lang="ru-RU" sz="2500" dirty="0"/>
                  <a:t>барьера </a:t>
                </a:r>
                <a:r>
                  <a:rPr lang="en-US" sz="2500" dirty="0" smtClean="0"/>
                  <a:t/>
                </a:r>
                <a:br>
                  <a:rPr lang="en-US" sz="2500" dirty="0" smtClean="0"/>
                </a:br>
                <a:r>
                  <a:rPr lang="ru-RU" sz="2500" dirty="0" smtClean="0"/>
                  <a:t>уменьшаетс</a:t>
                </a:r>
                <a:r>
                  <a:rPr lang="ru-RU" sz="2600" dirty="0" smtClean="0"/>
                  <a:t>я</a:t>
                </a:r>
                <a:r>
                  <a:rPr lang="ru-RU" sz="26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endParaRPr lang="ru-RU" sz="2600" dirty="0" smtClean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267" t="-91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6" y="1412776"/>
            <a:ext cx="40259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92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2.2. </a:t>
            </a:r>
            <a:r>
              <a:rPr lang="ru-RU" dirty="0" smtClean="0"/>
              <a:t>донорные полупроводники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400600"/>
          </a:xfrm>
        </p:spPr>
        <p:txBody>
          <a:bodyPr>
            <a:normAutofit/>
          </a:bodyPr>
          <a:lstStyle/>
          <a:p>
            <a:r>
              <a:rPr lang="ru-RU" sz="2400" dirty="0"/>
              <a:t>При внесении в предварительно очищенный кремний, германий примеси пятивалентного элемента – донора (фосфор P, сурьма </a:t>
            </a:r>
            <a:r>
              <a:rPr lang="ru-RU" sz="2400" dirty="0" err="1"/>
              <a:t>Sb</a:t>
            </a:r>
            <a:r>
              <a:rPr lang="ru-RU" sz="2400" dirty="0"/>
              <a:t>, мышьяк </a:t>
            </a:r>
            <a:r>
              <a:rPr lang="ru-RU" sz="2400" dirty="0" err="1"/>
              <a:t>As</a:t>
            </a:r>
            <a:r>
              <a:rPr lang="ru-RU" sz="2400" dirty="0"/>
              <a:t>) атомы примеси замещают основные атомы в узлах кристаллической решетки (см. </a:t>
            </a:r>
            <a:r>
              <a:rPr lang="ru-RU" sz="2400" dirty="0" smtClean="0"/>
              <a:t>рис.</a:t>
            </a:r>
            <a:r>
              <a:rPr lang="ru-RU" sz="2400" b="1" i="1" dirty="0" smtClean="0"/>
              <a:t>2а</a:t>
            </a:r>
            <a:r>
              <a:rPr lang="ru-RU" sz="2400" dirty="0" smtClean="0"/>
              <a:t>).</a:t>
            </a:r>
          </a:p>
          <a:p>
            <a:endParaRPr lang="be-BY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210733" cy="31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88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rmAutofit/>
          </a:bodyPr>
          <a:lstStyle/>
          <a:p>
            <a:r>
              <a:rPr lang="ru-RU" sz="2400" dirty="0"/>
              <a:t>Основные носители областей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полупроводника</a:t>
            </a:r>
            <a:r>
              <a:rPr lang="ru-RU" sz="2400" dirty="0"/>
              <a:t>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приближаясь к </a:t>
            </a:r>
            <a:r>
              <a:rPr lang="ru-RU" sz="2400" dirty="0"/>
              <a:t>p–n переходу,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частично компенсируют </a:t>
            </a:r>
            <a:br>
              <a:rPr lang="ru-RU" sz="2400" dirty="0" smtClean="0"/>
            </a:br>
            <a:r>
              <a:rPr lang="ru-RU" sz="2400" dirty="0" smtClean="0"/>
              <a:t>объемные пространственные </a:t>
            </a:r>
            <a:br>
              <a:rPr lang="ru-RU" sz="2400" dirty="0" smtClean="0"/>
            </a:br>
            <a:r>
              <a:rPr lang="ru-RU" sz="2400" dirty="0" smtClean="0"/>
              <a:t>заряды</a:t>
            </a:r>
            <a:r>
              <a:rPr lang="ru-RU" sz="2400" dirty="0"/>
              <a:t>, </a:t>
            </a:r>
            <a:r>
              <a:rPr lang="ru-RU" sz="2400" dirty="0" smtClean="0"/>
              <a:t>уменьшая </a:t>
            </a:r>
            <a:r>
              <a:rPr lang="ru-RU" sz="2400" dirty="0"/>
              <a:t>тем </a:t>
            </a:r>
            <a:r>
              <a:rPr lang="ru-RU" sz="2400" dirty="0" smtClean="0"/>
              <a:t>самым</a:t>
            </a:r>
            <a:br>
              <a:rPr lang="ru-RU" sz="2400" dirty="0" smtClean="0"/>
            </a:br>
            <a:r>
              <a:rPr lang="ru-RU" sz="2400" dirty="0" smtClean="0"/>
              <a:t>ширину </a:t>
            </a:r>
            <a:r>
              <a:rPr lang="ru-RU" sz="2400" dirty="0"/>
              <a:t>запирающего слоя 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его </a:t>
            </a:r>
            <a:r>
              <a:rPr lang="ru-RU" sz="2400" dirty="0"/>
              <a:t>сопротивление (см. рис. </a:t>
            </a:r>
            <a:r>
              <a:rPr lang="ru-RU" sz="2400" b="1" i="1" dirty="0"/>
              <a:t>б</a:t>
            </a:r>
            <a:r>
              <a:rPr lang="ru-RU" sz="2400" dirty="0" smtClean="0"/>
              <a:t>).</a:t>
            </a:r>
          </a:p>
          <a:p>
            <a:r>
              <a:rPr lang="ru-RU" sz="2400" dirty="0" smtClean="0"/>
              <a:t>В </a:t>
            </a:r>
            <a:r>
              <a:rPr lang="ru-RU" sz="2400" dirty="0"/>
              <a:t>цепи протекает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электрический </a:t>
            </a:r>
            <a:r>
              <a:rPr lang="ru-RU" sz="2400" dirty="0"/>
              <a:t>ток,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 </a:t>
            </a:r>
            <a:r>
              <a:rPr lang="ru-RU" sz="2400" dirty="0"/>
              <a:t>этом диффузионная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составляющая </a:t>
            </a:r>
            <a:r>
              <a:rPr lang="ru-RU" sz="2400" dirty="0"/>
              <a:t>тока через переход увеличивается, а дрейфовая – уменьшается.</a:t>
            </a:r>
          </a:p>
          <a:p>
            <a:endParaRPr lang="ru-RU" sz="2600" dirty="0" smtClean="0"/>
          </a:p>
          <a:p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66" y="1412776"/>
            <a:ext cx="40259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107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толщина p–n-перехода стремится к нулю и при дальнейшем </a:t>
                </a:r>
                <a:r>
                  <a:rPr lang="ru-RU" sz="2400" dirty="0" smtClean="0"/>
                  <a:t>увеличении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sz="2400" dirty="0" smtClean="0"/>
                  <a:t> </a:t>
                </a:r>
                <a:r>
                  <a:rPr lang="ru-RU" sz="2400" dirty="0"/>
                  <a:t>запирающий слой исчезает. Вследствие чего электроны и дырки </a:t>
                </a:r>
                <a:r>
                  <a:rPr lang="ru-RU" sz="2400" dirty="0" smtClean="0"/>
                  <a:t>(основные</a:t>
                </a:r>
                <a:r>
                  <a:rPr lang="ru-RU" sz="2400" dirty="0"/>
                  <a:t> носители заряда в n– и p–областях) начинают свободно диффундировать в смежные области полупроводника</a:t>
                </a:r>
                <a:r>
                  <a:rPr lang="ru-RU" sz="2400" dirty="0" smtClean="0"/>
                  <a:t>.</a:t>
                </a:r>
              </a:p>
              <a:p>
                <a:r>
                  <a:rPr lang="ru-RU" sz="2400" dirty="0"/>
                  <a:t>Увеличение диффузионной составляющей тока через p–n переход при неизменной дрейфовой составляющей приводит к нарушению термодинамического равновесия и через переход протекает ток, который называется прямым</a:t>
                </a:r>
                <a:r>
                  <a:rPr lang="ru-RU" sz="240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др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48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4916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Autofit/>
          </a:bodyPr>
          <a:lstStyle/>
          <a:p>
            <a:r>
              <a:rPr lang="ru-RU" sz="2200" dirty="0"/>
              <a:t>Процесс переноса носителей заряда через </a:t>
            </a:r>
            <a:r>
              <a:rPr lang="ru-RU" sz="2200" dirty="0" err="1"/>
              <a:t>прямосмещенный</a:t>
            </a:r>
            <a:r>
              <a:rPr lang="ru-RU" sz="2200" dirty="0"/>
              <a:t> </a:t>
            </a:r>
            <a:r>
              <a:rPr lang="ru-RU" sz="2200" dirty="0" smtClean="0"/>
              <a:t>электронно-дырочный </a:t>
            </a:r>
            <a:r>
              <a:rPr lang="ru-RU" sz="2200" dirty="0"/>
              <a:t>переход в область полупроводника, где они становятся неосновными </a:t>
            </a:r>
            <a:r>
              <a:rPr lang="ru-RU" sz="2200" dirty="0" smtClean="0"/>
              <a:t>носителями, называется</a:t>
            </a:r>
            <a:r>
              <a:rPr lang="ru-RU" sz="2200" dirty="0"/>
              <a:t> </a:t>
            </a:r>
            <a:r>
              <a:rPr lang="ru-RU" sz="2200" b="1" dirty="0" smtClean="0"/>
              <a:t>инжекцией</a:t>
            </a:r>
            <a:r>
              <a:rPr lang="ru-RU" sz="2200" dirty="0"/>
              <a:t>.</a:t>
            </a:r>
            <a:r>
              <a:rPr lang="ru-RU" sz="2200" dirty="0" smtClean="0"/>
              <a:t> </a:t>
            </a:r>
            <a:endParaRPr lang="ru-RU" sz="2200" dirty="0"/>
          </a:p>
          <a:p>
            <a:r>
              <a:rPr lang="ru-RU" sz="2200" dirty="0"/>
              <a:t>В несимметричном p–n переходе, когда концентрация электронов в n–области во много раз больше концентрации дырок в p–области, диффузионный поток электронов во много раз превышает поток дырок и ими можно пренебречь.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/>
              <a:t>данном случае имеет место односторонняя инжекция электронов. Область, </a:t>
            </a:r>
            <a:r>
              <a:rPr lang="ru-RU" sz="2200" u="sng" dirty="0"/>
              <a:t>из которой </a:t>
            </a:r>
            <a:r>
              <a:rPr lang="ru-RU" sz="2200" dirty="0"/>
              <a:t>происходит инжекция, называют </a:t>
            </a:r>
            <a:r>
              <a:rPr lang="ru-RU" sz="2200" b="1" dirty="0"/>
              <a:t>эмиттером</a:t>
            </a:r>
            <a:r>
              <a:rPr lang="ru-RU" sz="2200" dirty="0"/>
              <a:t>, а область, </a:t>
            </a:r>
            <a:r>
              <a:rPr lang="ru-RU" sz="2200" u="sng" dirty="0"/>
              <a:t>в которую </a:t>
            </a:r>
            <a:r>
              <a:rPr lang="ru-RU" sz="2200" dirty="0"/>
              <a:t>инжектируются носители – </a:t>
            </a:r>
            <a:r>
              <a:rPr lang="ru-RU" sz="2200" b="1" dirty="0"/>
              <a:t>базой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65892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328592"/>
          </a:xfrm>
        </p:spPr>
        <p:txBody>
          <a:bodyPr>
            <a:noAutofit/>
          </a:bodyPr>
          <a:lstStyle/>
          <a:p>
            <a:r>
              <a:rPr lang="ru-RU" sz="2200" dirty="0"/>
              <a:t>Неравновесные неосновные носители зарядов диффундируют </a:t>
            </a:r>
            <a:r>
              <a:rPr lang="ru-RU" sz="2200" dirty="0" smtClean="0"/>
              <a:t>вглубь </a:t>
            </a:r>
            <a:r>
              <a:rPr lang="ru-RU" sz="2200" dirty="0"/>
              <a:t>полупроводника и нарушают его </a:t>
            </a:r>
            <a:r>
              <a:rPr lang="ru-RU" sz="2200" dirty="0" err="1"/>
              <a:t>электронейтральность</a:t>
            </a:r>
            <a:r>
              <a:rPr lang="ru-RU" sz="2200" dirty="0"/>
              <a:t>. </a:t>
            </a:r>
          </a:p>
          <a:p>
            <a:r>
              <a:rPr lang="ru-RU" sz="2200" dirty="0"/>
              <a:t>Восстановление </a:t>
            </a:r>
            <a:r>
              <a:rPr lang="ru-RU" sz="2200" dirty="0" err="1"/>
              <a:t>электронейтральности</a:t>
            </a:r>
            <a:r>
              <a:rPr lang="ru-RU" sz="2200" dirty="0"/>
              <a:t> происходит за счет поступления носителей заряда от внешнего источника взамен ушедших к p–n переходу и исчезнувших в результате рекомбинации. Это приводит к появлению электрического тока во внешней цепи – </a:t>
            </a:r>
            <a:r>
              <a:rPr lang="ru-RU" sz="2200" b="1" i="1" dirty="0"/>
              <a:t>прямого тока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1535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При обратном включении </a:t>
                </a:r>
                <a:br>
                  <a:rPr lang="ru-RU" sz="2400" dirty="0" smtClean="0"/>
                </a:br>
                <a:r>
                  <a:rPr lang="ru-RU" sz="2400" dirty="0" smtClean="0"/>
                  <a:t>p–n </a:t>
                </a:r>
                <a:r>
                  <a:rPr lang="ru-RU" sz="2400" dirty="0"/>
                  <a:t>перехода внешнее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напряжение </a:t>
                </a:r>
                <a:r>
                  <a:rPr lang="ru-RU" sz="2400" dirty="0"/>
                  <a:t>приложено 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знаком </a:t>
                </a:r>
                <a:r>
                  <a:rPr lang="ru-RU" sz="2400" dirty="0"/>
                  <a:t>"плюс" к n–области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(</a:t>
                </a:r>
                <a:r>
                  <a:rPr lang="ru-RU" sz="2400" dirty="0"/>
                  <a:t>см. рис. </a:t>
                </a:r>
                <a:r>
                  <a:rPr lang="ru-RU" sz="2400" b="1" i="1" dirty="0"/>
                  <a:t>а</a:t>
                </a:r>
                <a:r>
                  <a:rPr lang="ru-RU" sz="2400" dirty="0"/>
                  <a:t>). </a:t>
                </a:r>
                <a:endParaRPr lang="ru-RU" sz="2400" dirty="0" smtClean="0"/>
              </a:p>
              <a:p>
                <a:r>
                  <a:rPr lang="ru-RU" sz="2400" dirty="0" smtClean="0"/>
                  <a:t>Создаваемое </a:t>
                </a:r>
                <a:r>
                  <a:rPr lang="ru-RU" sz="2400" dirty="0"/>
                  <a:t>им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электрическое </a:t>
                </a:r>
                <a:r>
                  <a:rPr lang="ru-RU" sz="2400" dirty="0"/>
                  <a:t>поле 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совпадает </a:t>
                </a:r>
                <a:r>
                  <a:rPr lang="ru-RU" sz="2400" dirty="0"/>
                  <a:t>по направлению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с </a:t>
                </a:r>
                <a:r>
                  <a:rPr lang="ru-RU" sz="2400" dirty="0"/>
                  <a:t>внутренним полем перехода, 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увеличивая </a:t>
                </a:r>
                <a:r>
                  <a:rPr lang="ru-RU" sz="2400" dirty="0"/>
                  <a:t>высоту </a:t>
                </a:r>
                <a:r>
                  <a:rPr lang="ru-RU" sz="2400" dirty="0" smtClean="0"/>
                  <a:t/>
                </a:r>
                <a:br>
                  <a:rPr lang="ru-RU" sz="2400" dirty="0" smtClean="0"/>
                </a:br>
                <a:r>
                  <a:rPr lang="ru-RU" sz="2400" dirty="0" smtClean="0"/>
                  <a:t>потенциального барьера</a:t>
                </a:r>
                <a:endParaRPr lang="ru-RU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endParaRPr lang="ru-RU" sz="2400" dirty="0" smtClean="0"/>
              </a:p>
              <a:p>
                <a:endParaRPr lang="ru-RU" sz="2600" dirty="0" smtClean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267" t="-78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0" y="1098848"/>
            <a:ext cx="4241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22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Под действием обратного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напряжения </a:t>
            </a:r>
            <a:r>
              <a:rPr lang="ru-RU" sz="2400" dirty="0"/>
              <a:t>основные </a:t>
            </a:r>
            <a:r>
              <a:rPr lang="ru-RU" sz="2400" dirty="0" smtClean="0"/>
              <a:t>носители </a:t>
            </a:r>
            <a:br>
              <a:rPr lang="ru-RU" sz="2400" dirty="0" smtClean="0"/>
            </a:br>
            <a:r>
              <a:rPr lang="ru-RU" sz="2400" dirty="0" smtClean="0"/>
              <a:t>будут</a:t>
            </a:r>
            <a:r>
              <a:rPr lang="ru-RU" sz="2400" dirty="0"/>
              <a:t> </a:t>
            </a:r>
            <a:r>
              <a:rPr lang="ru-RU" sz="2400" dirty="0" smtClean="0"/>
              <a:t>как </a:t>
            </a:r>
            <a:r>
              <a:rPr lang="ru-RU" sz="2400" dirty="0"/>
              <a:t>бы отталкиваться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от </a:t>
            </a:r>
            <a:r>
              <a:rPr lang="ru-RU" sz="2400" dirty="0"/>
              <a:t>граничного слоя и </a:t>
            </a:r>
            <a:r>
              <a:rPr lang="ru-RU" sz="2400" dirty="0" smtClean="0"/>
              <a:t>дрейфовать </a:t>
            </a:r>
            <a:br>
              <a:rPr lang="ru-RU" sz="2400" dirty="0" smtClean="0"/>
            </a:br>
            <a:r>
              <a:rPr lang="ru-RU" sz="2400" dirty="0" smtClean="0"/>
              <a:t>вглубь</a:t>
            </a:r>
            <a:r>
              <a:rPr lang="ru-RU" sz="2400" dirty="0"/>
              <a:t> </a:t>
            </a:r>
            <a:r>
              <a:rPr lang="ru-RU" sz="2400" dirty="0" smtClean="0"/>
              <a:t>полупроводника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smtClean="0"/>
              <a:t>При </a:t>
            </a:r>
            <a:r>
              <a:rPr lang="ru-RU" sz="2400" dirty="0"/>
              <a:t>этом ширина слоя,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обедненного </a:t>
            </a:r>
            <a:r>
              <a:rPr lang="ru-RU" sz="2400" dirty="0"/>
              <a:t>основными 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носителями</a:t>
            </a:r>
            <a:r>
              <a:rPr lang="ru-RU" sz="2400" dirty="0"/>
              <a:t>, увеличивается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по</a:t>
            </a:r>
            <a:r>
              <a:rPr lang="ru-RU" sz="2400" dirty="0"/>
              <a:t> сравнению с равновесным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состоянием</a:t>
            </a:r>
            <a:r>
              <a:rPr lang="ru-RU" sz="2400" dirty="0"/>
              <a:t>. </a:t>
            </a:r>
            <a:endParaRPr lang="ru-RU" sz="2400" dirty="0" smtClean="0"/>
          </a:p>
          <a:p>
            <a:r>
              <a:rPr lang="ru-RU" sz="2400" dirty="0" smtClean="0"/>
              <a:t>Сопротивление </a:t>
            </a:r>
            <a:r>
              <a:rPr lang="ru-RU" sz="2400" dirty="0"/>
              <a:t>p–n перехода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для </a:t>
            </a:r>
            <a:r>
              <a:rPr lang="ru-RU" sz="2400" dirty="0"/>
              <a:t>прохождения тока основных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носителей</a:t>
            </a:r>
            <a:r>
              <a:rPr lang="ru-RU" sz="2400" dirty="0"/>
              <a:t> увеличивается.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Происходит </a:t>
            </a:r>
            <a:r>
              <a:rPr lang="ru-RU" sz="2400" dirty="0"/>
              <a:t>изменение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в</a:t>
            </a:r>
            <a:r>
              <a:rPr lang="ru-RU" sz="2400" dirty="0"/>
              <a:t> соотношении токов через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p–n </a:t>
            </a:r>
            <a:r>
              <a:rPr lang="ru-RU" sz="2400" dirty="0"/>
              <a:t>-переход. Диффузионный ток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уменьшается </a:t>
            </a:r>
            <a:r>
              <a:rPr lang="ru-RU" sz="2400" dirty="0"/>
              <a:t>и в предельном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случае </a:t>
            </a:r>
            <a:r>
              <a:rPr lang="ru-RU" sz="2400" dirty="0"/>
              <a:t>с ростом потенциального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барьера </a:t>
            </a:r>
            <a:r>
              <a:rPr lang="ru-RU" sz="2400" dirty="0"/>
              <a:t>стремится к нулю (см. рис. </a:t>
            </a:r>
            <a:r>
              <a:rPr lang="ru-RU" sz="2400" b="1" i="1" dirty="0"/>
              <a:t>б</a:t>
            </a:r>
            <a:r>
              <a:rPr lang="ru-RU" sz="2400" dirty="0"/>
              <a:t>).</a:t>
            </a:r>
            <a:endParaRPr lang="ru-RU" sz="2400" dirty="0" smtClean="0"/>
          </a:p>
          <a:p>
            <a:endParaRPr lang="ru-RU" sz="2600" dirty="0" smtClean="0"/>
          </a:p>
          <a:p>
            <a:endParaRPr lang="ru-RU" sz="2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098848"/>
            <a:ext cx="4139952" cy="50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0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Для неосновных носителей заряда поле в p–n переходе остается ускоряющим, они захватываются им и переносятся через p–n переход. Процесс переноса неосновных носителей заряда через обратносмещенный p–n-переход</a:t>
                </a:r>
                <a:r>
                  <a:rPr lang="ru-RU" sz="2600" dirty="0"/>
                  <a:t> в область полупроводника, где они становятся основными носителями, называется </a:t>
                </a:r>
                <a:r>
                  <a:rPr lang="ru-RU" sz="2600" b="1" dirty="0" smtClean="0"/>
                  <a:t>экстракцией</a:t>
                </a:r>
                <a:r>
                  <a:rPr lang="ru-RU" sz="2600" dirty="0" smtClean="0"/>
                  <a:t>.</a:t>
                </a:r>
              </a:p>
              <a:p>
                <a:endParaRPr lang="ru-RU" sz="2600" dirty="0" smtClean="0"/>
              </a:p>
              <a:p>
                <a:r>
                  <a:rPr lang="ru-RU" sz="2600" dirty="0"/>
                  <a:t>Дрейфовый ток, создаваемый неосновными носителями, называется тепловым </a:t>
                </a:r>
                <a:r>
                  <a:rPr lang="ru-RU" sz="2600" dirty="0" smtClean="0"/>
                  <a:t>током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b="0" i="1" smtClean="0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sz="2600" dirty="0" smtClean="0"/>
                  <a:t>. </a:t>
                </a:r>
                <a:r>
                  <a:rPr lang="ru-RU" sz="2600" dirty="0"/>
                  <a:t>Так как концентрация неосновных носителей относительно мала, то и ток, образуемый ими, не может быть большим. </a:t>
                </a:r>
                <a:endParaRPr lang="ru-RU" sz="2600" dirty="0" smtClean="0"/>
              </a:p>
              <a:p>
                <a:endParaRPr lang="ru-RU" sz="2600" dirty="0" smtClean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 r="-1733" b="-155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42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Кроме </a:t>
                </a:r>
                <a:r>
                  <a:rPr lang="ru-RU" sz="2600" dirty="0"/>
                  <a:t>того, он практически не зависит от величины поля в p–n-переходе, т.е. является током насыщения неосновных носителей. Все неосновные носители, которые подходит к p–n-переходу, совершают переход через него под действием поля, независимо от его величины. </a:t>
                </a:r>
                <a:r>
                  <a:rPr lang="ru-RU" sz="2600" dirty="0" smtClean="0"/>
                  <a:t>Поэтому </a:t>
                </a:r>
                <a:r>
                  <a:rPr lang="ru-RU" sz="2600" dirty="0"/>
                  <a:t>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sz="2600" dirty="0"/>
                  <a:t> определяется только концентрацией неосновных носителей и их подвижностью. </a:t>
                </a:r>
                <a:endParaRPr lang="ru-RU" sz="2600" dirty="0" smtClean="0"/>
              </a:p>
              <a:p>
                <a:r>
                  <a:rPr lang="ru-RU" sz="2600" dirty="0" smtClean="0"/>
                  <a:t>Концентрация </a:t>
                </a:r>
                <a:r>
                  <a:rPr lang="ru-RU" sz="2600" dirty="0"/>
                  <a:t>неосновных носителей, а следовательно, и тепловой ток сильно зависят от температуры</a:t>
                </a:r>
                <a:r>
                  <a:rPr lang="ru-RU" sz="2600" dirty="0" smtClean="0"/>
                  <a:t>.</a:t>
                </a:r>
              </a:p>
              <a:p>
                <a:endParaRPr lang="ru-RU" sz="2600" dirty="0"/>
              </a:p>
              <a:p>
                <a:endParaRPr lang="ru-RU" sz="2600" dirty="0" smtClean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44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/>
                  <a:t>По своему направлению тепловой ток противоположен току диффузии и поэтому результирующий ток p–n перехода равен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  <m:r>
                      <a:rPr lang="ru-RU" sz="2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endParaRPr lang="ru-RU" sz="2600" dirty="0"/>
              </a:p>
              <a:p>
                <a:r>
                  <a:rPr lang="ru-RU" sz="2600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ВН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600" dirty="0"/>
                  <a:t>током основных носителей заряда можно пренебречь. Поэтому тепловой ток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sz="2600" dirty="0"/>
                  <a:t> в этом случае называют током насыщения.</a:t>
                </a:r>
              </a:p>
              <a:p>
                <a:r>
                  <a:rPr lang="ru-RU" sz="2600" dirty="0" smtClean="0"/>
                  <a:t>Считается,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600" dirty="0" smtClean="0"/>
                  <a:t> </a:t>
                </a:r>
                <a:r>
                  <a:rPr lang="ru-RU" sz="2800" dirty="0"/>
                  <a:t>возрастает при уменьшении ширины запрещенной зоны полупроводника, из которой выполнен p–n переход.</a:t>
                </a:r>
                <a:endParaRPr lang="ru-RU" sz="2600" dirty="0"/>
              </a:p>
              <a:p>
                <a:endParaRPr lang="ru-RU" sz="2600" dirty="0" smtClean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 r="-1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6366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</a:t>
            </a:r>
            <a:r>
              <a:rPr lang="ru-RU" dirty="0" smtClean="0"/>
              <a:t>5</a:t>
            </a:r>
            <a:r>
              <a:rPr lang="en-US" dirty="0" smtClean="0"/>
              <a:t>. </a:t>
            </a:r>
            <a:r>
              <a:rPr lang="ru-RU" dirty="0" smtClean="0"/>
              <a:t>электронно-дырочный переход в неравновесном состоянии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Таким образом p–n-переход обладает вентильными свойствами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1</a:t>
            </a:r>
            <a:r>
              <a:rPr lang="ru-RU" sz="2800" dirty="0"/>
              <a:t>. При приложении прямого смещения через переход протекает электрический ток, значение которого при повышении напряжения увеличивается по экспоненциальному закону. Сопротивление перехода минимально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2</a:t>
            </a:r>
            <a:r>
              <a:rPr lang="ru-RU" sz="2800" dirty="0"/>
              <a:t>. При смещении p–n-перехода в обратном направлении его сопротивление возрастает, и через переход протекает малый тепловой ток.</a:t>
            </a:r>
          </a:p>
          <a:p>
            <a:r>
              <a:rPr lang="ru-RU" sz="2800" dirty="0" smtClean="0"/>
              <a:t>Таким образом p–n </a:t>
            </a:r>
            <a:r>
              <a:rPr lang="ru-RU" sz="2800" dirty="0"/>
              <a:t>переход обладает односторонней проводимостью, что используется при создании полупроводниковых приборов.</a:t>
            </a:r>
          </a:p>
          <a:p>
            <a:endParaRPr lang="ru-RU" sz="26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981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ru-RU" dirty="0"/>
              <a:t>донорные полупроводники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295400"/>
            <a:ext cx="9036496" cy="5517976"/>
          </a:xfrm>
        </p:spPr>
        <p:txBody>
          <a:bodyPr>
            <a:normAutofit/>
          </a:bodyPr>
          <a:lstStyle/>
          <a:p>
            <a:r>
              <a:rPr lang="ru-RU" sz="2400" dirty="0"/>
              <a:t>При этом четыре из пяти валентных электронов атома примеси образуют ковалентные связи с четырьмя соседними атомами полупроводника. Пятый электрон оказывается </a:t>
            </a:r>
            <a:r>
              <a:rPr lang="ru-RU" sz="2400" b="1" i="1" dirty="0" smtClean="0"/>
              <a:t>избыточным</a:t>
            </a:r>
            <a:r>
              <a:rPr lang="ru-RU" sz="2400" b="1" dirty="0" smtClean="0"/>
              <a:t>.</a:t>
            </a:r>
            <a:endParaRPr lang="be-BY" sz="24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429000"/>
            <a:ext cx="6210733" cy="311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2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ru-RU" dirty="0"/>
              <a:t>донорные полупроводники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Энергия ионизации донорных атомов значительно меньше энергии ионизации собственных полупроводников. Поэтому при комнатной температуре избыточные электроны примеси возбуждаются и переходят в зону проводимости.</a:t>
                </a:r>
              </a:p>
              <a:p>
                <a:r>
                  <a:rPr lang="ru-RU" sz="2400" dirty="0"/>
                  <a:t>Атомы примесей, потерявшие избыточный электрон, становятся положительными ионами. Количество </a:t>
                </a:r>
                <a:r>
                  <a:rPr lang="ru-RU" sz="2400" dirty="0" smtClean="0"/>
                  <a:t>электронов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be-BY" sz="2400" dirty="0" smtClean="0"/>
                  <a:t>,</a:t>
                </a:r>
                <a:r>
                  <a:rPr lang="be-BY" sz="2400" b="1" dirty="0" smtClean="0"/>
                  <a:t> </a:t>
                </a:r>
                <a:r>
                  <a:rPr lang="ru-RU" sz="2400" dirty="0"/>
                  <a:t>переходящих под действием тепловой энергии в зону проводимости с донорного </a:t>
                </a:r>
                <a:r>
                  <a:rPr lang="ru-RU" sz="2400" dirty="0" smtClean="0"/>
                  <a:t>уровня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ru-RU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be-BY" sz="2400" dirty="0" smtClean="0"/>
                  <a:t>, </a:t>
                </a:r>
                <a:r>
                  <a:rPr lang="be-BY" sz="2400" b="1" i="1" dirty="0"/>
                  <a:t>значительно превышает </a:t>
                </a:r>
                <a:r>
                  <a:rPr lang="be-BY" sz="2400" dirty="0"/>
                  <a:t>количество </a:t>
                </a:r>
                <a:r>
                  <a:rPr lang="be-BY" sz="2400" dirty="0" smtClean="0"/>
                  <a:t>электронов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be-BY" sz="2400" dirty="0" smtClean="0"/>
                  <a:t>, </a:t>
                </a:r>
                <a:r>
                  <a:rPr lang="ru-RU" sz="2400" dirty="0"/>
                  <a:t>переходящих в зону проводимости из валентной зоны в процессе генерации пар электрон–дырка</a:t>
                </a:r>
                <a:r>
                  <a:rPr lang="ru-RU" sz="2400" dirty="0" smtClean="0"/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267" t="-801" r="-1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91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ru-RU" dirty="0"/>
              <a:t>донорные полупроводники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dirty="0" smtClean="0"/>
                  <a:t>Можно считать, что концентрация электронов проводимости полностью определяется концентрацией донорной примеси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u-RU" sz="28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en-US" sz="2800" dirty="0" smtClean="0"/>
                  <a:t>,</a:t>
                </a:r>
                <a:r>
                  <a:rPr lang="ru-RU" sz="2800" dirty="0" smtClean="0"/>
                  <a:t> </a:t>
                </a:r>
                <a:r>
                  <a:rPr lang="be-BY" sz="2800" dirty="0"/>
                  <a:t>а концентрация дырок </a:t>
                </a:r>
                <a:r>
                  <a:rPr lang="be-BY" sz="2800" dirty="0" smtClean="0"/>
                  <a:t>составляет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36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40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u-RU" sz="36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den>
                    </m:f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ru-RU" sz="4000" b="1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ru-RU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 smtClean="0"/>
              </a:p>
              <a:p>
                <a:r>
                  <a:rPr lang="ru-RU" sz="2800" dirty="0"/>
                  <a:t>Концентрация дырок в донорном полупроводнике значительно ниже, чем в собственном полупроводнике. В связи с этим </a:t>
                </a:r>
                <a:r>
                  <a:rPr lang="ru-RU" sz="2800" dirty="0" smtClean="0"/>
                  <a:t>дырки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/>
                  <a:t>являются неосновными носителями, а </a:t>
                </a:r>
                <a:r>
                  <a:rPr lang="ru-RU" sz="2800" dirty="0" smtClean="0"/>
                  <a:t>электроны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sz="2800" dirty="0"/>
                  <a:t>– основными носителями</a:t>
                </a:r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r>
                  <a:rPr lang="ru-RU" sz="2800" dirty="0" smtClean="0"/>
                  <a:t>Поэтому </a:t>
                </a:r>
                <a:r>
                  <a:rPr lang="ru-RU" sz="2800" dirty="0"/>
                  <a:t>донорный полупроводник называется электронным полупроводником или полупроводником </a:t>
                </a:r>
                <a:r>
                  <a:rPr lang="ru-RU" sz="2800" b="1" i="1" dirty="0"/>
                  <a:t>n-типа</a:t>
                </a:r>
                <a:r>
                  <a:rPr lang="ru-RU" sz="2800" dirty="0"/>
                  <a:t>.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333" t="-1831" r="-1800" b="-205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56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2.2. </a:t>
            </a:r>
            <a:r>
              <a:rPr lang="ru-RU" dirty="0"/>
              <a:t>донорные полупроводники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При этом меняется положение уровня Ферми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Д</m:t>
                            </m:r>
                          </m:sub>
                        </m:sSub>
                      </m:den>
                    </m:f>
                  </m:oMath>
                </a14:m>
                <a:endParaRPr lang="ru-RU" dirty="0" smtClean="0"/>
              </a:p>
              <a:p>
                <a:r>
                  <a:rPr lang="ru-RU" sz="26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600" dirty="0" smtClean="0"/>
                  <a:t> - эффективная плотность состояний в зоне проводимости</a:t>
                </a:r>
                <a:br>
                  <a:rPr lang="ru-RU" sz="2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600" dirty="0" smtClean="0"/>
                  <a:t> - донорный уровень</a:t>
                </a:r>
              </a:p>
              <a:p>
                <a:r>
                  <a:rPr lang="ru-RU" sz="2600" dirty="0"/>
                  <a:t>С повышением температуры донорный </a:t>
                </a:r>
                <a:r>
                  <a:rPr lang="ru-RU" sz="2600" dirty="0" smtClean="0"/>
                  <a:t>уровень </a:t>
                </a:r>
                <a:r>
                  <a:rPr lang="ru-RU" sz="2600" dirty="0"/>
                  <a:t>смещается к середине запрещённой зоны.</a:t>
                </a:r>
                <a:endParaRPr lang="en-US" sz="26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2776"/>
                <a:ext cx="9144000" cy="5328592"/>
              </a:xfrm>
              <a:blipFill rotWithShape="0">
                <a:blip r:embed="rId2"/>
                <a:stretch>
                  <a:fillRect l="-467" t="-1259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</a:t>
            </a:r>
            <a:r>
              <a:rPr lang="ru-RU" dirty="0" smtClean="0"/>
              <a:t>2</a:t>
            </a:r>
            <a:r>
              <a:rPr lang="en-US" dirty="0" smtClean="0"/>
              <a:t>. </a:t>
            </a:r>
            <a:r>
              <a:rPr lang="ru-RU" dirty="0" smtClean="0"/>
              <a:t>акцепторные полупроводники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07504" y="1340768"/>
            <a:ext cx="9036496" cy="5400600"/>
          </a:xfrm>
        </p:spPr>
        <p:txBody>
          <a:bodyPr>
            <a:normAutofit/>
          </a:bodyPr>
          <a:lstStyle/>
          <a:p>
            <a:r>
              <a:rPr lang="ru-RU" sz="2400" dirty="0"/>
              <a:t>При добавлении в кристалл германия или кремния примеси трехвалентного элемента – акцептора (галлий </a:t>
            </a:r>
            <a:r>
              <a:rPr lang="ru-RU" sz="2400" dirty="0" err="1"/>
              <a:t>Ga</a:t>
            </a:r>
            <a:r>
              <a:rPr lang="ru-RU" sz="2400" dirty="0"/>
              <a:t>, индий </a:t>
            </a:r>
            <a:r>
              <a:rPr lang="ru-RU" sz="2400" dirty="0" err="1"/>
              <a:t>In</a:t>
            </a:r>
            <a:r>
              <a:rPr lang="ru-RU" sz="2400" dirty="0"/>
              <a:t>, бор B) атомы примеси замещают в узлах кристаллической решетки атомы полупроводника. Для образования четырех ковалентных связей не хватает одного валентного электрона атомов примеси (см. рис. </a:t>
            </a:r>
            <a:r>
              <a:rPr lang="ru-RU" sz="2400" b="1" i="1" dirty="0" smtClean="0"/>
              <a:t>3а</a:t>
            </a:r>
            <a:r>
              <a:rPr lang="ru-RU" sz="2400" dirty="0"/>
              <a:t>).</a:t>
            </a:r>
            <a:endParaRPr lang="be-BY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546637"/>
            <a:ext cx="6542112" cy="31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767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432</TotalTime>
  <Words>1926</Words>
  <Application>Microsoft Office PowerPoint</Application>
  <PresentationFormat>Экран (4:3)</PresentationFormat>
  <Paragraphs>196</Paragraphs>
  <Slides>49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Трек</vt:lpstr>
      <vt:lpstr>ЭЛЕКТРОННЫЕ ПРИБОРЫ</vt:lpstr>
      <vt:lpstr>1.4. Физические явления в полупроводниках</vt:lpstr>
      <vt:lpstr>2.1. ОПределение</vt:lpstr>
      <vt:lpstr>2.2. донорные полупроводники</vt:lpstr>
      <vt:lpstr>2.2. донорные полупроводники</vt:lpstr>
      <vt:lpstr>2.2. донорные полупроводники</vt:lpstr>
      <vt:lpstr>2.2. донорные полупроводники</vt:lpstr>
      <vt:lpstr>2.2. донорные полупроводники</vt:lpstr>
      <vt:lpstr>2.2. акцепторные полупроводники</vt:lpstr>
      <vt:lpstr>2.2. акцепторные полупроводники</vt:lpstr>
      <vt:lpstr>2.2. акцепторные полупроводники</vt:lpstr>
      <vt:lpstr>2.2. акцепторные полупроводники</vt:lpstr>
      <vt:lpstr>2.2. неравновесные носители</vt:lpstr>
      <vt:lpstr>2.3. токи в полупроводниках</vt:lpstr>
      <vt:lpstr>2.3. токи в полупроводниках</vt:lpstr>
      <vt:lpstr>2.3. токи в полупроводниках</vt:lpstr>
      <vt:lpstr>2.3. токи в полупроводниках</vt:lpstr>
      <vt:lpstr>2.3. токи в полупроводниках</vt:lpstr>
      <vt:lpstr>2.3. токи в полупроводниках</vt:lpstr>
      <vt:lpstr>2.4. электрические переходы</vt:lpstr>
      <vt:lpstr>2.4. электрические переходы</vt:lpstr>
      <vt:lpstr>2.4. электрические переходы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2.4. электронно-дырочный переход в 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  <vt:lpstr>2.5. электронно-дырочный переход в неравновесном состоянии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314-1</cp:lastModifiedBy>
  <cp:revision>48</cp:revision>
  <dcterms:created xsi:type="dcterms:W3CDTF">2019-09-30T20:17:48Z</dcterms:created>
  <dcterms:modified xsi:type="dcterms:W3CDTF">2020-09-25T06:57:27Z</dcterms:modified>
</cp:coreProperties>
</file>