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67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2" r:id="rId36"/>
    <p:sldId id="340" r:id="rId37"/>
    <p:sldId id="341" r:id="rId38"/>
    <p:sldId id="343" r:id="rId39"/>
    <p:sldId id="354" r:id="rId40"/>
    <p:sldId id="355" r:id="rId41"/>
    <p:sldId id="344" r:id="rId42"/>
    <p:sldId id="345" r:id="rId43"/>
    <p:sldId id="346" r:id="rId44"/>
    <p:sldId id="356" r:id="rId45"/>
    <p:sldId id="347" r:id="rId46"/>
    <p:sldId id="348" r:id="rId47"/>
    <p:sldId id="351" r:id="rId48"/>
    <p:sldId id="352" r:id="rId49"/>
    <p:sldId id="353" r:id="rId50"/>
    <p:sldId id="357" r:id="rId51"/>
    <p:sldId id="358" r:id="rId52"/>
    <p:sldId id="359" r:id="rId53"/>
    <p:sldId id="360" r:id="rId54"/>
    <p:sldId id="361" r:id="rId55"/>
    <p:sldId id="362" r:id="rId56"/>
    <p:sldId id="363" r:id="rId57"/>
    <p:sldId id="367" r:id="rId58"/>
    <p:sldId id="368" r:id="rId59"/>
    <p:sldId id="369" r:id="rId60"/>
    <p:sldId id="370" r:id="rId61"/>
    <p:sldId id="371" r:id="rId62"/>
    <p:sldId id="372" r:id="rId63"/>
    <p:sldId id="364" r:id="rId64"/>
    <p:sldId id="365" r:id="rId65"/>
    <p:sldId id="366" r:id="rId6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138B5-7105-4090-87F2-DDDECA5B8B5D}" type="datetimeFigureOut">
              <a:rPr lang="be-BY" smtClean="0"/>
              <a:t>10.10.2020</a:t>
            </a:fld>
            <a:endParaRPr lang="be-BY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e-BY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3E038-C95D-457D-9379-D8A1410760AC}" type="slidenum">
              <a:rPr lang="be-BY" smtClean="0"/>
              <a:t>‹#›</a:t>
            </a:fld>
            <a:endParaRPr lang="be-BY"/>
          </a:p>
        </p:txBody>
      </p:sp>
    </p:spTree>
    <p:extLst>
      <p:ext uri="{BB962C8B-B14F-4D97-AF65-F5344CB8AC3E}">
        <p14:creationId xmlns:p14="http://schemas.microsoft.com/office/powerpoint/2010/main" val="318418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7" name="Объект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8" name="Объект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10.10.2020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2420888"/>
            <a:ext cx="8458200" cy="1222375"/>
          </a:xfrm>
        </p:spPr>
        <p:txBody>
          <a:bodyPr>
            <a:normAutofit/>
          </a:bodyPr>
          <a:lstStyle/>
          <a:p>
            <a:r>
              <a:rPr lang="ru-RU" sz="5400" dirty="0" smtClean="0"/>
              <a:t>ЭЛЕКТРОННЫЕ ПРИБОРЫ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4</a:t>
            </a:r>
            <a:r>
              <a:rPr lang="ru-RU" sz="4400" dirty="0" smtClean="0"/>
              <a:t>. Полупроводниковые диоды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02312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4.2. Производство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 smtClean="0"/>
                  <a:t>На  рисунке </a:t>
                </a:r>
                <a:r>
                  <a:rPr lang="ru-RU" sz="2600" b="1" i="1" dirty="0"/>
                  <a:t>а</a:t>
                </a:r>
                <a:r>
                  <a:rPr lang="ru-RU" sz="2600" dirty="0"/>
                  <a:t> </a:t>
                </a:r>
                <a:r>
                  <a:rPr lang="ru-RU" sz="2600" dirty="0" smtClean="0"/>
                  <a:t>приведена структура </a:t>
                </a:r>
                <a:br>
                  <a:rPr lang="ru-RU" sz="2600" dirty="0" smtClean="0"/>
                </a:br>
                <a:r>
                  <a:rPr lang="ru-RU" sz="2600" dirty="0" smtClean="0"/>
                  <a:t>кремниевого </a:t>
                </a:r>
                <a:r>
                  <a:rPr lang="ru-RU" sz="2600" dirty="0"/>
                  <a:t>p-n-перехода,  </a:t>
                </a:r>
                <a:r>
                  <a:rPr lang="ru-RU" sz="2600" dirty="0" smtClean="0"/>
                  <a:t/>
                </a:r>
                <a:br>
                  <a:rPr lang="ru-RU" sz="2600" dirty="0" smtClean="0"/>
                </a:br>
                <a:r>
                  <a:rPr lang="ru-RU" sz="2600" dirty="0" smtClean="0"/>
                  <a:t>полученного  методом </a:t>
                </a:r>
                <a:r>
                  <a:rPr lang="ru-RU" sz="2600" dirty="0"/>
                  <a:t>диффузии </a:t>
                </a:r>
                <a:r>
                  <a:rPr lang="ru-RU" sz="2600" dirty="0" smtClean="0"/>
                  <a:t/>
                </a:r>
                <a:br>
                  <a:rPr lang="ru-RU" sz="2600" dirty="0" smtClean="0"/>
                </a:br>
                <a:r>
                  <a:rPr lang="ru-RU" sz="2600" dirty="0" smtClean="0"/>
                  <a:t>акцепторов </a:t>
                </a:r>
                <a:r>
                  <a:rPr lang="ru-RU" sz="2600" dirty="0"/>
                  <a:t>в полупроводник </a:t>
                </a:r>
                <a:r>
                  <a:rPr lang="ru-RU" sz="2600" dirty="0" smtClean="0"/>
                  <a:t>n-типа </a:t>
                </a:r>
                <a:br>
                  <a:rPr lang="ru-RU" sz="2600" dirty="0" smtClean="0"/>
                </a:br>
                <a:r>
                  <a:rPr lang="ru-RU" sz="2600" dirty="0" smtClean="0"/>
                  <a:t>через </a:t>
                </a:r>
                <a:r>
                  <a:rPr lang="ru-RU" sz="2600" dirty="0"/>
                  <a:t>маску из плёнки двуокиси </a:t>
                </a:r>
                <a:r>
                  <a:rPr lang="ru-RU" sz="2600" dirty="0" smtClean="0"/>
                  <a:t/>
                </a:r>
                <a:br>
                  <a:rPr lang="ru-RU" sz="2600" dirty="0" smtClean="0"/>
                </a:br>
                <a:r>
                  <a:rPr lang="ru-RU" sz="2600" dirty="0" smtClean="0"/>
                  <a:t>кремния</a:t>
                </a:r>
                <a:r>
                  <a:rPr lang="ru-RU" sz="2600" dirty="0"/>
                  <a:t>.  </a:t>
                </a:r>
                <a:r>
                  <a:rPr lang="ru-RU" sz="2600" dirty="0" smtClean="0"/>
                  <a:t>Распределение</a:t>
                </a:r>
                <a:br>
                  <a:rPr lang="ru-RU" sz="2600" dirty="0" smtClean="0"/>
                </a:br>
                <a:r>
                  <a:rPr lang="ru-RU" sz="2600" dirty="0" smtClean="0"/>
                  <a:t>концентрации  </a:t>
                </a:r>
                <a:r>
                  <a:rPr lang="ru-RU" sz="2600" dirty="0"/>
                  <a:t>доноров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Д</m:t>
                        </m:r>
                      </m:sub>
                    </m:sSub>
                  </m:oMath>
                </a14:m>
                <a:r>
                  <a:rPr lang="ru-RU" sz="2600" dirty="0" smtClean="0"/>
                  <a:t> </a:t>
                </a:r>
                <a:r>
                  <a:rPr lang="ru-RU" sz="2600" dirty="0"/>
                  <a:t>– на рис</a:t>
                </a:r>
                <a:r>
                  <a:rPr lang="ru-RU" sz="2600" dirty="0" smtClean="0"/>
                  <a:t>. </a:t>
                </a:r>
                <a:r>
                  <a:rPr lang="ru-RU" sz="2600" b="1" i="1" dirty="0"/>
                  <a:t>б</a:t>
                </a:r>
                <a:r>
                  <a:rPr lang="ru-RU" sz="2600" dirty="0"/>
                  <a:t> </a:t>
                </a:r>
                <a:r>
                  <a:rPr lang="ru-RU" sz="2600" dirty="0" smtClean="0"/>
                  <a:t/>
                </a:r>
                <a:br>
                  <a:rPr lang="ru-RU" sz="2600" dirty="0" smtClean="0"/>
                </a:br>
                <a:r>
                  <a:rPr lang="ru-RU" sz="2600" dirty="0" smtClean="0"/>
                  <a:t>и </a:t>
                </a:r>
                <a:r>
                  <a:rPr lang="ru-RU" sz="2600" dirty="0"/>
                  <a:t>акцепторов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А</m:t>
                        </m:r>
                      </m:sub>
                    </m:sSub>
                  </m:oMath>
                </a14:m>
                <a:r>
                  <a:rPr lang="ru-RU" sz="2600" dirty="0"/>
                  <a:t> по </a:t>
                </a:r>
                <a:r>
                  <a:rPr lang="ru-RU" sz="2600" dirty="0" smtClean="0"/>
                  <a:t>вертикали </a:t>
                </a:r>
                <a:r>
                  <a:rPr lang="ru-RU" sz="2600" dirty="0"/>
                  <a:t>– рис</a:t>
                </a:r>
                <a:r>
                  <a:rPr lang="ru-RU" sz="2600" dirty="0" smtClean="0"/>
                  <a:t>. </a:t>
                </a:r>
                <a:r>
                  <a:rPr lang="ru-RU" sz="2600" b="1" i="1" dirty="0"/>
                  <a:t>в</a:t>
                </a:r>
                <a:r>
                  <a:rPr lang="ru-RU" sz="2600" dirty="0"/>
                  <a:t>. </a:t>
                </a:r>
              </a:p>
              <a:p>
                <a:r>
                  <a:rPr lang="ru-RU" sz="2600" dirty="0"/>
                  <a:t>Поверхность, на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2600" b="0" i="1" dirty="0" smtClean="0">
                            <a:latin typeface="Cambria Math" panose="02040503050406030204" pitchFamily="18" charset="0"/>
                          </a:rPr>
                          <m:t>А</m:t>
                        </m:r>
                      </m:sub>
                    </m:sSub>
                    <m:r>
                      <a:rPr lang="ru-RU" sz="260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ru-RU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2600" b="0" i="1" dirty="0" smtClean="0">
                            <a:latin typeface="Cambria Math" panose="02040503050406030204" pitchFamily="18" charset="0"/>
                          </a:rPr>
                          <m:t>Д</m:t>
                        </m:r>
                      </m:sub>
                    </m:sSub>
                  </m:oMath>
                </a14:m>
                <a:r>
                  <a:rPr lang="ru-RU" sz="2600" dirty="0" smtClean="0"/>
                  <a:t>, </a:t>
                </a:r>
                <a:br>
                  <a:rPr lang="ru-RU" sz="2600" dirty="0" smtClean="0"/>
                </a:br>
                <a:r>
                  <a:rPr lang="ru-RU" sz="2600" dirty="0" smtClean="0"/>
                  <a:t>называется  </a:t>
                </a:r>
                <a:r>
                  <a:rPr lang="ru-RU" sz="2600" dirty="0"/>
                  <a:t>металлургической  </a:t>
                </a:r>
                <a:r>
                  <a:rPr lang="ru-RU" sz="2600" dirty="0" smtClean="0"/>
                  <a:t/>
                </a:r>
                <a:br>
                  <a:rPr lang="ru-RU" sz="2600" dirty="0" smtClean="0"/>
                </a:br>
                <a:r>
                  <a:rPr lang="ru-RU" sz="2600" dirty="0" smtClean="0"/>
                  <a:t>границей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600" dirty="0" smtClean="0"/>
                  <a:t>.  </a:t>
                </a:r>
              </a:p>
              <a:p>
                <a:r>
                  <a:rPr lang="ru-RU" sz="2600" dirty="0" smtClean="0"/>
                  <a:t>Эффективная </a:t>
                </a:r>
                <a:r>
                  <a:rPr lang="ru-RU" sz="2600" dirty="0"/>
                  <a:t>концентрация примеси на ней </a:t>
                </a:r>
                <a:r>
                  <a:rPr lang="ru-RU" sz="2600" dirty="0" smtClean="0"/>
                  <a:t>равна </a:t>
                </a:r>
                <a:r>
                  <a:rPr lang="ru-RU" sz="2600" dirty="0"/>
                  <a:t>нулю. </a:t>
                </a:r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333" t="-1002" b="-2561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124744"/>
            <a:ext cx="2699792" cy="45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4.3. выпрямительные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Выпрямительные диоды преобразуют переменный ток в </a:t>
            </a:r>
            <a:r>
              <a:rPr lang="ru-RU" sz="2800" dirty="0" smtClean="0"/>
              <a:t>пульсирующий. </a:t>
            </a:r>
          </a:p>
          <a:p>
            <a:r>
              <a:rPr lang="ru-RU" sz="2800" dirty="0" smtClean="0"/>
              <a:t>В</a:t>
            </a:r>
            <a:r>
              <a:rPr lang="ru-RU" sz="2800" dirty="0"/>
              <a:t> связи с этим к емкости, быстродействию и стабильности параметров этих диодов не предъявляется жестких требований. </a:t>
            </a:r>
            <a:endParaRPr lang="ru-RU" sz="2800" dirty="0" smtClean="0"/>
          </a:p>
          <a:p>
            <a:r>
              <a:rPr lang="ru-RU" sz="2800" dirty="0" smtClean="0"/>
              <a:t>Основой </a:t>
            </a:r>
            <a:r>
              <a:rPr lang="ru-RU" sz="2800" dirty="0"/>
              <a:t>выпрямительного диода является несимметричный р–n переход с большой площадью поперечного сечения, которая необходима для получения большого прямого тока. </a:t>
            </a:r>
            <a:endParaRPr lang="ru-RU" sz="2800" dirty="0" smtClean="0"/>
          </a:p>
          <a:p>
            <a:r>
              <a:rPr lang="ru-RU" sz="2800" dirty="0" smtClean="0"/>
              <a:t>Сопротивление </a:t>
            </a:r>
            <a:r>
              <a:rPr lang="ru-RU" sz="2800" dirty="0"/>
              <a:t>базовой области у реальных диодов составляет единицы – десятки Ом. </a:t>
            </a:r>
            <a:endParaRPr lang="ru-RU" sz="2800" dirty="0" smtClean="0"/>
          </a:p>
          <a:p>
            <a:r>
              <a:rPr lang="ru-RU" sz="2800" dirty="0" smtClean="0"/>
              <a:t>Работа </a:t>
            </a:r>
            <a:r>
              <a:rPr lang="ru-RU" sz="2800" dirty="0"/>
              <a:t>выпрямительных диодов основана на вентильных свойствах перехода.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4651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4.3. выпрямительные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800" dirty="0"/>
              <a:t>На </a:t>
            </a:r>
            <a:r>
              <a:rPr lang="ru-RU" sz="2800" dirty="0" smtClean="0"/>
              <a:t>рисунке представлены: </a:t>
            </a:r>
            <a:br>
              <a:rPr lang="ru-RU" sz="2800" dirty="0" smtClean="0"/>
            </a:br>
            <a:r>
              <a:rPr lang="ru-RU" sz="2800" dirty="0" smtClean="0"/>
              <a:t>ВАХ </a:t>
            </a:r>
            <a:r>
              <a:rPr lang="en-US" sz="2800" dirty="0" smtClean="0"/>
              <a:t>Ge</a:t>
            </a:r>
            <a:r>
              <a:rPr lang="ru-RU" sz="2800" dirty="0" smtClean="0"/>
              <a:t> </a:t>
            </a:r>
            <a:r>
              <a:rPr lang="ru-RU" sz="2800" dirty="0"/>
              <a:t>и </a:t>
            </a:r>
            <a:r>
              <a:rPr lang="en-US" sz="2800" dirty="0" smtClean="0"/>
              <a:t>Si</a:t>
            </a:r>
            <a:r>
              <a:rPr lang="ru-RU" sz="2800" dirty="0" smtClean="0"/>
              <a:t> </a:t>
            </a:r>
            <a:r>
              <a:rPr lang="ru-RU" sz="2800" dirty="0"/>
              <a:t>диодов (</a:t>
            </a:r>
            <a:r>
              <a:rPr lang="ru-RU" sz="2800" b="1" i="1" dirty="0"/>
              <a:t>а</a:t>
            </a:r>
            <a:r>
              <a:rPr lang="ru-RU" sz="2800" dirty="0" smtClean="0"/>
              <a:t>),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ru-RU" sz="2800" dirty="0" smtClean="0"/>
              <a:t>их</a:t>
            </a:r>
            <a:r>
              <a:rPr lang="ru-RU" sz="2800" dirty="0"/>
              <a:t> </a:t>
            </a:r>
            <a:r>
              <a:rPr lang="ru-RU" sz="2800" dirty="0" smtClean="0"/>
              <a:t>УГО (</a:t>
            </a:r>
            <a:r>
              <a:rPr lang="ru-RU" sz="2800" b="1" i="1" dirty="0" smtClean="0"/>
              <a:t>б</a:t>
            </a:r>
            <a:r>
              <a:rPr lang="ru-RU" sz="2800" dirty="0" smtClean="0"/>
              <a:t>).</a:t>
            </a:r>
          </a:p>
          <a:p>
            <a:endParaRPr lang="ru-RU" sz="2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276872"/>
            <a:ext cx="5563264" cy="43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8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4.3. выпрямительные диоды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В высоковольтных источниках питания применяют выпрямительные столбы и блоки. </a:t>
                </a:r>
                <a:endParaRPr lang="en-US" sz="2800" dirty="0" smtClean="0"/>
              </a:p>
              <a:p>
                <a:r>
                  <a:rPr lang="ru-RU" sz="2800" b="1" i="1" dirty="0" smtClean="0"/>
                  <a:t>Выпрямительные столбы</a:t>
                </a:r>
                <a:r>
                  <a:rPr lang="ru-RU" sz="2800" dirty="0" smtClean="0"/>
                  <a:t> представляют собой последовательное соединение выпрямительных диодов, находящихся в одном корпусе, чем достигается повышение допустимого обратного напряжения. Для повышения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r>
                  <a:rPr lang="en-US" sz="2600" dirty="0" smtClean="0"/>
                  <a:t> </a:t>
                </a:r>
                <a:r>
                  <a:rPr lang="ru-RU" sz="2800" dirty="0"/>
                  <a:t>несколько диодов включают параллельно.</a:t>
                </a:r>
              </a:p>
              <a:p>
                <a:r>
                  <a:rPr lang="ru-RU" sz="2800" b="1" i="1" dirty="0"/>
                  <a:t>Выпрямительные блоки </a:t>
                </a:r>
                <a:r>
                  <a:rPr lang="ru-RU" sz="2800" dirty="0"/>
                  <a:t>– это конструктивно завершенные устройства соединенных определенным образом выпрямительных диодов.</a:t>
                </a:r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467" t="-1114" r="-200" b="-144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638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4.3. выпрямительные диоды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 smtClean="0"/>
                  <a:t>По  мощности,  рассеиваемой  р–n переходом,  диоды  бывают:</a:t>
                </a:r>
                <a:br>
                  <a:rPr lang="ru-RU" sz="2600" dirty="0" smtClean="0"/>
                </a:br>
                <a:r>
                  <a:rPr lang="ru-RU" sz="2600" dirty="0" smtClean="0"/>
                  <a:t>-  </a:t>
                </a:r>
                <a:r>
                  <a:rPr lang="ru-RU" sz="2600" dirty="0"/>
                  <a:t>малой </a:t>
                </a:r>
                <a:r>
                  <a:rPr lang="ru-RU" sz="26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600" b="0" i="1" dirty="0" smtClean="0">
                            <a:latin typeface="Cambria Math" panose="02040503050406030204" pitchFamily="18" charset="0"/>
                          </a:rPr>
                          <m:t>ПР СР</m:t>
                        </m:r>
                      </m:sub>
                    </m:sSub>
                    <m:r>
                      <a:rPr lang="ru-RU" sz="2600" i="1" dirty="0">
                        <a:latin typeface="Cambria Math" panose="02040503050406030204" pitchFamily="18" charset="0"/>
                      </a:rPr>
                      <m:t>≤ 0,3 А</m:t>
                    </m:r>
                  </m:oMath>
                </a14:m>
                <a:r>
                  <a:rPr lang="ru-RU" sz="2600" dirty="0"/>
                  <a:t>), </a:t>
                </a:r>
                <a:r>
                  <a:rPr lang="ru-RU" sz="2600" dirty="0" smtClean="0"/>
                  <a:t/>
                </a:r>
                <a:br>
                  <a:rPr lang="ru-RU" sz="2600" dirty="0" smtClean="0"/>
                </a:br>
                <a:r>
                  <a:rPr lang="ru-RU" sz="2600" dirty="0" smtClean="0"/>
                  <a:t>- средней </a:t>
                </a:r>
                <a:r>
                  <a:rPr lang="ru-RU" sz="2600" dirty="0"/>
                  <a:t>(</a:t>
                </a:r>
                <a14:m>
                  <m:oMath xmlns:m="http://schemas.openxmlformats.org/officeDocument/2006/math">
                    <m:r>
                      <a:rPr lang="ru-RU" sz="2600" i="1" dirty="0" smtClean="0">
                        <a:latin typeface="Cambria Math" panose="02040503050406030204" pitchFamily="18" charset="0"/>
                      </a:rPr>
                      <m:t>0,3 &lt;</m:t>
                    </m:r>
                    <m:sSub>
                      <m:sSubPr>
                        <m:ctrlPr>
                          <a:rPr lang="ru-RU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ПР СР</m:t>
                        </m:r>
                      </m:sub>
                    </m:sSub>
                    <m:r>
                      <a:rPr lang="ru-RU" sz="2600" i="1" dirty="0">
                        <a:latin typeface="Cambria Math" panose="02040503050406030204" pitchFamily="18" charset="0"/>
                      </a:rPr>
                      <m:t>≤  10 А</m:t>
                    </m:r>
                  </m:oMath>
                </a14:m>
                <a:r>
                  <a:rPr lang="ru-RU" sz="2600" dirty="0" smtClean="0"/>
                  <a:t>),</a:t>
                </a:r>
                <a:br>
                  <a:rPr lang="ru-RU" sz="2600" dirty="0" smtClean="0"/>
                </a:br>
                <a:r>
                  <a:rPr lang="ru-RU" sz="2600" dirty="0" smtClean="0"/>
                  <a:t>- большой </a:t>
                </a:r>
                <a:r>
                  <a:rPr lang="ru-RU" sz="2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ПР СР</m:t>
                        </m:r>
                      </m:sub>
                    </m:sSub>
                    <m:r>
                      <a:rPr lang="ru-RU" sz="2600" i="1" dirty="0">
                        <a:latin typeface="Cambria Math" panose="02040503050406030204" pitchFamily="18" charset="0"/>
                      </a:rPr>
                      <m:t>&gt;  10 А</m:t>
                    </m:r>
                  </m:oMath>
                </a14:m>
                <a:r>
                  <a:rPr lang="ru-RU" sz="2600" dirty="0"/>
                  <a:t>) мощности. 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333" t="-1002" r="-6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71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4.3. выпрямительные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600" dirty="0"/>
              <a:t>Сравнение характеристик германиевых и кремниевых диодов показывает: </a:t>
            </a:r>
          </a:p>
          <a:p>
            <a:r>
              <a:rPr lang="ru-RU" sz="2600" dirty="0"/>
              <a:t>1. Значение  обратного  тока  германиевых  диодов  на  два–три  порядка </a:t>
            </a:r>
            <a:r>
              <a:rPr lang="ru-RU" sz="2600" dirty="0" smtClean="0"/>
              <a:t>больше</a:t>
            </a:r>
            <a:r>
              <a:rPr lang="ru-RU" sz="2600" dirty="0"/>
              <a:t>, чем у кремниевых, при одинаковой площади перехода. Это </a:t>
            </a:r>
            <a:r>
              <a:rPr lang="ru-RU" sz="2600" dirty="0" smtClean="0"/>
              <a:t>объясняется </a:t>
            </a:r>
            <a:r>
              <a:rPr lang="ru-RU" sz="2600" dirty="0"/>
              <a:t>различной шириной запрещенной зоны. </a:t>
            </a:r>
          </a:p>
          <a:p>
            <a:r>
              <a:rPr lang="ru-RU" sz="2600" dirty="0"/>
              <a:t>2. Допустимое обратное напряжение, за счет этого, у кремниевых диодов </a:t>
            </a:r>
            <a:r>
              <a:rPr lang="ru-RU" sz="2600" dirty="0" smtClean="0"/>
              <a:t>больше</a:t>
            </a:r>
            <a:r>
              <a:rPr lang="ru-RU" sz="2600" dirty="0"/>
              <a:t>, чем у германиевых. </a:t>
            </a:r>
          </a:p>
          <a:p>
            <a:r>
              <a:rPr lang="ru-RU" sz="2600" dirty="0"/>
              <a:t>3. Падение напряжения на кремниевых диодах больше, чем на </a:t>
            </a:r>
            <a:r>
              <a:rPr lang="ru-RU" sz="2600" dirty="0" smtClean="0"/>
              <a:t>германиевых </a:t>
            </a:r>
            <a:r>
              <a:rPr lang="ru-RU" sz="2600" dirty="0"/>
              <a:t>при одинаковых токах нагрузки, что обусловлено большим </a:t>
            </a:r>
            <a:r>
              <a:rPr lang="ru-RU" sz="2600" dirty="0" smtClean="0"/>
              <a:t>сопротивлением </a:t>
            </a:r>
            <a:r>
              <a:rPr lang="ru-RU" sz="2600" dirty="0"/>
              <a:t>базовой области кремниевых диодов. </a:t>
            </a: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951944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4.3. выпрямительные диоды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2600" dirty="0" smtClean="0"/>
                  <a:t>На характеристики диодов влияние оказывает температура окружающей среды</a:t>
                </a:r>
                <a:r>
                  <a:rPr lang="ru-RU" sz="2600" dirty="0"/>
                  <a:t>. </a:t>
                </a:r>
                <a:endParaRPr lang="en-US" sz="2600" dirty="0" smtClean="0"/>
              </a:p>
              <a:p>
                <a:r>
                  <a:rPr lang="ru-RU" sz="2600" dirty="0" smtClean="0"/>
                  <a:t>При </a:t>
                </a:r>
                <a:r>
                  <a:rPr lang="ru-RU" sz="2600" dirty="0"/>
                  <a:t>увеличении температуры на 10° 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600" b="0" i="1" dirty="0" smtClean="0">
                            <a:latin typeface="Cambria Math" panose="02040503050406030204" pitchFamily="18" charset="0"/>
                          </a:rPr>
                          <m:t>ОБР</m:t>
                        </m:r>
                      </m:sub>
                    </m:sSub>
                  </m:oMath>
                </a14:m>
                <a:r>
                  <a:rPr lang="ru-RU" sz="2600" dirty="0"/>
                  <a:t>  германиевых диодов </a:t>
                </a:r>
                <a:r>
                  <a:rPr lang="ru-RU" sz="2600" dirty="0" smtClean="0"/>
                  <a:t>удваивается</a:t>
                </a:r>
                <a:r>
                  <a:rPr lang="ru-RU" sz="2600" dirty="0"/>
                  <a:t>, а у кремниевых возрастает в два с половиной раза. </a:t>
                </a:r>
                <a:endParaRPr lang="en-US" sz="2600" dirty="0" smtClean="0"/>
              </a:p>
              <a:p>
                <a:r>
                  <a:rPr lang="ru-RU" sz="2600" dirty="0" smtClean="0"/>
                  <a:t>Абсолютная величина </a:t>
                </a:r>
                <a:r>
                  <a:rPr lang="ru-RU" sz="2600" dirty="0"/>
                  <a:t>приращения  </a:t>
                </a:r>
                <a:r>
                  <a:rPr lang="ru-RU" sz="2600" dirty="0" err="1"/>
                  <a:t>Iобр</a:t>
                </a:r>
                <a:r>
                  <a:rPr lang="ru-RU" sz="2600" dirty="0"/>
                  <a:t>  у германиевых диодов с ростом температуры в несколько </a:t>
                </a:r>
                <a:r>
                  <a:rPr lang="ru-RU" sz="2600" dirty="0" smtClean="0"/>
                  <a:t>раз </a:t>
                </a:r>
                <a:r>
                  <a:rPr lang="ru-RU" sz="2600" dirty="0"/>
                  <a:t>больше, чем у кремниевых, что приводит к увеличению мощности, </a:t>
                </a:r>
                <a:r>
                  <a:rPr lang="ru-RU" sz="2600" dirty="0" smtClean="0"/>
                  <a:t>потребляемой </a:t>
                </a:r>
                <a:r>
                  <a:rPr lang="ru-RU" sz="2600" dirty="0"/>
                  <a:t>диодом, и уменьшению напряжения теплового пробоя. </a:t>
                </a:r>
                <a:endParaRPr lang="en-US" sz="2600" dirty="0" smtClean="0"/>
              </a:p>
              <a:p>
                <a:r>
                  <a:rPr lang="ru-RU" sz="2600" dirty="0" smtClean="0"/>
                  <a:t>У </a:t>
                </a:r>
                <a:r>
                  <a:rPr lang="ru-RU" sz="2600" dirty="0"/>
                  <a:t>кремниевых </a:t>
                </a:r>
                <a:r>
                  <a:rPr lang="ru-RU" sz="2600" dirty="0" smtClean="0"/>
                  <a:t>диодов  </a:t>
                </a:r>
                <a:r>
                  <a:rPr lang="ru-RU" sz="2600" dirty="0" err="1"/>
                  <a:t>Iобр</a:t>
                </a:r>
                <a:r>
                  <a:rPr lang="ru-RU" sz="2600" dirty="0"/>
                  <a:t>  мало и мала вероятность теплового пробоя, в связи с чем вначале </a:t>
                </a:r>
                <a:r>
                  <a:rPr lang="ru-RU" sz="2600" dirty="0" smtClean="0"/>
                  <a:t>развивается </a:t>
                </a:r>
                <a:r>
                  <a:rPr lang="ru-RU" sz="2600" dirty="0"/>
                  <a:t>электрический пробой, который при больших обратных </a:t>
                </a:r>
                <a:r>
                  <a:rPr lang="ru-RU" sz="2600" dirty="0" smtClean="0"/>
                  <a:t>напряжениях </a:t>
                </a:r>
                <a:r>
                  <a:rPr lang="ru-RU" sz="2600" dirty="0"/>
                  <a:t>может </a:t>
                </a:r>
                <a:r>
                  <a:rPr lang="ru-RU" sz="2600" dirty="0" smtClean="0"/>
                  <a:t>перер</a:t>
                </a:r>
                <a:r>
                  <a:rPr lang="ru-RU" sz="2600" dirty="0"/>
                  <a:t>а</a:t>
                </a:r>
                <a:r>
                  <a:rPr lang="ru-RU" sz="2600" dirty="0" smtClean="0"/>
                  <a:t>сти </a:t>
                </a:r>
                <a:r>
                  <a:rPr lang="ru-RU" sz="2600" dirty="0"/>
                  <a:t>в тепловой. </a:t>
                </a:r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333" t="-1782" r="-1133" b="-111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9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4.3. выпрямительные диоды - параметры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sz="2600" dirty="0" smtClean="0"/>
                  <a:t>1. </a:t>
                </a:r>
                <a:r>
                  <a:rPr lang="ru-RU" sz="2600" b="1" i="1" dirty="0" smtClean="0"/>
                  <a:t>Средний  выпрямленный  ток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dirty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ru-RU" sz="2600" b="1" i="1" dirty="0">
                            <a:latin typeface="Cambria Math" panose="02040503050406030204" pitchFamily="18" charset="0"/>
                          </a:rPr>
                          <m:t>ПР СР</m:t>
                        </m:r>
                      </m:sub>
                    </m:sSub>
                  </m:oMath>
                </a14:m>
                <a:r>
                  <a:rPr lang="ru-RU" sz="2600" dirty="0"/>
                  <a:t>–  среднее  за  период  значение  </a:t>
                </a:r>
                <a:r>
                  <a:rPr lang="ru-RU" sz="2600" dirty="0" smtClean="0"/>
                  <a:t>выпрямленного </a:t>
                </a:r>
                <a:r>
                  <a:rPr lang="ru-RU" sz="2600" dirty="0"/>
                  <a:t>тока, который может длительно протекать через диод при </a:t>
                </a:r>
                <a:r>
                  <a:rPr lang="ru-RU" sz="2600" dirty="0" smtClean="0"/>
                  <a:t>допустимом </a:t>
                </a:r>
                <a:r>
                  <a:rPr lang="ru-RU" sz="2600" dirty="0"/>
                  <a:t>его нагреве (сотни мА – десятки А). </a:t>
                </a:r>
              </a:p>
              <a:p>
                <a:r>
                  <a:rPr lang="ru-RU" sz="2600" dirty="0"/>
                  <a:t>2. </a:t>
                </a:r>
                <a:r>
                  <a:rPr lang="ru-RU" sz="2600" b="1" i="1" dirty="0"/>
                  <a:t>Среднее прямое напряжение диода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ru-RU" sz="2600" b="1" i="1" dirty="0">
                            <a:latin typeface="Cambria Math" panose="02040503050406030204" pitchFamily="18" charset="0"/>
                          </a:rPr>
                          <m:t>ПР СР</m:t>
                        </m:r>
                      </m:sub>
                    </m:sSub>
                  </m:oMath>
                </a14:m>
                <a:r>
                  <a:rPr lang="ru-RU" sz="2600" dirty="0"/>
                  <a:t>– среднее значение </a:t>
                </a:r>
                <a:r>
                  <a:rPr lang="ru-RU" sz="2600" dirty="0" smtClean="0"/>
                  <a:t>прямого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падения </a:t>
                </a:r>
                <a:r>
                  <a:rPr lang="ru-RU" sz="2600" dirty="0"/>
                  <a:t>напряжения, определяемое при среднем выпрямленном токе, для </a:t>
                </a:r>
                <a:r>
                  <a:rPr lang="ru-RU" sz="2600" dirty="0" smtClean="0"/>
                  <a:t>германиевых</a:t>
                </a:r>
                <a14:m>
                  <m:oMath xmlns:m="http://schemas.openxmlformats.org/officeDocument/2006/math"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ru-RU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ПР СР</m:t>
                        </m:r>
                      </m:sub>
                    </m:sSub>
                    <m:r>
                      <a:rPr lang="ru-RU" sz="2600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ru-RU" sz="2600" i="1" dirty="0">
                        <a:latin typeface="Cambria Math" panose="02040503050406030204" pitchFamily="18" charset="0"/>
                      </a:rPr>
                      <m:t>1 В</m:t>
                    </m:r>
                  </m:oMath>
                </a14:m>
                <a:r>
                  <a:rPr lang="ru-RU" sz="2600" dirty="0"/>
                  <a:t>, для кремниевых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ПР СР</m:t>
                        </m:r>
                      </m:sub>
                    </m:sSub>
                    <m:r>
                      <a:rPr lang="ru-RU" sz="2600" i="1" dirty="0" smtClean="0">
                        <a:latin typeface="Cambria Math" panose="02040503050406030204" pitchFamily="18" charset="0"/>
                      </a:rPr>
                      <m:t>&lt; 1,5 В</m:t>
                    </m:r>
                  </m:oMath>
                </a14:m>
                <a:r>
                  <a:rPr lang="ru-RU" sz="2600" dirty="0" smtClean="0"/>
                  <a:t>. </a:t>
                </a:r>
                <a:endParaRPr lang="ru-RU" sz="2600" dirty="0"/>
              </a:p>
              <a:p>
                <a:r>
                  <a:rPr lang="ru-RU" sz="2600" dirty="0"/>
                  <a:t>3. </a:t>
                </a:r>
                <a:r>
                  <a:rPr lang="ru-RU" sz="2600" b="1" i="1" dirty="0"/>
                  <a:t>Максимально  допустимое  обратное  напряжение  диода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dirty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ru-RU" sz="2600" b="1" i="1" dirty="0" smtClean="0">
                            <a:latin typeface="Cambria Math" panose="02040503050406030204" pitchFamily="18" charset="0"/>
                          </a:rPr>
                          <m:t>ОБР </m:t>
                        </m:r>
                        <m:r>
                          <a:rPr lang="en-US" sz="2600" b="1" i="1" dirty="0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ru-RU" sz="2600" dirty="0"/>
                  <a:t> </a:t>
                </a:r>
                <a:r>
                  <a:rPr lang="ru-RU" sz="2600" dirty="0" smtClean="0"/>
                  <a:t> </a:t>
                </a:r>
                <a:r>
                  <a:rPr lang="ru-RU" sz="2600" dirty="0"/>
                  <a:t>–  </a:t>
                </a:r>
                <a:r>
                  <a:rPr lang="ru-RU" sz="2600" dirty="0" smtClean="0"/>
                  <a:t>максимально  </a:t>
                </a:r>
                <a:r>
                  <a:rPr lang="ru-RU" sz="2600" dirty="0"/>
                  <a:t>допустимое  обратное  напряжение,  которое  длительно  выдерживает </a:t>
                </a:r>
                <a:r>
                  <a:rPr lang="ru-RU" sz="2600" dirty="0" smtClean="0"/>
                  <a:t>диод </a:t>
                </a:r>
                <a:r>
                  <a:rPr lang="ru-RU" sz="2600" dirty="0"/>
                  <a:t>без нарушения нормальной работы,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ОБР 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на </a:t>
                </a:r>
                <a:r>
                  <a:rPr lang="ru-RU" sz="2600" dirty="0"/>
                  <a:t>20 % меньше напряжения </a:t>
                </a:r>
                <a:r>
                  <a:rPr lang="ru-RU" sz="2600" dirty="0" smtClean="0"/>
                  <a:t>пробоя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600" b="0" i="1" dirty="0" smtClean="0">
                            <a:latin typeface="Cambria Math" panose="02040503050406030204" pitchFamily="18" charset="0"/>
                          </a:rPr>
                          <m:t>ПР</m:t>
                        </m:r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ОБ </m:t>
                        </m:r>
                      </m:sub>
                    </m:sSub>
                  </m:oMath>
                </a14:m>
                <a:r>
                  <a:rPr lang="ru-RU" sz="2600" dirty="0"/>
                  <a:t>. </a:t>
                </a:r>
                <a:r>
                  <a:rPr lang="ru-RU" sz="2600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sz="26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ПРОБ </m:t>
                        </m:r>
                      </m:sub>
                    </m:sSub>
                    <m:r>
                      <a:rPr lang="ru-RU" sz="2600" i="1" dirty="0">
                        <a:latin typeface="Cambria Math" panose="02040503050406030204" pitchFamily="18" charset="0"/>
                      </a:rPr>
                      <m:t>= 100…400 В </m:t>
                    </m:r>
                  </m:oMath>
                </a14:m>
                <a:r>
                  <a:rPr lang="ru-RU" sz="2600" dirty="0"/>
                  <a:t>для </a:t>
                </a:r>
                <a:r>
                  <a:rPr lang="ru-RU" sz="2600" dirty="0" err="1"/>
                  <a:t>Ge</a:t>
                </a:r>
                <a:r>
                  <a:rPr lang="ru-RU" sz="2600" dirty="0"/>
                  <a:t> диодов</a:t>
                </a:r>
                <a:r>
                  <a:rPr lang="ru-RU" sz="2600" dirty="0" smtClean="0"/>
                  <a:t>;</a:t>
                </a:r>
                <a:br>
                  <a:rPr lang="ru-RU" sz="26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ПРОБ </m:t>
                        </m:r>
                      </m:sub>
                    </m:sSub>
                    <m:r>
                      <a:rPr lang="ru-RU" sz="2600" i="1" dirty="0">
                        <a:latin typeface="Cambria Math" panose="02040503050406030204" pitchFamily="18" charset="0"/>
                      </a:rPr>
                      <m:t>=1000…1500 В </m:t>
                    </m:r>
                  </m:oMath>
                </a14:m>
                <a:r>
                  <a:rPr lang="ru-RU" sz="2600" dirty="0"/>
                  <a:t>для </a:t>
                </a:r>
                <a:r>
                  <a:rPr lang="ru-RU" sz="2600" dirty="0" err="1"/>
                  <a:t>Si</a:t>
                </a:r>
                <a:r>
                  <a:rPr lang="ru-RU" sz="2600" dirty="0"/>
                  <a:t> диодов. </a:t>
                </a:r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267" t="-1448" r="-173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362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4.3. выпрямительные диоды - параметры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 smtClean="0"/>
                  <a:t>4. </a:t>
                </a:r>
                <a:r>
                  <a:rPr lang="ru-RU" sz="2600" b="1" i="1" dirty="0" smtClean="0"/>
                  <a:t>Максимальный обратный ток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ru-RU" sz="2600" b="1" i="1" dirty="0">
                            <a:latin typeface="Cambria Math" panose="02040503050406030204" pitchFamily="18" charset="0"/>
                          </a:rPr>
                          <m:t>ОБР </m:t>
                        </m:r>
                        <m:r>
                          <a:rPr lang="en-US" sz="2600" b="1" i="1" dirty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ru-RU" sz="2600" dirty="0"/>
                  <a:t>– максимальное значение </a:t>
                </a:r>
                <a:r>
                  <a:rPr lang="ru-RU" sz="2600" dirty="0" smtClean="0"/>
                  <a:t>обратного </a:t>
                </a:r>
                <a:r>
                  <a:rPr lang="ru-RU" sz="2600" dirty="0"/>
                  <a:t>тока диода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ОБР </m:t>
                        </m:r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2600" dirty="0"/>
                  <a:t>. </a:t>
                </a:r>
              </a:p>
              <a:p>
                <a:r>
                  <a:rPr lang="ru-RU" sz="2600" dirty="0"/>
                  <a:t>5. </a:t>
                </a:r>
                <a:r>
                  <a:rPr lang="ru-RU" sz="2600" b="1" i="1" dirty="0"/>
                  <a:t>Средняя рассеиваемая мощность диода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ru-RU" sz="2600" b="1" i="1" dirty="0">
                            <a:latin typeface="Cambria Math" panose="02040503050406030204" pitchFamily="18" charset="0"/>
                          </a:rPr>
                          <m:t>СР</m:t>
                        </m:r>
                      </m:sub>
                    </m:sSub>
                  </m:oMath>
                </a14:m>
                <a:r>
                  <a:rPr lang="ru-RU" sz="2600" dirty="0"/>
                  <a:t> – средняя за период мощность, </a:t>
                </a:r>
                <a:r>
                  <a:rPr lang="ru-RU" sz="2600" dirty="0" smtClean="0"/>
                  <a:t>рассеиваемая </a:t>
                </a:r>
                <a:r>
                  <a:rPr lang="ru-RU" sz="2600" dirty="0"/>
                  <a:t>диодом при протекании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ПР СР</m:t>
                        </m:r>
                      </m:sub>
                    </m:sSub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ОБР</m:t>
                        </m:r>
                      </m:sub>
                    </m:sSub>
                  </m:oMath>
                </a14:m>
                <a:r>
                  <a:rPr lang="ru-RU" sz="2600" dirty="0"/>
                  <a:t>  (сотни мВт – десятки Вт). </a:t>
                </a:r>
              </a:p>
              <a:p>
                <a:r>
                  <a:rPr lang="ru-RU" sz="2600" dirty="0"/>
                  <a:t>6. </a:t>
                </a:r>
                <a:r>
                  <a:rPr lang="ru-RU" sz="2600" b="1" i="1" dirty="0"/>
                  <a:t>Диапазон рабочих </a:t>
                </a:r>
                <a:r>
                  <a:rPr lang="ru-RU" sz="2600" b="1" i="1" dirty="0" smtClean="0"/>
                  <a:t>температур</a:t>
                </a:r>
                <a:r>
                  <a:rPr lang="en-US" sz="2600" dirty="0"/>
                  <a:t>:</a:t>
                </a:r>
                <a:r>
                  <a:rPr lang="ru-RU" sz="2600" dirty="0" smtClean="0"/>
                  <a:t> </a:t>
                </a:r>
                <a:r>
                  <a:rPr lang="en-US" sz="2600" dirty="0" smtClean="0"/>
                  <a:t/>
                </a:r>
                <a:br>
                  <a:rPr lang="en-US" sz="2600" dirty="0" smtClean="0"/>
                </a:br>
                <a:r>
                  <a:rPr lang="ru-RU" sz="2600" dirty="0" smtClean="0"/>
                  <a:t>для </a:t>
                </a:r>
                <a:r>
                  <a:rPr lang="ru-RU" sz="2600" dirty="0"/>
                  <a:t>германиевых диодов –60…+85 °С; </a:t>
                </a:r>
                <a:r>
                  <a:rPr lang="en-US" sz="2600" dirty="0" smtClean="0"/>
                  <a:t/>
                </a:r>
                <a:br>
                  <a:rPr lang="en-US" sz="2600" dirty="0" smtClean="0"/>
                </a:br>
                <a:r>
                  <a:rPr lang="ru-RU" sz="2600" dirty="0" smtClean="0"/>
                  <a:t>для </a:t>
                </a:r>
                <a:r>
                  <a:rPr lang="ru-RU" sz="2600" dirty="0"/>
                  <a:t>кремниевых диодов –60…+125 °С. </a:t>
                </a:r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333" t="-1002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83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4.3. выпрямительные диоды - параметры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600" dirty="0" smtClean="0"/>
                  <a:t>7. Барьерная емкость диода при подаче на него номинального обратного напряжения </a:t>
                </a:r>
                <a:r>
                  <a:rPr lang="ru-RU" sz="2600" dirty="0"/>
                  <a:t>составляет десятки пФ. </a:t>
                </a:r>
              </a:p>
              <a:p>
                <a:r>
                  <a:rPr lang="ru-RU" sz="2600" dirty="0"/>
                  <a:t>8. Диапазон рабочих частот. </a:t>
                </a:r>
              </a:p>
              <a:p>
                <a:r>
                  <a:rPr lang="ru-RU" sz="2600" dirty="0"/>
                  <a:t>9. Дифференциальное сопротивление диода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6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600" b="0" i="1" dirty="0" smtClean="0">
                            <a:latin typeface="Cambria Math" panose="02040503050406030204" pitchFamily="18" charset="0"/>
                          </a:rPr>
                          <m:t>ДИФ</m:t>
                        </m:r>
                      </m:sub>
                    </m:sSub>
                  </m:oMath>
                </a14:m>
                <a:r>
                  <a:rPr lang="ru-RU" sz="2600" dirty="0"/>
                  <a:t> – сопротивление диода </a:t>
                </a:r>
                <a:r>
                  <a:rPr lang="ru-RU" sz="2600" dirty="0" smtClean="0"/>
                  <a:t>протекающему </a:t>
                </a:r>
                <a:r>
                  <a:rPr lang="ru-RU" sz="2600" dirty="0"/>
                  <a:t>переменному току, которое вычисляется как отношение </a:t>
                </a:r>
                <a:r>
                  <a:rPr lang="ru-RU" sz="2600" dirty="0" smtClean="0"/>
                  <a:t>приращения </a:t>
                </a:r>
                <a:r>
                  <a:rPr lang="ru-RU" sz="2600" dirty="0"/>
                  <a:t>напряжения на диоде к вызвавшему его малому приращению тока (</a:t>
                </a:r>
                <a:r>
                  <a:rPr lang="ru-RU" sz="2600" dirty="0" smtClean="0"/>
                  <a:t>единицы </a:t>
                </a:r>
                <a:r>
                  <a:rPr lang="ru-RU" sz="2600" dirty="0"/>
                  <a:t>– сотни Ом). 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333" t="-1002" r="-13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52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4.1. Общие сведения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fontScale="92500" lnSpcReduction="10000"/>
          </a:bodyPr>
          <a:lstStyle/>
          <a:p>
            <a:r>
              <a:rPr lang="ru-RU" sz="2600" b="1" i="1" dirty="0"/>
              <a:t>Полупроводниковым диодом </a:t>
            </a:r>
            <a:r>
              <a:rPr lang="ru-RU" sz="2600" dirty="0"/>
              <a:t>называют </a:t>
            </a:r>
            <a:r>
              <a:rPr lang="ru-RU" sz="2600" dirty="0" err="1"/>
              <a:t>электропреобразовательный</a:t>
            </a:r>
            <a:r>
              <a:rPr lang="ru-RU" sz="2600" dirty="0"/>
              <a:t> </a:t>
            </a:r>
            <a:r>
              <a:rPr lang="ru-RU" sz="2600" dirty="0" smtClean="0"/>
              <a:t>прибор</a:t>
            </a:r>
            <a:r>
              <a:rPr lang="ru-RU" sz="2600" dirty="0"/>
              <a:t>, содержащий один или несколько переходов и два вывода для </a:t>
            </a:r>
            <a:r>
              <a:rPr lang="ru-RU" sz="2600" dirty="0" smtClean="0"/>
              <a:t>подключения </a:t>
            </a:r>
            <a:r>
              <a:rPr lang="ru-RU" sz="2600" dirty="0"/>
              <a:t>к внешней цепи. </a:t>
            </a:r>
            <a:endParaRPr lang="ru-RU" sz="2600" dirty="0" smtClean="0"/>
          </a:p>
          <a:p>
            <a:r>
              <a:rPr lang="ru-RU" sz="2600" dirty="0" smtClean="0"/>
              <a:t>Принцип </a:t>
            </a:r>
            <a:r>
              <a:rPr lang="ru-RU" sz="2600" dirty="0"/>
              <a:t>работы большинства диодов основан на </a:t>
            </a:r>
            <a:r>
              <a:rPr lang="ru-RU" sz="2600" dirty="0" smtClean="0"/>
              <a:t>использовании </a:t>
            </a:r>
            <a:r>
              <a:rPr lang="ru-RU" sz="2600" dirty="0"/>
              <a:t>физических явления в переходе. </a:t>
            </a:r>
            <a:endParaRPr lang="ru-RU" sz="2600" dirty="0" smtClean="0"/>
          </a:p>
          <a:p>
            <a:r>
              <a:rPr lang="ru-RU" sz="2600" dirty="0" smtClean="0"/>
              <a:t>В </a:t>
            </a:r>
            <a:r>
              <a:rPr lang="ru-RU" sz="2600" dirty="0"/>
              <a:t>диодах применяются </a:t>
            </a:r>
            <a:r>
              <a:rPr lang="ru-RU" sz="2600" dirty="0" smtClean="0"/>
              <a:t>электронно-дырочный </a:t>
            </a:r>
            <a:r>
              <a:rPr lang="ru-RU" sz="2600" dirty="0"/>
              <a:t>переход, контакт металл–полупроводник, гетеропереход. </a:t>
            </a:r>
          </a:p>
          <a:p>
            <a:r>
              <a:rPr lang="ru-RU" sz="2600" dirty="0"/>
              <a:t>Полупроводниковый диод как элемент электрической цепи является </a:t>
            </a:r>
            <a:r>
              <a:rPr lang="ru-RU" sz="2600" dirty="0" smtClean="0"/>
              <a:t>нелинейным </a:t>
            </a:r>
            <a:r>
              <a:rPr lang="ru-RU" sz="2600" dirty="0"/>
              <a:t>двухполюсником: имеет два вывода и нелинейную ВАХ. </a:t>
            </a:r>
          </a:p>
          <a:p>
            <a:r>
              <a:rPr lang="ru-RU" sz="2600" dirty="0"/>
              <a:t>Большинство  полупроводниковых  диодов  выполняют  на  основе  </a:t>
            </a:r>
            <a:r>
              <a:rPr lang="ru-RU" sz="2600" dirty="0" smtClean="0"/>
              <a:t>несимметричных </a:t>
            </a:r>
            <a:r>
              <a:rPr lang="ru-RU" sz="2600" dirty="0"/>
              <a:t>р–n переходов. Низкоомная область диодов называется эмиттером, </a:t>
            </a:r>
            <a:r>
              <a:rPr lang="ru-RU" sz="2600" dirty="0" smtClean="0"/>
              <a:t>а </a:t>
            </a:r>
            <a:r>
              <a:rPr lang="ru-RU" sz="2600" dirty="0" err="1"/>
              <a:t>высокоомная</a:t>
            </a:r>
            <a:r>
              <a:rPr lang="ru-RU" sz="2600" dirty="0"/>
              <a:t> – базой. </a:t>
            </a:r>
          </a:p>
          <a:p>
            <a:endParaRPr lang="ru-RU" sz="2600" dirty="0" smtClean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03981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4.3. стабилитроны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Стабилитроны </a:t>
            </a:r>
            <a:r>
              <a:rPr lang="ru-RU" sz="2800" dirty="0" smtClean="0"/>
              <a:t>предназначены</a:t>
            </a:r>
            <a:br>
              <a:rPr lang="ru-RU" sz="2800" dirty="0" smtClean="0"/>
            </a:br>
            <a:r>
              <a:rPr lang="ru-RU" sz="2800" dirty="0" smtClean="0"/>
              <a:t>для </a:t>
            </a:r>
            <a:r>
              <a:rPr lang="ru-RU" sz="2800" dirty="0"/>
              <a:t>стабилизации </a:t>
            </a:r>
            <a:r>
              <a:rPr lang="ru-RU" sz="2800" dirty="0" smtClean="0"/>
              <a:t>напряжения</a:t>
            </a:r>
            <a:br>
              <a:rPr lang="ru-RU" sz="2800" dirty="0" smtClean="0"/>
            </a:br>
            <a:r>
              <a:rPr lang="ru-RU" sz="2800" dirty="0" smtClean="0"/>
              <a:t>в </a:t>
            </a:r>
            <a:r>
              <a:rPr lang="ru-RU" sz="2800" dirty="0"/>
              <a:t>электрических цепях. </a:t>
            </a:r>
            <a:endParaRPr lang="ru-RU" sz="2800" dirty="0" smtClean="0"/>
          </a:p>
          <a:p>
            <a:r>
              <a:rPr lang="ru-RU" sz="2800" dirty="0" smtClean="0"/>
              <a:t>Принцип </a:t>
            </a:r>
            <a:r>
              <a:rPr lang="ru-RU" sz="2800" dirty="0"/>
              <a:t>работы </a:t>
            </a:r>
            <a:r>
              <a:rPr lang="ru-RU" sz="2800" dirty="0" smtClean="0"/>
              <a:t>стабилитрона</a:t>
            </a:r>
            <a:br>
              <a:rPr lang="ru-RU" sz="2800" dirty="0" smtClean="0"/>
            </a:br>
            <a:r>
              <a:rPr lang="ru-RU" sz="2800" dirty="0" smtClean="0"/>
              <a:t>основан </a:t>
            </a:r>
            <a:r>
              <a:rPr lang="ru-RU" sz="2800" dirty="0"/>
              <a:t>на явлении </a:t>
            </a:r>
            <a:br>
              <a:rPr lang="ru-RU" sz="2800" dirty="0"/>
            </a:br>
            <a:r>
              <a:rPr lang="ru-RU" sz="2800" dirty="0" smtClean="0"/>
              <a:t>электрического </a:t>
            </a:r>
            <a:r>
              <a:rPr lang="ru-RU" sz="2800" dirty="0"/>
              <a:t>пробоя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р–n </a:t>
            </a:r>
            <a:r>
              <a:rPr lang="ru-RU" sz="2800" dirty="0"/>
              <a:t>перехода при подаче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на </a:t>
            </a:r>
            <a:r>
              <a:rPr lang="ru-RU" sz="2800" dirty="0"/>
              <a:t>диод обратного напряжения. </a:t>
            </a:r>
            <a:endParaRPr lang="ru-RU" sz="2800" dirty="0" smtClean="0"/>
          </a:p>
          <a:p>
            <a:r>
              <a:rPr lang="ru-RU" sz="2800" dirty="0" smtClean="0"/>
              <a:t>В </a:t>
            </a:r>
            <a:r>
              <a:rPr lang="ru-RU" sz="2800" dirty="0"/>
              <a:t>связи с этим на </a:t>
            </a:r>
            <a:r>
              <a:rPr lang="ru-RU" sz="2800" dirty="0" smtClean="0"/>
              <a:t>вольт–амперной</a:t>
            </a:r>
            <a:br>
              <a:rPr lang="ru-RU" sz="2800" dirty="0" smtClean="0"/>
            </a:br>
            <a:r>
              <a:rPr lang="ru-RU" sz="2800" dirty="0" smtClean="0"/>
              <a:t>характеристике </a:t>
            </a:r>
            <a:r>
              <a:rPr lang="ru-RU" sz="2800" dirty="0"/>
              <a:t>имеется участок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со </a:t>
            </a:r>
            <a:r>
              <a:rPr lang="ru-RU" sz="2800" dirty="0"/>
              <a:t>слабой зависимостью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напряжения </a:t>
            </a:r>
            <a:r>
              <a:rPr lang="ru-RU" sz="2800" dirty="0"/>
              <a:t>от протекающего </a:t>
            </a:r>
            <a:r>
              <a:rPr lang="ru-RU" sz="2800" dirty="0" smtClean="0"/>
              <a:t>тока.</a:t>
            </a:r>
            <a:br>
              <a:rPr lang="ru-RU" sz="2800" dirty="0" smtClean="0"/>
            </a:br>
            <a:r>
              <a:rPr lang="ru-RU" sz="2800" dirty="0" smtClean="0"/>
              <a:t>На рисунке </a:t>
            </a:r>
            <a:r>
              <a:rPr lang="ru-RU" sz="2800" dirty="0"/>
              <a:t>приведена ВАХ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стабилитрона </a:t>
            </a:r>
            <a:r>
              <a:rPr lang="ru-RU" sz="2800" dirty="0"/>
              <a:t>(</a:t>
            </a:r>
            <a:r>
              <a:rPr lang="ru-RU" sz="2800" b="1" i="1" dirty="0"/>
              <a:t>а</a:t>
            </a:r>
            <a:r>
              <a:rPr lang="ru-RU" sz="2800" dirty="0"/>
              <a:t>), </a:t>
            </a:r>
            <a:r>
              <a:rPr lang="ru-RU" sz="2800" dirty="0" smtClean="0"/>
              <a:t>УГО</a:t>
            </a:r>
            <a:r>
              <a:rPr lang="ru-RU" sz="2800" dirty="0"/>
              <a:t> и схема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включения </a:t>
            </a:r>
            <a:r>
              <a:rPr lang="ru-RU" sz="2800" dirty="0"/>
              <a:t>(</a:t>
            </a:r>
            <a:r>
              <a:rPr lang="ru-RU" sz="2800" b="1" i="1" dirty="0"/>
              <a:t>б</a:t>
            </a:r>
            <a:r>
              <a:rPr lang="ru-RU" sz="2800" dirty="0"/>
              <a:t>). </a:t>
            </a:r>
            <a:endParaRPr lang="ru-RU" sz="2800" dirty="0" smtClean="0"/>
          </a:p>
          <a:p>
            <a:r>
              <a:rPr lang="ru-RU" sz="2800" dirty="0" smtClean="0"/>
              <a:t>Стабилитрон </a:t>
            </a:r>
            <a:r>
              <a:rPr lang="ru-RU" sz="2800" dirty="0"/>
              <a:t>всегда включается параллельно нагрузке.</a:t>
            </a:r>
            <a:endParaRPr lang="ru-RU" sz="2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51" y="1098848"/>
            <a:ext cx="3308320" cy="506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80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4.3. стабилитроны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sz="2800" dirty="0" smtClean="0"/>
                  <a:t>В качестве исходного материала для изготовления  </a:t>
                </a:r>
                <a:r>
                  <a:rPr lang="ru-RU" sz="2800" dirty="0"/>
                  <a:t>стабилитронов  используется </a:t>
                </a:r>
                <a:r>
                  <a:rPr lang="ru-RU" sz="2800" dirty="0" smtClean="0"/>
                  <a:t>кремний</a:t>
                </a:r>
                <a:r>
                  <a:rPr lang="ru-RU" sz="2800" dirty="0"/>
                  <a:t>,  имеющий  большую  ширину </a:t>
                </a:r>
                <a:r>
                  <a:rPr lang="ru-RU" sz="2800" dirty="0" smtClean="0"/>
                  <a:t>запрещенной  </a:t>
                </a:r>
                <a:r>
                  <a:rPr lang="ru-RU" sz="2800" dirty="0"/>
                  <a:t>зоны  и  соответственно </a:t>
                </a:r>
                <a:r>
                  <a:rPr lang="ru-RU" sz="2800" dirty="0" smtClean="0"/>
                  <a:t>малый  </a:t>
                </a:r>
                <a:r>
                  <a:rPr lang="ru-RU" sz="2800" dirty="0"/>
                  <a:t>обратный  ток,  в  связи  с  чем </a:t>
                </a:r>
                <a:r>
                  <a:rPr lang="ru-RU" sz="2800" dirty="0" smtClean="0"/>
                  <a:t>вероятность  </a:t>
                </a:r>
                <a:r>
                  <a:rPr lang="ru-RU" sz="2800" dirty="0"/>
                  <a:t>возникновения  теплового </a:t>
                </a:r>
                <a:r>
                  <a:rPr lang="ru-RU" sz="2800" dirty="0" smtClean="0"/>
                  <a:t>пробоя </a:t>
                </a:r>
                <a:r>
                  <a:rPr lang="ru-RU" sz="2800" dirty="0"/>
                  <a:t>очень мала. </a:t>
                </a:r>
                <a:endParaRPr lang="en-US" sz="2800" dirty="0" smtClean="0"/>
              </a:p>
              <a:p>
                <a:r>
                  <a:rPr lang="ru-RU" sz="2800" dirty="0"/>
                  <a:t>Величина пробоя р–n перехода зависит от удельного сопротивления базы </a:t>
                </a:r>
                <a:r>
                  <a:rPr lang="ru-RU" sz="2800" dirty="0" smtClean="0"/>
                  <a:t>диода</a:t>
                </a:r>
                <a:r>
                  <a:rPr lang="ru-RU" sz="2800" dirty="0"/>
                  <a:t>. Низковольтные стабилитроны изготавливаются из </a:t>
                </a:r>
                <a:r>
                  <a:rPr lang="ru-RU" sz="2800" dirty="0" smtClean="0"/>
                  <a:t>сильнолегированного </a:t>
                </a:r>
                <a:r>
                  <a:rPr lang="ru-RU" sz="2800" dirty="0"/>
                  <a:t>материала, и у них более вероятен туннельный пробой. </a:t>
                </a:r>
                <a:r>
                  <a:rPr lang="ru-RU" sz="2800" dirty="0" smtClean="0"/>
                  <a:t>Высоковольтные </a:t>
                </a:r>
                <a:r>
                  <a:rPr lang="ru-RU" sz="2800" dirty="0"/>
                  <a:t>стабилитроны изготавливаются из </a:t>
                </a:r>
                <a:r>
                  <a:rPr lang="ru-RU" sz="2800" dirty="0" smtClean="0"/>
                  <a:t>слаболегированного </a:t>
                </a:r>
                <a:r>
                  <a:rPr lang="ru-RU" sz="2800" dirty="0"/>
                  <a:t>материала, и у них вероятен лавинный вид пробоя. </a:t>
                </a:r>
              </a:p>
              <a:p>
                <a:r>
                  <a:rPr lang="ru-RU" sz="2800" dirty="0"/>
                  <a:t>По  величине  допустимой  мощности </a:t>
                </a:r>
                <a:r>
                  <a:rPr lang="ru-RU" sz="2800" dirty="0" smtClean="0"/>
                  <a:t>рассеивания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2800" dirty="0"/>
                  <a:t>   стабилитроны </a:t>
                </a:r>
                <a:r>
                  <a:rPr lang="ru-RU" sz="2800" dirty="0" smtClean="0"/>
                  <a:t>подразделяются  </a:t>
                </a:r>
                <a:r>
                  <a:rPr lang="ru-RU" sz="2800" dirty="0"/>
                  <a:t>на  стабилитроны  малой </a:t>
                </a:r>
                <a:r>
                  <a:rPr lang="ru-RU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</a:rPr>
                      <m:t>&lt; 0,3 Вт</m:t>
                    </m:r>
                  </m:oMath>
                </a14:m>
                <a:r>
                  <a:rPr lang="ru-RU" sz="2800" dirty="0"/>
                  <a:t>),  средней </a:t>
                </a:r>
                <a:r>
                  <a:rPr lang="ru-RU" sz="2800" dirty="0" smtClean="0"/>
                  <a:t>(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0,3 Вт &lt;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</a:rPr>
                      <m:t>&lt; 5 Вт</m:t>
                    </m:r>
                  </m:oMath>
                </a14:m>
                <a:r>
                  <a:rPr lang="ru-RU" sz="2800" dirty="0"/>
                  <a:t>)  и  большой </a:t>
                </a:r>
                <a:r>
                  <a:rPr lang="ru-RU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</a:rPr>
                      <m:t>&gt; 5 Вт</m:t>
                    </m:r>
                  </m:oMath>
                </a14:m>
                <a:r>
                  <a:rPr lang="ru-RU" sz="2800" dirty="0"/>
                  <a:t>) мощности. </a:t>
                </a:r>
                <a:endParaRPr lang="ru-RU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267" t="-1448" r="-20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914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4.3. стабилитроны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fontScale="92500"/>
          </a:bodyPr>
          <a:lstStyle/>
          <a:p>
            <a:r>
              <a:rPr lang="ru-RU" sz="2800" dirty="0" smtClean="0"/>
              <a:t>Выпускаются следующие </a:t>
            </a:r>
            <a:r>
              <a:rPr lang="ru-RU" sz="2800" dirty="0"/>
              <a:t>разновидности </a:t>
            </a:r>
            <a:r>
              <a:rPr lang="ru-RU" sz="2800" dirty="0" smtClean="0"/>
              <a:t>стабилитронов:</a:t>
            </a:r>
            <a:br>
              <a:rPr lang="ru-RU" sz="2800" dirty="0" smtClean="0"/>
            </a:br>
            <a:r>
              <a:rPr lang="ru-RU" sz="2800" dirty="0" smtClean="0"/>
              <a:t>- общего  </a:t>
            </a:r>
            <a:r>
              <a:rPr lang="ru-RU" sz="2800" dirty="0"/>
              <a:t>назначения, 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- прецизионные</a:t>
            </a:r>
            <a:r>
              <a:rPr lang="ru-RU" sz="2800" dirty="0"/>
              <a:t>,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- импульсные</a:t>
            </a:r>
            <a:r>
              <a:rPr lang="ru-RU" sz="2800" dirty="0"/>
              <a:t>,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- </a:t>
            </a:r>
            <a:r>
              <a:rPr lang="ru-RU" sz="2800" dirty="0" err="1" smtClean="0"/>
              <a:t>двухдиодные</a:t>
            </a:r>
            <a:r>
              <a:rPr lang="ru-RU" sz="2800" dirty="0"/>
              <a:t>,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- </a:t>
            </a:r>
            <a:r>
              <a:rPr lang="ru-RU" sz="2800" dirty="0" err="1" smtClean="0"/>
              <a:t>стабисторы</a:t>
            </a:r>
            <a:r>
              <a:rPr lang="ru-RU" sz="2800" dirty="0"/>
              <a:t>. </a:t>
            </a:r>
          </a:p>
          <a:p>
            <a:r>
              <a:rPr lang="ru-RU" sz="2800" b="1" i="1" dirty="0" smtClean="0"/>
              <a:t>Стабилитроны  </a:t>
            </a:r>
            <a:r>
              <a:rPr lang="ru-RU" sz="2800" b="1" i="1" dirty="0"/>
              <a:t>общего  назначения </a:t>
            </a:r>
            <a:r>
              <a:rPr lang="ru-RU" sz="2800" dirty="0" smtClean="0"/>
              <a:t>используются  </a:t>
            </a:r>
            <a:r>
              <a:rPr lang="ru-RU" sz="2800" dirty="0"/>
              <a:t>в  схемах  стабилизаторов </a:t>
            </a:r>
            <a:r>
              <a:rPr lang="ru-RU" sz="2800" dirty="0" smtClean="0"/>
              <a:t>источников  </a:t>
            </a:r>
            <a:r>
              <a:rPr lang="ru-RU" sz="2800" dirty="0"/>
              <a:t>питания,  ограничителей, </a:t>
            </a:r>
            <a:r>
              <a:rPr lang="ru-RU" sz="2800" dirty="0" smtClean="0"/>
              <a:t>фиксаторов  </a:t>
            </a:r>
            <a:r>
              <a:rPr lang="ru-RU" sz="2800" dirty="0"/>
              <a:t>уровня  напряжения.  </a:t>
            </a:r>
            <a:r>
              <a:rPr lang="ru-RU" sz="2800" dirty="0" smtClean="0"/>
              <a:t>Прецизионные  </a:t>
            </a:r>
            <a:r>
              <a:rPr lang="ru-RU" sz="2800" dirty="0"/>
              <a:t>стабилитроны  используются  в  качестве  источников  опорного  </a:t>
            </a:r>
            <a:r>
              <a:rPr lang="ru-RU" sz="2800" dirty="0" smtClean="0"/>
              <a:t>напряжения </a:t>
            </a:r>
            <a:r>
              <a:rPr lang="ru-RU" sz="2800" dirty="0"/>
              <a:t>с высокой степенью стабилизации и </a:t>
            </a:r>
            <a:r>
              <a:rPr lang="ru-RU" sz="2800" dirty="0" err="1"/>
              <a:t>термокомпенсации</a:t>
            </a:r>
            <a:r>
              <a:rPr lang="ru-R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33583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4.3. стабилитроны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800" b="1" i="1" dirty="0"/>
              <a:t>Импульсные стабилитроны </a:t>
            </a:r>
            <a:r>
              <a:rPr lang="ru-RU" sz="2800" dirty="0"/>
              <a:t>используются для стабилизации постоянного и  импульсного  напряжения,  а  также  ограничения  амплитуды  импульсов  напряжения малой длительности. </a:t>
            </a:r>
          </a:p>
          <a:p>
            <a:r>
              <a:rPr lang="ru-RU" sz="2800" b="1" i="1" dirty="0" err="1"/>
              <a:t>Двухдиодные</a:t>
            </a:r>
            <a:r>
              <a:rPr lang="ru-RU" sz="2800" b="1" i="1" dirty="0"/>
              <a:t> стабилитроны </a:t>
            </a:r>
            <a:r>
              <a:rPr lang="ru-RU" sz="2800" dirty="0"/>
              <a:t>работают в схемах стабилизации, ограничителях напряжения различной полярности, в качестве источников опорного напряжения. </a:t>
            </a:r>
          </a:p>
          <a:p>
            <a:r>
              <a:rPr lang="ru-RU" sz="2800" b="1" i="1" dirty="0" err="1"/>
              <a:t>Стабисторы</a:t>
            </a:r>
            <a:r>
              <a:rPr lang="ru-RU" sz="2800" dirty="0"/>
              <a:t>  используются  для  стабилизации  малых  значений  напряжения, причем рабочим является прямое смещение диода.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5268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4.3. стабилитроны - параметры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1. </a:t>
                </a:r>
                <a:r>
                  <a:rPr lang="ru-RU" sz="2800" b="1" i="1" dirty="0" smtClean="0"/>
                  <a:t>Номинальное напряжение стабилизации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1" i="1" dirty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ru-RU" sz="2800" b="1" i="1" dirty="0" smtClean="0">
                            <a:latin typeface="Cambria Math" panose="02040503050406030204" pitchFamily="18" charset="0"/>
                          </a:rPr>
                          <m:t>СТ НОМ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ru-RU" sz="2800" dirty="0"/>
                  <a:t>– падение напряжения </a:t>
                </a:r>
                <a:r>
                  <a:rPr lang="ru-RU" sz="2800" dirty="0" smtClean="0"/>
                  <a:t>на  </a:t>
                </a:r>
                <a:r>
                  <a:rPr lang="ru-RU" sz="2800" dirty="0"/>
                  <a:t>стабилитроне  в  области  стабилизации  при  номинальном  значении  тока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СТ НОМ</m:t>
                        </m:r>
                      </m:sub>
                    </m:sSub>
                  </m:oMath>
                </a14:m>
                <a:r>
                  <a:rPr lang="ru-RU" sz="2800" dirty="0"/>
                  <a:t> (единицы – десятки В). </a:t>
                </a:r>
              </a:p>
              <a:p>
                <a:r>
                  <a:rPr lang="ru-RU" sz="2800" dirty="0"/>
                  <a:t>2. </a:t>
                </a:r>
                <a:r>
                  <a:rPr lang="ru-RU" sz="2800" b="1" i="1" dirty="0"/>
                  <a:t>Минимальный ток стабилизации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ru-RU" sz="2800" b="1" i="1" dirty="0">
                            <a:latin typeface="Cambria Math" panose="02040503050406030204" pitchFamily="18" charset="0"/>
                          </a:rPr>
                          <m:t>СТ 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– </a:t>
                </a:r>
                <a:r>
                  <a:rPr lang="ru-RU" sz="2800" dirty="0"/>
                  <a:t>минимальное значение тока, </a:t>
                </a:r>
                <a:r>
                  <a:rPr lang="ru-RU" sz="2800" dirty="0" smtClean="0"/>
                  <a:t>протекающего </a:t>
                </a:r>
                <a:r>
                  <a:rPr lang="ru-RU" sz="2800" dirty="0"/>
                  <a:t>через стабилитрон при устойчивом пробое перехода (доли мА – </a:t>
                </a:r>
                <a:r>
                  <a:rPr lang="ru-RU" sz="2800" dirty="0" smtClean="0"/>
                  <a:t>десятки </a:t>
                </a:r>
                <a:r>
                  <a:rPr lang="ru-RU" sz="2800" dirty="0"/>
                  <a:t>мА). </a:t>
                </a:r>
              </a:p>
              <a:p>
                <a:r>
                  <a:rPr lang="ru-RU" sz="2800" dirty="0"/>
                  <a:t>3. </a:t>
                </a:r>
                <a:r>
                  <a:rPr lang="ru-RU" sz="2800" b="1" i="1" dirty="0"/>
                  <a:t>Максимальный  ток  стабилизации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ru-RU" sz="2800" b="1" i="1" dirty="0">
                            <a:latin typeface="Cambria Math" panose="02040503050406030204" pitchFamily="18" charset="0"/>
                          </a:rPr>
                          <m:t>СТ </m:t>
                        </m:r>
                        <m:r>
                          <a:rPr lang="en-US" sz="2800" b="1" i="1" dirty="0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–  </a:t>
                </a:r>
                <a:r>
                  <a:rPr lang="ru-RU" sz="2800" dirty="0"/>
                  <a:t>максимально  допустимый </a:t>
                </a:r>
                <a:r>
                  <a:rPr lang="ru-RU" sz="2800" dirty="0" smtClean="0"/>
                  <a:t>ток </a:t>
                </a:r>
                <a:r>
                  <a:rPr lang="ru-RU" sz="2800" dirty="0"/>
                  <a:t>стабилизации, ограничиваемый допустимой мощностью рассеивания (</a:t>
                </a:r>
                <a:r>
                  <a:rPr lang="ru-RU" sz="2800" dirty="0" smtClean="0"/>
                  <a:t>единицы </a:t>
                </a:r>
                <a:r>
                  <a:rPr lang="ru-RU" sz="2800" dirty="0"/>
                  <a:t>мА – единицы А). </a:t>
                </a:r>
                <a:endParaRPr lang="ru-RU" sz="26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467" t="-1114" r="-2267" b="-1448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507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4.3. стабилитроны - параметры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2800" dirty="0" smtClean="0"/>
                  <a:t>4. </a:t>
                </a:r>
                <a:r>
                  <a:rPr lang="ru-RU" sz="2800" b="1" i="1" dirty="0" smtClean="0"/>
                  <a:t>Номинальный ток стабилизации 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800" b="0" i="1" dirty="0">
                            <a:latin typeface="Cambria Math" panose="02040503050406030204" pitchFamily="18" charset="0"/>
                          </a:rPr>
                          <m:t>СТ НОМ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800" b="0" i="1" dirty="0">
                                <a:latin typeface="Cambria Math" panose="02040503050406030204" pitchFamily="18" charset="0"/>
                              </a:rPr>
                              <m:t>СТ </m:t>
                            </m:r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800" b="0" i="1" dirty="0">
                                <a:latin typeface="Cambria Math" panose="02040503050406030204" pitchFamily="18" charset="0"/>
                              </a:rPr>
                              <m:t>СТ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2800" i="1" dirty="0" smtClean="0"/>
              </a:p>
              <a:p>
                <a:r>
                  <a:rPr lang="ru-RU" sz="2800" dirty="0" smtClean="0"/>
                  <a:t>5</a:t>
                </a:r>
                <a:r>
                  <a:rPr lang="ru-RU" sz="2800" dirty="0"/>
                  <a:t>. </a:t>
                </a:r>
                <a:r>
                  <a:rPr lang="ru-RU" sz="2800" b="1" i="1" dirty="0"/>
                  <a:t>Дифференциальное  сопротивление </a:t>
                </a:r>
                <a:r>
                  <a:rPr lang="ru-RU" sz="2800" dirty="0" smtClean="0"/>
                  <a:t>–  </a:t>
                </a:r>
                <a:r>
                  <a:rPr lang="ru-RU" sz="2800" dirty="0"/>
                  <a:t>отношение  </a:t>
                </a:r>
                <a:r>
                  <a:rPr lang="ru-RU" sz="2800" dirty="0" smtClean="0"/>
                  <a:t>приращения </a:t>
                </a:r>
                <a:r>
                  <a:rPr lang="ru-RU" sz="2800" dirty="0"/>
                  <a:t>напряжения </a:t>
                </a:r>
                <a:r>
                  <a:rPr lang="ru-RU" sz="2800" dirty="0" err="1"/>
                  <a:t>cтабилизации</a:t>
                </a:r>
                <a:r>
                  <a:rPr lang="ru-RU" sz="2800" dirty="0"/>
                  <a:t> к вызвавшему его приращению тока (</a:t>
                </a:r>
                <a:r>
                  <a:rPr lang="ru-RU" sz="2800" dirty="0" smtClean="0"/>
                  <a:t>единицы </a:t>
                </a:r>
                <a:r>
                  <a:rPr lang="ru-RU" sz="2800" dirty="0"/>
                  <a:t>– десятки Ом).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ДИФ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СТ</m:t>
                            </m:r>
                          </m:sub>
                        </m:sSub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СТ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ru-RU" sz="2800" dirty="0" smtClean="0"/>
                  <a:t>Чем </a:t>
                </a:r>
                <a:r>
                  <a:rPr lang="ru-RU" sz="2800" dirty="0"/>
                  <a:t>меньше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ДИФ</m:t>
                        </m:r>
                      </m:sub>
                    </m:sSub>
                  </m:oMath>
                </a14:m>
                <a:r>
                  <a:rPr lang="ru-RU" sz="2800" dirty="0"/>
                  <a:t> – тем лучше стабилизация напряжения. </a:t>
                </a:r>
              </a:p>
              <a:p>
                <a:r>
                  <a:rPr lang="ru-RU" sz="2800" dirty="0"/>
                  <a:t>6. </a:t>
                </a:r>
                <a:r>
                  <a:rPr lang="ru-RU" sz="2800" b="1" i="1" dirty="0"/>
                  <a:t>Статическое сопротивление </a:t>
                </a:r>
                <a:r>
                  <a:rPr lang="ru-RU" sz="2800" dirty="0"/>
                  <a:t>стабилитрона в данной рабочей точке, </a:t>
                </a:r>
                <a:r>
                  <a:rPr lang="ru-RU" sz="2800" dirty="0" smtClean="0"/>
                  <a:t>характеризует </a:t>
                </a:r>
                <a:r>
                  <a:rPr lang="ru-RU" sz="2800" dirty="0"/>
                  <a:t>омические потери в заданной рабочей точке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800" b="0" i="1" smtClean="0">
                            <a:latin typeface="Cambria Math" panose="02040503050406030204" pitchFamily="18" charset="0"/>
                          </a:rPr>
                          <m:t>СТ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СТ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СТ</m:t>
                            </m:r>
                          </m:sub>
                        </m:sSub>
                      </m:den>
                    </m:f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467" t="-1893" r="-16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658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4.3. стабилитроны - параметры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2800" dirty="0" smtClean="0"/>
                  <a:t>7. </a:t>
                </a:r>
                <a:r>
                  <a:rPr lang="ru-RU" sz="2800" b="1" i="1" dirty="0" smtClean="0"/>
                  <a:t>Коэффициент качества стабилитрона </a:t>
                </a:r>
                <a:r>
                  <a:rPr lang="ru-RU" sz="2800" b="1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sz="2800" b="1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ДИФ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dirty="0" smtClean="0">
                                <a:latin typeface="Cambria Math" panose="02040503050406030204" pitchFamily="18" charset="0"/>
                              </a:rPr>
                              <m:t>СТ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>  </a:t>
                </a:r>
                <a:r>
                  <a:rPr lang="ru-RU" sz="2800" dirty="0"/>
                  <a:t>– определяет не только </a:t>
                </a:r>
                <a:r>
                  <a:rPr lang="ru-RU" sz="2800" dirty="0" smtClean="0"/>
                  <a:t>наклон </a:t>
                </a:r>
                <a:r>
                  <a:rPr lang="ru-RU" sz="2800" dirty="0"/>
                  <a:t>ВАХ, но и отношение изменения напряжения стабилизации к </a:t>
                </a:r>
                <a:r>
                  <a:rPr lang="ru-RU" sz="2800" dirty="0" smtClean="0"/>
                  <a:t>напряжению </a:t>
                </a:r>
                <a:r>
                  <a:rPr lang="ru-RU" sz="2800" dirty="0"/>
                  <a:t>стабилизации (Q = 0,01…0,05 и ниже). </a:t>
                </a:r>
              </a:p>
              <a:p>
                <a:r>
                  <a:rPr lang="ru-RU" sz="2800" dirty="0"/>
                  <a:t>8. </a:t>
                </a:r>
                <a:r>
                  <a:rPr lang="ru-RU" sz="2800" b="1" i="1" dirty="0"/>
                  <a:t>Температурный  коэффициент  напряжения  стабилизации (ТКН)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ru-RU" sz="2800" b="1" i="1" dirty="0" smtClean="0">
                            <a:latin typeface="Cambria Math" panose="02040503050406030204" pitchFamily="18" charset="0"/>
                          </a:rPr>
                          <m:t>СТ</m:t>
                        </m:r>
                      </m:sub>
                    </m:sSub>
                  </m:oMath>
                </a14:m>
                <a:r>
                  <a:rPr lang="ru-RU" sz="2800" dirty="0"/>
                  <a:t> – </a:t>
                </a:r>
                <a:r>
                  <a:rPr lang="ru-RU" sz="2800" dirty="0" smtClean="0"/>
                  <a:t>отношение  </a:t>
                </a:r>
                <a:r>
                  <a:rPr lang="ru-RU" sz="2800" dirty="0"/>
                  <a:t>относительного  изменения  напряжения  стабилизации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ru-RU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СТ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СТ</m:t>
                            </m:r>
                          </m:sub>
                        </m:sSub>
                      </m:den>
                    </m:f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 smtClean="0"/>
                  <a:t>при изменении </a:t>
                </a:r>
                <a:r>
                  <a:rPr lang="ru-RU" sz="2800" dirty="0"/>
                  <a:t>температуры окружающей среды 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800" dirty="0"/>
                  <a:t> и постоянном токе </a:t>
                </a:r>
                <a:r>
                  <a:rPr lang="ru-RU" sz="2800" dirty="0" smtClean="0"/>
                  <a:t>стабилизации </a:t>
                </a:r>
                <a:r>
                  <a:rPr lang="ru-RU" sz="2800" dirty="0"/>
                  <a:t>к изменению температуры, вызвавшему это изменение </a:t>
                </a:r>
                <a:r>
                  <a:rPr lang="ru-RU" sz="2800" dirty="0" smtClean="0"/>
                  <a:t/>
                </a:r>
                <a:br>
                  <a:rPr lang="ru-RU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1" i="1" dirty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ru-RU" sz="2800" b="1" i="1" dirty="0">
                            <a:latin typeface="Cambria Math" panose="02040503050406030204" pitchFamily="18" charset="0"/>
                          </a:rPr>
                          <m:t>СТ</m:t>
                        </m:r>
                      </m:sub>
                    </m:sSub>
                    <m:r>
                      <a:rPr lang="ru-RU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СТ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СТ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ru-R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100%</m:t>
                    </m:r>
                  </m:oMath>
                </a14:m>
                <a:endParaRPr lang="ru-RU" sz="2800" dirty="0" smtClean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467" t="-1893" r="-2333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49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4.3. стабилитроны - параметры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u-RU" sz="2800" dirty="0"/>
                  <a:t>У низковольтных стабилитронов с ростом температуры вероятность </a:t>
                </a:r>
                <a:r>
                  <a:rPr lang="ru-RU" sz="2800" dirty="0" smtClean="0"/>
                  <a:t>туннельного  </a:t>
                </a:r>
                <a:r>
                  <a:rPr lang="ru-RU" sz="2800" dirty="0"/>
                  <a:t>переноса  возрастает,  а  напряжение  пробоя  падает.  Поэтому  </a:t>
                </a:r>
                <a:r>
                  <a:rPr lang="ru-RU" sz="2800" dirty="0" smtClean="0"/>
                  <a:t>низковольтные </a:t>
                </a:r>
                <a:r>
                  <a:rPr lang="ru-RU" sz="2800" dirty="0"/>
                  <a:t>стабилитроны имеют отрицательный ТКН. У слаболегированных </a:t>
                </a:r>
                <a:r>
                  <a:rPr lang="ru-RU" sz="2800" dirty="0" smtClean="0"/>
                  <a:t>р–n </a:t>
                </a:r>
                <a:r>
                  <a:rPr lang="ru-RU" sz="2800" dirty="0"/>
                  <a:t>переходов  с  ростом  температуры  скорость  носителей  заряда  уменьшается, </a:t>
                </a:r>
                <a:r>
                  <a:rPr lang="ru-RU" sz="2800" dirty="0" smtClean="0"/>
                  <a:t>поскольку </a:t>
                </a:r>
                <a:r>
                  <a:rPr lang="ru-RU" sz="2800" dirty="0"/>
                  <a:t>уменьшается их подвижность. Поэтому, чтобы носителю сообщить </a:t>
                </a:r>
                <a:r>
                  <a:rPr lang="ru-RU" sz="2800" dirty="0" smtClean="0"/>
                  <a:t>необходимую </a:t>
                </a:r>
                <a:r>
                  <a:rPr lang="ru-RU" sz="2800" dirty="0"/>
                  <a:t>скорость для ударной ионизации, необходимо увеличить </a:t>
                </a:r>
                <a:r>
                  <a:rPr lang="ru-RU" sz="2800" dirty="0" smtClean="0"/>
                  <a:t>напряженность </a:t>
                </a:r>
                <a:r>
                  <a:rPr lang="ru-RU" sz="2800" dirty="0"/>
                  <a:t>электрического поля в обедненном слое. </a:t>
                </a:r>
              </a:p>
              <a:p>
                <a:r>
                  <a:rPr lang="ru-RU" sz="2800" dirty="0"/>
                  <a:t>Таким образом, у высоковольтных стабилитронов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ПРОБ </m:t>
                        </m:r>
                      </m:sub>
                    </m:sSub>
                  </m:oMath>
                </a14:m>
                <a:r>
                  <a:rPr lang="ru-RU" sz="2800" dirty="0"/>
                  <a:t> увеличивается с </a:t>
                </a:r>
                <a:r>
                  <a:rPr lang="ru-RU" sz="2800" dirty="0" smtClean="0"/>
                  <a:t>возрастанием </a:t>
                </a:r>
                <a:r>
                  <a:rPr lang="ru-RU" sz="2800" dirty="0"/>
                  <a:t>температуры, и они имеют положительный ТКН. </a:t>
                </a:r>
              </a:p>
              <a:p>
                <a:r>
                  <a:rPr lang="ru-RU" sz="2800" dirty="0"/>
                  <a:t>Для уменьшения ТКН последовательно со стабилитроном включают </a:t>
                </a:r>
                <a:r>
                  <a:rPr lang="ru-RU" sz="2800" dirty="0" smtClean="0"/>
                  <a:t>полупроводниковые  </a:t>
                </a:r>
                <a:r>
                  <a:rPr lang="ru-RU" sz="2800" dirty="0"/>
                  <a:t>диоды  в  прямом  направлении  или  терморезисторы  с  ТКС </a:t>
                </a:r>
                <a:r>
                  <a:rPr lang="ru-RU" sz="2800" dirty="0" smtClean="0"/>
                  <a:t>противоположного знака.</a:t>
                </a:r>
                <a:endParaRPr lang="ru-RU" sz="28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267" t="-2116" r="-20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76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4.3. стабилитроны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Для  уменьшения  температурного </a:t>
            </a:r>
            <a:r>
              <a:rPr lang="ru-RU" sz="2800" dirty="0" smtClean="0"/>
              <a:t>коэффициента  </a:t>
            </a:r>
            <a:r>
              <a:rPr lang="ru-RU" sz="2800" dirty="0"/>
              <a:t>напряжения  </a:t>
            </a:r>
            <a:r>
              <a:rPr lang="ru-RU" sz="2800" dirty="0" smtClean="0"/>
              <a:t>стабилизации  </a:t>
            </a:r>
            <a:r>
              <a:rPr lang="ru-RU" sz="2800" dirty="0"/>
              <a:t>используют  прецизионные </a:t>
            </a:r>
            <a:r>
              <a:rPr lang="ru-RU" sz="2800" dirty="0" smtClean="0"/>
              <a:t>стабилитроны</a:t>
            </a:r>
            <a:r>
              <a:rPr lang="ru-RU" sz="2800" dirty="0"/>
              <a:t>,  у  которых  имеются  три </a:t>
            </a:r>
            <a:r>
              <a:rPr lang="ru-RU" sz="2800" dirty="0" smtClean="0"/>
              <a:t>последовательно  </a:t>
            </a:r>
            <a:r>
              <a:rPr lang="ru-RU" sz="2800" dirty="0"/>
              <a:t>соединенных  </a:t>
            </a:r>
            <a:r>
              <a:rPr lang="ru-RU" sz="2800" dirty="0" smtClean="0"/>
              <a:t>р–n </a:t>
            </a:r>
            <a:r>
              <a:rPr lang="ru-RU" sz="2800" dirty="0"/>
              <a:t>перехода.  Один  из  них –  </a:t>
            </a:r>
            <a:r>
              <a:rPr lang="ru-RU" sz="2800" dirty="0" smtClean="0"/>
              <a:t>стабилизирующий  </a:t>
            </a:r>
            <a:r>
              <a:rPr lang="ru-RU" sz="2800" dirty="0"/>
              <a:t>и  включен  в  обратном </a:t>
            </a:r>
            <a:r>
              <a:rPr lang="ru-RU" sz="2800" dirty="0" smtClean="0"/>
              <a:t>направлении</a:t>
            </a:r>
            <a:r>
              <a:rPr lang="ru-RU" sz="2800" dirty="0"/>
              <a:t>,  а  два  других – </a:t>
            </a:r>
            <a:r>
              <a:rPr lang="ru-RU" sz="2800" dirty="0" smtClean="0"/>
              <a:t>термокомпенсирующие  </a:t>
            </a:r>
            <a:r>
              <a:rPr lang="ru-RU" sz="2800" dirty="0"/>
              <a:t>и  включены  в </a:t>
            </a:r>
            <a:r>
              <a:rPr lang="ru-RU" sz="2800" dirty="0" smtClean="0"/>
              <a:t>прямом  </a:t>
            </a:r>
            <a:r>
              <a:rPr lang="ru-RU" sz="2800" dirty="0"/>
              <a:t>направлении</a:t>
            </a:r>
            <a:r>
              <a:rPr lang="ru-RU" sz="2800" dirty="0" smtClean="0"/>
              <a:t>.</a:t>
            </a:r>
          </a:p>
          <a:p>
            <a:r>
              <a:rPr lang="ru-RU" sz="2800" dirty="0"/>
              <a:t>Для  стабилизации  или </a:t>
            </a:r>
            <a:r>
              <a:rPr lang="ru-RU" sz="2800" dirty="0" smtClean="0"/>
              <a:t>ограничения </a:t>
            </a:r>
            <a:r>
              <a:rPr lang="ru-RU" sz="2800" dirty="0"/>
              <a:t>коротких импульсов напряжения используют импульсные </a:t>
            </a:r>
            <a:r>
              <a:rPr lang="ru-RU" sz="2800" dirty="0" smtClean="0"/>
              <a:t>стабилитроны</a:t>
            </a:r>
            <a:r>
              <a:rPr lang="ru-RU" sz="2800" dirty="0"/>
              <a:t>. Они должны обладать большим быстродействием, которое </a:t>
            </a:r>
            <a:r>
              <a:rPr lang="ru-RU" sz="2800" dirty="0" smtClean="0"/>
              <a:t>определяется  </a:t>
            </a:r>
            <a:r>
              <a:rPr lang="ru-RU" sz="2800" dirty="0"/>
              <a:t>временем  перезарядки  барьерной  емкости.</a:t>
            </a:r>
          </a:p>
        </p:txBody>
      </p:sp>
    </p:spTree>
    <p:extLst>
      <p:ext uri="{BB962C8B-B14F-4D97-AF65-F5344CB8AC3E}">
        <p14:creationId xmlns:p14="http://schemas.microsoft.com/office/powerpoint/2010/main" val="430547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4.3. стабилитроны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sz="2800" dirty="0" smtClean="0"/>
                  <a:t>Двуханодные</a:t>
                </a:r>
                <a:r>
                  <a:rPr lang="ru-RU" sz="2800" dirty="0"/>
                  <a:t>  стабилизаторы  применяются  в  схемах  стабилизации  и </a:t>
                </a:r>
                <a:r>
                  <a:rPr lang="ru-RU" sz="2800" dirty="0" smtClean="0"/>
                  <a:t>двухстороннего </a:t>
                </a:r>
                <a:r>
                  <a:rPr lang="ru-RU" sz="2800" dirty="0"/>
                  <a:t>ограничения напряжения, устройствах защиты элементов </a:t>
                </a:r>
                <a:r>
                  <a:rPr lang="ru-RU" sz="2800" dirty="0" smtClean="0"/>
                  <a:t>электрических  </a:t>
                </a:r>
                <a:r>
                  <a:rPr lang="ru-RU" sz="2800" dirty="0"/>
                  <a:t>цепей  от  перенапряжений  обеих  полярностей.  Они  имеют  два </a:t>
                </a:r>
                <a:r>
                  <a:rPr lang="ru-RU" sz="2800" dirty="0" smtClean="0"/>
                  <a:t>p–n </a:t>
                </a:r>
                <a:r>
                  <a:rPr lang="ru-RU" sz="2800" dirty="0"/>
                  <a:t>перехода,  включенных  встречно,  а  их  внешние  выводы  сделаны  от </a:t>
                </a:r>
                <a:r>
                  <a:rPr lang="ru-RU" sz="2800" dirty="0" smtClean="0"/>
                  <a:t>p–областей</a:t>
                </a:r>
                <a:r>
                  <a:rPr lang="ru-RU" sz="2800" dirty="0"/>
                  <a:t>. </a:t>
                </a:r>
                <a:endParaRPr lang="ru-RU" sz="2800" dirty="0" smtClean="0"/>
              </a:p>
              <a:p>
                <a:r>
                  <a:rPr lang="ru-RU" sz="2800" dirty="0" err="1"/>
                  <a:t>Стабисторами</a:t>
                </a:r>
                <a:r>
                  <a:rPr lang="ru-RU" sz="2800" dirty="0"/>
                  <a:t> называют диоды, у которых для стабилизации напряжения </a:t>
                </a:r>
                <a:r>
                  <a:rPr lang="ru-RU" sz="2800" dirty="0" smtClean="0"/>
                  <a:t>используется  </a:t>
                </a:r>
                <a:r>
                  <a:rPr lang="ru-RU" sz="2800" dirty="0"/>
                  <a:t>прямая  ветвь  ВАХ.  Особенностью  </a:t>
                </a:r>
                <a:r>
                  <a:rPr lang="ru-RU" sz="2800" dirty="0" err="1"/>
                  <a:t>стабисторов</a:t>
                </a:r>
                <a:r>
                  <a:rPr lang="ru-RU" sz="2800" dirty="0"/>
                  <a:t>  является  </a:t>
                </a:r>
                <a:r>
                  <a:rPr lang="ru-RU" sz="2800"/>
                  <a:t>малое </a:t>
                </a:r>
                <a:r>
                  <a:rPr lang="ru-RU" sz="2800" smtClean="0"/>
                  <a:t>напряжение  </a:t>
                </a:r>
                <a:r>
                  <a:rPr lang="ru-RU" sz="2800" dirty="0"/>
                  <a:t>стабилизации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СТ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</a:rPr>
                      <m:t> ≈(0,35…1,9) В</m:t>
                    </m:r>
                  </m:oMath>
                </a14:m>
                <a:r>
                  <a:rPr lang="ru-RU" sz="2800" dirty="0"/>
                  <a:t>,  которое  определяется  прямым </a:t>
                </a:r>
                <a:r>
                  <a:rPr lang="ru-RU" sz="2800" dirty="0" smtClean="0"/>
                  <a:t>падением </a:t>
                </a:r>
                <a:r>
                  <a:rPr lang="ru-RU" sz="2800" dirty="0"/>
                  <a:t>напряжения на диоде. Для увеличения напряжения стабилизации </a:t>
                </a:r>
                <a:r>
                  <a:rPr lang="ru-RU" sz="2800" dirty="0" smtClean="0"/>
                  <a:t>используют  </a:t>
                </a:r>
                <a:r>
                  <a:rPr lang="ru-RU" sz="2800" dirty="0"/>
                  <a:t>последовательное  соединение  нескольких  </a:t>
                </a:r>
                <a:r>
                  <a:rPr lang="ru-RU" sz="2800" dirty="0" err="1"/>
                  <a:t>стабисторов</a:t>
                </a:r>
                <a:r>
                  <a:rPr lang="ru-RU" sz="2800" dirty="0"/>
                  <a:t>,  </a:t>
                </a:r>
                <a:r>
                  <a:rPr lang="ru-RU" sz="2800" dirty="0" smtClean="0"/>
                  <a:t>смонтированных </a:t>
                </a:r>
                <a:r>
                  <a:rPr lang="ru-RU" sz="2800" dirty="0"/>
                  <a:t>в одном корпусе или в одном кристалле. 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333" t="-2450" r="-26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1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4.1. Общие сведения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800" dirty="0"/>
              <a:t>Полупроводниковые диоды классифицируются по роду исходного материала, </a:t>
            </a:r>
            <a:r>
              <a:rPr lang="ru-RU" sz="2800" dirty="0" err="1"/>
              <a:t>конструкторско</a:t>
            </a:r>
            <a:r>
              <a:rPr lang="ru-RU" sz="2800" dirty="0"/>
              <a:t>–технологическим особенностям, назначению и др.</a:t>
            </a:r>
          </a:p>
          <a:p>
            <a:r>
              <a:rPr lang="ru-RU" sz="2800" dirty="0"/>
              <a:t>По типу исходного материала диоды </a:t>
            </a:r>
            <a:r>
              <a:rPr lang="ru-RU" sz="2800" dirty="0" smtClean="0"/>
              <a:t>бывают:</a:t>
            </a:r>
            <a:br>
              <a:rPr lang="ru-RU" sz="2800" dirty="0" smtClean="0"/>
            </a:br>
            <a:r>
              <a:rPr lang="ru-RU" sz="2800" dirty="0" smtClean="0"/>
              <a:t>- германиевые</a:t>
            </a:r>
            <a:r>
              <a:rPr lang="ru-RU" sz="2800" dirty="0"/>
              <a:t>, </a:t>
            </a:r>
            <a:br>
              <a:rPr lang="ru-RU" sz="2800" dirty="0"/>
            </a:br>
            <a:r>
              <a:rPr lang="ru-RU" sz="2800" dirty="0" smtClean="0"/>
              <a:t>- кремниевые</a:t>
            </a:r>
            <a:r>
              <a:rPr lang="ru-RU" sz="2800" dirty="0"/>
              <a:t>,</a:t>
            </a:r>
            <a:br>
              <a:rPr lang="ru-RU" sz="2800" dirty="0"/>
            </a:br>
            <a:r>
              <a:rPr lang="ru-RU" sz="2800" dirty="0" smtClean="0"/>
              <a:t>- селеновые</a:t>
            </a:r>
            <a:r>
              <a:rPr lang="ru-RU" sz="2800" dirty="0"/>
              <a:t>, </a:t>
            </a:r>
            <a:br>
              <a:rPr lang="ru-RU" sz="2800" dirty="0"/>
            </a:br>
            <a:r>
              <a:rPr lang="ru-RU" sz="2800" dirty="0" smtClean="0"/>
              <a:t>- карбид–кремниевые</a:t>
            </a:r>
            <a:r>
              <a:rPr lang="ru-RU" sz="2800" dirty="0"/>
              <a:t>, </a:t>
            </a:r>
            <a:br>
              <a:rPr lang="ru-RU" sz="2800" dirty="0"/>
            </a:br>
            <a:r>
              <a:rPr lang="ru-RU" sz="2800" dirty="0" smtClean="0"/>
              <a:t>- арсенид–галлиевые </a:t>
            </a:r>
            <a:r>
              <a:rPr lang="ru-RU" sz="2800" dirty="0"/>
              <a:t>и др.</a:t>
            </a:r>
            <a:br>
              <a:rPr lang="ru-RU" sz="2800" dirty="0"/>
            </a:br>
            <a:endParaRPr lang="ru-RU" sz="2800" dirty="0"/>
          </a:p>
          <a:p>
            <a:endParaRPr lang="ru-RU" sz="2600" dirty="0" smtClean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448980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 smtClean="0"/>
              <a:t>. импульсные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800" dirty="0"/>
              <a:t>Импульсный полупроводниковый диод – это диод, имеющий малую </a:t>
            </a:r>
            <a:r>
              <a:rPr lang="ru-RU" sz="2800" dirty="0" smtClean="0"/>
              <a:t>длительность </a:t>
            </a:r>
            <a:r>
              <a:rPr lang="ru-RU" sz="2800" dirty="0"/>
              <a:t>переходных процессов и предназначенный для работы в импульсных </a:t>
            </a:r>
            <a:r>
              <a:rPr lang="ru-RU" sz="2800" dirty="0" smtClean="0"/>
              <a:t>режимах </a:t>
            </a:r>
            <a:r>
              <a:rPr lang="ru-RU" sz="2800" dirty="0"/>
              <a:t>работы. </a:t>
            </a:r>
            <a:endParaRPr lang="ru-RU" sz="2800" dirty="0" smtClean="0"/>
          </a:p>
          <a:p>
            <a:r>
              <a:rPr lang="ru-RU" sz="2800" dirty="0"/>
              <a:t>Основное назначение импульсных диодов – работа в качестве коммутирующих элементов  электронных схем,  детектирования высокочастотных сигналов и др. </a:t>
            </a:r>
          </a:p>
          <a:p>
            <a:r>
              <a:rPr lang="ru-RU" sz="2800" dirty="0" smtClean="0"/>
              <a:t>УГО импульсного диода идентично обозначению выпрямительного диода</a:t>
            </a:r>
          </a:p>
        </p:txBody>
      </p:sp>
    </p:spTree>
    <p:extLst>
      <p:ext uri="{BB962C8B-B14F-4D97-AF65-F5344CB8AC3E}">
        <p14:creationId xmlns:p14="http://schemas.microsoft.com/office/powerpoint/2010/main" val="39404885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 smtClean="0"/>
              <a:t>. импульсные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800" dirty="0"/>
              <a:t>Переходные процессы в диодах связаны в основном с двумя явлениями, </a:t>
            </a:r>
            <a:r>
              <a:rPr lang="ru-RU" sz="2800" dirty="0" smtClean="0"/>
              <a:t>происходящими </a:t>
            </a:r>
            <a:r>
              <a:rPr lang="ru-RU" sz="2800" dirty="0"/>
              <a:t>при быстром изменении напряжения на диоде или тока через </a:t>
            </a:r>
            <a:r>
              <a:rPr lang="ru-RU" sz="2800" dirty="0" smtClean="0"/>
              <a:t>диод</a:t>
            </a:r>
            <a:r>
              <a:rPr lang="ru-RU" sz="2800" dirty="0"/>
              <a:t>. </a:t>
            </a:r>
          </a:p>
          <a:p>
            <a:r>
              <a:rPr lang="ru-RU" sz="2800" dirty="0"/>
              <a:t>Первое из них – это накопление неосновных носителей заряда в базе при </a:t>
            </a:r>
            <a:r>
              <a:rPr lang="ru-RU" sz="2800" dirty="0" smtClean="0"/>
              <a:t>его </a:t>
            </a:r>
            <a:r>
              <a:rPr lang="ru-RU" sz="2800" dirty="0"/>
              <a:t>прямом включении и их рассасывание при уменьшении напряжения. </a:t>
            </a:r>
          </a:p>
          <a:p>
            <a:r>
              <a:rPr lang="ru-RU" sz="2800" dirty="0"/>
              <a:t>Второе явление – это перезарядка барьерной ёмкости, что также </a:t>
            </a:r>
            <a:r>
              <a:rPr lang="ru-RU" sz="2800" dirty="0" smtClean="0"/>
              <a:t>влияет на </a:t>
            </a:r>
            <a:r>
              <a:rPr lang="ru-RU" sz="2800" dirty="0"/>
              <a:t>свойства диода. 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78183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 smtClean="0"/>
              <a:t>. импульсные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800" dirty="0"/>
              <a:t>При больших плотностях прямого тока переходные процессы определяются  в  основном  накоплением  неосновных  носителей  в  базе,  а  перезарядка барьерной ёмкости является второстепенным процессом. </a:t>
            </a:r>
          </a:p>
          <a:p>
            <a:r>
              <a:rPr lang="ru-RU" sz="2800" dirty="0"/>
              <a:t>При  малых  плотностях  тока  существенное  влияние  на  переходные  процессы оказывает перезарядка барьерной ёмкости. Напряжение и ток, характеризующие переходные процессы в диоде, зависят также от сопротивления внешней цепи, в которую включён диод. 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82863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 smtClean="0"/>
              <a:t>. импульсные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800" dirty="0"/>
              <a:t>На  </a:t>
            </a:r>
            <a:r>
              <a:rPr lang="ru-RU" sz="2800" dirty="0" smtClean="0"/>
              <a:t>рисунке приведена </a:t>
            </a:r>
            <a:br>
              <a:rPr lang="ru-RU" sz="2800" dirty="0" smtClean="0"/>
            </a:br>
            <a:r>
              <a:rPr lang="ru-RU" sz="2800" dirty="0" smtClean="0"/>
              <a:t>простейшая схема  </a:t>
            </a:r>
            <a:br>
              <a:rPr lang="ru-RU" sz="2800" dirty="0" smtClean="0"/>
            </a:br>
            <a:r>
              <a:rPr lang="ru-RU" sz="2800" dirty="0" smtClean="0"/>
              <a:t>диодного  </a:t>
            </a:r>
            <a:r>
              <a:rPr lang="ru-RU" sz="2800" dirty="0"/>
              <a:t>ключа,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работающего </a:t>
            </a:r>
            <a:r>
              <a:rPr lang="ru-RU" sz="2800" dirty="0"/>
              <a:t>на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активную </a:t>
            </a:r>
            <a:r>
              <a:rPr lang="ru-RU" sz="2800" dirty="0"/>
              <a:t>нагрузку</a:t>
            </a:r>
            <a:r>
              <a:rPr lang="ru-RU" sz="2800" dirty="0" smtClean="0"/>
              <a:t>.</a:t>
            </a:r>
          </a:p>
          <a:p>
            <a:r>
              <a:rPr lang="ru-RU" sz="2800" dirty="0"/>
              <a:t>Сопротивление нагрузки обычно значительно больше прямого </a:t>
            </a:r>
            <a:r>
              <a:rPr lang="ru-RU" sz="2800" dirty="0" smtClean="0"/>
              <a:t>сопротивления </a:t>
            </a:r>
            <a:r>
              <a:rPr lang="ru-RU" sz="2800" dirty="0"/>
              <a:t>диода и принято считать, что схема питается от генератора тока. При </a:t>
            </a:r>
            <a:r>
              <a:rPr lang="ru-RU" sz="2800" dirty="0" smtClean="0"/>
              <a:t>таком  </a:t>
            </a:r>
            <a:r>
              <a:rPr lang="ru-RU" sz="2800" dirty="0"/>
              <a:t>генераторе  ток  не  зависит  от </a:t>
            </a:r>
            <a:r>
              <a:rPr lang="ru-RU" sz="2800" dirty="0" smtClean="0"/>
              <a:t>сопротивления  </a:t>
            </a:r>
            <a:r>
              <a:rPr lang="ru-RU" sz="2800" dirty="0"/>
              <a:t>внешней  по  отношению </a:t>
            </a:r>
            <a:r>
              <a:rPr lang="ru-RU" sz="2800" dirty="0" smtClean="0"/>
              <a:t>к  </a:t>
            </a:r>
            <a:r>
              <a:rPr lang="ru-RU" sz="2800" dirty="0"/>
              <a:t>нему  цепи,  т.е.  от  сопротивления </a:t>
            </a:r>
            <a:r>
              <a:rPr lang="ru-RU" sz="2800" dirty="0" smtClean="0"/>
              <a:t>диода </a:t>
            </a:r>
            <a:r>
              <a:rPr lang="ru-RU" sz="2800" dirty="0"/>
              <a:t>и нагрузки. </a:t>
            </a:r>
            <a:endParaRPr lang="ru-RU" sz="2800" dirty="0" smtClean="0"/>
          </a:p>
          <a:p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252412"/>
            <a:ext cx="3888432" cy="205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26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 smtClean="0"/>
              <a:t>. импульсные диоды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В момент включения импульса  </a:t>
                </a:r>
                <a:r>
                  <a:rPr lang="ru-RU" sz="2800" dirty="0"/>
                  <a:t>прямого  тока  сопротивление </a:t>
                </a:r>
                <a:r>
                  <a:rPr lang="ru-RU" sz="2800" dirty="0" smtClean="0"/>
                  <a:t>базы  </a:t>
                </a:r>
                <a:r>
                  <a:rPr lang="ru-RU" sz="2800" dirty="0"/>
                  <a:t>диода  определяется  равновесной </a:t>
                </a:r>
                <a:r>
                  <a:rPr lang="ru-RU" sz="2800" dirty="0" smtClean="0"/>
                  <a:t>концентрацией  </a:t>
                </a:r>
                <a:r>
                  <a:rPr lang="ru-RU" sz="2800" dirty="0"/>
                  <a:t>носителей  заряда,  и  на </a:t>
                </a:r>
                <a:r>
                  <a:rPr lang="ru-RU" sz="2800" dirty="0" smtClean="0"/>
                  <a:t>диоде  </a:t>
                </a:r>
                <a:br>
                  <a:rPr lang="ru-RU" sz="2800" dirty="0" smtClean="0"/>
                </a:br>
                <a:r>
                  <a:rPr lang="ru-RU" sz="2800" dirty="0" smtClean="0"/>
                  <a:t>происходит  </a:t>
                </a:r>
                <a:br>
                  <a:rPr lang="ru-RU" sz="2800" dirty="0" smtClean="0"/>
                </a:br>
                <a:r>
                  <a:rPr lang="ru-RU" sz="2800" dirty="0" smtClean="0"/>
                  <a:t>максимальное </a:t>
                </a:r>
                <a:br>
                  <a:rPr lang="ru-RU" sz="2800" dirty="0" smtClean="0"/>
                </a:br>
                <a:r>
                  <a:rPr lang="ru-RU" sz="2800" dirty="0" smtClean="0"/>
                  <a:t>падение  </a:t>
                </a:r>
                <a:br>
                  <a:rPr lang="ru-RU" sz="2800" dirty="0" smtClean="0"/>
                </a:br>
                <a:r>
                  <a:rPr lang="ru-RU" sz="2800" dirty="0" smtClean="0"/>
                  <a:t>напряжения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ПР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 smtClean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467" t="-1114" r="-22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06" y="2544948"/>
            <a:ext cx="5226894" cy="42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16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 smtClean="0"/>
              <a:t>. импульсные диоды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sz="2800" dirty="0"/>
                  <a:t>По мере увеличения  </a:t>
                </a:r>
                <a:r>
                  <a:rPr lang="ru-RU" sz="2800" dirty="0" smtClean="0"/>
                  <a:t>инжектированных </a:t>
                </a:r>
                <a:r>
                  <a:rPr lang="ru-RU" sz="2800" dirty="0"/>
                  <a:t>носителей </a:t>
                </a:r>
                <a:r>
                  <a:rPr lang="en-US" sz="2800" dirty="0"/>
                  <a:t/>
                </a:r>
                <a:br>
                  <a:rPr lang="en-US" sz="2800" dirty="0"/>
                </a:br>
                <a:r>
                  <a:rPr lang="ru-RU" sz="2800" dirty="0"/>
                  <a:t>в базе, сопротивление базы  </a:t>
                </a:r>
                <a:r>
                  <a:rPr lang="ru-RU" sz="2800" dirty="0" smtClean="0"/>
                  <a:t>уменьшается</a:t>
                </a:r>
                <a:r>
                  <a:rPr lang="ru-RU" sz="2800" dirty="0"/>
                  <a:t>, что приводит к </a:t>
                </a:r>
                <a:r>
                  <a:rPr lang="ru-RU" sz="2800" dirty="0" smtClean="0"/>
                  <a:t>уменьшению </a:t>
                </a:r>
                <a:r>
                  <a:rPr lang="ru-RU" sz="2800" dirty="0"/>
                  <a:t>падения </a:t>
                </a:r>
                <a:r>
                  <a:rPr lang="ru-RU" sz="2800" dirty="0" smtClean="0"/>
                  <a:t>напряжения </a:t>
                </a:r>
                <a:r>
                  <a:rPr lang="ru-RU" sz="2800" dirty="0"/>
                  <a:t>на диоде до </a:t>
                </a:r>
                <a:r>
                  <a:rPr lang="ru-RU" sz="2800" dirty="0" smtClean="0"/>
                  <a:t>установившегося </a:t>
                </a:r>
                <a:r>
                  <a:rPr lang="ru-RU" sz="2800" dirty="0"/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r>
                  <a:rPr lang="ru-RU" sz="2800" dirty="0"/>
                  <a:t>. </a:t>
                </a:r>
                <a:endParaRPr lang="en-US" sz="2800" dirty="0"/>
              </a:p>
              <a:p>
                <a:r>
                  <a:rPr lang="ru-RU" sz="2800" dirty="0" smtClean="0"/>
                  <a:t>Промежуток времени с момента подачи входного импульса до момента, когда </a:t>
                </a:r>
                <a:r>
                  <a:rPr lang="ru-RU" sz="2800" dirty="0"/>
                  <a:t>напряжение на диоде уменьшится до 1,2Uпр, называется </a:t>
                </a:r>
                <a:r>
                  <a:rPr lang="ru-RU" sz="2800" b="1" i="1" dirty="0"/>
                  <a:t>временем </a:t>
                </a:r>
                <a:r>
                  <a:rPr lang="ru-RU" sz="2800" b="1" i="1" dirty="0" smtClean="0"/>
                  <a:t>установления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прямого сопротивления диода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УСТ</m:t>
                        </m:r>
                      </m:sub>
                    </m:sSub>
                  </m:oMath>
                </a14:m>
                <a:r>
                  <a:rPr lang="ru-RU" sz="2800" dirty="0" smtClean="0"/>
                  <a:t>. </a:t>
                </a:r>
              </a:p>
              <a:p>
                <a:r>
                  <a:rPr lang="ru-RU" sz="2800" dirty="0" smtClean="0"/>
                  <a:t>При </a:t>
                </a:r>
                <a:r>
                  <a:rPr lang="ru-RU" sz="2800" dirty="0"/>
                  <a:t>выключении прямого тока </a:t>
                </a:r>
                <a:r>
                  <a:rPr lang="ru-RU" sz="2800" dirty="0" smtClean="0"/>
                  <a:t>падение напряжения на сопротивлении базы становится</a:t>
                </a:r>
                <a:br>
                  <a:rPr lang="ru-RU" sz="2800" dirty="0" smtClean="0"/>
                </a:br>
                <a:r>
                  <a:rPr lang="ru-RU" sz="2800" dirty="0" smtClean="0"/>
                  <a:t>равным </a:t>
                </a:r>
                <a:r>
                  <a:rPr lang="ru-RU" sz="2800" dirty="0"/>
                  <a:t>нулю</a:t>
                </a:r>
                <a:r>
                  <a:rPr lang="ru-RU" sz="2800" dirty="0" smtClean="0"/>
                  <a:t>, </a:t>
                </a:r>
                <a:r>
                  <a:rPr lang="ru-RU" sz="2800" dirty="0"/>
                  <a:t>и </a:t>
                </a:r>
                <a:r>
                  <a:rPr lang="ru-RU" sz="2800" dirty="0" smtClean="0"/>
                  <a:t>напряжение на </a:t>
                </a:r>
                <a:r>
                  <a:rPr lang="ru-RU" sz="2800" dirty="0"/>
                  <a:t>диоде скачком </a:t>
                </a:r>
                <a:r>
                  <a:rPr lang="ru-RU" sz="2800" dirty="0" smtClean="0"/>
                  <a:t>уменьшается до </a:t>
                </a:r>
                <a:r>
                  <a:rPr lang="ru-RU" sz="2800" dirty="0"/>
                  <a:t>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r>
                  <a:rPr lang="ru-RU" sz="2800" dirty="0" smtClean="0"/>
                  <a:t>.</a:t>
                </a:r>
              </a:p>
              <a:p>
                <a:r>
                  <a:rPr lang="ru-RU" sz="2800" dirty="0" smtClean="0"/>
                  <a:t>Инжектированные </a:t>
                </a:r>
                <a:r>
                  <a:rPr lang="ru-RU" sz="2800" dirty="0"/>
                  <a:t>носители </a:t>
                </a:r>
                <a:r>
                  <a:rPr lang="ru-RU" sz="2800" dirty="0" err="1" smtClean="0"/>
                  <a:t>рекомбинируют</a:t>
                </a:r>
                <a:r>
                  <a:rPr lang="ru-RU" sz="2800" dirty="0" smtClean="0"/>
                  <a:t> </a:t>
                </a:r>
                <a:r>
                  <a:rPr lang="ru-RU" sz="2800" dirty="0"/>
                  <a:t>и напряжение </a:t>
                </a:r>
                <a:r>
                  <a:rPr lang="ru-RU" sz="2800" dirty="0" smtClean="0"/>
                  <a:t>на диоде </a:t>
                </a:r>
                <a:r>
                  <a:rPr lang="ru-RU" sz="2800" dirty="0"/>
                  <a:t>уменьшается. </a:t>
                </a:r>
                <a:endParaRPr lang="en-US" sz="2800" dirty="0" smtClean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333" t="-1782" r="-1467" b="-111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1138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 smtClean="0"/>
              <a:t>. импульсные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fontScale="92500"/>
          </a:bodyPr>
          <a:lstStyle/>
          <a:p>
            <a:r>
              <a:rPr lang="ru-RU" sz="2800" dirty="0"/>
              <a:t>При переключении диода с прямого напряжения на обратное в начальный </a:t>
            </a:r>
            <a:r>
              <a:rPr lang="ru-RU" sz="2800" dirty="0" smtClean="0"/>
              <a:t>момент </a:t>
            </a:r>
            <a:r>
              <a:rPr lang="ru-RU" sz="2800" dirty="0"/>
              <a:t>через диод идёт большой обратный ток, создаваемый неосновными </a:t>
            </a:r>
            <a:r>
              <a:rPr lang="ru-RU" sz="2800" dirty="0" smtClean="0"/>
              <a:t>носителями </a:t>
            </a:r>
            <a:r>
              <a:rPr lang="ru-RU" sz="2800" dirty="0"/>
              <a:t>в базе, накопленными вблизи p-n-перехода при прямом напряжении. </a:t>
            </a:r>
          </a:p>
          <a:p>
            <a:r>
              <a:rPr lang="ru-RU" sz="2800" dirty="0"/>
              <a:t>Этот ток ограничивается в основном объёмным сопротивлением базы и </a:t>
            </a:r>
            <a:r>
              <a:rPr lang="ru-RU" sz="2800" dirty="0" smtClean="0"/>
              <a:t>нагрузки</a:t>
            </a:r>
            <a:r>
              <a:rPr lang="ru-RU" sz="2800" dirty="0"/>
              <a:t>,  поэтому  некоторое  время  обратный  ток  остаётся  постоянным (</a:t>
            </a:r>
            <a:r>
              <a:rPr lang="ru-RU" sz="2800" dirty="0" smtClean="0"/>
              <a:t>при идеальном  </a:t>
            </a:r>
            <a:r>
              <a:rPr lang="ru-RU" sz="2800" dirty="0"/>
              <a:t>генераторе  напряжения).  С  течением  времени  накопленные  в  базе </a:t>
            </a:r>
            <a:r>
              <a:rPr lang="ru-RU" sz="2800" dirty="0" smtClean="0"/>
              <a:t>неосновные  </a:t>
            </a:r>
            <a:r>
              <a:rPr lang="ru-RU" sz="2800" dirty="0"/>
              <a:t>носители  заряда  </a:t>
            </a:r>
            <a:r>
              <a:rPr lang="ru-RU" sz="2800" dirty="0" err="1"/>
              <a:t>рекомбинируют</a:t>
            </a:r>
            <a:r>
              <a:rPr lang="ru-RU" sz="2800" dirty="0"/>
              <a:t>  или  уходят  из  базы  через </a:t>
            </a:r>
            <a:r>
              <a:rPr lang="ru-RU" sz="2800" dirty="0" smtClean="0"/>
              <a:t>p-n-переход</a:t>
            </a:r>
            <a:r>
              <a:rPr lang="ru-RU" sz="2800" dirty="0"/>
              <a:t>,  после  чего  обратный  ток  уменьшается  до  своего  стационарного </a:t>
            </a:r>
            <a:r>
              <a:rPr lang="ru-RU" sz="2800" dirty="0" smtClean="0"/>
              <a:t>значения</a:t>
            </a:r>
            <a:r>
              <a:rPr lang="ru-RU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83027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 smtClean="0"/>
              <a:t>. импульсные диоды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Интервал времени от момента прохождения тока через нуль после переключения диода с прямого тока в состояние заданного обратного напряжения до момента достижения обратным током заданного значения называется </a:t>
                </a:r>
                <a:r>
                  <a:rPr lang="ru-RU" sz="2800" b="1" i="1" dirty="0" smtClean="0"/>
                  <a:t>временем восстановления </a:t>
                </a:r>
                <a:r>
                  <a:rPr lang="ru-RU" sz="2800" dirty="0" smtClean="0"/>
                  <a:t>обратного сопротивления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ВОС</m:t>
                        </m:r>
                      </m:sub>
                    </m:sSub>
                    <m:r>
                      <a:rPr lang="ru-RU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800" dirty="0"/>
              </a:p>
              <a:p>
                <a:r>
                  <a:rPr lang="ru-RU" sz="2800" dirty="0"/>
                  <a:t>Время установления прямого напряжения и время восстановления </a:t>
                </a:r>
                <a:r>
                  <a:rPr lang="ru-RU" sz="2800" dirty="0" smtClean="0"/>
                  <a:t>обратного </a:t>
                </a:r>
                <a:r>
                  <a:rPr lang="ru-RU" sz="2800" dirty="0"/>
                  <a:t>сопротивления определяют быстродействие диода, поэтому их стремятся </a:t>
                </a:r>
                <a:r>
                  <a:rPr lang="ru-RU" sz="2800" dirty="0" smtClean="0"/>
                  <a:t>уменьшать</a:t>
                </a:r>
                <a:r>
                  <a:rPr lang="ru-RU" sz="2800" dirty="0"/>
                  <a:t>. 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467" t="-1114" r="-22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1867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 smtClean="0"/>
              <a:t>. импульсные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Производство импульсных диодов основано на современных производительных и контролируемых методах формирования p-n-перехода с использованием  планарной  технологии,  эпитаксиального  наращивания,  а  также  </a:t>
            </a:r>
            <a:r>
              <a:rPr lang="ru-RU" sz="2800" dirty="0" err="1"/>
              <a:t>ионнолучевой</a:t>
            </a:r>
            <a:r>
              <a:rPr lang="ru-RU" sz="2800" dirty="0"/>
              <a:t>  технологии.  </a:t>
            </a:r>
            <a:endParaRPr lang="ru-RU" sz="2800" dirty="0" smtClean="0"/>
          </a:p>
          <a:p>
            <a:r>
              <a:rPr lang="ru-RU" sz="2800" dirty="0" smtClean="0"/>
              <a:t>Основными  </a:t>
            </a:r>
            <a:r>
              <a:rPr lang="ru-RU" sz="2800" dirty="0"/>
              <a:t>исходными  материалами  служат  кремний  и арсенид галлия. </a:t>
            </a:r>
          </a:p>
          <a:p>
            <a:r>
              <a:rPr lang="ru-RU" sz="2800" dirty="0"/>
              <a:t>Для  ускорения  переходных  процессов  и  увеличения  быстродействия  в </a:t>
            </a:r>
            <a:r>
              <a:rPr lang="ru-RU" sz="2800" dirty="0" smtClean="0"/>
              <a:t>исходный  </a:t>
            </a:r>
            <a:r>
              <a:rPr lang="ru-RU" sz="2800" dirty="0"/>
              <a:t>полупроводник  вводят  примесь,  например  золото,  уменьшающую </a:t>
            </a:r>
            <a:r>
              <a:rPr lang="ru-RU" sz="2800" dirty="0" smtClean="0"/>
              <a:t>время </a:t>
            </a:r>
            <a:r>
              <a:rPr lang="ru-RU" sz="2800" dirty="0"/>
              <a:t>жизни неосновных носителей. </a:t>
            </a:r>
          </a:p>
        </p:txBody>
      </p:sp>
    </p:spTree>
    <p:extLst>
      <p:ext uri="{BB962C8B-B14F-4D97-AF65-F5344CB8AC3E}">
        <p14:creationId xmlns:p14="http://schemas.microsoft.com/office/powerpoint/2010/main" val="22729700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 smtClean="0"/>
              <a:t>. импульсные диоды - параметры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sz="2800" dirty="0"/>
                  <a:t>1. </a:t>
                </a:r>
                <a:r>
                  <a:rPr lang="ru-RU" sz="2800" b="1" i="1" dirty="0"/>
                  <a:t>Максимальное  импульсное  прямое  падение  напряжения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ПР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ru-RU" sz="2800" dirty="0" smtClean="0"/>
                  <a:t> – максимальное </a:t>
                </a:r>
                <a:r>
                  <a:rPr lang="ru-RU" sz="2800" dirty="0"/>
                  <a:t>падение напряжения на диоде в прямом направлении при </a:t>
                </a:r>
                <a:r>
                  <a:rPr lang="ru-RU" sz="2800" dirty="0" smtClean="0"/>
                  <a:t>заданном </a:t>
                </a:r>
                <a:r>
                  <a:rPr lang="ru-RU" sz="2800" dirty="0"/>
                  <a:t>прямом токе. </a:t>
                </a:r>
              </a:p>
              <a:p>
                <a:r>
                  <a:rPr lang="ru-RU" sz="2800" dirty="0"/>
                  <a:t>2. </a:t>
                </a:r>
                <a:r>
                  <a:rPr lang="ru-RU" sz="2800" b="1" i="1" dirty="0"/>
                  <a:t>Время установления</a:t>
                </a:r>
                <a:r>
                  <a:rPr lang="ru-RU" sz="2800" dirty="0"/>
                  <a:t> </a:t>
                </a:r>
                <a:r>
                  <a:rPr lang="ru-RU" sz="2800" b="1" i="1" dirty="0"/>
                  <a:t>прямого сопротивления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УСТ</m:t>
                        </m:r>
                      </m:sub>
                    </m:sSub>
                  </m:oMath>
                </a14:m>
                <a:r>
                  <a:rPr lang="ru-RU" sz="2800" dirty="0"/>
                  <a:t> – время от момента </a:t>
                </a:r>
                <a:r>
                  <a:rPr lang="ru-RU" sz="2800" dirty="0" smtClean="0"/>
                  <a:t>включения </a:t>
                </a:r>
                <a:r>
                  <a:rPr lang="ru-RU" sz="2800" dirty="0"/>
                  <a:t>прямого тока диода до момента достижения заданного уровня </a:t>
                </a:r>
                <a:r>
                  <a:rPr lang="ru-RU" sz="2800" dirty="0" smtClean="0"/>
                  <a:t>прямого </a:t>
                </a:r>
                <a:r>
                  <a:rPr lang="ru-RU" sz="2800" dirty="0"/>
                  <a:t>напряжения на диоде. </a:t>
                </a:r>
              </a:p>
              <a:p>
                <a:r>
                  <a:rPr lang="ru-RU" sz="2800" dirty="0"/>
                  <a:t>3. </a:t>
                </a:r>
                <a:r>
                  <a:rPr lang="ru-RU" sz="2800" b="1" i="1" dirty="0"/>
                  <a:t>Время восстановления обратного сопротивления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ВОС</m:t>
                        </m:r>
                      </m:sub>
                    </m:sSub>
                  </m:oMath>
                </a14:m>
                <a:r>
                  <a:rPr lang="ru-RU" sz="2800" dirty="0"/>
                  <a:t> – время с </a:t>
                </a:r>
                <a:r>
                  <a:rPr lang="ru-RU" sz="2800" dirty="0" smtClean="0"/>
                  <a:t>момента </a:t>
                </a:r>
                <a:r>
                  <a:rPr lang="ru-RU" sz="2800" dirty="0"/>
                  <a:t>переключения диода с прямого на обратное импульсное напряжение до </a:t>
                </a:r>
                <a:r>
                  <a:rPr lang="ru-RU" sz="2800" dirty="0" smtClean="0"/>
                  <a:t>достижения </a:t>
                </a:r>
                <a:r>
                  <a:rPr lang="ru-RU" sz="2800" dirty="0"/>
                  <a:t>обратным током заданного значения. </a:t>
                </a:r>
              </a:p>
              <a:p>
                <a:r>
                  <a:rPr lang="ru-RU" sz="2800" dirty="0"/>
                  <a:t>4. </a:t>
                </a:r>
                <a:r>
                  <a:rPr lang="ru-RU" sz="2800" b="1" i="1" dirty="0"/>
                  <a:t>Емкость диода  </a:t>
                </a:r>
                <a:r>
                  <a:rPr lang="ru-RU" sz="2800" dirty="0" err="1"/>
                  <a:t>Cд</a:t>
                </a:r>
                <a:r>
                  <a:rPr lang="ru-RU" sz="2800" dirty="0"/>
                  <a:t> – емкость между выводами диода при заданном </a:t>
                </a:r>
                <a:r>
                  <a:rPr lang="ru-RU" sz="2800" dirty="0" smtClean="0"/>
                  <a:t>обратном </a:t>
                </a:r>
                <a:r>
                  <a:rPr lang="ru-RU" sz="2800" dirty="0"/>
                  <a:t>напряжении. </a:t>
                </a:r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333" t="-2450" r="-20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5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4.1. Общие сведения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800" dirty="0"/>
              <a:t>По </a:t>
            </a:r>
            <a:r>
              <a:rPr lang="ru-RU" sz="2800" dirty="0" err="1"/>
              <a:t>конструкторско</a:t>
            </a:r>
            <a:r>
              <a:rPr lang="ru-RU" sz="2800" dirty="0"/>
              <a:t>–технологическим особенностям диоды бывают:</a:t>
            </a:r>
            <a:br>
              <a:rPr lang="ru-RU" sz="2800" dirty="0"/>
            </a:br>
            <a:r>
              <a:rPr lang="ru-RU" sz="2800" dirty="0" smtClean="0"/>
              <a:t>- точечные</a:t>
            </a:r>
            <a:r>
              <a:rPr lang="ru-RU" sz="2800" dirty="0"/>
              <a:t>, </a:t>
            </a:r>
            <a:br>
              <a:rPr lang="ru-RU" sz="2800" dirty="0"/>
            </a:br>
            <a:r>
              <a:rPr lang="ru-RU" sz="2800" dirty="0" smtClean="0"/>
              <a:t>- сплавные</a:t>
            </a:r>
            <a:r>
              <a:rPr lang="ru-RU" sz="2800" dirty="0"/>
              <a:t>, </a:t>
            </a:r>
            <a:br>
              <a:rPr lang="ru-RU" sz="2800" dirty="0"/>
            </a:br>
            <a:r>
              <a:rPr lang="ru-RU" sz="2800" dirty="0" smtClean="0"/>
              <a:t>- микросплавные</a:t>
            </a:r>
            <a:r>
              <a:rPr lang="ru-RU" sz="2800" dirty="0"/>
              <a:t>, </a:t>
            </a:r>
            <a:br>
              <a:rPr lang="ru-RU" sz="2800" dirty="0"/>
            </a:br>
            <a:r>
              <a:rPr lang="ru-RU" sz="2800" dirty="0" smtClean="0"/>
              <a:t>- диффузионные</a:t>
            </a:r>
            <a:r>
              <a:rPr lang="ru-RU" sz="2800" dirty="0"/>
              <a:t>, </a:t>
            </a:r>
            <a:br>
              <a:rPr lang="ru-RU" sz="2800" dirty="0"/>
            </a:br>
            <a:r>
              <a:rPr lang="ru-RU" sz="2800" dirty="0" smtClean="0"/>
              <a:t>- эпитаксиальные</a:t>
            </a:r>
            <a:r>
              <a:rPr lang="ru-RU" sz="2800" dirty="0"/>
              <a:t>, </a:t>
            </a:r>
            <a:br>
              <a:rPr lang="ru-RU" sz="2800" dirty="0"/>
            </a:br>
            <a:r>
              <a:rPr lang="ru-RU" sz="2800" dirty="0" smtClean="0"/>
              <a:t>- с </a:t>
            </a:r>
            <a:r>
              <a:rPr lang="ru-RU" sz="2800" dirty="0"/>
              <a:t>барьером Шоттки, </a:t>
            </a:r>
            <a:br>
              <a:rPr lang="ru-RU" sz="2800" dirty="0"/>
            </a:br>
            <a:r>
              <a:rPr lang="ru-RU" sz="2800" dirty="0" smtClean="0"/>
              <a:t>- поликристаллические </a:t>
            </a:r>
            <a:r>
              <a:rPr lang="ru-RU" sz="2800" dirty="0"/>
              <a:t>и др.</a:t>
            </a:r>
          </a:p>
          <a:p>
            <a:pPr marL="0" indent="0">
              <a:buNone/>
            </a:pPr>
            <a:endParaRPr lang="ru-RU" sz="2800" dirty="0"/>
          </a:p>
          <a:p>
            <a:endParaRPr lang="ru-RU" sz="2600" dirty="0" smtClean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695519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 smtClean="0"/>
              <a:t>. импульсные диоды - параметры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5. </a:t>
                </a:r>
                <a:r>
                  <a:rPr lang="ru-RU" sz="2800" b="1" i="1" dirty="0" smtClean="0"/>
                  <a:t>Постоянный  обратный  ток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ОБР</m:t>
                        </m:r>
                      </m:sub>
                    </m:sSub>
                  </m:oMath>
                </a14:m>
                <a:r>
                  <a:rPr lang="ru-RU" sz="2800" dirty="0"/>
                  <a:t>  –  ток  диода  при  заданном  обратном </a:t>
                </a:r>
                <a:r>
                  <a:rPr lang="ru-RU" sz="2800" dirty="0" smtClean="0"/>
                  <a:t>напряжении</a:t>
                </a:r>
                <a:r>
                  <a:rPr lang="ru-RU" sz="2800" dirty="0"/>
                  <a:t>. </a:t>
                </a:r>
              </a:p>
              <a:p>
                <a:r>
                  <a:rPr lang="ru-RU" sz="2800" dirty="0"/>
                  <a:t>6. </a:t>
                </a:r>
                <a:r>
                  <a:rPr lang="ru-RU" sz="2800" b="1" i="1" dirty="0"/>
                  <a:t>Постоянное прямое напряжение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ПР</m:t>
                        </m:r>
                      </m:sub>
                    </m:sSub>
                  </m:oMath>
                </a14:m>
                <a:r>
                  <a:rPr lang="ru-RU" sz="2800" dirty="0"/>
                  <a:t> – падение напряжения на диоде </a:t>
                </a:r>
                <a:r>
                  <a:rPr lang="ru-RU" sz="2800" dirty="0" smtClean="0"/>
                  <a:t>при </a:t>
                </a:r>
                <a:r>
                  <a:rPr lang="ru-RU" sz="2800" dirty="0"/>
                  <a:t>заданном прямом токе. </a:t>
                </a:r>
              </a:p>
              <a:p>
                <a:r>
                  <a:rPr lang="ru-RU" sz="2800" dirty="0"/>
                  <a:t>7. </a:t>
                </a:r>
                <a:r>
                  <a:rPr lang="ru-RU" sz="2800" b="1" i="1" dirty="0"/>
                  <a:t>Заряд переключения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sz="2800" dirty="0"/>
                  <a:t> – избыточный заряд, вытекающий во внешнюю </a:t>
                </a:r>
                <a:r>
                  <a:rPr lang="ru-RU" sz="2800" dirty="0" smtClean="0"/>
                  <a:t>цепь </a:t>
                </a:r>
                <a:r>
                  <a:rPr lang="ru-RU" sz="2800" dirty="0"/>
                  <a:t>при изменении направления тока с прямого на обратный. 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467" t="-111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7424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/>
              <a:t>. диоды с накоплением заряда 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Разновидностью импульсных диодов являются диоды </a:t>
                </a:r>
                <a:r>
                  <a:rPr lang="ru-RU" sz="2800" dirty="0"/>
                  <a:t>с накоплением заряда (ДНЗ) или диоды с </a:t>
                </a:r>
                <a:r>
                  <a:rPr lang="ru-RU" sz="2800" dirty="0" smtClean="0"/>
                  <a:t>резким  </a:t>
                </a:r>
                <a:r>
                  <a:rPr lang="ru-RU" sz="2800" dirty="0"/>
                  <a:t>восстановлением </a:t>
                </a:r>
                <a:r>
                  <a:rPr lang="ru-RU" sz="2800" dirty="0" smtClean="0"/>
                  <a:t>обратного </a:t>
                </a:r>
                <a:br>
                  <a:rPr lang="ru-RU" sz="2800" dirty="0" smtClean="0"/>
                </a:br>
                <a:r>
                  <a:rPr lang="ru-RU" sz="2800" dirty="0" smtClean="0"/>
                  <a:t>тока </a:t>
                </a:r>
                <a:r>
                  <a:rPr lang="ru-RU" sz="2800" dirty="0"/>
                  <a:t>(</a:t>
                </a:r>
                <a:r>
                  <a:rPr lang="ru-RU" sz="2800" dirty="0" smtClean="0"/>
                  <a:t>сопротивления</a:t>
                </a:r>
                <a:r>
                  <a:rPr lang="ru-RU" sz="2800" dirty="0"/>
                  <a:t>).  </a:t>
                </a:r>
                <a:endParaRPr lang="ru-RU" sz="2800" dirty="0" smtClean="0"/>
              </a:p>
              <a:p>
                <a:r>
                  <a:rPr lang="ru-RU" sz="2800" dirty="0" smtClean="0"/>
                  <a:t>Импульс обратного тока имеет 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ru-RU" sz="2800" dirty="0" smtClean="0"/>
                  <a:t>почти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прямоугольную форму.</a:t>
                </a:r>
              </a:p>
              <a:p>
                <a:r>
                  <a:rPr lang="ru-RU" sz="2800" dirty="0"/>
                  <a:t>При  этом  значение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может </a:t>
                </a:r>
                <a:r>
                  <a:rPr lang="ru-RU" sz="2800" dirty="0"/>
                  <a:t>быть 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ru-RU" sz="2800" dirty="0" smtClean="0"/>
                  <a:t>значительным</a:t>
                </a:r>
                <a:r>
                  <a:rPr lang="ru-RU" sz="2800" dirty="0"/>
                  <a:t>, но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800" dirty="0"/>
                  <a:t>  должно быть 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ru-RU" sz="2800" dirty="0" smtClean="0"/>
                  <a:t>чрезвычайно </a:t>
                </a:r>
                <a:r>
                  <a:rPr lang="ru-RU" sz="2800" dirty="0"/>
                  <a:t>малым. 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467" t="-111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2636912"/>
            <a:ext cx="2593663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74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/>
              <a:t>. диоды с накоплением заряда 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fontScale="92500"/>
          </a:bodyPr>
          <a:lstStyle/>
          <a:p>
            <a:r>
              <a:rPr lang="ru-RU" sz="2800" dirty="0"/>
              <a:t>Получение малой длительности </a:t>
            </a:r>
            <a:r>
              <a:rPr lang="ru-RU" sz="2800" dirty="0" smtClean="0"/>
              <a:t>t2 связано </a:t>
            </a:r>
            <a:r>
              <a:rPr lang="ru-RU" sz="2800" dirty="0"/>
              <a:t>с </a:t>
            </a:r>
            <a:r>
              <a:rPr lang="ru-RU" sz="2800" dirty="0" smtClean="0"/>
              <a:t>созданием </a:t>
            </a:r>
            <a:r>
              <a:rPr lang="ru-RU" sz="2800" dirty="0"/>
              <a:t>внутреннего электрического </a:t>
            </a:r>
            <a:r>
              <a:rPr lang="ru-RU" sz="2800" dirty="0" smtClean="0"/>
              <a:t>поля </a:t>
            </a:r>
            <a:r>
              <a:rPr lang="ru-RU" sz="2800" dirty="0"/>
              <a:t>в базе около обеднённого слоя p-n-перехода путём </a:t>
            </a:r>
            <a:r>
              <a:rPr lang="ru-RU" sz="2800" dirty="0" smtClean="0"/>
              <a:t>неравномерного  </a:t>
            </a:r>
            <a:r>
              <a:rPr lang="ru-RU" sz="2800" dirty="0"/>
              <a:t>распределения  примесей.  </a:t>
            </a:r>
            <a:endParaRPr lang="ru-RU" sz="2800" dirty="0" smtClean="0"/>
          </a:p>
          <a:p>
            <a:r>
              <a:rPr lang="ru-RU" sz="2800" dirty="0" smtClean="0"/>
              <a:t>Это  </a:t>
            </a:r>
            <a:r>
              <a:rPr lang="ru-RU" sz="2800" dirty="0"/>
              <a:t>поле </a:t>
            </a:r>
            <a:r>
              <a:rPr lang="ru-RU" sz="2800" dirty="0" smtClean="0"/>
              <a:t>является  </a:t>
            </a:r>
            <a:r>
              <a:rPr lang="ru-RU" sz="2800" dirty="0"/>
              <a:t>тормозящим  для  неосновных  </a:t>
            </a:r>
            <a:r>
              <a:rPr lang="ru-RU" sz="2800" dirty="0" smtClean="0"/>
              <a:t>носителей</a:t>
            </a:r>
            <a:r>
              <a:rPr lang="ru-RU" sz="2800" dirty="0"/>
              <a:t>, </a:t>
            </a:r>
            <a:r>
              <a:rPr lang="ru-RU" sz="2800" dirty="0" smtClean="0"/>
              <a:t>пришедших  </a:t>
            </a:r>
            <a:r>
              <a:rPr lang="ru-RU" sz="2800" dirty="0"/>
              <a:t>при  прямом  напряжении,  и  </a:t>
            </a:r>
            <a:r>
              <a:rPr lang="ru-RU" sz="2800" dirty="0" smtClean="0"/>
              <a:t>поэтому  </a:t>
            </a:r>
            <a:r>
              <a:rPr lang="ru-RU" sz="2800" dirty="0"/>
              <a:t>препятствует  уходу  инжектированных  носителей  от  границы  обеднённого </a:t>
            </a:r>
            <a:r>
              <a:rPr lang="ru-RU" sz="2800" dirty="0" smtClean="0"/>
              <a:t>слоя</a:t>
            </a:r>
            <a:r>
              <a:rPr lang="ru-RU" sz="2800" dirty="0"/>
              <a:t>, заставляя их накапливаться, концентрироваться вблизи границы. </a:t>
            </a:r>
            <a:endParaRPr lang="ru-RU" sz="2800" dirty="0" smtClean="0"/>
          </a:p>
          <a:p>
            <a:r>
              <a:rPr lang="ru-RU" sz="2800" dirty="0" smtClean="0"/>
              <a:t>При подаче  </a:t>
            </a:r>
            <a:r>
              <a:rPr lang="ru-RU" sz="2800" dirty="0"/>
              <a:t>обратного  напряжения  на  диод  внутреннее  поле  будет  способствовать </a:t>
            </a:r>
            <a:r>
              <a:rPr lang="ru-RU" sz="2800" dirty="0" smtClean="0"/>
              <a:t>дрейфу </a:t>
            </a:r>
            <a:r>
              <a:rPr lang="ru-RU" sz="2800" dirty="0"/>
              <a:t>неосновных носителей и обеднению слоя p-n-перехода.</a:t>
            </a:r>
          </a:p>
        </p:txBody>
      </p:sp>
    </p:spTree>
    <p:extLst>
      <p:ext uri="{BB962C8B-B14F-4D97-AF65-F5344CB8AC3E}">
        <p14:creationId xmlns:p14="http://schemas.microsoft.com/office/powerpoint/2010/main" val="21201417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 smtClean="0"/>
              <a:t>. Диоды </a:t>
            </a:r>
            <a:r>
              <a:rPr lang="ru-RU" dirty="0" err="1" smtClean="0"/>
              <a:t>шоттки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800" dirty="0"/>
              <a:t>В качестве </a:t>
            </a:r>
            <a:r>
              <a:rPr lang="ru-RU" sz="2800" dirty="0" smtClean="0"/>
              <a:t>переключающих диодов </a:t>
            </a:r>
            <a:r>
              <a:rPr lang="ru-RU" sz="2800" dirty="0"/>
              <a:t>используются диоды с барьером </a:t>
            </a:r>
            <a:r>
              <a:rPr lang="ru-RU" sz="2800" dirty="0" smtClean="0"/>
              <a:t>Шоттки (</a:t>
            </a:r>
            <a:r>
              <a:rPr lang="ru-RU" sz="2800" dirty="0"/>
              <a:t>ДБШ), выполненные на основе контакта </a:t>
            </a:r>
            <a:r>
              <a:rPr lang="ru-RU" sz="2800" dirty="0" smtClean="0"/>
              <a:t>металл-полупроводник (МДП). </a:t>
            </a:r>
            <a:r>
              <a:rPr lang="ru-RU" sz="2800" dirty="0"/>
              <a:t>В этих диодах </a:t>
            </a:r>
            <a:r>
              <a:rPr lang="ru-RU" sz="2800" dirty="0" smtClean="0"/>
              <a:t>процессы </a:t>
            </a:r>
            <a:r>
              <a:rPr lang="ru-RU" sz="2800" dirty="0"/>
              <a:t>прямой проводимости определяются только основными носителями </a:t>
            </a:r>
            <a:r>
              <a:rPr lang="ru-RU" sz="2800" dirty="0" smtClean="0"/>
              <a:t>заряда</a:t>
            </a:r>
            <a:r>
              <a:rPr lang="ru-RU" sz="2800" dirty="0"/>
              <a:t>. В них отсутствует диффузионная ёмкость, связанная с накоплением и </a:t>
            </a:r>
            <a:r>
              <a:rPr lang="ru-RU" sz="2800" dirty="0" smtClean="0"/>
              <a:t>рассасыванием </a:t>
            </a:r>
            <a:r>
              <a:rPr lang="ru-RU" sz="2800" dirty="0"/>
              <a:t>носителей заряда в базе, чем определяются хорошие </a:t>
            </a:r>
            <a:r>
              <a:rPr lang="ru-RU" sz="2800" dirty="0" smtClean="0"/>
              <a:t>высокочастотные </a:t>
            </a:r>
            <a:r>
              <a:rPr lang="ru-RU" sz="2800" dirty="0"/>
              <a:t>свойства</a:t>
            </a:r>
            <a:r>
              <a:rPr lang="ru-RU" sz="2800" dirty="0" smtClean="0"/>
              <a:t>.</a:t>
            </a:r>
          </a:p>
          <a:p>
            <a:r>
              <a:rPr lang="ru-RU" sz="2800" dirty="0"/>
              <a:t>Вольт–амперная характеристика диодов </a:t>
            </a:r>
            <a:r>
              <a:rPr lang="ru-RU" sz="2800" dirty="0" smtClean="0"/>
              <a:t>Шоттки </a:t>
            </a:r>
            <a:r>
              <a:rPr lang="ru-RU" sz="2800" dirty="0"/>
              <a:t>такая же, как и у обычных диодов, а обратные токи составляют сотни </a:t>
            </a:r>
            <a:r>
              <a:rPr lang="ru-RU" sz="2800" dirty="0" err="1"/>
              <a:t>пА</a:t>
            </a:r>
            <a:r>
              <a:rPr lang="ru-RU" sz="2800" dirty="0"/>
              <a:t> – десятки </a:t>
            </a:r>
            <a:r>
              <a:rPr lang="ru-RU" sz="2800" dirty="0" smtClean="0"/>
              <a:t>нА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58934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/>
              <a:t>. Диоды </a:t>
            </a:r>
            <a:r>
              <a:rPr lang="ru-RU" dirty="0" err="1" smtClean="0"/>
              <a:t>шоттки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Диоды </a:t>
            </a:r>
            <a:r>
              <a:rPr lang="ru-RU" sz="2800" dirty="0" smtClean="0"/>
              <a:t>Шоттки </a:t>
            </a:r>
            <a:r>
              <a:rPr lang="ru-RU" sz="2800" dirty="0"/>
              <a:t>обладают следующими </a:t>
            </a:r>
            <a:r>
              <a:rPr lang="ru-RU" sz="2800" dirty="0" smtClean="0"/>
              <a:t>преимуществами: </a:t>
            </a:r>
            <a:endParaRPr lang="ru-RU" sz="2800" dirty="0"/>
          </a:p>
          <a:p>
            <a:r>
              <a:rPr lang="ru-RU" sz="2800" dirty="0"/>
              <a:t>1. Для получения того же тока требуется более низкое прямое </a:t>
            </a:r>
            <a:r>
              <a:rPr lang="ru-RU" sz="2800" dirty="0" smtClean="0"/>
              <a:t>напряжение</a:t>
            </a:r>
            <a:r>
              <a:rPr lang="ru-RU" sz="2800" dirty="0"/>
              <a:t>. </a:t>
            </a:r>
          </a:p>
          <a:p>
            <a:r>
              <a:rPr lang="ru-RU" sz="2800" dirty="0"/>
              <a:t>2. Электропроводность  создается  только  основными  носителями (</a:t>
            </a:r>
            <a:r>
              <a:rPr lang="ru-RU" sz="2800" dirty="0" smtClean="0"/>
              <a:t>электронами</a:t>
            </a:r>
            <a:r>
              <a:rPr lang="ru-RU" sz="2800" dirty="0"/>
              <a:t>). Отсутствует накопление неосновных носителей, и время </a:t>
            </a:r>
            <a:r>
              <a:rPr lang="ru-RU" sz="2800" dirty="0" smtClean="0"/>
              <a:t>восстановления </a:t>
            </a:r>
            <a:r>
              <a:rPr lang="ru-RU" sz="2800" dirty="0"/>
              <a:t>диода при переключении напряжения с прямого на обратное очень мало. </a:t>
            </a:r>
            <a:endParaRPr lang="ru-RU" sz="2800" dirty="0" smtClean="0"/>
          </a:p>
          <a:p>
            <a:endParaRPr lang="ru-RU" sz="2800" dirty="0"/>
          </a:p>
          <a:p>
            <a:r>
              <a:rPr lang="ru-RU" sz="2800" dirty="0" smtClean="0"/>
              <a:t>Недостатки: </a:t>
            </a:r>
            <a:endParaRPr lang="ru-RU" sz="2800" dirty="0"/>
          </a:p>
          <a:p>
            <a:r>
              <a:rPr lang="ru-RU" sz="2800" dirty="0"/>
              <a:t>1. Ток утечки немного больше, чем у обычных диодов, использующих </a:t>
            </a:r>
            <a:r>
              <a:rPr lang="ru-RU" sz="2800" dirty="0" smtClean="0"/>
              <a:t>p–n </a:t>
            </a:r>
            <a:r>
              <a:rPr lang="ru-RU" sz="2800" dirty="0"/>
              <a:t>переход. </a:t>
            </a:r>
          </a:p>
          <a:p>
            <a:r>
              <a:rPr lang="ru-RU" sz="2800" dirty="0"/>
              <a:t>2. Максимальное  обратное  напряжение  ниже,  чем  у  обычных  </a:t>
            </a:r>
            <a:r>
              <a:rPr lang="ru-RU" sz="2800" dirty="0" smtClean="0"/>
              <a:t>кремниевых </a:t>
            </a:r>
            <a:r>
              <a:rPr lang="ru-RU" sz="2800" dirty="0"/>
              <a:t>диодов. </a:t>
            </a:r>
          </a:p>
        </p:txBody>
      </p:sp>
    </p:spTree>
    <p:extLst>
      <p:ext uri="{BB962C8B-B14F-4D97-AF65-F5344CB8AC3E}">
        <p14:creationId xmlns:p14="http://schemas.microsoft.com/office/powerpoint/2010/main" val="3218876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/>
              <a:t>. p-i-n-диоды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800" dirty="0"/>
              <a:t>Широкое </a:t>
            </a:r>
            <a:r>
              <a:rPr lang="ru-RU" sz="2800" dirty="0" smtClean="0"/>
              <a:t>применение в качестве переключающих  </a:t>
            </a:r>
            <a:r>
              <a:rPr lang="ru-RU" sz="2800" dirty="0"/>
              <a:t>получили </a:t>
            </a:r>
            <a:r>
              <a:rPr lang="ru-RU" sz="2800" dirty="0" smtClean="0"/>
              <a:t>диоды с </a:t>
            </a:r>
            <a:r>
              <a:rPr lang="ru-RU" sz="2800" b="1" i="1" dirty="0"/>
              <a:t>p-i-n-структурой</a:t>
            </a:r>
            <a:r>
              <a:rPr lang="ru-RU" sz="2800" dirty="0"/>
              <a:t>, в которой сильнолегированные области p- и n-типа </a:t>
            </a:r>
            <a:r>
              <a:rPr lang="ru-RU" sz="2800" dirty="0" smtClean="0"/>
              <a:t>разделены </a:t>
            </a:r>
            <a:r>
              <a:rPr lang="ru-RU" sz="2800" dirty="0"/>
              <a:t>достаточно широкой областью с проводимостью, близкой к собственной (</a:t>
            </a:r>
            <a:r>
              <a:rPr lang="ru-RU" sz="2800" dirty="0" smtClean="0"/>
              <a:t>i-область</a:t>
            </a:r>
            <a:r>
              <a:rPr lang="ru-RU" sz="2800" dirty="0"/>
              <a:t>). </a:t>
            </a:r>
            <a:endParaRPr lang="ru-RU" sz="2800" dirty="0" smtClean="0"/>
          </a:p>
          <a:p>
            <a:r>
              <a:rPr lang="ru-RU" sz="2800" dirty="0" smtClean="0"/>
              <a:t>i-область </a:t>
            </a:r>
            <a:r>
              <a:rPr lang="ru-RU" sz="2800" dirty="0"/>
              <a:t>с низкой концентрацией примеси можно рассматривать как </a:t>
            </a:r>
            <a:r>
              <a:rPr lang="ru-RU" sz="2800" dirty="0" smtClean="0"/>
              <a:t>конденсатор</a:t>
            </a:r>
            <a:r>
              <a:rPr lang="ru-RU" sz="2800" dirty="0"/>
              <a:t>, обкладками которого служат узкие (из-за большой концентрации </a:t>
            </a:r>
            <a:r>
              <a:rPr lang="ru-RU" sz="2800" dirty="0" smtClean="0"/>
              <a:t>носителей </a:t>
            </a:r>
            <a:r>
              <a:rPr lang="ru-RU" sz="2800" dirty="0"/>
              <a:t>в p- и n-областях) слои зарядов доноров и акцепторов. 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814320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4</a:t>
            </a:r>
            <a:r>
              <a:rPr lang="ru-RU" dirty="0"/>
              <a:t>. </a:t>
            </a:r>
            <a:r>
              <a:rPr lang="ru-RU" dirty="0" smtClean="0"/>
              <a:t>p-i-n-диоды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Барьерная ёмкость </a:t>
            </a:r>
            <a:r>
              <a:rPr lang="ru-RU" sz="2800" dirty="0"/>
              <a:t>p-i-n-диода определяется размерами i-слоя и практически не зависит </a:t>
            </a:r>
            <a:r>
              <a:rPr lang="ru-RU" sz="2800" dirty="0" smtClean="0"/>
              <a:t>от приложенного </a:t>
            </a:r>
            <a:r>
              <a:rPr lang="ru-RU" sz="2800" dirty="0"/>
              <a:t>постоянного напряжения</a:t>
            </a:r>
            <a:r>
              <a:rPr lang="ru-RU" sz="2800" dirty="0" smtClean="0"/>
              <a:t>.</a:t>
            </a:r>
          </a:p>
          <a:p>
            <a:r>
              <a:rPr lang="ru-RU" sz="2800" dirty="0"/>
              <a:t>При прямом напряжении вследствие инжекции дырок и электронов </a:t>
            </a:r>
            <a:r>
              <a:rPr lang="ru-RU" sz="2800" dirty="0" smtClean="0"/>
              <a:t>прямое сопротивление </a:t>
            </a:r>
            <a:r>
              <a:rPr lang="ru-RU" sz="2800" dirty="0"/>
              <a:t>мало,  а </a:t>
            </a:r>
            <a:r>
              <a:rPr lang="ru-RU" sz="2800" dirty="0" smtClean="0"/>
              <a:t>при обратном </a:t>
            </a:r>
            <a:r>
              <a:rPr lang="ru-RU" sz="2800" dirty="0"/>
              <a:t>– резко </a:t>
            </a:r>
            <a:r>
              <a:rPr lang="ru-RU" sz="2800" dirty="0" smtClean="0"/>
              <a:t>возрастает по сравнению с равновесным </a:t>
            </a:r>
            <a:r>
              <a:rPr lang="ru-RU" sz="2800" dirty="0"/>
              <a:t>состоянием. </a:t>
            </a:r>
            <a:endParaRPr lang="ru-RU" sz="2800" dirty="0" smtClean="0"/>
          </a:p>
          <a:p>
            <a:r>
              <a:rPr lang="ru-RU" sz="2800" dirty="0" smtClean="0"/>
              <a:t>Поэтому </a:t>
            </a:r>
            <a:r>
              <a:rPr lang="ru-RU" sz="2800" dirty="0"/>
              <a:t>для p-i-n-диодов характерно очень большое </a:t>
            </a:r>
            <a:r>
              <a:rPr lang="ru-RU" sz="2800" dirty="0" smtClean="0"/>
              <a:t>отношение </a:t>
            </a:r>
            <a:r>
              <a:rPr lang="ru-RU" sz="2800" dirty="0"/>
              <a:t>прямого и обратного сопротивлений, что важно при использовании </a:t>
            </a:r>
            <a:r>
              <a:rPr lang="ru-RU" sz="2800" dirty="0" smtClean="0"/>
              <a:t>их </a:t>
            </a:r>
            <a:r>
              <a:rPr lang="ru-RU" sz="2800" dirty="0"/>
              <a:t>в переключающих режимах. 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59351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4.5. </a:t>
            </a:r>
            <a:r>
              <a:rPr lang="ru-RU" dirty="0" err="1" smtClean="0"/>
              <a:t>ваприкапы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800" dirty="0"/>
              <a:t>Варикапами </a:t>
            </a:r>
            <a:r>
              <a:rPr lang="ru-RU" sz="2800" dirty="0" smtClean="0"/>
              <a:t>называются полупроводниковые </a:t>
            </a:r>
            <a:r>
              <a:rPr lang="ru-RU" sz="2800" dirty="0"/>
              <a:t>диоды, в которых используется </a:t>
            </a:r>
            <a:r>
              <a:rPr lang="ru-RU" sz="2800" dirty="0" smtClean="0"/>
              <a:t>зависимость  </a:t>
            </a:r>
            <a:r>
              <a:rPr lang="ru-RU" sz="2800" dirty="0"/>
              <a:t>барьерной </a:t>
            </a:r>
            <a:r>
              <a:rPr lang="ru-RU" sz="2800" dirty="0" smtClean="0"/>
              <a:t>ёмкости p-n-перехода </a:t>
            </a:r>
            <a:r>
              <a:rPr lang="ru-RU" sz="2800" dirty="0"/>
              <a:t>от обратного напряжения. </a:t>
            </a:r>
            <a:r>
              <a:rPr lang="ru-RU" sz="2800" dirty="0" smtClean="0"/>
              <a:t>Электрический  </a:t>
            </a:r>
            <a:r>
              <a:rPr lang="ru-RU" sz="2800" dirty="0"/>
              <a:t>переход  варикапов  имеет </a:t>
            </a:r>
            <a:r>
              <a:rPr lang="ru-RU" sz="2800" dirty="0" smtClean="0"/>
              <a:t>структуру типа </a:t>
            </a:r>
            <a:r>
              <a:rPr lang="ru-RU" sz="2800" dirty="0"/>
              <a:t>p+-n-n+, p-i-n, МДП и др. </a:t>
            </a:r>
          </a:p>
          <a:p>
            <a:r>
              <a:rPr lang="ru-RU" sz="2800" dirty="0"/>
              <a:t>Варикапы </a:t>
            </a:r>
            <a:r>
              <a:rPr lang="ru-RU" sz="2800" dirty="0" smtClean="0"/>
              <a:t>применяют в устройствах управления </a:t>
            </a:r>
            <a:r>
              <a:rPr lang="ru-RU" sz="2800" dirty="0"/>
              <a:t>частотой колебательного контура, </a:t>
            </a:r>
            <a:r>
              <a:rPr lang="ru-RU" sz="2800" dirty="0" smtClean="0"/>
              <a:t>в параметрических </a:t>
            </a:r>
            <a:r>
              <a:rPr lang="ru-RU" sz="2800" dirty="0"/>
              <a:t>схемах усиления, деления </a:t>
            </a:r>
            <a:r>
              <a:rPr lang="ru-RU" sz="2800" dirty="0" smtClean="0"/>
              <a:t>и  </a:t>
            </a:r>
            <a:r>
              <a:rPr lang="ru-RU" sz="2800" dirty="0"/>
              <a:t>умножения </a:t>
            </a:r>
            <a:r>
              <a:rPr lang="ru-RU" sz="2800" dirty="0" smtClean="0"/>
              <a:t>частоты</a:t>
            </a:r>
            <a:r>
              <a:rPr lang="ru-RU" sz="2800" dirty="0"/>
              <a:t>, </a:t>
            </a:r>
            <a:r>
              <a:rPr lang="ru-RU" sz="2800" dirty="0" smtClean="0"/>
              <a:t>в схемах частотной модуляции</a:t>
            </a:r>
            <a:r>
              <a:rPr lang="ru-RU" sz="2800" dirty="0"/>
              <a:t>, </a:t>
            </a:r>
            <a:r>
              <a:rPr lang="ru-RU" sz="2800" dirty="0" smtClean="0"/>
              <a:t>управляемых </a:t>
            </a:r>
            <a:r>
              <a:rPr lang="ru-RU" sz="2800" dirty="0" err="1" smtClean="0"/>
              <a:t>фазовращателях</a:t>
            </a:r>
            <a:r>
              <a:rPr lang="ru-RU" sz="2800" dirty="0" smtClean="0"/>
              <a:t> и др</a:t>
            </a:r>
            <a:r>
              <a:rPr lang="ru-RU" sz="2800" dirty="0"/>
              <a:t>.  </a:t>
            </a:r>
            <a:endParaRPr lang="ru-RU" sz="2800" dirty="0" smtClean="0"/>
          </a:p>
          <a:p>
            <a:r>
              <a:rPr lang="ru-RU" sz="2800" dirty="0" smtClean="0"/>
              <a:t>Предпочтение </a:t>
            </a:r>
            <a:r>
              <a:rPr lang="ru-RU" sz="2800" dirty="0"/>
              <a:t>отдаётся варикапам на </a:t>
            </a:r>
            <a:r>
              <a:rPr lang="ru-RU" sz="2800" dirty="0" smtClean="0"/>
              <a:t>основе </a:t>
            </a:r>
            <a:r>
              <a:rPr lang="ru-RU" sz="2800" dirty="0"/>
              <a:t>барьерной ёмкости p-n-перехода. 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986379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4.5. </a:t>
            </a:r>
            <a:r>
              <a:rPr lang="ru-RU" dirty="0" err="1" smtClean="0"/>
              <a:t>ваприкапы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800" dirty="0"/>
              <a:t>На  </a:t>
            </a:r>
            <a:r>
              <a:rPr lang="ru-RU" sz="2800" dirty="0" smtClean="0"/>
              <a:t>рисунке представлена </a:t>
            </a:r>
            <a:br>
              <a:rPr lang="ru-RU" sz="2800" dirty="0" smtClean="0"/>
            </a:br>
            <a:r>
              <a:rPr lang="ru-RU" sz="2800" dirty="0" smtClean="0"/>
              <a:t>вольт–</a:t>
            </a:r>
            <a:r>
              <a:rPr lang="ru-RU" sz="2800" dirty="0" err="1" smtClean="0"/>
              <a:t>фарадная</a:t>
            </a:r>
            <a:r>
              <a:rPr lang="ru-RU" sz="2800" dirty="0" smtClean="0"/>
              <a:t> характеристика</a:t>
            </a:r>
            <a:br>
              <a:rPr lang="ru-RU" sz="2800" dirty="0" smtClean="0"/>
            </a:br>
            <a:r>
              <a:rPr lang="ru-RU" sz="2800" dirty="0" smtClean="0"/>
              <a:t>и одна </a:t>
            </a:r>
            <a:r>
              <a:rPr lang="ru-RU" sz="2800" dirty="0"/>
              <a:t>из </a:t>
            </a:r>
            <a:r>
              <a:rPr lang="ru-RU" sz="2800" dirty="0" smtClean="0"/>
              <a:t>схем включения. </a:t>
            </a:r>
          </a:p>
          <a:p>
            <a:r>
              <a:rPr lang="ru-RU" sz="2800" dirty="0" smtClean="0"/>
              <a:t>При изменении напряжение </a:t>
            </a:r>
            <a:br>
              <a:rPr lang="ru-RU" sz="2800" dirty="0" smtClean="0"/>
            </a:br>
            <a:r>
              <a:rPr lang="ru-RU" sz="2800" dirty="0" smtClean="0"/>
              <a:t>смещения</a:t>
            </a:r>
            <a:r>
              <a:rPr lang="ru-RU" sz="2800" dirty="0"/>
              <a:t>, подаваемого на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варикап с </a:t>
            </a:r>
            <a:r>
              <a:rPr lang="ru-RU" sz="2800" dirty="0"/>
              <a:t>помощью </a:t>
            </a:r>
            <a:r>
              <a:rPr lang="ru-RU" sz="2800" dirty="0" smtClean="0"/>
              <a:t>резистора </a:t>
            </a:r>
            <a:br>
              <a:rPr lang="ru-RU" sz="2800" dirty="0" smtClean="0"/>
            </a:br>
            <a:r>
              <a:rPr lang="ru-RU" sz="2800" dirty="0" smtClean="0"/>
              <a:t>R1</a:t>
            </a:r>
            <a:r>
              <a:rPr lang="ru-RU" sz="2800" dirty="0"/>
              <a:t>, </a:t>
            </a:r>
            <a:r>
              <a:rPr lang="ru-RU" sz="2800" dirty="0" smtClean="0"/>
              <a:t>изменяется емкость диода.</a:t>
            </a:r>
          </a:p>
          <a:p>
            <a:r>
              <a:rPr lang="ru-RU" sz="2800" dirty="0"/>
              <a:t>Изменение емкости варикапа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приводит </a:t>
            </a:r>
            <a:r>
              <a:rPr lang="ru-RU" sz="2800" dirty="0"/>
              <a:t>к изменению частоты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колебательного </a:t>
            </a:r>
            <a:r>
              <a:rPr lang="ru-RU" sz="2800" dirty="0"/>
              <a:t>контура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при изменении </a:t>
            </a:r>
            <a:r>
              <a:rPr lang="ru-RU" sz="2800" dirty="0"/>
              <a:t>емкости диода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включается </a:t>
            </a:r>
            <a:r>
              <a:rPr lang="ru-RU" sz="2800" dirty="0"/>
              <a:t>резистор </a:t>
            </a:r>
            <a:r>
              <a:rPr lang="ru-RU" sz="2800" dirty="0" smtClean="0"/>
              <a:t>R2</a:t>
            </a:r>
            <a:r>
              <a:rPr lang="ru-RU" sz="2800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381" y="1247867"/>
            <a:ext cx="3247619" cy="52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831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4.5. </a:t>
            </a:r>
            <a:r>
              <a:rPr lang="ru-RU" dirty="0" err="1" smtClean="0"/>
              <a:t>ваприкапы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На  рисунке показана эквивалентная схема  </a:t>
                </a:r>
                <a:r>
                  <a:rPr lang="ru-RU" sz="2800" dirty="0"/>
                  <a:t>варикапа, </a:t>
                </a:r>
                <a:r>
                  <a:rPr lang="ru-RU" sz="2800" dirty="0" smtClean="0"/>
                  <a:t/>
                </a:r>
                <a:br>
                  <a:rPr lang="ru-RU" sz="2800" dirty="0" smtClean="0"/>
                </a:br>
                <a:r>
                  <a:rPr lang="ru-RU" sz="2800" dirty="0" smtClean="0"/>
                  <a:t/>
                </a:r>
                <a:br>
                  <a:rPr lang="ru-RU" sz="2800" dirty="0" smtClean="0"/>
                </a:br>
                <a:r>
                  <a:rPr lang="ru-RU" sz="2800" dirty="0" smtClean="0"/>
                  <a:t/>
                </a:r>
                <a:br>
                  <a:rPr lang="ru-RU" sz="2800" dirty="0" smtClean="0"/>
                </a:br>
                <a:r>
                  <a:rPr lang="ru-RU" sz="2800" dirty="0" smtClean="0"/>
                  <a:t/>
                </a:r>
                <a:br>
                  <a:rPr lang="ru-RU" sz="2800" dirty="0" smtClean="0"/>
                </a:br>
                <a:r>
                  <a:rPr lang="ru-RU" sz="2800" dirty="0" smtClean="0"/>
                  <a:t>где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б</m:t>
                        </m:r>
                      </m:sub>
                    </m:sSub>
                  </m:oMath>
                </a14:m>
                <a:r>
                  <a:rPr lang="ru-RU" sz="2800" dirty="0" smtClean="0"/>
                  <a:t>–  </a:t>
                </a:r>
                <a:r>
                  <a:rPr lang="ru-RU" sz="2800" dirty="0"/>
                  <a:t>объемное </a:t>
                </a:r>
                <a:r>
                  <a:rPr lang="ru-RU" sz="2800" dirty="0" smtClean="0"/>
                  <a:t>сопротивление  </a:t>
                </a:r>
                <a:r>
                  <a:rPr lang="ru-RU" sz="2800" dirty="0"/>
                  <a:t>базы; </a:t>
                </a:r>
                <a:r>
                  <a:rPr lang="ru-RU" sz="2800" dirty="0" smtClean="0"/>
                  <a:t/>
                </a:r>
                <a:br>
                  <a:rPr lang="ru-RU" sz="28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обр</m:t>
                        </m:r>
                      </m:sub>
                    </m:sSub>
                  </m:oMath>
                </a14:m>
                <a:r>
                  <a:rPr lang="ru-RU" sz="2800" dirty="0" smtClean="0"/>
                  <a:t> </a:t>
                </a:r>
                <a:r>
                  <a:rPr lang="ru-RU" sz="2800" dirty="0"/>
                  <a:t>–  учитывает </a:t>
                </a:r>
                <a:r>
                  <a:rPr lang="ru-RU" sz="2800" dirty="0" smtClean="0"/>
                  <a:t>дифференциальное     сопротивление  </a:t>
                </a:r>
                <a:r>
                  <a:rPr lang="ru-RU" sz="2800" dirty="0"/>
                  <a:t>и  </a:t>
                </a:r>
                <a:r>
                  <a:rPr lang="ru-RU" sz="2800" dirty="0" smtClean="0"/>
                  <a:t>сопротивление </a:t>
                </a:r>
                <a:r>
                  <a:rPr lang="ru-RU" sz="2800" dirty="0"/>
                  <a:t>утечки перехода</a:t>
                </a:r>
                <a:r>
                  <a:rPr lang="ru-RU" sz="2800" dirty="0" smtClean="0"/>
                  <a:t>;</a:t>
                </a:r>
                <a:br>
                  <a:rPr lang="ru-RU" sz="2800" dirty="0" smtClean="0"/>
                </a:br>
                <a:r>
                  <a:rPr lang="ru-RU" sz="28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бар</m:t>
                        </m:r>
                      </m:sub>
                    </m:sSub>
                  </m:oMath>
                </a14:m>
                <a:r>
                  <a:rPr lang="ru-RU" sz="2800" dirty="0" smtClean="0"/>
                  <a:t> </a:t>
                </a:r>
                <a:r>
                  <a:rPr lang="ru-RU" sz="2800" dirty="0"/>
                  <a:t>– эквивалент </a:t>
                </a:r>
                <a:r>
                  <a:rPr lang="ru-RU" sz="2800" dirty="0" smtClean="0"/>
                  <a:t>барьерной  </a:t>
                </a:r>
                <a:r>
                  <a:rPr lang="ru-RU" sz="2800" dirty="0"/>
                  <a:t>емкости  диода.  </a:t>
                </a:r>
                <a:endParaRPr lang="ru-RU" sz="2800" dirty="0" smtClean="0"/>
              </a:p>
              <a:p>
                <a:r>
                  <a:rPr lang="ru-RU" sz="2800" dirty="0" smtClean="0"/>
                  <a:t>На  </a:t>
                </a:r>
                <a:r>
                  <a:rPr lang="ru-RU" sz="2800" dirty="0"/>
                  <a:t>частотах  до </a:t>
                </a:r>
                <a:r>
                  <a:rPr lang="ru-RU" sz="2800" dirty="0" smtClean="0"/>
                  <a:t>нескольких  </a:t>
                </a:r>
                <a:r>
                  <a:rPr lang="ru-RU" sz="2800" dirty="0"/>
                  <a:t>десятков  МГц  индуктивность </a:t>
                </a:r>
                <a:r>
                  <a:rPr lang="ru-RU" sz="2800" dirty="0" smtClean="0"/>
                  <a:t>выводов  </a:t>
                </a:r>
                <a:r>
                  <a:rPr lang="ru-RU" sz="2800" dirty="0"/>
                  <a:t>и  емкость  корпуса  диода  не </a:t>
                </a:r>
                <a:r>
                  <a:rPr lang="ru-RU" sz="2800" dirty="0" smtClean="0"/>
                  <a:t>учитываются </a:t>
                </a:r>
                <a:r>
                  <a:rPr lang="ru-RU" sz="2800" dirty="0"/>
                  <a:t>из-за их малых значений.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467" t="-1114" r="-2667" b="-1225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772816"/>
            <a:ext cx="3102205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1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4.1. Общие сведения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800" dirty="0"/>
              <a:t>По </a:t>
            </a:r>
            <a:r>
              <a:rPr lang="ru-RU" sz="2800" dirty="0" err="1"/>
              <a:t>конструкторско</a:t>
            </a:r>
            <a:r>
              <a:rPr lang="ru-RU" sz="2800" dirty="0"/>
              <a:t>–технологическим особенностям диоды бывают:</a:t>
            </a:r>
            <a:br>
              <a:rPr lang="ru-RU" sz="2800" dirty="0"/>
            </a:br>
            <a:r>
              <a:rPr lang="ru-RU" sz="2800" dirty="0" smtClean="0"/>
              <a:t>- точечные</a:t>
            </a:r>
            <a:r>
              <a:rPr lang="ru-RU" sz="2800" dirty="0"/>
              <a:t>, </a:t>
            </a:r>
            <a:br>
              <a:rPr lang="ru-RU" sz="2800" dirty="0"/>
            </a:br>
            <a:r>
              <a:rPr lang="ru-RU" sz="2800" dirty="0" smtClean="0"/>
              <a:t>- сплавные</a:t>
            </a:r>
            <a:r>
              <a:rPr lang="ru-RU" sz="2800" dirty="0"/>
              <a:t>, </a:t>
            </a:r>
            <a:br>
              <a:rPr lang="ru-RU" sz="2800" dirty="0"/>
            </a:br>
            <a:r>
              <a:rPr lang="ru-RU" sz="2800" dirty="0" smtClean="0"/>
              <a:t>- микросплавные</a:t>
            </a:r>
            <a:r>
              <a:rPr lang="ru-RU" sz="2800" dirty="0"/>
              <a:t>, </a:t>
            </a:r>
            <a:br>
              <a:rPr lang="ru-RU" sz="2800" dirty="0"/>
            </a:br>
            <a:r>
              <a:rPr lang="ru-RU" sz="2800" dirty="0" smtClean="0"/>
              <a:t>- диффузионные</a:t>
            </a:r>
            <a:r>
              <a:rPr lang="ru-RU" sz="2800" dirty="0"/>
              <a:t>, </a:t>
            </a:r>
            <a:br>
              <a:rPr lang="ru-RU" sz="2800" dirty="0"/>
            </a:br>
            <a:r>
              <a:rPr lang="ru-RU" sz="2800" dirty="0" smtClean="0"/>
              <a:t>- эпитаксиальные</a:t>
            </a:r>
            <a:r>
              <a:rPr lang="ru-RU" sz="2800" dirty="0"/>
              <a:t>, </a:t>
            </a:r>
            <a:br>
              <a:rPr lang="ru-RU" sz="2800" dirty="0"/>
            </a:br>
            <a:r>
              <a:rPr lang="ru-RU" sz="2800" dirty="0" smtClean="0"/>
              <a:t>- с </a:t>
            </a:r>
            <a:r>
              <a:rPr lang="ru-RU" sz="2800" dirty="0"/>
              <a:t>барьером Шоттки, </a:t>
            </a:r>
            <a:br>
              <a:rPr lang="ru-RU" sz="2800" dirty="0"/>
            </a:br>
            <a:r>
              <a:rPr lang="ru-RU" sz="2800" dirty="0" smtClean="0"/>
              <a:t>- поликристаллические </a:t>
            </a:r>
            <a:r>
              <a:rPr lang="ru-RU" sz="2800" dirty="0"/>
              <a:t>и др.</a:t>
            </a:r>
          </a:p>
          <a:p>
            <a:pPr marL="0" indent="0">
              <a:buNone/>
            </a:pPr>
            <a:endParaRPr lang="ru-RU" sz="2800" dirty="0"/>
          </a:p>
          <a:p>
            <a:endParaRPr lang="ru-RU" sz="2600" dirty="0" smtClean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151919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4.5. </a:t>
            </a:r>
            <a:r>
              <a:rPr lang="ru-RU" dirty="0" err="1" smtClean="0"/>
              <a:t>ваприкапы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2800" dirty="0" smtClean="0"/>
                  <a:t>Анализ эквивалентной  </a:t>
                </a:r>
                <a:r>
                  <a:rPr lang="ru-RU" sz="2800" dirty="0"/>
                  <a:t>схемы  варикапа  в  частотном </a:t>
                </a:r>
                <a:r>
                  <a:rPr lang="ru-RU" sz="2800" dirty="0" smtClean="0"/>
                  <a:t>диапазоне  </a:t>
                </a:r>
                <a:r>
                  <a:rPr lang="ru-RU" sz="2800" dirty="0"/>
                  <a:t>показывает  на  изменение </a:t>
                </a:r>
                <a:r>
                  <a:rPr lang="ru-RU" sz="2800" dirty="0" smtClean="0"/>
                  <a:t>сопротивления </a:t>
                </a:r>
                <a:r>
                  <a:rPr lang="ru-RU" sz="2800" dirty="0"/>
                  <a:t>потерь, которые определяют добротность </a:t>
                </a:r>
                <a:r>
                  <a:rPr lang="ru-RU" sz="2800" dirty="0" smtClean="0"/>
                  <a:t>варикапа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В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В</m:t>
                        </m:r>
                      </m:sub>
                    </m:sSub>
                    <m:r>
                      <a:rPr lang="ru-RU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b="0" i="1" dirty="0" smtClean="0">
                                <a:latin typeface="Cambria Math" panose="02040503050406030204" pitchFamily="18" charset="0"/>
                              </a:rPr>
                              <m:t>ПОТ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 smtClean="0"/>
                  <a:t/>
                </a:r>
                <a:br>
                  <a:rPr lang="ru-RU" sz="2800" dirty="0" smtClean="0"/>
                </a:br>
                <a:r>
                  <a:rPr lang="ru-RU" sz="2800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ru-RU" sz="2800" dirty="0"/>
                  <a:t> –  реактивная </a:t>
                </a:r>
                <a:r>
                  <a:rPr lang="ru-RU" sz="2800" dirty="0" smtClean="0"/>
                  <a:t>составляющая сопротивления  </a:t>
                </a:r>
                <a:r>
                  <a:rPr lang="ru-RU" sz="2800" dirty="0"/>
                  <a:t>варикапа</a:t>
                </a:r>
                <a:r>
                  <a:rPr lang="ru-RU" sz="2800" dirty="0" smtClean="0"/>
                  <a:t>;</a:t>
                </a:r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r>
                      <a:rPr lang="ru-RU" sz="2800" b="0" i="0" dirty="0" smtClean="0">
                        <a:latin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ПОТ</m:t>
                        </m:r>
                      </m:sub>
                    </m:sSub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–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сопротивление потерь</a:t>
                </a:r>
                <a:r>
                  <a:rPr lang="ru-RU" sz="2800" dirty="0"/>
                  <a:t>. </a:t>
                </a:r>
                <a:endParaRPr lang="ru-RU" sz="2800" dirty="0" smtClean="0"/>
              </a:p>
              <a:p>
                <a:r>
                  <a:rPr lang="ru-RU" sz="2800" dirty="0"/>
                  <a:t>На высоких </a:t>
                </a:r>
                <a:r>
                  <a:rPr lang="ru-RU" sz="2800" dirty="0" smtClean="0"/>
                  <a:t>частотах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ru-RU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бар</m:t>
                            </m:r>
                          </m:sub>
                        </m:sSub>
                      </m:den>
                    </m:f>
                    <m:r>
                      <a:rPr lang="ru-RU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обр</m:t>
                        </m:r>
                      </m:sub>
                    </m:sSub>
                  </m:oMath>
                </a14:m>
                <a:r>
                  <a:rPr lang="ru-RU" sz="2800" dirty="0" smtClean="0"/>
                  <a:t>, </a:t>
                </a:r>
                <a:br>
                  <a:rPr lang="ru-RU" sz="2800" dirty="0" smtClean="0"/>
                </a:br>
                <a:r>
                  <a:rPr lang="ru-RU" sz="2800" dirty="0" smtClean="0"/>
                  <a:t>поэтому шунтирующим </a:t>
                </a:r>
                <a:r>
                  <a:rPr lang="ru-RU" sz="2800" dirty="0"/>
                  <a:t>действием </a:t>
                </a:r>
                <a:r>
                  <a:rPr lang="ru-RU" sz="2800" dirty="0" smtClean="0"/>
                  <a:t>обратного </a:t>
                </a:r>
                <a:r>
                  <a:rPr lang="ru-RU" sz="2800" dirty="0"/>
                  <a:t>сопротивления </a:t>
                </a:r>
                <a:r>
                  <a:rPr lang="ru-RU" sz="2800" dirty="0" smtClean="0"/>
                  <a:t>p–n </a:t>
                </a:r>
                <a:r>
                  <a:rPr lang="ru-RU" sz="2800" dirty="0"/>
                  <a:t>перехода можно </a:t>
                </a:r>
                <a:r>
                  <a:rPr lang="ru-RU" sz="2800" dirty="0" smtClean="0"/>
                  <a:t>пренебречь</a:t>
                </a:r>
                <a:r>
                  <a:rPr lang="ru-RU" sz="2800" dirty="0"/>
                  <a:t>.</a:t>
                </a:r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467" t="-1893" r="-2667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49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4.5. </a:t>
            </a:r>
            <a:r>
              <a:rPr lang="ru-RU" dirty="0" err="1" smtClean="0"/>
              <a:t>ваприкапы</a:t>
            </a:r>
            <a:r>
              <a:rPr lang="ru-RU" dirty="0" smtClean="0"/>
              <a:t> - параметры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sz="2800" dirty="0" smtClean="0"/>
                  <a:t>1. </a:t>
                </a:r>
                <a:r>
                  <a:rPr lang="ru-RU" sz="2800" b="1" i="1" dirty="0" smtClean="0"/>
                  <a:t>Максимальная  емкость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В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–  емкость  варикапа  при  заданном  </a:t>
                </a:r>
                <a:r>
                  <a:rPr lang="ru-RU" sz="2800" dirty="0" smtClean="0"/>
                  <a:t>минимальном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ОБР</m:t>
                        </m:r>
                      </m:sub>
                    </m:sSub>
                  </m:oMath>
                </a14:m>
                <a:r>
                  <a:rPr lang="ru-RU" sz="2800" dirty="0"/>
                  <a:t>  и ограничена значением емкости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sz="2800" dirty="0"/>
                  <a:t> . </a:t>
                </a:r>
              </a:p>
              <a:p>
                <a:r>
                  <a:rPr lang="ru-RU" sz="2800" dirty="0"/>
                  <a:t>2. </a:t>
                </a:r>
                <a:r>
                  <a:rPr lang="ru-RU" sz="2800" b="1" i="1" dirty="0"/>
                  <a:t>Минимальная емкость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В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– </a:t>
                </a:r>
                <a:r>
                  <a:rPr lang="ru-RU" sz="2800" dirty="0"/>
                  <a:t>емкость варикапа при заданном </a:t>
                </a:r>
                <a:r>
                  <a:rPr lang="ru-RU" sz="2800" dirty="0" smtClean="0"/>
                  <a:t>максимальном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ОБР</m:t>
                        </m:r>
                      </m:sub>
                    </m:sSub>
                  </m:oMath>
                </a14:m>
                <a:r>
                  <a:rPr lang="ru-RU" sz="2800" dirty="0"/>
                  <a:t>  и ограничивается обратным допустимым напряжением p–n </a:t>
                </a:r>
                <a:r>
                  <a:rPr lang="ru-RU" sz="2800" dirty="0" smtClean="0"/>
                  <a:t>перехода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ОБР</m:t>
                        </m:r>
                      </m:sub>
                    </m:sSub>
                  </m:oMath>
                </a14:m>
                <a:r>
                  <a:rPr lang="ru-RU" sz="2800" dirty="0"/>
                  <a:t> доп. </a:t>
                </a:r>
              </a:p>
              <a:p>
                <a:r>
                  <a:rPr lang="ru-RU" sz="2800" dirty="0"/>
                  <a:t>3. </a:t>
                </a:r>
                <a:r>
                  <a:rPr lang="ru-RU" sz="2800" b="1" i="1" dirty="0"/>
                  <a:t>Коэффициент перекрытия по емкости </a:t>
                </a:r>
                <a:r>
                  <a:rPr lang="en-US" sz="28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В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В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ru-RU" sz="2800" dirty="0" smtClean="0"/>
                  <a:t>K </a:t>
                </a:r>
                <a:r>
                  <a:rPr lang="ru-RU" sz="2800" dirty="0"/>
                  <a:t>=  </a:t>
                </a:r>
                <a:r>
                  <a:rPr lang="ru-RU" sz="2800" dirty="0" smtClean="0"/>
                  <a:t>единицы </a:t>
                </a:r>
                <a:r>
                  <a:rPr lang="ru-RU" sz="2800" dirty="0"/>
                  <a:t>– </a:t>
                </a:r>
                <a:r>
                  <a:rPr lang="ru-RU" sz="2800" dirty="0" smtClean="0"/>
                  <a:t>десятки. </a:t>
                </a:r>
                <a:endParaRPr lang="ru-RU" sz="2800" dirty="0"/>
              </a:p>
              <a:p>
                <a:r>
                  <a:rPr lang="ru-RU" sz="2800" dirty="0"/>
                  <a:t>4. </a:t>
                </a:r>
                <a:r>
                  <a:rPr lang="ru-RU" sz="2800" b="1" i="1" dirty="0"/>
                  <a:t>Сопротивление потерь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ПОТ</m:t>
                        </m:r>
                      </m:sub>
                    </m:sSub>
                  </m:oMath>
                </a14:m>
                <a:r>
                  <a:rPr lang="ru-RU" sz="2800" dirty="0"/>
                  <a:t> – суммарное активное сопротивление, </a:t>
                </a:r>
                <a:r>
                  <a:rPr lang="ru-RU" sz="2800" dirty="0" smtClean="0"/>
                  <a:t>включая </a:t>
                </a:r>
                <a:r>
                  <a:rPr lang="ru-RU" sz="2800" dirty="0"/>
                  <a:t>сопротивление кристалла, контактных соединений и </a:t>
                </a:r>
                <a:r>
                  <a:rPr lang="ru-RU" sz="2800" dirty="0" smtClean="0"/>
                  <a:t>выводов. </a:t>
                </a:r>
                <a:endParaRPr lang="ru-RU" sz="2800" dirty="0"/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333" t="-1782" b="-334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137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4.5. </a:t>
            </a:r>
            <a:r>
              <a:rPr lang="ru-RU" dirty="0" err="1" smtClean="0"/>
              <a:t>ваприкапы</a:t>
            </a:r>
            <a:r>
              <a:rPr lang="ru-RU" dirty="0" smtClean="0"/>
              <a:t> - параметры</a:t>
            </a:r>
            <a:endParaRPr lang="be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sz="2800" dirty="0" smtClean="0"/>
                  <a:t>5. </a:t>
                </a:r>
                <a:r>
                  <a:rPr lang="ru-RU" sz="2800" b="1" i="1" dirty="0" smtClean="0"/>
                  <a:t>Температурный  коэффициент  емкости</a:t>
                </a:r>
                <a:r>
                  <a:rPr lang="ru-RU" sz="2800" dirty="0" smtClean="0"/>
                  <a:t>  ТКЕ –  представляет  собой  отношение  </a:t>
                </a:r>
                <a:r>
                  <a:rPr lang="ru-RU" sz="2800" dirty="0"/>
                  <a:t>относительного  изменения  емкости  к  вызвавшему  его  абсолютному </a:t>
                </a:r>
                <a:r>
                  <a:rPr lang="ru-RU" sz="2800" dirty="0" smtClean="0"/>
                  <a:t>изменению </a:t>
                </a:r>
                <a:r>
                  <a:rPr lang="ru-RU" sz="2800" dirty="0"/>
                  <a:t>температуры окружающей среды. </a:t>
                </a:r>
                <a:r>
                  <a:rPr lang="ru-RU" sz="2800" dirty="0" smtClean="0"/>
                  <a:t/>
                </a:r>
                <a:br>
                  <a:rPr lang="ru-RU" sz="2800" dirty="0" smtClean="0"/>
                </a:b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КЕ=</m:t>
                    </m:r>
                    <m:f>
                      <m:f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f>
                      <m:f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ru-RU" sz="2800" dirty="0"/>
              </a:p>
              <a:p>
                <a:r>
                  <a:rPr lang="ru-RU" sz="2800" dirty="0"/>
                  <a:t>6. </a:t>
                </a:r>
                <a:r>
                  <a:rPr lang="ru-RU" sz="2800" b="1" i="1" dirty="0"/>
                  <a:t>Номинальная емкость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В </m:t>
                        </m:r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ном</m:t>
                        </m:r>
                      </m:sub>
                    </m:sSub>
                  </m:oMath>
                </a14:m>
                <a:r>
                  <a:rPr lang="ru-RU" sz="2800" dirty="0"/>
                  <a:t>– представляет собой барьерную емкость </a:t>
                </a:r>
                <a:r>
                  <a:rPr lang="ru-RU" sz="2800" dirty="0" smtClean="0"/>
                  <a:t>перехода </a:t>
                </a:r>
                <a:r>
                  <a:rPr lang="ru-RU" sz="2800" dirty="0"/>
                  <a:t>при заданном номинальном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ОБР</m:t>
                        </m:r>
                      </m:sub>
                    </m:sSub>
                  </m:oMath>
                </a14:m>
                <a:r>
                  <a:rPr lang="ru-RU" sz="2800" dirty="0" smtClean="0"/>
                  <a:t>. </a:t>
                </a:r>
                <a:endParaRPr lang="ru-RU" sz="2800" dirty="0"/>
              </a:p>
              <a:p>
                <a:r>
                  <a:rPr lang="ru-RU" sz="2800" dirty="0"/>
                  <a:t>7. </a:t>
                </a:r>
                <a:r>
                  <a:rPr lang="ru-RU" sz="2800" b="1" i="1" dirty="0"/>
                  <a:t>Добротность</a:t>
                </a:r>
                <a:r>
                  <a:rPr lang="ru-RU" sz="2800" dirty="0"/>
                  <a:t>  варикапа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В</m:t>
                        </m:r>
                      </m:sub>
                    </m:sSub>
                  </m:oMath>
                </a14:m>
                <a:r>
                  <a:rPr lang="ru-RU" sz="2800" dirty="0"/>
                  <a:t> –  отношение  реактивного  сопротивления </a:t>
                </a:r>
                <a:r>
                  <a:rPr lang="ru-RU" sz="2800" dirty="0" smtClean="0"/>
                  <a:t>варикапа  </a:t>
                </a:r>
                <a:r>
                  <a:rPr lang="ru-RU" sz="2800" dirty="0"/>
                  <a:t>на  заданной  частоте  переменного  сигнала  к  сопротивлению  потерь </a:t>
                </a:r>
                <a:r>
                  <a:rPr lang="ru-RU" sz="2800" dirty="0" smtClean="0"/>
                  <a:t>при </a:t>
                </a:r>
                <a:r>
                  <a:rPr lang="ru-RU" sz="2800" dirty="0"/>
                  <a:t>заданном значении емкости или обратного </a:t>
                </a:r>
                <a:r>
                  <a:rPr lang="ru-RU" sz="2800" dirty="0" smtClean="0"/>
                  <a:t>напряжения</a:t>
                </a:r>
                <a:r>
                  <a:rPr lang="ru-RU" sz="2800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sz="28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В</m:t>
                        </m:r>
                      </m:sub>
                    </m:sSub>
                    <m:r>
                      <a:rPr lang="ru-RU" sz="2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ПОТ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800" dirty="0"/>
                  <a:t> . </a:t>
                </a:r>
                <a:endParaRPr lang="ru-RU" sz="2800" dirty="0" smtClean="0"/>
              </a:p>
            </p:txBody>
          </p:sp>
        </mc:Choice>
        <mc:Fallback xmlns=""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333" t="-2450" r="-16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7248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6</a:t>
            </a:r>
            <a:r>
              <a:rPr lang="ru-RU" dirty="0" smtClean="0"/>
              <a:t>. </a:t>
            </a:r>
            <a:r>
              <a:rPr lang="ru-RU" dirty="0" smtClean="0"/>
              <a:t>туннельные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fontScale="92500"/>
          </a:bodyPr>
          <a:lstStyle/>
          <a:p>
            <a:r>
              <a:rPr lang="ru-RU" sz="2800" dirty="0"/>
              <a:t>Туннельные диоды – это полупроводниковые приборы на основе </a:t>
            </a:r>
            <a:r>
              <a:rPr lang="ru-RU" sz="2800" dirty="0" smtClean="0"/>
              <a:t>вырожденного </a:t>
            </a:r>
            <a:r>
              <a:rPr lang="ru-RU" sz="2800" dirty="0"/>
              <a:t>полупроводника, в котором туннельный эффект приводит к появлению </a:t>
            </a:r>
            <a:r>
              <a:rPr lang="ru-RU" sz="2800" dirty="0" smtClean="0"/>
              <a:t>на  </a:t>
            </a:r>
            <a:r>
              <a:rPr lang="ru-RU" sz="2800" dirty="0"/>
              <a:t>прямой  ветви  вольт–амперной  характеристики </a:t>
            </a:r>
            <a:r>
              <a:rPr lang="ru-RU" sz="2800" dirty="0" smtClean="0"/>
              <a:t>области  </a:t>
            </a:r>
            <a:br>
              <a:rPr lang="ru-RU" sz="2800" dirty="0" smtClean="0"/>
            </a:br>
            <a:r>
              <a:rPr lang="ru-RU" sz="2800" dirty="0" smtClean="0"/>
              <a:t>с  </a:t>
            </a:r>
            <a:r>
              <a:rPr lang="ru-RU" sz="2800" dirty="0"/>
              <a:t>отрицательным </a:t>
            </a:r>
            <a:r>
              <a:rPr lang="ru-RU" sz="2800" dirty="0" smtClean="0"/>
              <a:t>дифференциальным </a:t>
            </a:r>
            <a:br>
              <a:rPr lang="ru-RU" sz="2800" dirty="0" smtClean="0"/>
            </a:br>
            <a:r>
              <a:rPr lang="ru-RU" sz="2800" dirty="0" smtClean="0"/>
              <a:t>сопротивлением </a:t>
            </a:r>
            <a:br>
              <a:rPr lang="ru-RU" sz="2800" dirty="0" smtClean="0"/>
            </a:br>
            <a:r>
              <a:rPr lang="ru-RU" sz="2800" dirty="0" smtClean="0"/>
              <a:t>(</a:t>
            </a:r>
            <a:r>
              <a:rPr lang="ru-RU" sz="2800" dirty="0"/>
              <a:t>характеристика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N-образного </a:t>
            </a:r>
            <a:r>
              <a:rPr lang="ru-RU" sz="2800" dirty="0"/>
              <a:t>типа). </a:t>
            </a:r>
            <a:endParaRPr lang="ru-RU" sz="2800" dirty="0" smtClean="0"/>
          </a:p>
          <a:p>
            <a:r>
              <a:rPr lang="ru-RU" sz="2800" dirty="0"/>
              <a:t>Туннельные диоды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используются</a:t>
            </a:r>
            <a:br>
              <a:rPr lang="ru-RU" sz="2800" dirty="0" smtClean="0"/>
            </a:br>
            <a:r>
              <a:rPr lang="ru-RU" sz="2800" dirty="0" smtClean="0"/>
              <a:t>для усиления</a:t>
            </a:r>
            <a:r>
              <a:rPr lang="ru-RU" sz="2800" dirty="0"/>
              <a:t>,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генерирования и </a:t>
            </a:r>
            <a:br>
              <a:rPr lang="ru-RU" sz="2800" dirty="0" smtClean="0"/>
            </a:br>
            <a:r>
              <a:rPr lang="ru-RU" sz="2800" dirty="0" smtClean="0"/>
              <a:t>переключения сигналов.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3280421"/>
            <a:ext cx="4392488" cy="347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665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6</a:t>
            </a:r>
            <a:r>
              <a:rPr lang="ru-RU" dirty="0" smtClean="0"/>
              <a:t>. </a:t>
            </a:r>
            <a:r>
              <a:rPr lang="ru-RU" dirty="0" smtClean="0"/>
              <a:t>туннельные диоды</a:t>
            </a:r>
            <a:endParaRPr lang="be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ru-RU" sz="2800" dirty="0" smtClean="0"/>
                  <a:t>и  </a:t>
                </a:r>
                <a:r>
                  <a:rPr lang="ru-RU" sz="2800" dirty="0"/>
                  <a:t>эта многофункциональность прибора объясняется наличием на ВАХ участка с отрицательным сопротивлением. </a:t>
                </a:r>
                <a:endParaRPr lang="ru-RU" sz="2800" dirty="0" smtClean="0"/>
              </a:p>
              <a:p>
                <a:r>
                  <a:rPr lang="ru-RU" sz="2800" dirty="0"/>
                  <a:t>Для изготовления туннельных диодов используется </a:t>
                </a:r>
                <a:r>
                  <a:rPr lang="ru-RU" sz="2800" dirty="0" smtClean="0"/>
                  <a:t>полупроводниковый материал </a:t>
                </a:r>
                <a:r>
                  <a:rPr lang="ru-RU" sz="2800" dirty="0"/>
                  <a:t>с очень большой концентрацией примесей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ru-RU" sz="2800" dirty="0" smtClean="0"/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800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800" dirty="0"/>
                          <m:t>см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800" dirty="0"/>
                          <m:t>−3</m:t>
                        </m:r>
                      </m:sup>
                    </m:sSup>
                  </m:oMath>
                </a14:m>
                <a:r>
                  <a:rPr lang="ru-RU" sz="2800" dirty="0" smtClean="0"/>
                  <a:t>) </a:t>
                </a:r>
                <a:r>
                  <a:rPr lang="ru-RU" sz="2800" dirty="0"/>
                  <a:t>и </a:t>
                </a:r>
                <a:r>
                  <a:rPr lang="ru-RU" sz="2800" dirty="0" smtClean="0"/>
                  <a:t>следствием </a:t>
                </a:r>
                <a:r>
                  <a:rPr lang="ru-RU" sz="2800" dirty="0"/>
                  <a:t>этого является: </a:t>
                </a:r>
              </a:p>
              <a:p>
                <a:r>
                  <a:rPr lang="ru-RU" sz="2800" dirty="0"/>
                  <a:t>1. Малая толщина перехода (около 0,01 мкм), что на два порядка меньше, </a:t>
                </a:r>
                <a:r>
                  <a:rPr lang="ru-RU" sz="2800" dirty="0" smtClean="0"/>
                  <a:t>чем </a:t>
                </a:r>
                <a:r>
                  <a:rPr lang="ru-RU" sz="2800" dirty="0"/>
                  <a:t>у обычных диодов. </a:t>
                </a:r>
              </a:p>
              <a:p>
                <a:r>
                  <a:rPr lang="ru-RU" sz="2800" dirty="0"/>
                  <a:t>2. Расщепление примесных энергетических уровней с образованием </a:t>
                </a:r>
                <a:r>
                  <a:rPr lang="ru-RU" sz="2800" dirty="0" smtClean="0"/>
                  <a:t>примесных  </a:t>
                </a:r>
                <a:r>
                  <a:rPr lang="ru-RU" sz="2800" dirty="0"/>
                  <a:t>энергетических  зон,  которые  примыкают  к  зоне  проводимости  в </a:t>
                </a:r>
                <a:r>
                  <a:rPr lang="ru-RU" sz="2800" dirty="0" smtClean="0"/>
                  <a:t>n–области </a:t>
                </a:r>
                <a:r>
                  <a:rPr lang="ru-RU" sz="2800" dirty="0"/>
                  <a:t>и к валентной зоне в p–области. </a:t>
                </a:r>
              </a:p>
              <a:p>
                <a:r>
                  <a:rPr lang="ru-RU" sz="2800" dirty="0"/>
                  <a:t>3.  Уровень Ферми располагается у электронного полупроводника в зоне </a:t>
                </a:r>
                <a:r>
                  <a:rPr lang="ru-RU" sz="2800" dirty="0" smtClean="0"/>
                  <a:t>проводимости</a:t>
                </a:r>
                <a:r>
                  <a:rPr lang="ru-RU" sz="2800" dirty="0"/>
                  <a:t>, а у дырочного – в валентной зоне. </a:t>
                </a:r>
              </a:p>
              <a:p>
                <a:endParaRPr lang="ru-RU" sz="2800" dirty="0"/>
              </a:p>
              <a:p>
                <a:endParaRPr lang="ru-RU" sz="2800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267" t="-2116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818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6</a:t>
            </a:r>
            <a:r>
              <a:rPr lang="ru-RU" dirty="0" smtClean="0"/>
              <a:t>. </a:t>
            </a:r>
            <a:r>
              <a:rPr lang="ru-RU" dirty="0" smtClean="0"/>
              <a:t>туннельные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Для простоты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рассуждений </a:t>
            </a:r>
            <a:r>
              <a:rPr lang="ru-RU" sz="2800" dirty="0"/>
              <a:t>обычно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считают</a:t>
            </a:r>
            <a:r>
              <a:rPr lang="ru-RU" sz="2800" dirty="0"/>
              <a:t>, что все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разрешенные уровни</a:t>
            </a:r>
            <a:r>
              <a:rPr lang="ru-RU" sz="2800" dirty="0"/>
              <a:t>,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расположенные </a:t>
            </a:r>
            <a:r>
              <a:rPr lang="ru-RU" sz="2800" dirty="0"/>
              <a:t>ниже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уровня </a:t>
            </a:r>
            <a:r>
              <a:rPr lang="ru-RU" sz="2800" dirty="0"/>
              <a:t>Ферми, заняты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электронами</a:t>
            </a:r>
            <a:r>
              <a:rPr lang="ru-RU" sz="2800" dirty="0"/>
              <a:t>,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а </a:t>
            </a:r>
            <a:r>
              <a:rPr lang="ru-RU" sz="2800" dirty="0"/>
              <a:t>расположенные </a:t>
            </a:r>
            <a:r>
              <a:rPr lang="ru-RU" sz="2800" dirty="0" smtClean="0"/>
              <a:t>выше </a:t>
            </a:r>
            <a:br>
              <a:rPr lang="ru-RU" sz="2800" dirty="0" smtClean="0"/>
            </a:br>
            <a:r>
              <a:rPr lang="ru-RU" sz="2800" dirty="0" smtClean="0"/>
              <a:t>него </a:t>
            </a:r>
            <a:r>
              <a:rPr lang="ru-RU" sz="2800" dirty="0"/>
              <a:t>– свободны.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На рисунке представлены</a:t>
            </a:r>
            <a:br>
              <a:rPr lang="ru-RU" sz="2800" dirty="0" smtClean="0"/>
            </a:br>
            <a:r>
              <a:rPr lang="ru-RU" sz="2800" dirty="0" smtClean="0"/>
              <a:t>вольт–амперная </a:t>
            </a:r>
            <a:br>
              <a:rPr lang="ru-RU" sz="2800" dirty="0" smtClean="0"/>
            </a:br>
            <a:r>
              <a:rPr lang="ru-RU" sz="2800" dirty="0" smtClean="0"/>
              <a:t>характеристика</a:t>
            </a:r>
            <a:r>
              <a:rPr lang="ru-RU" sz="2800" dirty="0"/>
              <a:t>,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энергетические диаграммы</a:t>
            </a:r>
            <a:br>
              <a:rPr lang="ru-RU" sz="2800" dirty="0" smtClean="0"/>
            </a:br>
            <a:r>
              <a:rPr lang="ru-RU" sz="2800" dirty="0" smtClean="0"/>
              <a:t>и </a:t>
            </a:r>
            <a:r>
              <a:rPr lang="ru-RU" sz="2800" dirty="0"/>
              <a:t>условное обозначение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туннельного </a:t>
            </a:r>
            <a:r>
              <a:rPr lang="ru-RU" sz="2800" dirty="0"/>
              <a:t>диода.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46" y="1098848"/>
            <a:ext cx="4332154" cy="549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038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6</a:t>
            </a:r>
            <a:r>
              <a:rPr lang="ru-RU" dirty="0" smtClean="0"/>
              <a:t>. </a:t>
            </a:r>
            <a:r>
              <a:rPr lang="ru-RU" dirty="0" smtClean="0"/>
              <a:t>туннельные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098848"/>
            <a:ext cx="9144000" cy="5759152"/>
          </a:xfrm>
        </p:spPr>
        <p:txBody>
          <a:bodyPr>
            <a:normAutofit fontScale="85000" lnSpcReduction="20000"/>
          </a:bodyPr>
          <a:lstStyle/>
          <a:p>
            <a:r>
              <a:rPr lang="ru-RU" sz="2800" dirty="0"/>
              <a:t>В тонких p–n переходах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вследствие </a:t>
            </a:r>
            <a:r>
              <a:rPr lang="ru-RU" sz="2800" dirty="0"/>
              <a:t>большей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напряженности </a:t>
            </a:r>
            <a:br>
              <a:rPr lang="ru-RU" sz="2800" dirty="0" smtClean="0"/>
            </a:br>
            <a:r>
              <a:rPr lang="ru-RU" sz="2800" dirty="0" smtClean="0"/>
              <a:t>электрического поля  </a:t>
            </a:r>
            <a:br>
              <a:rPr lang="ru-RU" sz="2800" dirty="0" smtClean="0"/>
            </a:br>
            <a:r>
              <a:rPr lang="ru-RU" sz="2800" dirty="0" smtClean="0"/>
              <a:t>увеличивается  </a:t>
            </a:r>
            <a:br>
              <a:rPr lang="ru-RU" sz="2800" dirty="0" smtClean="0"/>
            </a:br>
            <a:r>
              <a:rPr lang="ru-RU" sz="2800" dirty="0" smtClean="0"/>
              <a:t>вероятность туннельного </a:t>
            </a:r>
            <a:br>
              <a:rPr lang="ru-RU" sz="2800" dirty="0" smtClean="0"/>
            </a:br>
            <a:r>
              <a:rPr lang="ru-RU" sz="2800" dirty="0" smtClean="0"/>
              <a:t>прохождения электронов </a:t>
            </a:r>
            <a:br>
              <a:rPr lang="ru-RU" sz="2800" dirty="0" smtClean="0"/>
            </a:br>
            <a:r>
              <a:rPr lang="ru-RU" sz="2800" dirty="0" smtClean="0"/>
              <a:t>сквозь тонкий </a:t>
            </a:r>
            <a:br>
              <a:rPr lang="ru-RU" sz="2800" dirty="0" smtClean="0"/>
            </a:br>
            <a:r>
              <a:rPr lang="ru-RU" sz="2800" dirty="0" smtClean="0"/>
              <a:t>потенциальный  </a:t>
            </a:r>
            <a:r>
              <a:rPr lang="ru-RU" sz="2800" dirty="0"/>
              <a:t>барьер. 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 диоде </a:t>
            </a:r>
            <a:r>
              <a:rPr lang="ru-RU" sz="2800" dirty="0"/>
              <a:t>при </a:t>
            </a:r>
            <a:r>
              <a:rPr lang="ru-RU" sz="2800" dirty="0" smtClean="0"/>
              <a:t>отсутствии </a:t>
            </a:r>
            <a:br>
              <a:rPr lang="ru-RU" sz="2800" dirty="0" smtClean="0"/>
            </a:br>
            <a:r>
              <a:rPr lang="ru-RU" sz="2800" dirty="0" smtClean="0"/>
              <a:t>внешнего напряжения </a:t>
            </a:r>
            <a:br>
              <a:rPr lang="ru-RU" sz="2800" dirty="0" smtClean="0"/>
            </a:br>
            <a:r>
              <a:rPr lang="ru-RU" sz="2800" dirty="0" smtClean="0"/>
              <a:t>происходит </a:t>
            </a:r>
            <a:br>
              <a:rPr lang="ru-RU" sz="2800" dirty="0" smtClean="0"/>
            </a:br>
            <a:r>
              <a:rPr lang="ru-RU" sz="2800" dirty="0" err="1" smtClean="0"/>
              <a:t>туннелирование</a:t>
            </a:r>
            <a:r>
              <a:rPr lang="ru-RU" sz="2800" dirty="0" smtClean="0"/>
              <a:t> </a:t>
            </a:r>
            <a:br>
              <a:rPr lang="ru-RU" sz="2800" dirty="0" smtClean="0"/>
            </a:br>
            <a:r>
              <a:rPr lang="ru-RU" sz="2800" dirty="0" smtClean="0"/>
              <a:t>электронов </a:t>
            </a:r>
            <a:r>
              <a:rPr lang="ru-RU" sz="2800" dirty="0"/>
              <a:t>из n–области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 </a:t>
            </a:r>
            <a:r>
              <a:rPr lang="ru-RU" sz="2800" dirty="0"/>
              <a:t>p–область и обратно.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Встречные </a:t>
            </a:r>
            <a:r>
              <a:rPr lang="ru-RU" sz="2800" dirty="0"/>
              <a:t>потоки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электронов </a:t>
            </a:r>
            <a:r>
              <a:rPr lang="ru-RU" sz="2800" dirty="0"/>
              <a:t>равны,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поэтому </a:t>
            </a:r>
            <a:r>
              <a:rPr lang="ru-RU" sz="2800" dirty="0"/>
              <a:t>суммарный ток </a:t>
            </a:r>
            <a:r>
              <a:rPr lang="ru-RU" sz="2800" dirty="0" smtClean="0"/>
              <a:t>через</a:t>
            </a:r>
            <a:br>
              <a:rPr lang="ru-RU" sz="2800" dirty="0" smtClean="0"/>
            </a:br>
            <a:r>
              <a:rPr lang="ru-RU" sz="2800" dirty="0" smtClean="0"/>
              <a:t> </a:t>
            </a:r>
            <a:r>
              <a:rPr lang="ru-RU" sz="2800" dirty="0"/>
              <a:t>диод равен нулю (рис. </a:t>
            </a:r>
            <a:r>
              <a:rPr lang="ru-RU" sz="2800" b="1" i="1" dirty="0"/>
              <a:t>а</a:t>
            </a:r>
            <a:r>
              <a:rPr lang="ru-RU" sz="2800" dirty="0"/>
              <a:t>).</a:t>
            </a:r>
          </a:p>
          <a:p>
            <a:endParaRPr lang="ru-RU" sz="28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12" y="1098848"/>
            <a:ext cx="4388888" cy="55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61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6</a:t>
            </a:r>
            <a:r>
              <a:rPr lang="ru-RU" dirty="0" smtClean="0"/>
              <a:t>. </a:t>
            </a:r>
            <a:r>
              <a:rPr lang="ru-RU" dirty="0" smtClean="0"/>
              <a:t>туннельные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098848"/>
            <a:ext cx="9144000" cy="5759152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/>
              <a:t>При небольшом прямом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напряжении </a:t>
            </a:r>
            <a:r>
              <a:rPr lang="ru-RU" sz="2800" dirty="0"/>
              <a:t>происходит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смещение энергетических</a:t>
            </a:r>
            <a:br>
              <a:rPr lang="ru-RU" sz="2800" dirty="0" smtClean="0"/>
            </a:br>
            <a:r>
              <a:rPr lang="ru-RU" sz="2800" dirty="0" smtClean="0"/>
              <a:t>зон</a:t>
            </a:r>
            <a:r>
              <a:rPr lang="ru-RU" sz="2800" dirty="0"/>
              <a:t>, так что часть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энергетических </a:t>
            </a:r>
            <a:r>
              <a:rPr lang="ru-RU" sz="2800" dirty="0"/>
              <a:t>уровней,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занятых </a:t>
            </a:r>
            <a:r>
              <a:rPr lang="ru-RU" sz="2800" dirty="0"/>
              <a:t>электронами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проводимости </a:t>
            </a:r>
            <a:r>
              <a:rPr lang="ru-RU" sz="2800" dirty="0"/>
              <a:t>n–области,  начинает  располагаться  напротив </a:t>
            </a:r>
            <a:r>
              <a:rPr lang="ru-RU" sz="2800" dirty="0" smtClean="0"/>
              <a:t>свободных </a:t>
            </a:r>
            <a:br>
              <a:rPr lang="ru-RU" sz="2800" dirty="0" smtClean="0"/>
            </a:br>
            <a:r>
              <a:rPr lang="ru-RU" sz="2800" dirty="0" smtClean="0"/>
              <a:t>уровней p–области</a:t>
            </a:r>
            <a:r>
              <a:rPr lang="ru-RU" sz="2800" dirty="0"/>
              <a:t>.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Это </a:t>
            </a:r>
            <a:r>
              <a:rPr lang="ru-RU" sz="2800" dirty="0"/>
              <a:t>приводит к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туннельному </a:t>
            </a:r>
            <a:r>
              <a:rPr lang="ru-RU" sz="2800" dirty="0"/>
              <a:t>переносу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электронов </a:t>
            </a:r>
            <a:r>
              <a:rPr lang="ru-RU" sz="2800" dirty="0"/>
              <a:t>из n–области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 p–область </a:t>
            </a:r>
            <a:r>
              <a:rPr lang="ru-RU" sz="2800" dirty="0"/>
              <a:t>и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протеканию </a:t>
            </a:r>
            <a:r>
              <a:rPr lang="ru-RU" sz="2800" dirty="0"/>
              <a:t>прямого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туннельного </a:t>
            </a:r>
            <a:r>
              <a:rPr lang="ru-RU" sz="2800" dirty="0"/>
              <a:t>тока (рис. </a:t>
            </a:r>
            <a:r>
              <a:rPr lang="ru-RU" sz="2800" b="1" i="1" dirty="0" smtClean="0"/>
              <a:t>б</a:t>
            </a:r>
            <a:r>
              <a:rPr lang="ru-RU" sz="2800" dirty="0"/>
              <a:t>).</a:t>
            </a:r>
            <a:endParaRPr lang="ru-RU" sz="28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12" y="1098848"/>
            <a:ext cx="4388888" cy="55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7408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6</a:t>
            </a:r>
            <a:r>
              <a:rPr lang="ru-RU" dirty="0" smtClean="0"/>
              <a:t>. </a:t>
            </a:r>
            <a:r>
              <a:rPr lang="ru-RU" dirty="0" smtClean="0"/>
              <a:t>туннельные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098848"/>
            <a:ext cx="9144000" cy="5759152"/>
          </a:xfrm>
        </p:spPr>
        <p:txBody>
          <a:bodyPr>
            <a:normAutofit/>
          </a:bodyPr>
          <a:lstStyle/>
          <a:p>
            <a:r>
              <a:rPr lang="ru-RU" sz="2800" dirty="0"/>
              <a:t>С  увеличением  прямого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напряжения  </a:t>
            </a:r>
            <a:r>
              <a:rPr lang="ru-RU" sz="2800" dirty="0"/>
              <a:t>туннельный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ток  </a:t>
            </a:r>
            <a:r>
              <a:rPr lang="ru-RU" sz="2800" dirty="0"/>
              <a:t>достигает 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максимального </a:t>
            </a:r>
            <a:r>
              <a:rPr lang="ru-RU" sz="2800" dirty="0"/>
              <a:t>значения</a:t>
            </a:r>
            <a:r>
              <a:rPr lang="ru-RU" sz="2800" dirty="0" smtClean="0"/>
              <a:t>,</a:t>
            </a:r>
            <a:br>
              <a:rPr lang="ru-RU" sz="2800" dirty="0" smtClean="0"/>
            </a:br>
            <a:r>
              <a:rPr lang="ru-RU" sz="2800" dirty="0" smtClean="0"/>
              <a:t>когда </a:t>
            </a:r>
            <a:r>
              <a:rPr lang="ru-RU" sz="2800" dirty="0"/>
              <a:t>все заполненные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энергетические </a:t>
            </a:r>
            <a:r>
              <a:rPr lang="ru-RU" sz="2800" dirty="0"/>
              <a:t>уровни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зоны проводимости </a:t>
            </a:r>
            <a:br>
              <a:rPr lang="ru-RU" sz="2800" dirty="0" smtClean="0"/>
            </a:br>
            <a:r>
              <a:rPr lang="ru-RU" sz="2800" dirty="0" smtClean="0"/>
              <a:t>n–области  </a:t>
            </a:r>
            <a:br>
              <a:rPr lang="ru-RU" sz="2800" dirty="0" smtClean="0"/>
            </a:br>
            <a:r>
              <a:rPr lang="ru-RU" sz="2800" dirty="0" smtClean="0"/>
              <a:t>располагаются  </a:t>
            </a:r>
            <a:br>
              <a:rPr lang="ru-RU" sz="2800" dirty="0" smtClean="0"/>
            </a:br>
            <a:r>
              <a:rPr lang="ru-RU" sz="2800" dirty="0" smtClean="0"/>
              <a:t>напротив  </a:t>
            </a:r>
            <a:r>
              <a:rPr lang="ru-RU" sz="2800" dirty="0"/>
              <a:t>свободных 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уровней </a:t>
            </a:r>
            <a:r>
              <a:rPr lang="ru-RU" sz="2800" dirty="0"/>
              <a:t>p–области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(</a:t>
            </a:r>
            <a:r>
              <a:rPr lang="ru-RU" sz="2800" dirty="0"/>
              <a:t>рис. </a:t>
            </a:r>
            <a:r>
              <a:rPr lang="ru-RU" sz="2800" b="1" i="1" dirty="0" smtClean="0"/>
              <a:t>в</a:t>
            </a:r>
            <a:r>
              <a:rPr lang="ru-RU" sz="2800" dirty="0"/>
              <a:t>). </a:t>
            </a:r>
            <a:endParaRPr lang="ru-RU" sz="28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12" y="1098848"/>
            <a:ext cx="4388888" cy="55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501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6</a:t>
            </a:r>
            <a:r>
              <a:rPr lang="ru-RU" dirty="0" smtClean="0"/>
              <a:t>. </a:t>
            </a:r>
            <a:r>
              <a:rPr lang="ru-RU" dirty="0" smtClean="0"/>
              <a:t>туннельные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098848"/>
            <a:ext cx="9144000" cy="5759152"/>
          </a:xfrm>
        </p:spPr>
        <p:txBody>
          <a:bodyPr>
            <a:normAutofit/>
          </a:bodyPr>
          <a:lstStyle/>
          <a:p>
            <a:r>
              <a:rPr lang="ru-RU" sz="2800" dirty="0"/>
              <a:t>Дальнейшее увеличение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прямого </a:t>
            </a:r>
            <a:r>
              <a:rPr lang="ru-RU" sz="2800" dirty="0"/>
              <a:t>напряжения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приводит </a:t>
            </a:r>
            <a:r>
              <a:rPr lang="ru-RU" sz="2800" dirty="0"/>
              <a:t>к тому, что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часть заполненных </a:t>
            </a:r>
            <a:br>
              <a:rPr lang="ru-RU" sz="2800" dirty="0" smtClean="0"/>
            </a:br>
            <a:r>
              <a:rPr lang="ru-RU" sz="2800" dirty="0" smtClean="0"/>
              <a:t>энергетических </a:t>
            </a:r>
            <a:r>
              <a:rPr lang="ru-RU" sz="2800" dirty="0"/>
              <a:t>уровней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n–области </a:t>
            </a:r>
            <a:r>
              <a:rPr lang="ru-RU" sz="2800" dirty="0"/>
              <a:t>начинает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располагаться против </a:t>
            </a:r>
            <a:br>
              <a:rPr lang="ru-RU" sz="2800" dirty="0" smtClean="0"/>
            </a:br>
            <a:r>
              <a:rPr lang="ru-RU" sz="2800" dirty="0" smtClean="0"/>
              <a:t>запрещенной </a:t>
            </a:r>
            <a:r>
              <a:rPr lang="ru-RU" sz="2800" dirty="0"/>
              <a:t>зоны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p–области</a:t>
            </a:r>
            <a:r>
              <a:rPr lang="ru-RU" sz="2800" dirty="0"/>
              <a:t>, и туннельный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ток </a:t>
            </a:r>
            <a:r>
              <a:rPr lang="ru-RU" sz="2800" dirty="0"/>
              <a:t>убывает (рис. </a:t>
            </a:r>
            <a:r>
              <a:rPr lang="ru-RU" sz="2800" b="1" i="1" dirty="0" smtClean="0"/>
              <a:t>г</a:t>
            </a:r>
            <a:r>
              <a:rPr lang="ru-RU" sz="2800" dirty="0"/>
              <a:t>)</a:t>
            </a:r>
            <a:endParaRPr lang="ru-RU" sz="28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12" y="1098848"/>
            <a:ext cx="4388888" cy="55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98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4.1. Общие сведения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lnSpcReduction="10000"/>
          </a:bodyPr>
          <a:lstStyle/>
          <a:p>
            <a:r>
              <a:rPr lang="ru-RU" sz="2800" dirty="0"/>
              <a:t>По назначению диоды делятся на:</a:t>
            </a:r>
          </a:p>
          <a:p>
            <a:r>
              <a:rPr lang="ru-RU" sz="2800" dirty="0" smtClean="0"/>
              <a:t>1. Выпрямительные </a:t>
            </a:r>
            <a:r>
              <a:rPr lang="ru-RU" sz="2800" dirty="0"/>
              <a:t>(силовые), предназначенные для преобразования переменного напряжения источников питания промышленной частоты в постоянное</a:t>
            </a:r>
            <a:r>
              <a:rPr lang="ru-RU" sz="2800" dirty="0" smtClean="0"/>
              <a:t>.</a:t>
            </a:r>
          </a:p>
          <a:p>
            <a:r>
              <a:rPr lang="ru-RU" sz="2800" dirty="0" smtClean="0"/>
              <a:t>2.Стабилитроны </a:t>
            </a:r>
            <a:r>
              <a:rPr lang="ru-RU" sz="2800" dirty="0"/>
              <a:t>(опорные диоды), предназначенные для стабилизации напряжений, имеющие на обратной ветви ВАХ участок со слабой зависимостью напряжения от протекающего </a:t>
            </a:r>
            <a:r>
              <a:rPr lang="ru-RU" sz="2800" dirty="0" smtClean="0"/>
              <a:t>тока.</a:t>
            </a:r>
            <a:endParaRPr lang="ru-RU" sz="2800" dirty="0"/>
          </a:p>
          <a:p>
            <a:r>
              <a:rPr lang="ru-RU" sz="2800" dirty="0" smtClean="0"/>
              <a:t>3. Варикапы</a:t>
            </a:r>
            <a:r>
              <a:rPr lang="ru-RU" sz="2800" dirty="0"/>
              <a:t>, предназначенные для использования в качестве емкости, управляемой электрическим напряжением.</a:t>
            </a:r>
          </a:p>
          <a:p>
            <a:pPr marL="0" indent="0">
              <a:buNone/>
            </a:pPr>
            <a:endParaRPr lang="ru-RU" sz="2800" dirty="0"/>
          </a:p>
          <a:p>
            <a:endParaRPr lang="ru-RU" sz="2600" dirty="0" smtClean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2036944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6</a:t>
            </a:r>
            <a:r>
              <a:rPr lang="ru-RU" dirty="0" smtClean="0"/>
              <a:t>. </a:t>
            </a:r>
            <a:r>
              <a:rPr lang="ru-RU" dirty="0" smtClean="0"/>
              <a:t>туннельные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098848"/>
            <a:ext cx="9144000" cy="5759152"/>
          </a:xfrm>
        </p:spPr>
        <p:txBody>
          <a:bodyPr>
            <a:normAutofit/>
          </a:bodyPr>
          <a:lstStyle/>
          <a:p>
            <a:r>
              <a:rPr lang="ru-RU" sz="2800" dirty="0"/>
              <a:t>Когда  зона 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проводимости</a:t>
            </a:r>
            <a:br>
              <a:rPr lang="ru-RU" sz="2800" dirty="0" smtClean="0"/>
            </a:br>
            <a:r>
              <a:rPr lang="ru-RU" sz="2800" dirty="0" smtClean="0"/>
              <a:t>n–области  </a:t>
            </a:r>
            <a:r>
              <a:rPr lang="ru-RU" sz="2800" dirty="0"/>
              <a:t>и 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валентная  зона </a:t>
            </a:r>
            <a:br>
              <a:rPr lang="ru-RU" sz="2800" dirty="0" smtClean="0"/>
            </a:br>
            <a:r>
              <a:rPr lang="ru-RU" sz="2800" dirty="0" smtClean="0"/>
              <a:t>p–области  </a:t>
            </a:r>
            <a:br>
              <a:rPr lang="ru-RU" sz="2800" dirty="0" smtClean="0"/>
            </a:br>
            <a:r>
              <a:rPr lang="ru-RU" sz="2800" dirty="0" smtClean="0"/>
              <a:t>перестанут </a:t>
            </a:r>
            <a:br>
              <a:rPr lang="ru-RU" sz="2800" dirty="0" smtClean="0"/>
            </a:br>
            <a:r>
              <a:rPr lang="ru-RU" sz="2800" dirty="0" smtClean="0"/>
              <a:t>перекрываться</a:t>
            </a:r>
            <a:r>
              <a:rPr lang="ru-RU" sz="2800" dirty="0"/>
              <a:t>,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туннельный </a:t>
            </a:r>
            <a:r>
              <a:rPr lang="ru-RU" sz="2800" dirty="0"/>
              <a:t>ток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прекращается </a:t>
            </a:r>
            <a:r>
              <a:rPr lang="ru-RU" sz="2800" dirty="0"/>
              <a:t>(рис. </a:t>
            </a:r>
            <a:r>
              <a:rPr lang="ru-RU" sz="2800" b="1" i="1" dirty="0" smtClean="0"/>
              <a:t>д</a:t>
            </a:r>
            <a:r>
              <a:rPr lang="ru-RU" sz="2800" dirty="0"/>
              <a:t>).</a:t>
            </a:r>
            <a:endParaRPr lang="ru-RU" sz="28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112" y="1098848"/>
            <a:ext cx="4388888" cy="557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37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6</a:t>
            </a:r>
            <a:r>
              <a:rPr lang="ru-RU" dirty="0" smtClean="0"/>
              <a:t>. </a:t>
            </a:r>
            <a:r>
              <a:rPr lang="ru-RU" dirty="0" smtClean="0"/>
              <a:t>туннельные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098848"/>
            <a:ext cx="9144000" cy="5759152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Наряду с туннельным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переходом </a:t>
            </a:r>
            <a:r>
              <a:rPr lang="ru-RU" sz="2800" dirty="0"/>
              <a:t>электронов в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переходе </a:t>
            </a:r>
            <a:r>
              <a:rPr lang="ru-RU" sz="2800" dirty="0"/>
              <a:t>туннельного </a:t>
            </a:r>
            <a:r>
              <a:rPr lang="ru-RU" sz="2800" dirty="0" smtClean="0"/>
              <a:t>диода </a:t>
            </a:r>
            <a:br>
              <a:rPr lang="ru-RU" sz="2800" dirty="0" smtClean="0"/>
            </a:br>
            <a:r>
              <a:rPr lang="ru-RU" sz="2800" dirty="0" smtClean="0"/>
              <a:t>течет </a:t>
            </a:r>
            <a:r>
              <a:rPr lang="ru-RU" sz="2800" dirty="0"/>
              <a:t>и обычный </a:t>
            </a:r>
            <a:br>
              <a:rPr lang="ru-RU" sz="2800" dirty="0"/>
            </a:br>
            <a:r>
              <a:rPr lang="ru-RU" sz="2800" dirty="0" smtClean="0"/>
              <a:t>диффузионный ток.</a:t>
            </a:r>
            <a:endParaRPr lang="ru-RU" sz="2800" dirty="0"/>
          </a:p>
          <a:p>
            <a:r>
              <a:rPr lang="ru-RU" sz="2800" dirty="0"/>
              <a:t>Таким образом ток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туннельного </a:t>
            </a:r>
            <a:r>
              <a:rPr lang="ru-RU" sz="2800" dirty="0"/>
              <a:t>диода имеет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две составляющие</a:t>
            </a:r>
            <a:r>
              <a:rPr lang="ru-RU" sz="2800" dirty="0"/>
              <a:t>: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туннельную </a:t>
            </a:r>
            <a:r>
              <a:rPr lang="ru-RU" sz="2800" dirty="0"/>
              <a:t>и </a:t>
            </a:r>
            <a:r>
              <a:rPr lang="ru-RU" sz="2800" dirty="0" smtClean="0"/>
              <a:t>диффузионную</a:t>
            </a:r>
            <a:r>
              <a:rPr lang="ru-RU" sz="2800" dirty="0"/>
              <a:t>. 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При  </a:t>
            </a:r>
            <a:r>
              <a:rPr lang="ru-RU" sz="2800" dirty="0"/>
              <a:t>напряжениях </a:t>
            </a:r>
            <a:r>
              <a:rPr lang="ru-RU" sz="2800" dirty="0" smtClean="0"/>
              <a:t>на диоде</a:t>
            </a:r>
            <a:r>
              <a:rPr lang="ru-RU" sz="2800" dirty="0"/>
              <a:t>,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когда туннельная </a:t>
            </a:r>
            <a:br>
              <a:rPr lang="ru-RU" sz="2800" dirty="0" smtClean="0"/>
            </a:br>
            <a:r>
              <a:rPr lang="ru-RU" sz="2800" dirty="0" smtClean="0"/>
              <a:t>составляющая тока </a:t>
            </a:r>
            <a:r>
              <a:rPr lang="ru-RU" sz="2800" dirty="0"/>
              <a:t>не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протекает</a:t>
            </a:r>
            <a:r>
              <a:rPr lang="ru-RU" sz="2800" dirty="0"/>
              <a:t>, туннельный диод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представляет </a:t>
            </a:r>
            <a:r>
              <a:rPr lang="ru-RU" sz="2800" dirty="0"/>
              <a:t>собой обычный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диод</a:t>
            </a:r>
            <a:r>
              <a:rPr lang="ru-RU" sz="2800" dirty="0"/>
              <a:t>, </a:t>
            </a:r>
            <a:r>
              <a:rPr lang="ru-RU" sz="2800" dirty="0" smtClean="0"/>
              <a:t>прямой </a:t>
            </a:r>
            <a:r>
              <a:rPr lang="ru-RU" sz="2800" dirty="0"/>
              <a:t>ток которого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определяется </a:t>
            </a:r>
            <a:r>
              <a:rPr lang="ru-RU" sz="2800" dirty="0"/>
              <a:t>током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диффузии </a:t>
            </a:r>
            <a:r>
              <a:rPr lang="ru-RU" sz="2800" dirty="0"/>
              <a:t>(</a:t>
            </a:r>
            <a:r>
              <a:rPr lang="ru-RU" sz="2800" dirty="0" smtClean="0"/>
              <a:t>рис. </a:t>
            </a:r>
            <a:r>
              <a:rPr lang="ru-RU" sz="2800" b="1" i="1" dirty="0" smtClean="0"/>
              <a:t>ж</a:t>
            </a:r>
            <a:r>
              <a:rPr lang="ru-RU" sz="2800" dirty="0"/>
              <a:t>).</a:t>
            </a:r>
            <a:endParaRPr lang="ru-RU" sz="28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80" y="1098848"/>
            <a:ext cx="4105220" cy="521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435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6</a:t>
            </a:r>
            <a:r>
              <a:rPr lang="ru-RU" dirty="0" smtClean="0"/>
              <a:t>. </a:t>
            </a:r>
            <a:r>
              <a:rPr lang="ru-RU" dirty="0" smtClean="0"/>
              <a:t>туннельные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098848"/>
            <a:ext cx="9144000" cy="5759152"/>
          </a:xfrm>
        </p:spPr>
        <p:txBody>
          <a:bodyPr>
            <a:normAutofit fontScale="92500" lnSpcReduction="20000"/>
          </a:bodyPr>
          <a:lstStyle/>
          <a:p>
            <a:r>
              <a:rPr lang="ru-RU" sz="2800" dirty="0"/>
              <a:t>При обратном </a:t>
            </a:r>
            <a:r>
              <a:rPr lang="ru-RU" sz="2800" dirty="0" smtClean="0"/>
              <a:t>напряжении </a:t>
            </a:r>
            <a:br>
              <a:rPr lang="ru-RU" sz="2800" dirty="0" smtClean="0"/>
            </a:br>
            <a:r>
              <a:rPr lang="ru-RU" sz="2800" dirty="0" smtClean="0"/>
              <a:t>энергетические </a:t>
            </a:r>
            <a:r>
              <a:rPr lang="ru-RU" sz="2800" dirty="0"/>
              <a:t>уровни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p–области </a:t>
            </a:r>
            <a:r>
              <a:rPr lang="ru-RU" sz="2800" dirty="0"/>
              <a:t>смещаются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вверх</a:t>
            </a:r>
            <a:r>
              <a:rPr lang="ru-RU" sz="2800" dirty="0"/>
              <a:t>, и верхние уровни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валентной </a:t>
            </a:r>
            <a:r>
              <a:rPr lang="ru-RU" sz="2800" dirty="0"/>
              <a:t>зоны </a:t>
            </a:r>
            <a:r>
              <a:rPr lang="ru-RU" sz="2800" dirty="0" smtClean="0"/>
              <a:t>оказываются</a:t>
            </a:r>
            <a:br>
              <a:rPr lang="ru-RU" sz="2800" dirty="0" smtClean="0"/>
            </a:br>
            <a:r>
              <a:rPr lang="ru-RU" sz="2800" dirty="0" smtClean="0"/>
              <a:t>расположены напротив  </a:t>
            </a:r>
            <a:br>
              <a:rPr lang="ru-RU" sz="2800" dirty="0" smtClean="0"/>
            </a:br>
            <a:r>
              <a:rPr lang="ru-RU" sz="2800" dirty="0" smtClean="0"/>
              <a:t>разрешенных незаполненных</a:t>
            </a:r>
            <a:br>
              <a:rPr lang="ru-RU" sz="2800" dirty="0" smtClean="0"/>
            </a:br>
            <a:r>
              <a:rPr lang="ru-RU" sz="2800" dirty="0" smtClean="0"/>
              <a:t>уровней зоны проводимости </a:t>
            </a:r>
            <a:br>
              <a:rPr lang="ru-RU" sz="2800" dirty="0" smtClean="0"/>
            </a:br>
            <a:r>
              <a:rPr lang="ru-RU" sz="2800" dirty="0" smtClean="0"/>
              <a:t>n–области (</a:t>
            </a:r>
            <a:r>
              <a:rPr lang="ru-RU" sz="2800" dirty="0"/>
              <a:t>рис. </a:t>
            </a:r>
            <a:r>
              <a:rPr lang="ru-RU" sz="2800" b="1" i="1" dirty="0" smtClean="0"/>
              <a:t>е</a:t>
            </a:r>
            <a:r>
              <a:rPr lang="ru-RU" sz="2800" dirty="0"/>
              <a:t>).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При </a:t>
            </a:r>
            <a:r>
              <a:rPr lang="ru-RU" sz="2800" dirty="0"/>
              <a:t>этом электроны из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валентной </a:t>
            </a:r>
            <a:r>
              <a:rPr lang="ru-RU" sz="2800" dirty="0"/>
              <a:t>зоны p–области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туннелируют </a:t>
            </a:r>
            <a:r>
              <a:rPr lang="ru-RU" sz="2800" dirty="0"/>
              <a:t>в </a:t>
            </a:r>
            <a:r>
              <a:rPr lang="ru-RU" sz="2800" dirty="0" smtClean="0"/>
              <a:t>зону </a:t>
            </a:r>
            <a:br>
              <a:rPr lang="ru-RU" sz="2800" dirty="0" smtClean="0"/>
            </a:br>
            <a:r>
              <a:rPr lang="ru-RU" sz="2800" dirty="0" smtClean="0"/>
              <a:t>проводимости </a:t>
            </a:r>
            <a:r>
              <a:rPr lang="ru-RU" sz="2800" dirty="0"/>
              <a:t>n–области. </a:t>
            </a:r>
            <a:endParaRPr lang="ru-RU" sz="2800" dirty="0" smtClean="0"/>
          </a:p>
          <a:p>
            <a:r>
              <a:rPr lang="ru-RU" sz="2800" dirty="0" smtClean="0"/>
              <a:t>Обратный </a:t>
            </a:r>
            <a:r>
              <a:rPr lang="ru-RU" sz="2800" dirty="0"/>
              <a:t>ток диода растет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с </a:t>
            </a:r>
            <a:r>
              <a:rPr lang="ru-RU" sz="2800" dirty="0"/>
              <a:t>увеличением </a:t>
            </a:r>
            <a:r>
              <a:rPr lang="ru-RU" sz="2800" dirty="0" smtClean="0"/>
              <a:t>обратного </a:t>
            </a:r>
            <a:br>
              <a:rPr lang="ru-RU" sz="2800" dirty="0" smtClean="0"/>
            </a:br>
            <a:r>
              <a:rPr lang="ru-RU" sz="2800" dirty="0" smtClean="0"/>
              <a:t>напряжения </a:t>
            </a:r>
            <a:r>
              <a:rPr lang="ru-RU" sz="2800" dirty="0"/>
              <a:t>по абсолютному 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значению</a:t>
            </a:r>
            <a:r>
              <a:rPr lang="ru-RU" sz="2800" dirty="0"/>
              <a:t>.</a:t>
            </a:r>
            <a:endParaRPr lang="ru-RU" sz="28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046" y="1098848"/>
            <a:ext cx="4161954" cy="52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151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6</a:t>
            </a:r>
            <a:r>
              <a:rPr lang="ru-RU" dirty="0" smtClean="0"/>
              <a:t>. обращенные</a:t>
            </a:r>
            <a:r>
              <a:rPr lang="ru-RU" dirty="0" smtClean="0"/>
              <a:t> 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800" dirty="0"/>
              <a:t>Обращенные диоды выполняются на основе полупроводника с </a:t>
            </a:r>
            <a:r>
              <a:rPr lang="ru-RU" sz="2800" dirty="0" smtClean="0"/>
              <a:t>критической </a:t>
            </a:r>
            <a:r>
              <a:rPr lang="ru-RU" sz="2800" dirty="0"/>
              <a:t>концентрацией примесей, в котором проводимость при обратном </a:t>
            </a:r>
            <a:r>
              <a:rPr lang="ru-RU" sz="2800" dirty="0" smtClean="0"/>
              <a:t>смещении </a:t>
            </a:r>
            <a:r>
              <a:rPr lang="ru-RU" sz="2800" dirty="0"/>
              <a:t>значительно больше, чем при прямом напряжении. </a:t>
            </a:r>
          </a:p>
          <a:p>
            <a:r>
              <a:rPr lang="ru-RU" sz="2800" dirty="0" smtClean="0"/>
              <a:t>На рисунке изображены:</a:t>
            </a:r>
            <a:br>
              <a:rPr lang="ru-RU" sz="2800" dirty="0" smtClean="0"/>
            </a:br>
            <a:r>
              <a:rPr lang="ru-RU" sz="2800" b="1" i="1" dirty="0" smtClean="0"/>
              <a:t>а</a:t>
            </a:r>
            <a:r>
              <a:rPr lang="ru-RU" sz="2800" dirty="0" smtClean="0"/>
              <a:t>) ВАХ обращенного диода;</a:t>
            </a:r>
            <a:br>
              <a:rPr lang="ru-RU" sz="2800" dirty="0" smtClean="0"/>
            </a:br>
            <a:r>
              <a:rPr lang="ru-RU" sz="2800" b="1" i="1" dirty="0" smtClean="0"/>
              <a:t>б</a:t>
            </a:r>
            <a:r>
              <a:rPr lang="ru-RU" sz="2800" dirty="0" smtClean="0"/>
              <a:t>) УГО.</a:t>
            </a:r>
            <a:endParaRPr lang="ru-RU" sz="28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068960"/>
            <a:ext cx="297907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5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6</a:t>
            </a:r>
            <a:r>
              <a:rPr lang="ru-RU" dirty="0"/>
              <a:t>. обращенные </a:t>
            </a:r>
            <a:r>
              <a:rPr lang="ru-RU" dirty="0" smtClean="0"/>
              <a:t>диоды</a:t>
            </a:r>
            <a:endParaRPr lang="be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</p:spPr>
            <p:txBody>
              <a:bodyPr>
                <a:normAutofit/>
              </a:bodyPr>
              <a:lstStyle/>
              <a:p>
                <a:r>
                  <a:rPr lang="ru-RU" sz="2800" dirty="0" smtClean="0"/>
                  <a:t>При  концентрации  примесей  порядка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800" i="1" dirty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ru-RU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800" dirty="0"/>
                          <m:t>см</m:t>
                        </m:r>
                      </m:e>
                      <m:sup>
                        <m:r>
                          <m:rPr>
                            <m:nor/>
                          </m:rPr>
                          <a:rPr lang="ru-RU" sz="2800" dirty="0"/>
                          <m:t>−3</m:t>
                        </m:r>
                      </m:sup>
                    </m:sSup>
                  </m:oMath>
                </a14:m>
                <a:r>
                  <a:rPr lang="ru-RU" sz="2800" dirty="0" smtClean="0"/>
                  <a:t> </a:t>
                </a:r>
                <a:r>
                  <a:rPr lang="ru-RU" sz="2800" dirty="0"/>
                  <a:t>уровень  Ферми  находится  на </a:t>
                </a:r>
                <a:r>
                  <a:rPr lang="ru-RU" sz="2800" dirty="0" smtClean="0"/>
                  <a:t>потолке </a:t>
                </a:r>
                <a:r>
                  <a:rPr lang="ru-RU" sz="2800" dirty="0"/>
                  <a:t>валентной зоны p–области и на дне </a:t>
                </a:r>
                <a:r>
                  <a:rPr lang="ru-RU" sz="2800" dirty="0" smtClean="0"/>
                  <a:t>зоны  </a:t>
                </a:r>
                <a:r>
                  <a:rPr lang="ru-RU" sz="2800" dirty="0"/>
                  <a:t>проводимости n–области.  </a:t>
                </a:r>
                <a:endParaRPr lang="ru-RU" sz="2800" dirty="0" smtClean="0"/>
              </a:p>
              <a:p>
                <a:r>
                  <a:rPr lang="ru-RU" sz="2800" dirty="0" smtClean="0"/>
                  <a:t>При </a:t>
                </a:r>
                <a:r>
                  <a:rPr lang="ru-RU" sz="2800" dirty="0"/>
                  <a:t>подаче </a:t>
                </a:r>
                <a:r>
                  <a:rPr lang="ru-RU" sz="2800" dirty="0" smtClean="0"/>
                  <a:t>обратного  </a:t>
                </a:r>
                <a:r>
                  <a:rPr lang="ru-RU" sz="2800" dirty="0"/>
                  <a:t>напряжения  происходит </a:t>
                </a:r>
                <a:r>
                  <a:rPr lang="ru-RU" sz="2800" dirty="0" smtClean="0"/>
                  <a:t>туннельный  </a:t>
                </a:r>
                <a:r>
                  <a:rPr lang="ru-RU" sz="2800" dirty="0"/>
                  <a:t>перенос  электронов  из </a:t>
                </a:r>
                <a:r>
                  <a:rPr lang="ru-RU" sz="2800" dirty="0" smtClean="0"/>
                  <a:t>валентной  </a:t>
                </a:r>
                <a:r>
                  <a:rPr lang="ru-RU" sz="2800" dirty="0"/>
                  <a:t>зоны p–области  на  свободные </a:t>
                </a:r>
                <a:r>
                  <a:rPr lang="ru-RU" sz="2800" dirty="0" smtClean="0"/>
                  <a:t>уровни  </a:t>
                </a:r>
                <a:r>
                  <a:rPr lang="ru-RU" sz="2800" dirty="0"/>
                  <a:t>зоны  проводимости n–области,  и </a:t>
                </a:r>
                <a:r>
                  <a:rPr lang="ru-RU" sz="2800" dirty="0" smtClean="0"/>
                  <a:t>через  </a:t>
                </a:r>
                <a:r>
                  <a:rPr lang="ru-RU" sz="2800" dirty="0"/>
                  <a:t>диод  протекает  большой  обратный </a:t>
                </a:r>
                <a:r>
                  <a:rPr lang="ru-RU" sz="2800" dirty="0" smtClean="0"/>
                  <a:t>ток</a:t>
                </a:r>
                <a:r>
                  <a:rPr lang="ru-RU" sz="2800" dirty="0"/>
                  <a:t>. </a:t>
                </a:r>
              </a:p>
              <a:p>
                <a:endParaRPr lang="ru-RU" sz="2800" dirty="0" smtClean="0"/>
              </a:p>
            </p:txBody>
          </p:sp>
        </mc:Choice>
        <mc:Fallback>
          <p:sp>
            <p:nvSpPr>
              <p:cNvPr id="5" name="Объект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9144000" cy="5472608"/>
              </a:xfrm>
              <a:blipFill rotWithShape="0">
                <a:blip r:embed="rId2"/>
                <a:stretch>
                  <a:fillRect l="-467" r="-2800"/>
                </a:stretch>
              </a:blipFill>
            </p:spPr>
            <p:txBody>
              <a:bodyPr/>
              <a:lstStyle/>
              <a:p>
                <a:r>
                  <a:rPr lang="be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4890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</a:t>
            </a:r>
            <a:r>
              <a:rPr lang="en-US" dirty="0" smtClean="0"/>
              <a:t>6</a:t>
            </a:r>
            <a:r>
              <a:rPr lang="ru-RU" dirty="0"/>
              <a:t>. обращенные </a:t>
            </a:r>
            <a:r>
              <a:rPr lang="ru-RU" dirty="0" smtClean="0"/>
              <a:t>диоды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/>
          </a:bodyPr>
          <a:lstStyle/>
          <a:p>
            <a:r>
              <a:rPr lang="ru-RU" sz="2800" dirty="0"/>
              <a:t>При  прямом  смещении  диода, </a:t>
            </a:r>
            <a:r>
              <a:rPr lang="ru-RU" sz="2800" dirty="0" smtClean="0"/>
              <a:t>перекрытия </a:t>
            </a:r>
            <a:r>
              <a:rPr lang="ru-RU" sz="2800" dirty="0"/>
              <a:t>зон не происходит и прямой ток определяется только </a:t>
            </a:r>
            <a:r>
              <a:rPr lang="ru-RU" sz="2800" dirty="0" smtClean="0"/>
              <a:t>диффузионным  </a:t>
            </a:r>
            <a:r>
              <a:rPr lang="ru-RU" sz="2800" dirty="0"/>
              <a:t>током.  </a:t>
            </a:r>
            <a:endParaRPr lang="ru-RU" sz="2800" dirty="0" smtClean="0"/>
          </a:p>
          <a:p>
            <a:r>
              <a:rPr lang="ru-RU" sz="2800" dirty="0" smtClean="0"/>
              <a:t>Рабочим  </a:t>
            </a:r>
            <a:r>
              <a:rPr lang="ru-RU" sz="2800" dirty="0"/>
              <a:t>участком  обращенного  диода  является  обратная  ветвь </a:t>
            </a:r>
            <a:r>
              <a:rPr lang="ru-RU" sz="2800" dirty="0" smtClean="0"/>
              <a:t>ВАХ</a:t>
            </a:r>
            <a:r>
              <a:rPr lang="ru-RU" sz="2800" dirty="0"/>
              <a:t>, что отражено в его названии. </a:t>
            </a:r>
            <a:endParaRPr lang="ru-RU" sz="2800" dirty="0" smtClean="0"/>
          </a:p>
          <a:p>
            <a:r>
              <a:rPr lang="ru-RU" sz="2800" dirty="0" smtClean="0"/>
              <a:t>Данный </a:t>
            </a:r>
            <a:r>
              <a:rPr lang="ru-RU" sz="2800" dirty="0"/>
              <a:t>тип диодов используется в </a:t>
            </a:r>
            <a:r>
              <a:rPr lang="ru-RU" sz="2800" dirty="0" smtClean="0"/>
              <a:t>детекторах</a:t>
            </a:r>
            <a:r>
              <a:rPr lang="ru-RU" sz="2800" dirty="0"/>
              <a:t>, смесителях СВЧ диапазона и переключающих устройствах.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922140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4.1. Общие сведения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fontScale="92500"/>
          </a:bodyPr>
          <a:lstStyle/>
          <a:p>
            <a:r>
              <a:rPr lang="ru-RU" sz="2800" dirty="0" smtClean="0"/>
              <a:t>4. Импульсные </a:t>
            </a:r>
            <a:r>
              <a:rPr lang="ru-RU" sz="2800" dirty="0"/>
              <a:t>диоды, предназначенные для работы в быстродействующих импульсных схемах</a:t>
            </a:r>
            <a:r>
              <a:rPr lang="ru-RU" sz="2800" dirty="0" smtClean="0"/>
              <a:t>.</a:t>
            </a:r>
            <a:endParaRPr lang="ru-RU" sz="2800" dirty="0"/>
          </a:p>
          <a:p>
            <a:r>
              <a:rPr lang="ru-RU" sz="2800" dirty="0" smtClean="0"/>
              <a:t>5. Туннельные </a:t>
            </a:r>
            <a:r>
              <a:rPr lang="ru-RU" sz="2800" dirty="0"/>
              <a:t>и обращенные диоды, предназначенные для усиления, генерирования и переключения высокочастотных колебаний</a:t>
            </a:r>
            <a:r>
              <a:rPr lang="ru-RU" sz="2800" dirty="0" smtClean="0"/>
              <a:t>.</a:t>
            </a:r>
            <a:endParaRPr lang="ru-RU" sz="2800" dirty="0"/>
          </a:p>
          <a:p>
            <a:r>
              <a:rPr lang="ru-RU" sz="2800" dirty="0" smtClean="0"/>
              <a:t>6. Сверхвысокочастотные</a:t>
            </a:r>
            <a:r>
              <a:rPr lang="ru-RU" sz="2800" dirty="0"/>
              <a:t>, предназначенные для преобразования, переключения, генерирования сверхвысокочастотных колебаний</a:t>
            </a:r>
            <a:r>
              <a:rPr lang="ru-RU" sz="2800" dirty="0" smtClean="0"/>
              <a:t>.</a:t>
            </a:r>
            <a:endParaRPr lang="ru-RU" sz="2800" dirty="0"/>
          </a:p>
          <a:p>
            <a:r>
              <a:rPr lang="ru-RU" sz="2800" dirty="0" smtClean="0"/>
              <a:t>7. Светодиоды</a:t>
            </a:r>
            <a:r>
              <a:rPr lang="ru-RU" sz="2800" dirty="0"/>
              <a:t>, предназначенные для преобразования электрического сигнала в световую энергию</a:t>
            </a:r>
            <a:r>
              <a:rPr lang="ru-RU" sz="2800" dirty="0" smtClean="0"/>
              <a:t>.</a:t>
            </a:r>
            <a:endParaRPr lang="ru-RU" sz="2800" dirty="0"/>
          </a:p>
          <a:p>
            <a:r>
              <a:rPr lang="ru-RU" sz="2800" dirty="0" smtClean="0"/>
              <a:t>8. Фотодиоды</a:t>
            </a:r>
            <a:r>
              <a:rPr lang="ru-RU" sz="2800" dirty="0"/>
              <a:t>, предназначенные для преобразования световой энергии в электрический сигнал.</a:t>
            </a:r>
          </a:p>
          <a:p>
            <a:pPr marL="0" indent="0">
              <a:buNone/>
            </a:pPr>
            <a:endParaRPr lang="ru-RU" sz="2800" dirty="0"/>
          </a:p>
          <a:p>
            <a:endParaRPr lang="ru-RU" sz="2600" dirty="0" smtClean="0"/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02936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4.2. Производство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fontScale="92500" lnSpcReduction="20000"/>
          </a:bodyPr>
          <a:lstStyle/>
          <a:p>
            <a:r>
              <a:rPr lang="ru-RU" sz="2600" dirty="0"/>
              <a:t>Электронно-дырочный переход получается путём </a:t>
            </a:r>
            <a:r>
              <a:rPr lang="ru-RU" sz="2600" b="1" i="1" dirty="0"/>
              <a:t>легирования</a:t>
            </a:r>
            <a:r>
              <a:rPr lang="ru-RU" sz="2600" dirty="0"/>
              <a:t> </a:t>
            </a:r>
            <a:r>
              <a:rPr lang="ru-RU" sz="2600" dirty="0" smtClean="0"/>
              <a:t>примесями </a:t>
            </a:r>
            <a:r>
              <a:rPr lang="ru-RU" sz="2600" dirty="0"/>
              <a:t>части монокристалла. </a:t>
            </a:r>
            <a:endParaRPr lang="ru-RU" sz="2600" dirty="0" smtClean="0"/>
          </a:p>
          <a:p>
            <a:r>
              <a:rPr lang="ru-RU" sz="2600" dirty="0" smtClean="0"/>
              <a:t>Легирование </a:t>
            </a:r>
            <a:r>
              <a:rPr lang="ru-RU" sz="2600" dirty="0"/>
              <a:t>осуществляется </a:t>
            </a:r>
            <a:r>
              <a:rPr lang="ru-RU" sz="2600" dirty="0" smtClean="0"/>
              <a:t>путём:</a:t>
            </a:r>
            <a:br>
              <a:rPr lang="ru-RU" sz="2600" dirty="0" smtClean="0"/>
            </a:br>
            <a:r>
              <a:rPr lang="ru-RU" sz="2600" dirty="0" smtClean="0"/>
              <a:t>- </a:t>
            </a:r>
            <a:r>
              <a:rPr lang="ru-RU" sz="2600" b="1" i="1" dirty="0"/>
              <a:t>диффузии</a:t>
            </a:r>
            <a:r>
              <a:rPr lang="ru-RU" sz="2600" dirty="0"/>
              <a:t> </a:t>
            </a:r>
            <a:r>
              <a:rPr lang="ru-RU" sz="2600" dirty="0" smtClean="0"/>
              <a:t>атомов примеси </a:t>
            </a:r>
            <a:r>
              <a:rPr lang="ru-RU" sz="2600" dirty="0"/>
              <a:t>из внешней среды при высокой температуре, 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- </a:t>
            </a:r>
            <a:r>
              <a:rPr lang="ru-RU" sz="2600" b="1" i="1" dirty="0" smtClean="0"/>
              <a:t>ионным </a:t>
            </a:r>
            <a:r>
              <a:rPr lang="ru-RU" sz="2600" b="1" i="1" dirty="0"/>
              <a:t>внедрением </a:t>
            </a:r>
            <a:r>
              <a:rPr lang="ru-RU" sz="2600" dirty="0"/>
              <a:t>при </a:t>
            </a:r>
            <a:r>
              <a:rPr lang="ru-RU" sz="2600" dirty="0" smtClean="0"/>
              <a:t>бомбардировке  </a:t>
            </a:r>
            <a:r>
              <a:rPr lang="ru-RU" sz="2600" dirty="0"/>
              <a:t>кристалла  пучком  ионов  примесей,  ускоренных  в  </a:t>
            </a:r>
            <a:r>
              <a:rPr lang="ru-RU" sz="2600" dirty="0" smtClean="0"/>
              <a:t>электрическом </a:t>
            </a:r>
            <a:r>
              <a:rPr lang="ru-RU" sz="2600" dirty="0"/>
              <a:t>поле, 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- </a:t>
            </a:r>
            <a:r>
              <a:rPr lang="ru-RU" sz="2600" b="1" i="1" dirty="0" smtClean="0"/>
              <a:t>вплавлением</a:t>
            </a:r>
            <a:r>
              <a:rPr lang="ru-RU" sz="2600" dirty="0" smtClean="0"/>
              <a:t> </a:t>
            </a:r>
            <a:r>
              <a:rPr lang="ru-RU" sz="2600" dirty="0"/>
              <a:t>в полупроводник металла, содержащего </a:t>
            </a:r>
            <a:r>
              <a:rPr lang="ru-RU" sz="2600" dirty="0" smtClean="0"/>
              <a:t>нужные примеси</a:t>
            </a:r>
            <a:r>
              <a:rPr lang="ru-RU" sz="2600" dirty="0"/>
              <a:t>, 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- методом</a:t>
            </a:r>
            <a:r>
              <a:rPr lang="ru-RU" sz="2600" b="1" i="1" dirty="0" smtClean="0"/>
              <a:t> эпитаксии </a:t>
            </a:r>
            <a:r>
              <a:rPr lang="ru-RU" sz="2600" dirty="0" smtClean="0"/>
              <a:t>– </a:t>
            </a:r>
            <a:r>
              <a:rPr lang="ru-RU" sz="2600" dirty="0"/>
              <a:t>наращиванием на поверхность </a:t>
            </a:r>
            <a:r>
              <a:rPr lang="ru-RU" sz="2600" dirty="0" smtClean="0"/>
              <a:t>кристалла-подложки  </a:t>
            </a:r>
            <a:r>
              <a:rPr lang="ru-RU" sz="2600" dirty="0"/>
              <a:t>тонкой  плёнки  полупроводника  с </a:t>
            </a:r>
            <a:r>
              <a:rPr lang="ru-RU" sz="2600" dirty="0" smtClean="0"/>
              <a:t>противоположным </a:t>
            </a:r>
            <a:r>
              <a:rPr lang="ru-RU" sz="2600" dirty="0"/>
              <a:t>типом проводимости</a:t>
            </a:r>
            <a:r>
              <a:rPr lang="ru-RU" sz="2600" dirty="0" smtClean="0"/>
              <a:t>.</a:t>
            </a:r>
          </a:p>
          <a:p>
            <a:r>
              <a:rPr lang="ru-RU" sz="2600" dirty="0" smtClean="0"/>
              <a:t>Переходы  </a:t>
            </a:r>
            <a:r>
              <a:rPr lang="ru-RU" sz="2600" dirty="0"/>
              <a:t>металл-полупроводник  формируются  </a:t>
            </a:r>
            <a:r>
              <a:rPr lang="ru-RU" sz="2600" dirty="0" smtClean="0"/>
              <a:t>вакуумным  </a:t>
            </a:r>
            <a:r>
              <a:rPr lang="ru-RU" sz="2600" dirty="0"/>
              <a:t>напылением  тонкой  металлической </a:t>
            </a:r>
            <a:r>
              <a:rPr lang="ru-RU" sz="2600" dirty="0" smtClean="0"/>
              <a:t>плёнки  </a:t>
            </a:r>
            <a:r>
              <a:rPr lang="ru-RU" sz="2600" dirty="0"/>
              <a:t>на  очищенную  поверхность  </a:t>
            </a:r>
            <a:r>
              <a:rPr lang="ru-RU" sz="2600" dirty="0" smtClean="0"/>
              <a:t>полупроводника</a:t>
            </a:r>
            <a:r>
              <a:rPr lang="ru-RU" sz="2600" dirty="0"/>
              <a:t>. </a:t>
            </a:r>
          </a:p>
          <a:p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91611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838200"/>
          </a:xfrm>
        </p:spPr>
        <p:txBody>
          <a:bodyPr>
            <a:normAutofit/>
          </a:bodyPr>
          <a:lstStyle/>
          <a:p>
            <a:r>
              <a:rPr lang="ru-RU" dirty="0" smtClean="0"/>
              <a:t>4.2. Производство</a:t>
            </a:r>
            <a:endParaRPr lang="be-BY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0" y="1268760"/>
            <a:ext cx="9144000" cy="5472608"/>
          </a:xfrm>
        </p:spPr>
        <p:txBody>
          <a:bodyPr>
            <a:normAutofit lnSpcReduction="10000"/>
          </a:bodyPr>
          <a:lstStyle/>
          <a:p>
            <a:r>
              <a:rPr lang="ru-RU" sz="2600" dirty="0"/>
              <a:t>На  </a:t>
            </a:r>
            <a:r>
              <a:rPr lang="ru-RU" sz="2600" dirty="0" smtClean="0"/>
              <a:t>рисунке показано  </a:t>
            </a:r>
            <a:r>
              <a:rPr lang="ru-RU" sz="2600" dirty="0"/>
              <a:t>устройство  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планарно-эпитаксиального  </a:t>
            </a:r>
            <a:r>
              <a:rPr lang="ru-RU" sz="2600" dirty="0"/>
              <a:t>диода.  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Базу  </a:t>
            </a:r>
            <a:r>
              <a:rPr lang="ru-RU" sz="2600" dirty="0"/>
              <a:t>изготавливают  </a:t>
            </a:r>
            <a:r>
              <a:rPr lang="ru-RU" sz="2600" dirty="0" smtClean="0"/>
              <a:t>путём </a:t>
            </a:r>
            <a:br>
              <a:rPr lang="ru-RU" sz="2600" dirty="0" smtClean="0"/>
            </a:br>
            <a:r>
              <a:rPr lang="ru-RU" sz="2600" dirty="0" smtClean="0"/>
              <a:t>наращивания </a:t>
            </a:r>
            <a:r>
              <a:rPr lang="ru-RU" sz="2600" dirty="0"/>
              <a:t>на подложке 4 </a:t>
            </a:r>
            <a:r>
              <a:rPr lang="ru-RU" sz="2600" dirty="0" smtClean="0"/>
              <a:t/>
            </a:r>
            <a:br>
              <a:rPr lang="ru-RU" sz="2600" dirty="0" smtClean="0"/>
            </a:br>
            <a:r>
              <a:rPr lang="ru-RU" sz="2600" dirty="0" smtClean="0"/>
              <a:t>из </a:t>
            </a:r>
            <a:r>
              <a:rPr lang="ru-RU" sz="2600" dirty="0"/>
              <a:t>низкоомного </a:t>
            </a:r>
            <a:r>
              <a:rPr lang="ru-RU" sz="2600" dirty="0" smtClean="0"/>
              <a:t>кремния тонкого  </a:t>
            </a:r>
            <a:br>
              <a:rPr lang="ru-RU" sz="2600" dirty="0" smtClean="0"/>
            </a:br>
            <a:r>
              <a:rPr lang="ru-RU" sz="2600" dirty="0" smtClean="0"/>
              <a:t>слоя </a:t>
            </a:r>
            <a:r>
              <a:rPr lang="ru-RU" sz="2600" dirty="0"/>
              <a:t>3 </a:t>
            </a:r>
            <a:r>
              <a:rPr lang="ru-RU" sz="2600" dirty="0" err="1"/>
              <a:t>высокоомного</a:t>
            </a:r>
            <a:r>
              <a:rPr lang="ru-RU" sz="2600" dirty="0"/>
              <a:t> </a:t>
            </a:r>
            <a:r>
              <a:rPr lang="ru-RU" sz="2600" dirty="0" smtClean="0"/>
              <a:t>полупроводника,</a:t>
            </a:r>
            <a:br>
              <a:rPr lang="ru-RU" sz="2600" dirty="0" smtClean="0"/>
            </a:br>
            <a:r>
              <a:rPr lang="ru-RU" sz="2600" dirty="0" smtClean="0"/>
              <a:t>повторяющего структуры  </a:t>
            </a:r>
            <a:r>
              <a:rPr lang="ru-RU" sz="2600" dirty="0"/>
              <a:t>подложки.  </a:t>
            </a:r>
            <a:endParaRPr lang="ru-RU" sz="2600" dirty="0" smtClean="0"/>
          </a:p>
          <a:p>
            <a:r>
              <a:rPr lang="ru-RU" sz="2600" dirty="0" smtClean="0"/>
              <a:t>Этот  </a:t>
            </a:r>
            <a:r>
              <a:rPr lang="ru-RU" sz="2600" dirty="0"/>
              <a:t>слой,  </a:t>
            </a:r>
            <a:r>
              <a:rPr lang="ru-RU" sz="2600" dirty="0" smtClean="0"/>
              <a:t>называемый </a:t>
            </a:r>
            <a:r>
              <a:rPr lang="ru-RU" sz="2600" dirty="0"/>
              <a:t>эпитаксиальным, покрывают плотной </a:t>
            </a:r>
            <a:r>
              <a:rPr lang="ru-RU" sz="2600" dirty="0" smtClean="0"/>
              <a:t>защитной </a:t>
            </a:r>
            <a:r>
              <a:rPr lang="ru-RU" sz="2600" dirty="0"/>
              <a:t>плёнкой 2 двуокиси кремния  SiO2 толщиной до  </a:t>
            </a:r>
            <a:r>
              <a:rPr lang="ru-RU" sz="2600" dirty="0" smtClean="0"/>
              <a:t>1 </a:t>
            </a:r>
            <a:r>
              <a:rPr lang="ru-RU" sz="2600" dirty="0"/>
              <a:t>мкм. </a:t>
            </a:r>
            <a:endParaRPr lang="ru-RU" sz="2600" dirty="0" smtClean="0"/>
          </a:p>
          <a:p>
            <a:r>
              <a:rPr lang="ru-RU" sz="2600" dirty="0" smtClean="0"/>
              <a:t>В </a:t>
            </a:r>
            <a:r>
              <a:rPr lang="ru-RU" sz="2600" dirty="0"/>
              <a:t>пленке протравливается окно, через которое </a:t>
            </a:r>
            <a:r>
              <a:rPr lang="ru-RU" sz="2600" dirty="0" smtClean="0"/>
              <a:t>путем  </a:t>
            </a:r>
            <a:r>
              <a:rPr lang="ru-RU" sz="2600" dirty="0"/>
              <a:t>диффузии  бора  или  алюминия  создается p-n-переход 1, вывод которого на поверхность защищен пленкой окисла.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909" y="1111749"/>
            <a:ext cx="2743092" cy="246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46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748</TotalTime>
  <Words>2013</Words>
  <Application>Microsoft Office PowerPoint</Application>
  <PresentationFormat>Экран (4:3)</PresentationFormat>
  <Paragraphs>242</Paragraphs>
  <Slides>65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1" baseType="lpstr">
      <vt:lpstr>Calibri</vt:lpstr>
      <vt:lpstr>Cambria Math</vt:lpstr>
      <vt:lpstr>Franklin Gothic Book</vt:lpstr>
      <vt:lpstr>Franklin Gothic Medium</vt:lpstr>
      <vt:lpstr>Wingdings 2</vt:lpstr>
      <vt:lpstr>Трек</vt:lpstr>
      <vt:lpstr>ЭЛЕКТРОННЫЕ ПРИБОРЫ</vt:lpstr>
      <vt:lpstr>4.1. Общие сведения</vt:lpstr>
      <vt:lpstr>4.1. Общие сведения</vt:lpstr>
      <vt:lpstr>4.1. Общие сведения</vt:lpstr>
      <vt:lpstr>4.1. Общие сведения</vt:lpstr>
      <vt:lpstr>4.1. Общие сведения</vt:lpstr>
      <vt:lpstr>4.1. Общие сведения</vt:lpstr>
      <vt:lpstr>4.2. Производство</vt:lpstr>
      <vt:lpstr>4.2. Производство</vt:lpstr>
      <vt:lpstr>4.2. Производство</vt:lpstr>
      <vt:lpstr>4.3. выпрямительные диоды</vt:lpstr>
      <vt:lpstr>4.3. выпрямительные диоды</vt:lpstr>
      <vt:lpstr>4.3. выпрямительные диоды</vt:lpstr>
      <vt:lpstr>4.3. выпрямительные диоды</vt:lpstr>
      <vt:lpstr>4.3. выпрямительные диоды</vt:lpstr>
      <vt:lpstr>4.3. выпрямительные диоды</vt:lpstr>
      <vt:lpstr>4.3. выпрямительные диоды - параметры</vt:lpstr>
      <vt:lpstr>4.3. выпрямительные диоды - параметры</vt:lpstr>
      <vt:lpstr>4.3. выпрямительные диоды - параметры</vt:lpstr>
      <vt:lpstr>4.3. стабилитроны</vt:lpstr>
      <vt:lpstr>4.3. стабилитроны</vt:lpstr>
      <vt:lpstr>4.3. стабилитроны</vt:lpstr>
      <vt:lpstr>4.3. стабилитроны</vt:lpstr>
      <vt:lpstr>4.3. стабилитроны - параметры</vt:lpstr>
      <vt:lpstr>4.3. стабилитроны - параметры</vt:lpstr>
      <vt:lpstr>4.3. стабилитроны - параметры</vt:lpstr>
      <vt:lpstr>4.3. стабилитроны - параметры</vt:lpstr>
      <vt:lpstr>4.3. стабилитроны</vt:lpstr>
      <vt:lpstr>4.3. стабилитроны</vt:lpstr>
      <vt:lpstr>4.4. импульсные диоды</vt:lpstr>
      <vt:lpstr>4.4. импульсные диоды</vt:lpstr>
      <vt:lpstr>4.4. импульсные диоды</vt:lpstr>
      <vt:lpstr>4.4. импульсные диоды</vt:lpstr>
      <vt:lpstr>4.4. импульсные диоды</vt:lpstr>
      <vt:lpstr>4.4. импульсные диоды</vt:lpstr>
      <vt:lpstr>4.4. импульсные диоды</vt:lpstr>
      <vt:lpstr>4.4. импульсные диоды</vt:lpstr>
      <vt:lpstr>4.4. импульсные диоды</vt:lpstr>
      <vt:lpstr>4.4. импульсные диоды - параметры</vt:lpstr>
      <vt:lpstr>4.4. импульсные диоды - параметры</vt:lpstr>
      <vt:lpstr>4.4. диоды с накоплением заряда </vt:lpstr>
      <vt:lpstr>4.4. диоды с накоплением заряда </vt:lpstr>
      <vt:lpstr>4.4. Диоды шоттки</vt:lpstr>
      <vt:lpstr>4.4. Диоды шоттки</vt:lpstr>
      <vt:lpstr>4.4. p-i-n-диоды</vt:lpstr>
      <vt:lpstr>4.4. p-i-n-диоды</vt:lpstr>
      <vt:lpstr>4.5. ваприкапы</vt:lpstr>
      <vt:lpstr>4.5. ваприкапы</vt:lpstr>
      <vt:lpstr>4.5. ваприкапы</vt:lpstr>
      <vt:lpstr>4.5. ваприкапы</vt:lpstr>
      <vt:lpstr>4.5. ваприкапы - параметры</vt:lpstr>
      <vt:lpstr>4.5. ваприкапы - параметры</vt:lpstr>
      <vt:lpstr>4.6. туннельные диоды</vt:lpstr>
      <vt:lpstr>4.6. туннельные диоды</vt:lpstr>
      <vt:lpstr>4.6. туннельные диоды</vt:lpstr>
      <vt:lpstr>4.6. туннельные диоды</vt:lpstr>
      <vt:lpstr>4.6. туннельные диоды</vt:lpstr>
      <vt:lpstr>4.6. туннельные диоды</vt:lpstr>
      <vt:lpstr>4.6. туннельные диоды</vt:lpstr>
      <vt:lpstr>4.6. туннельные диоды</vt:lpstr>
      <vt:lpstr>4.6. туннельные диоды</vt:lpstr>
      <vt:lpstr>4.6. туннельные диоды</vt:lpstr>
      <vt:lpstr>4.6. обращенные диоды</vt:lpstr>
      <vt:lpstr>4.6. обращенные диоды</vt:lpstr>
      <vt:lpstr>4.6. обращенные диоды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ЭЛЕКТРОННЫЕ ПРИБОРЫ</dc:title>
  <dc:creator>DAPPT</dc:creator>
  <cp:lastModifiedBy>DAPPT</cp:lastModifiedBy>
  <cp:revision>71</cp:revision>
  <dcterms:created xsi:type="dcterms:W3CDTF">2019-09-30T20:17:48Z</dcterms:created>
  <dcterms:modified xsi:type="dcterms:W3CDTF">2020-10-10T00:26:43Z</dcterms:modified>
</cp:coreProperties>
</file>