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9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303" r:id="rId43"/>
    <p:sldId id="304" r:id="rId44"/>
    <p:sldId id="298" r:id="rId45"/>
    <p:sldId id="299" r:id="rId46"/>
    <p:sldId id="301" r:id="rId47"/>
    <p:sldId id="302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17.10.2020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58200" cy="12223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ЭЛЕКТРОННЫЕ ПРИБОРЫ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6. </a:t>
            </a:r>
            <a:r>
              <a:rPr lang="ru-RU" sz="4400" dirty="0" smtClean="0"/>
              <a:t>Биполярные транзисторы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31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Для количественной оценки составляющих полного тока эмиттерного перехода вводят </a:t>
                </a:r>
                <a:r>
                  <a:rPr lang="ru-RU" b="1" i="1" dirty="0" smtClean="0"/>
                  <a:t>коэффициент </a:t>
                </a:r>
                <a:r>
                  <a:rPr lang="ru-RU" b="1" i="1" dirty="0"/>
                  <a:t>инжекции </a:t>
                </a:r>
                <a:r>
                  <a:rPr lang="ru-RU" dirty="0"/>
                  <a:t>или эффективность эмиттерного </a:t>
                </a:r>
                <a:r>
                  <a:rPr lang="ru-RU" dirty="0" smtClean="0"/>
                  <a:t>перехода</a:t>
                </a:r>
                <a:r>
                  <a:rPr lang="ru-RU" dirty="0"/>
                  <a:t>:</a:t>
                </a:r>
                <a14:m>
                  <m:oMath xmlns:m="http://schemas.openxmlformats.org/officeDocument/2006/math">
                    <m:r>
                      <a:rPr lang="ru-RU" sz="44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ru-RU" sz="4400" b="0" i="0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sz="39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3900" i="1" smtClean="0">
                        <a:latin typeface="Cambria Math"/>
                        <a:ea typeface="Cambria Math"/>
                      </a:rPr>
                      <m:t>𝛾</m:t>
                    </m:r>
                    <m:r>
                      <a:rPr lang="ru-RU" sz="39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ru-RU" sz="39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9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9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900" b="0" i="1" smtClean="0">
                                <a:latin typeface="Cambria Math"/>
                                <a:ea typeface="Cambria Math"/>
                              </a:rPr>
                              <m:t>Э</m:t>
                            </m:r>
                            <m:r>
                              <a:rPr lang="en-US" sz="39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3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900" i="1">
                                <a:latin typeface="Cambria Math"/>
                                <a:ea typeface="Cambria Math"/>
                              </a:rPr>
                              <m:t>Э</m:t>
                            </m:r>
                            <m:r>
                              <a:rPr lang="en-US" sz="3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39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sz="3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9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900" i="1">
                                <a:latin typeface="Cambria Math"/>
                                <a:ea typeface="Cambria Math"/>
                              </a:rPr>
                              <m:t>Э</m:t>
                            </m:r>
                            <m:r>
                              <a:rPr lang="en-US" sz="3900" b="0" i="1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/>
                  <a:t>                                                   </a:t>
                </a:r>
                <a:r>
                  <a:rPr lang="ru-RU" dirty="0" smtClean="0"/>
                  <a:t>(6.1</a:t>
                </a:r>
                <a:r>
                  <a:rPr lang="ru-RU" dirty="0" smtClean="0"/>
                  <a:t>)</a:t>
                </a:r>
              </a:p>
              <a:p>
                <a:r>
                  <a:rPr lang="ru-RU" dirty="0" smtClean="0"/>
                  <a:t>Он показывает</a:t>
                </a:r>
                <a:r>
                  <a:rPr lang="ru-RU" dirty="0"/>
                  <a:t>, какую долю от общего тока эмиттера составляет ток инжектированных в базу носителей заряда (в данном случае электронов). </a:t>
                </a:r>
                <a:endParaRPr lang="ru-RU" dirty="0" smtClean="0"/>
              </a:p>
              <a:p>
                <a:r>
                  <a:rPr lang="ru-RU" dirty="0" smtClean="0"/>
                  <a:t>На </a:t>
                </a:r>
                <a:r>
                  <a:rPr lang="ru-RU" dirty="0"/>
                  <a:t>практике коэффициент инжекции оказывается близким к единице γ = 0,98…0,995.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533" t="-2280" r="-1000" b="-184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6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/>
              <a:t>Электроны, инжектированные в базу, создают в базе вблизи p–n перехода неравновесную концентрацию носителей, которая нарушает </a:t>
            </a:r>
            <a:r>
              <a:rPr lang="ru-RU" sz="2800" dirty="0" err="1"/>
              <a:t>электронейтральность</a:t>
            </a:r>
            <a:r>
              <a:rPr lang="ru-RU" sz="2800" dirty="0"/>
              <a:t> области базы.  </a:t>
            </a:r>
            <a:endParaRPr lang="ru-RU" sz="2800" dirty="0" smtClean="0"/>
          </a:p>
          <a:p>
            <a:r>
              <a:rPr lang="ru-RU" sz="2800" dirty="0" smtClean="0"/>
              <a:t>Для </a:t>
            </a:r>
            <a:r>
              <a:rPr lang="ru-RU" sz="2800" dirty="0"/>
              <a:t>сохранения </a:t>
            </a:r>
            <a:r>
              <a:rPr lang="ru-RU" sz="2800" dirty="0" err="1"/>
              <a:t>электронейтральности</a:t>
            </a:r>
            <a:r>
              <a:rPr lang="ru-RU" sz="2800" dirty="0"/>
              <a:t> базы из внешней цепи от источника питания </a:t>
            </a:r>
            <a:r>
              <a:rPr lang="ru-RU" sz="2800" dirty="0" err="1"/>
              <a:t>Uэб</a:t>
            </a:r>
            <a:r>
              <a:rPr lang="ru-RU" sz="2800" dirty="0"/>
              <a:t> дырки через вывод базы устремляются к эмиттерному переходу, создавая </a:t>
            </a:r>
            <a:r>
              <a:rPr lang="ru-RU" sz="2800" dirty="0" smtClean="0"/>
              <a:t>ток  </a:t>
            </a:r>
            <a:r>
              <a:rPr lang="ru-RU" sz="2800" dirty="0" err="1" smtClean="0"/>
              <a:t>Iб</a:t>
            </a:r>
            <a:r>
              <a:rPr lang="ru-RU" sz="2800" dirty="0" smtClean="0"/>
              <a:t> 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Таким </a:t>
            </a:r>
            <a:r>
              <a:rPr lang="ru-RU" sz="2800" dirty="0"/>
              <a:t>образом входная цепь эмиттер–база оказывается замкнутой, во внешней цепи протекает входной ток, ток эмиттера </a:t>
            </a:r>
            <a:r>
              <a:rPr lang="ru-RU" sz="2800" dirty="0" err="1"/>
              <a:t>Iэ</a:t>
            </a:r>
            <a:r>
              <a:rPr lang="ru-RU" sz="2800" dirty="0"/>
              <a:t> 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93182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/>
              <a:t> Часть подошедших дырок </a:t>
            </a:r>
            <a:r>
              <a:rPr lang="ru-RU" sz="2800" dirty="0" smtClean="0"/>
              <a:t>к эмиттерному </a:t>
            </a:r>
            <a:r>
              <a:rPr lang="ru-RU" sz="2800" dirty="0"/>
              <a:t>переходу </a:t>
            </a:r>
            <a:r>
              <a:rPr lang="ru-RU" sz="2800" dirty="0" err="1"/>
              <a:t>рекомбинирует</a:t>
            </a:r>
            <a:r>
              <a:rPr lang="ru-RU" sz="2800" dirty="0"/>
              <a:t> с инжектированными электронами, а вследствие разности концентрации (в диффузионных транзисторах) и разности концентраций и наличия внутреннего электрического поля (в дрейфовых) электроны и дырки движутся вглубь базы к коллекторному переходу. </a:t>
            </a:r>
            <a:endParaRPr lang="ru-RU" sz="2800" dirty="0" smtClean="0"/>
          </a:p>
          <a:p>
            <a:r>
              <a:rPr lang="ru-RU" sz="2800" dirty="0" smtClean="0"/>
              <a:t>Так </a:t>
            </a:r>
            <a:r>
              <a:rPr lang="ru-RU" sz="2800" dirty="0"/>
              <a:t>как ширина базы значительно меньше диффузионной длины электронов, то большинство инжектированных электронов не успевает </a:t>
            </a:r>
            <a:r>
              <a:rPr lang="ru-RU" sz="2800" dirty="0" err="1"/>
              <a:t>рекомбинировать</a:t>
            </a:r>
            <a:r>
              <a:rPr lang="ru-RU" sz="2800" dirty="0"/>
              <a:t>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395046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sz="2800" dirty="0"/>
              <a:t> Электроны, подошедшие к </a:t>
            </a:r>
            <a:r>
              <a:rPr lang="ru-RU" sz="2800" dirty="0" err="1"/>
              <a:t>обратносмещенному</a:t>
            </a:r>
            <a:r>
              <a:rPr lang="ru-RU" sz="2800" dirty="0"/>
              <a:t> коллекторному переходу, попадают в ускоряющее поле </a:t>
            </a:r>
            <a:r>
              <a:rPr lang="ru-RU" sz="2800" dirty="0" err="1"/>
              <a:t>Uкб</a:t>
            </a:r>
            <a:r>
              <a:rPr lang="ru-RU" sz="2800" dirty="0"/>
              <a:t> , экстрагируют (втягиваются) в коллектор, создавая ток коллектора </a:t>
            </a:r>
            <a:r>
              <a:rPr lang="ru-RU" sz="2800" dirty="0" err="1"/>
              <a:t>Iкn</a:t>
            </a:r>
            <a:r>
              <a:rPr lang="ru-RU" sz="2800" dirty="0"/>
              <a:t> , а подошедшие дырки отталкиваются полем коллекторного перехода и возвращаются к базовому выводу. </a:t>
            </a:r>
            <a:endParaRPr lang="ru-RU" sz="2800" dirty="0" smtClean="0"/>
          </a:p>
          <a:p>
            <a:r>
              <a:rPr lang="ru-RU" sz="2800" dirty="0" smtClean="0"/>
              <a:t>Таким </a:t>
            </a:r>
            <a:r>
              <a:rPr lang="ru-RU" sz="2800" dirty="0"/>
              <a:t>образом выходная цепь – коллектор–база оказывается замкнутой и в ней протекает ток </a:t>
            </a:r>
            <a:r>
              <a:rPr lang="ru-RU" sz="2800" dirty="0" err="1"/>
              <a:t>Iк</a:t>
            </a:r>
            <a:r>
              <a:rPr lang="ru-RU" sz="2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98327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 Процесс переноса неосновных носителей через базу характеризуется коэффициентом переноса</a:t>
                </a:r>
              </a:p>
              <a:p>
                <a14:m>
                  <m:oMath xmlns:m="http://schemas.openxmlformats.org/officeDocument/2006/math">
                    <m:r>
                      <a:rPr lang="ru-RU" sz="36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ru-RU" sz="36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ru-RU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600" b="0" i="1" smtClean="0">
                                <a:latin typeface="Cambria Math"/>
                                <a:ea typeface="Cambria Math"/>
                              </a:rPr>
                              <m:t>К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600" i="1">
                                <a:latin typeface="Cambria Math"/>
                                <a:ea typeface="Cambria Math"/>
                              </a:rPr>
                              <m:t>Э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                                                               </a:t>
                </a:r>
                <a:r>
                  <a:rPr lang="ru-RU" sz="3000" dirty="0" smtClean="0"/>
                  <a:t>(6.2</a:t>
                </a:r>
                <a:r>
                  <a:rPr lang="ru-RU" sz="3000" dirty="0"/>
                  <a:t>)</a:t>
                </a:r>
              </a:p>
              <a:p>
                <a:r>
                  <a:rPr lang="ru-RU" sz="2800" dirty="0"/>
                  <a:t>величина которого зависит от ширины базы, диффузионной длины носителей и близка к единице ε=0,988…0,995.</a:t>
                </a:r>
              </a:p>
              <a:p>
                <a:r>
                  <a:rPr lang="ru-RU" sz="2800" dirty="0"/>
                  <a:t>Экстракция электронов может сопровождаться ударной ионизацией атомов полупроводника и лавинным умножением носителей заряда в коллекторном переходе.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48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 </a:t>
                </a:r>
                <a:r>
                  <a:rPr lang="ru-RU" sz="2800" dirty="0"/>
                  <a:t>Процесс умножения носителей в коллекторном переходе оценивается коэффициентом лавинного умножения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>
                        <a:latin typeface="Cambria Math"/>
                        <a:ea typeface="Cambria Math"/>
                      </a:rPr>
                      <m:t>M</m:t>
                    </m:r>
                    <m:r>
                      <a:rPr lang="ru-RU" sz="360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ru-RU" sz="3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600" i="1">
                                <a:latin typeface="Cambria Math"/>
                                <a:ea typeface="Cambria Math"/>
                              </a:rPr>
                              <m:t>К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3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ru-RU" sz="3600" b="0" i="1" smtClean="0">
                                <a:latin typeface="Cambria Math"/>
                                <a:ea typeface="Cambria Math"/>
                              </a:rPr>
                              <m:t>К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dirty="0"/>
                  <a:t> </a:t>
                </a:r>
                <a:r>
                  <a:rPr lang="ru-RU" sz="2800" dirty="0" smtClean="0"/>
                  <a:t>						</a:t>
                </a:r>
                <a:r>
                  <a:rPr lang="ru-RU" sz="3000" dirty="0" smtClean="0"/>
                  <a:t>(6.3</a:t>
                </a:r>
                <a:r>
                  <a:rPr lang="ru-RU" sz="3000" dirty="0"/>
                  <a:t>)</a:t>
                </a:r>
              </a:p>
              <a:p>
                <a:r>
                  <a:rPr lang="ru-RU" sz="2800" dirty="0"/>
                  <a:t>В связи с этим, ток коллектора, вызванный инжекцией основных носителей заряда через эмиттерный переход, равен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600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3600" i="1" dirty="0">
                            <a:latin typeface="Cambria Math"/>
                          </a:rPr>
                          <m:t>к </m:t>
                        </m:r>
                        <m:r>
                          <a:rPr lang="ru-RU" sz="3600" i="1" dirty="0" err="1">
                            <a:latin typeface="Cambria Math"/>
                          </a:rPr>
                          <m:t>упр</m:t>
                        </m:r>
                      </m:sub>
                    </m:sSub>
                    <m:r>
                      <a:rPr lang="ru-RU" sz="3600" i="1" dirty="0">
                        <a:latin typeface="Cambria Math"/>
                      </a:rPr>
                      <m:t> = </m:t>
                    </m:r>
                    <m:r>
                      <a:rPr lang="ru-RU" sz="3600" i="1" dirty="0" err="1">
                        <a:latin typeface="Cambria Math"/>
                      </a:rPr>
                      <m:t>𝛾𝜀</m:t>
                    </m:r>
                    <m:r>
                      <a:rPr lang="ru-RU" sz="3600" i="1" dirty="0" err="1">
                        <a:latin typeface="Cambria Math"/>
                      </a:rPr>
                      <m:t>𝑀𝐼</m:t>
                    </m:r>
                    <m:r>
                      <a:rPr lang="ru-RU" sz="3600" i="1" dirty="0" err="1">
                        <a:latin typeface="Cambria Math"/>
                      </a:rPr>
                      <m:t>э </m:t>
                    </m:r>
                  </m:oMath>
                </a14:m>
                <a:r>
                  <a:rPr lang="ru-RU" sz="3600" dirty="0" smtClean="0"/>
                  <a:t> </a:t>
                </a:r>
                <a:r>
                  <a:rPr lang="en-US" sz="2800" dirty="0" smtClean="0"/>
                  <a:t>					</a:t>
                </a:r>
                <a:r>
                  <a:rPr lang="ru-RU" sz="3000" dirty="0" smtClean="0"/>
                  <a:t>(6.4</a:t>
                </a:r>
                <a:r>
                  <a:rPr lang="ru-RU" sz="3000" dirty="0" smtClean="0"/>
                  <a:t>)</a:t>
                </a:r>
                <a:endParaRPr lang="en-US" sz="3000" dirty="0" smtClean="0"/>
              </a:p>
              <a:p>
                <a:r>
                  <a:rPr lang="ru-RU" sz="2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6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3600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sz="3600" i="1" dirty="0">
                        <a:latin typeface="Cambria Math"/>
                      </a:rPr>
                      <m:t> = </m:t>
                    </m:r>
                    <m:r>
                      <a:rPr lang="ru-RU" sz="3600" i="1" dirty="0" err="1">
                        <a:latin typeface="Cambria Math"/>
                      </a:rPr>
                      <m:t>𝛾𝜀</m:t>
                    </m:r>
                    <m:r>
                      <a:rPr lang="ru-RU" sz="3600" i="1" dirty="0" err="1">
                        <a:latin typeface="Cambria Math"/>
                      </a:rPr>
                      <m:t>𝑀</m:t>
                    </m:r>
                    <m:r>
                      <a:rPr lang="ru-RU" sz="3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dirty="0"/>
                  <a:t>– статический коэффициент передачи тока эмиттера.</a:t>
                </a:r>
                <a:endParaRPr lang="ru-RU" sz="3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 b="-173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4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dirty="0" smtClean="0"/>
              <a:t>Таким </a:t>
            </a:r>
            <a:r>
              <a:rPr lang="ru-RU" dirty="0"/>
              <a:t>образом принцип действия транзистора основан на следующих физических процессах:</a:t>
            </a:r>
          </a:p>
          <a:p>
            <a:r>
              <a:rPr lang="en-US" dirty="0" smtClean="0"/>
              <a:t>1. </a:t>
            </a:r>
            <a:r>
              <a:rPr lang="ru-RU" dirty="0" smtClean="0"/>
              <a:t>Инжекция </a:t>
            </a:r>
            <a:r>
              <a:rPr lang="ru-RU" dirty="0"/>
              <a:t>носителей через </a:t>
            </a:r>
            <a:r>
              <a:rPr lang="ru-RU" dirty="0" err="1" smtClean="0"/>
              <a:t>прямосмещённый</a:t>
            </a:r>
            <a:r>
              <a:rPr lang="ru-RU" dirty="0" smtClean="0"/>
              <a:t> </a:t>
            </a:r>
            <a:r>
              <a:rPr lang="ru-RU" dirty="0"/>
              <a:t>эмиттерный </a:t>
            </a:r>
            <a:r>
              <a:rPr lang="ru-RU" dirty="0" smtClean="0"/>
              <a:t>переход.</a:t>
            </a:r>
            <a:endParaRPr lang="en-US" dirty="0"/>
          </a:p>
          <a:p>
            <a:r>
              <a:rPr lang="en-US" dirty="0" smtClean="0"/>
              <a:t>2. </a:t>
            </a:r>
            <a:r>
              <a:rPr lang="ru-RU" dirty="0" smtClean="0"/>
              <a:t>Рекомбинация </a:t>
            </a:r>
            <a:r>
              <a:rPr lang="ru-RU" dirty="0"/>
              <a:t>и диффузионный перенос носителей через область базы от эмиттерного к коллекторному переходу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dirty="0" smtClean="0"/>
              <a:t>3. </a:t>
            </a:r>
            <a:r>
              <a:rPr lang="ru-RU" dirty="0" smtClean="0"/>
              <a:t>Экстракция </a:t>
            </a:r>
            <a:r>
              <a:rPr lang="ru-RU" dirty="0"/>
              <a:t>носителей через </a:t>
            </a:r>
            <a:r>
              <a:rPr lang="ru-RU" dirty="0" err="1" smtClean="0"/>
              <a:t>обратносмёщенный</a:t>
            </a:r>
            <a:r>
              <a:rPr lang="ru-RU" dirty="0" smtClean="0"/>
              <a:t> </a:t>
            </a:r>
            <a:r>
              <a:rPr lang="ru-RU" dirty="0"/>
              <a:t>коллекторный переход.</a:t>
            </a:r>
          </a:p>
        </p:txBody>
      </p:sp>
    </p:spTree>
    <p:extLst>
      <p:ext uri="{BB962C8B-B14F-4D97-AF65-F5344CB8AC3E}">
        <p14:creationId xmlns:p14="http://schemas.microsoft.com/office/powerpoint/2010/main" val="305762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dirty="0" smtClean="0"/>
                  <a:t>Согласно рис. </a:t>
                </a:r>
                <a:r>
                  <a:rPr lang="ru-RU" sz="2800" dirty="0" smtClean="0"/>
                  <a:t>6.3 </a:t>
                </a:r>
                <a:r>
                  <a:rPr lang="ru-RU" sz="2800" dirty="0" smtClean="0"/>
                  <a:t>ток эмиттера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э</m:t>
                    </m:r>
                  </m:oMath>
                </a14:m>
                <a:r>
                  <a:rPr lang="ru-RU" sz="2800" dirty="0"/>
                  <a:t> имеет две составляющие: электронную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э</m:t>
                    </m:r>
                    <m:r>
                      <a:rPr lang="ru-RU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ru-RU" sz="2800" dirty="0"/>
                  <a:t> и дырочную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эр</m:t>
                    </m:r>
                  </m:oMath>
                </a14:m>
                <a:endParaRPr lang="ru-RU" sz="2800" dirty="0"/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э = </m:t>
                    </m:r>
                    <m:r>
                      <a:rPr lang="ru-RU" sz="2800" i="1" dirty="0" err="1">
                        <a:latin typeface="Cambria Math"/>
                      </a:rPr>
                      <m:t>𝐼</m:t>
                    </m:r>
                    <m:r>
                      <a:rPr lang="ru-RU" sz="2800" i="1" dirty="0" err="1">
                        <a:latin typeface="Cambria Math"/>
                      </a:rPr>
                      <m:t>э</m:t>
                    </m:r>
                    <m:r>
                      <a:rPr lang="ru-RU" sz="2800" i="1" dirty="0" err="1">
                        <a:latin typeface="Cambria Math"/>
                      </a:rPr>
                      <m:t>𝑛</m:t>
                    </m:r>
                    <m:r>
                      <a:rPr lang="ru-RU" sz="2800" i="1" dirty="0">
                        <a:latin typeface="Cambria Math"/>
                      </a:rPr>
                      <m:t> + </m:t>
                    </m:r>
                    <m:r>
                      <a:rPr lang="ru-RU" sz="2800" i="1" dirty="0" err="1" smtClean="0">
                        <a:latin typeface="Cambria Math"/>
                      </a:rPr>
                      <m:t>𝐼</m:t>
                    </m:r>
                    <m:r>
                      <a:rPr lang="ru-RU" sz="2800" i="1" dirty="0" err="1" smtClean="0">
                        <a:latin typeface="Cambria Math"/>
                      </a:rPr>
                      <m:t>эр </m:t>
                    </m:r>
                  </m:oMath>
                </a14:m>
                <a:r>
                  <a:rPr lang="ru-RU" sz="2800" dirty="0"/>
                  <a:t>. </a:t>
                </a:r>
                <a:r>
                  <a:rPr lang="en-US" sz="2800" dirty="0" smtClean="0"/>
                  <a:t>					</a:t>
                </a:r>
                <a:r>
                  <a:rPr lang="ru-RU" sz="2800" dirty="0" smtClean="0"/>
                  <a:t>(6.5</a:t>
                </a:r>
                <a:r>
                  <a:rPr lang="ru-RU" sz="2800" dirty="0"/>
                  <a:t>)</a:t>
                </a:r>
              </a:p>
              <a:p>
                <a:r>
                  <a:rPr lang="ru-RU" sz="2800" dirty="0"/>
                  <a:t>Обратный ток коллектора в цепи базы противоположен току рекомбинации</a:t>
                </a: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б = </m:t>
                    </m:r>
                    <m:r>
                      <a:rPr lang="ru-RU" sz="2800" i="1" dirty="0" err="1">
                        <a:latin typeface="Cambria Math"/>
                      </a:rPr>
                      <m:t>𝐼</m:t>
                    </m:r>
                    <m:r>
                      <a:rPr lang="ru-RU" sz="2800" i="1" dirty="0" err="1">
                        <a:latin typeface="Cambria Math"/>
                      </a:rPr>
                      <m:t>б рек −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КБО</m:t>
                        </m:r>
                      </m:sub>
                    </m:sSub>
                  </m:oMath>
                </a14:m>
                <a:r>
                  <a:rPr lang="ru-RU" sz="2800" dirty="0"/>
                  <a:t>; 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б = (1− </m:t>
                    </m:r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sz="2800" i="1" dirty="0">
                        <a:latin typeface="Cambria Math"/>
                      </a:rPr>
                      <m:t> )</m:t>
                    </m:r>
                    <m:r>
                      <a:rPr lang="ru-RU" sz="2800" i="1" dirty="0" err="1">
                        <a:latin typeface="Cambria Math"/>
                      </a:rPr>
                      <m:t>𝐼</m:t>
                    </m:r>
                    <m:r>
                      <a:rPr lang="ru-RU" sz="2800" i="1" dirty="0" err="1">
                        <a:latin typeface="Cambria Math"/>
                      </a:rPr>
                      <m:t>э −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КБО</m:t>
                        </m:r>
                      </m:sub>
                    </m:sSub>
                  </m:oMath>
                </a14:m>
                <a:r>
                  <a:rPr lang="ru-RU" sz="2800" dirty="0"/>
                  <a:t>. </a:t>
                </a:r>
                <a:r>
                  <a:rPr lang="en-US" sz="2800" dirty="0" smtClean="0"/>
                  <a:t>		</a:t>
                </a:r>
                <a:r>
                  <a:rPr lang="ru-RU" sz="2800" dirty="0" smtClean="0"/>
                  <a:t>	</a:t>
                </a:r>
                <a:r>
                  <a:rPr lang="ru-RU" sz="2800" dirty="0" smtClean="0"/>
                  <a:t>(6.6</a:t>
                </a:r>
                <a:r>
                  <a:rPr lang="ru-RU" sz="2800" dirty="0"/>
                  <a:t>)</a:t>
                </a:r>
              </a:p>
              <a:p>
                <a:r>
                  <a:rPr lang="ru-RU" sz="2800" dirty="0"/>
                  <a:t>Ток коллектора имеет две составляющие: управляемый 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к </m:t>
                        </m:r>
                        <m:r>
                          <a:rPr lang="ru-RU" sz="2800" i="1" dirty="0" err="1">
                            <a:latin typeface="Cambria Math"/>
                          </a:rPr>
                          <m:t>упр</m:t>
                        </m:r>
                      </m:sub>
                    </m:sSub>
                    <m:r>
                      <a:rPr lang="ru-RU" sz="2800" i="1" dirty="0" err="1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dirty="0" smtClean="0"/>
                  <a:t>и </a:t>
                </a:r>
                <a:r>
                  <a:rPr lang="ru-RU" sz="2800" dirty="0"/>
                  <a:t>обратный 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ru-RU" sz="2800" b="0" i="1" dirty="0" smtClean="0">
                            <a:latin typeface="Cambria Math"/>
                          </a:rPr>
                          <m:t>КБО</m:t>
                        </m:r>
                      </m:sub>
                    </m:sSub>
                  </m:oMath>
                </a14:m>
                <a:endParaRPr lang="ru-RU" sz="2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к 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sz="2800" i="1" dirty="0" err="1">
                        <a:latin typeface="Cambria Math"/>
                      </a:rPr>
                      <m:t>𝐼</m:t>
                    </m:r>
                    <m:r>
                      <a:rPr lang="ru-RU" sz="2800" i="1" dirty="0" err="1">
                        <a:latin typeface="Cambria Math"/>
                      </a:rPr>
                      <m:t>э +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𝐼</m:t>
                        </m:r>
                        <m:r>
                          <m:rPr>
                            <m:nor/>
                          </m:rPr>
                          <a:rPr lang="en-US" sz="2800" i="1" dirty="0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КБО</m:t>
                        </m:r>
                      </m:sub>
                    </m:sSub>
                  </m:oMath>
                </a14:m>
                <a:r>
                  <a:rPr lang="ru-RU" sz="2800" dirty="0"/>
                  <a:t>. </a:t>
                </a:r>
                <a:r>
                  <a:rPr lang="en-US" sz="2800" dirty="0" smtClean="0"/>
                  <a:t>				</a:t>
                </a:r>
                <a:r>
                  <a:rPr lang="ru-RU" sz="2800" dirty="0" smtClean="0"/>
                  <a:t>(6.7</a:t>
                </a:r>
                <a:r>
                  <a:rPr lang="ru-RU" sz="2800" dirty="0"/>
                  <a:t>)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50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dirty="0"/>
                  <a:t>С учетом уравнений </a:t>
                </a:r>
                <a:r>
                  <a:rPr lang="ru-RU" dirty="0" smtClean="0"/>
                  <a:t>(6.5</a:t>
                </a:r>
                <a:r>
                  <a:rPr lang="ru-RU" dirty="0"/>
                  <a:t>) – </a:t>
                </a:r>
                <a:r>
                  <a:rPr lang="ru-RU" dirty="0" smtClean="0"/>
                  <a:t>(6.7</a:t>
                </a:r>
                <a:r>
                  <a:rPr lang="ru-RU" dirty="0"/>
                  <a:t>) получаем</a:t>
                </a:r>
              </a:p>
              <a:p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э = </m:t>
                    </m:r>
                    <m:r>
                      <a:rPr lang="ru-RU" i="1" dirty="0" err="1">
                        <a:latin typeface="Cambria Math"/>
                      </a:rPr>
                      <m:t>𝐼</m:t>
                    </m:r>
                    <m:r>
                      <a:rPr lang="ru-RU" i="1" dirty="0" err="1">
                        <a:latin typeface="Cambria Math"/>
                      </a:rPr>
                      <m:t>б + </m:t>
                    </m:r>
                    <m:r>
                      <a:rPr lang="ru-RU" i="1" dirty="0" err="1">
                        <a:latin typeface="Cambria Math"/>
                      </a:rPr>
                      <m:t>𝐼</m:t>
                    </m:r>
                    <m:r>
                      <a:rPr lang="ru-RU" i="1" dirty="0" err="1">
                        <a:latin typeface="Cambria Math"/>
                      </a:rPr>
                      <m:t>к </m:t>
                    </m:r>
                  </m:oMath>
                </a14:m>
                <a:r>
                  <a:rPr lang="ru-RU" dirty="0" smtClean="0"/>
                  <a:t> 				</a:t>
                </a:r>
                <a:r>
                  <a:rPr lang="ru-RU" dirty="0" smtClean="0"/>
                  <a:t>(6.8</a:t>
                </a:r>
                <a:r>
                  <a:rPr lang="ru-RU" dirty="0"/>
                  <a:t>)</a:t>
                </a:r>
              </a:p>
              <a:p>
                <a:r>
                  <a:rPr lang="ru-RU" dirty="0"/>
                  <a:t>Это выражение устанавливает связь между токами транзистора. Оно </a:t>
                </a:r>
                <a:r>
                  <a:rPr lang="ru-RU" b="1" i="1" u="sng" dirty="0"/>
                  <a:t>справедливо для любой схемы включения</a:t>
                </a:r>
                <a:r>
                  <a:rPr lang="ru-RU" b="1" dirty="0"/>
                  <a:t> </a:t>
                </a:r>
                <a:r>
                  <a:rPr lang="ru-RU" dirty="0"/>
                  <a:t>и удовлетворяет первому закону Кирхгофа.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2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14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6.2. Статические характеристики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биполярных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b="1" i="1" u="sng" dirty="0" smtClean="0"/>
                  <a:t>Статические характеристики </a:t>
                </a:r>
                <a:r>
                  <a:rPr lang="ru-RU" sz="2800" dirty="0"/>
                  <a:t>транзистора устанавливают функциональную связь между токами и напряжениями транзистора. </a:t>
                </a:r>
                <a:endParaRPr lang="ru-RU" sz="2800" dirty="0" smtClean="0"/>
              </a:p>
              <a:p>
                <a:r>
                  <a:rPr lang="ru-RU" sz="2800" dirty="0" smtClean="0"/>
                  <a:t>На </a:t>
                </a:r>
                <a:r>
                  <a:rPr lang="ru-RU" sz="2800" dirty="0"/>
                  <a:t>практике наибольшее распространение получили статические характеристики, в которых в качестве независимых переменных приняты входной ток и выходное напряжение, и они описываются следующей системой уравнений: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800" i="1" dirty="0">
                                <a:latin typeface="Cambria Math"/>
                              </a:rPr>
                              <m:t>𝑈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вх = 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𝑓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ru-RU" sz="2800" i="1" dirty="0" err="1">
                                <a:latin typeface="Cambria Math"/>
                              </a:rPr>
                              <m:t>𝐼</m:t>
                            </m:r>
                            <m:r>
                              <a:rPr lang="ru-RU" sz="2800" i="1" dirty="0" err="1">
                                <a:latin typeface="Cambria Math"/>
                              </a:rPr>
                              <m:t>вх,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𝑈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вых)</m:t>
                            </m:r>
                          </m:e>
                          <m:e>
                            <m:r>
                              <a:rPr lang="ru-RU" sz="2800" i="1" dirty="0">
                                <a:latin typeface="Cambria Math"/>
                              </a:rPr>
                              <m:t>𝐼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вых = 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𝑓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𝐼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вх,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𝑈</m:t>
                            </m:r>
                            <m:r>
                              <a:rPr lang="ru-RU" sz="2800" i="1" dirty="0">
                                <a:latin typeface="Cambria Math"/>
                              </a:rPr>
                              <m:t>вых)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2800" dirty="0" smtClean="0"/>
                  <a:t>				</a:t>
                </a:r>
                <a:r>
                  <a:rPr lang="ru-RU" sz="2800" dirty="0" smtClean="0"/>
                  <a:t>(6.9</a:t>
                </a:r>
                <a:r>
                  <a:rPr lang="ru-RU" sz="2800" dirty="0" smtClean="0"/>
                  <a:t>)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 r="-5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0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20000"/>
          </a:bodyPr>
          <a:lstStyle/>
          <a:p>
            <a:r>
              <a:rPr lang="ru-RU" b="1" i="1" u="sng" dirty="0"/>
              <a:t>Биполярным транзистором </a:t>
            </a:r>
            <a:r>
              <a:rPr lang="ru-RU" dirty="0"/>
              <a:t>называют электропреобразовательный прибор, имеющий </a:t>
            </a:r>
            <a:r>
              <a:rPr lang="ru-RU" i="1" u="sng" dirty="0"/>
              <a:t>два p–n перехода</a:t>
            </a:r>
            <a:r>
              <a:rPr lang="ru-RU" dirty="0"/>
              <a:t>, пригодный для усиления мощности электрических сигналов. </a:t>
            </a: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принципу действия транзисторы делятся на: </a:t>
            </a:r>
            <a:r>
              <a:rPr lang="ru-RU" b="1" i="1" dirty="0"/>
              <a:t>биполярные</a:t>
            </a:r>
            <a:r>
              <a:rPr lang="ru-RU" dirty="0"/>
              <a:t> и </a:t>
            </a:r>
            <a:r>
              <a:rPr lang="ru-RU" b="1" i="1" dirty="0"/>
              <a:t>полевые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работе биполярных транзисторов используются носители обеих полярностей (дырки и электроны), что и отражено в их названии.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полевых (униполярных) транзисторах используется движение носителей одного знака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809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6.2. Статические характеристики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биполярных транзисторов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dirty="0" smtClean="0"/>
                  <a:t>Основные характеристики:</a:t>
                </a:r>
                <a:br>
                  <a:rPr lang="ru-RU" dirty="0" smtClean="0"/>
                </a:br>
                <a:r>
                  <a:rPr lang="ru-RU" dirty="0" smtClean="0"/>
                  <a:t>а) </a:t>
                </a:r>
                <a:r>
                  <a:rPr lang="ru-RU" b="1" i="1" u="sng" dirty="0" smtClean="0"/>
                  <a:t>входная</a:t>
                </a:r>
                <a:r>
                  <a:rPr lang="ru-RU" dirty="0" smtClean="0"/>
                  <a:t>						 </a:t>
                </a:r>
                <a:r>
                  <a:rPr lang="ru-RU" i="1" dirty="0" smtClean="0">
                    <a:latin typeface="Cambria Math"/>
                  </a:rPr>
                  <a:t/>
                </a:r>
                <a:br>
                  <a:rPr lang="ru-RU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вх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 smtClean="0">
                        <a:latin typeface="Cambria Math"/>
                      </a:rPr>
                      <m:t>𝐼</m:t>
                    </m:r>
                    <m:r>
                      <a:rPr lang="ru-RU" i="1" dirty="0" err="1" smtClean="0">
                        <a:latin typeface="Cambria Math"/>
                      </a:rPr>
                      <m:t>вх)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вых 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ru-RU" dirty="0"/>
                  <a:t>;</a:t>
                </a:r>
                <a:br>
                  <a:rPr lang="ru-RU" dirty="0"/>
                </a:br>
                <a:r>
                  <a:rPr lang="ru-RU" dirty="0"/>
                  <a:t>б) </a:t>
                </a:r>
                <a:r>
                  <a:rPr lang="ru-RU" b="1" i="1" u="sng" dirty="0" smtClean="0"/>
                  <a:t>выходная</a:t>
                </a:r>
                <a:br>
                  <a:rPr lang="ru-RU" b="1" i="1" u="sng" dirty="0" smtClean="0"/>
                </a:b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вых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 smtClean="0">
                        <a:latin typeface="Cambria Math"/>
                      </a:rPr>
                      <m:t>𝑈</m:t>
                    </m:r>
                    <m:r>
                      <a:rPr lang="ru-RU" i="1" dirty="0" err="1" smtClean="0">
                        <a:latin typeface="Cambria Math"/>
                      </a:rPr>
                      <m:t>вых)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вх 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Вспомогательные </a:t>
                </a:r>
                <a:r>
                  <a:rPr lang="ru-RU" dirty="0" smtClean="0"/>
                  <a:t>характеристики: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в) </a:t>
                </a:r>
                <a:r>
                  <a:rPr lang="ru-RU" b="1" i="1" u="sng" dirty="0"/>
                  <a:t>характеристика прямой </a:t>
                </a:r>
                <a:r>
                  <a:rPr lang="ru-RU" b="1" i="1" u="sng" dirty="0" smtClean="0"/>
                  <a:t>передачи</a:t>
                </a:r>
                <a:r>
                  <a:rPr lang="ru-RU" dirty="0" smtClean="0"/>
                  <a:t>	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вых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 smtClean="0">
                        <a:latin typeface="Cambria Math"/>
                      </a:rPr>
                      <m:t>𝐼</m:t>
                    </m:r>
                    <m:r>
                      <a:rPr lang="ru-RU" i="1" dirty="0" err="1" smtClean="0">
                        <a:latin typeface="Cambria Math"/>
                      </a:rPr>
                      <m:t>вх)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вых 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ru-RU" dirty="0"/>
                  <a:t>;</a:t>
                </a:r>
                <a:br>
                  <a:rPr lang="ru-RU" dirty="0"/>
                </a:br>
                <a:r>
                  <a:rPr lang="ru-RU" dirty="0"/>
                  <a:t>г) </a:t>
                </a:r>
                <a:r>
                  <a:rPr lang="ru-RU" b="1" i="1" u="sng" dirty="0"/>
                  <a:t>характеристика обратной </a:t>
                </a:r>
                <a:r>
                  <a:rPr lang="ru-RU" b="1" i="1" u="sng" dirty="0" smtClean="0"/>
                  <a:t>связи</a:t>
                </a:r>
                <a:r>
                  <a:rPr lang="ru-RU" dirty="0" smtClean="0"/>
                  <a:t>	</a:t>
                </a:r>
                <a:r>
                  <a:rPr lang="ru-RU" i="1" dirty="0" smtClean="0">
                    <a:latin typeface="Cambria Math"/>
                  </a:rPr>
                  <a:t/>
                </a:r>
                <a:br>
                  <a:rPr lang="ru-RU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вх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 smtClean="0">
                        <a:latin typeface="Cambria Math"/>
                      </a:rPr>
                      <m:t>𝑈</m:t>
                    </m:r>
                    <m:r>
                      <a:rPr lang="ru-RU" i="1" dirty="0" err="1" smtClean="0">
                        <a:latin typeface="Cambria Math"/>
                      </a:rPr>
                      <m:t>вых)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вх 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478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6.3. Статические характеристики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dirty="0" smtClean="0"/>
              <a:t>Рассмотрим семейства характеристик для транзистора, включенного по схеме с общей базой (рис </a:t>
            </a:r>
            <a:r>
              <a:rPr lang="ru-RU" dirty="0" smtClean="0"/>
              <a:t>6.4</a:t>
            </a:r>
            <a:r>
              <a:rPr lang="ru-RU" dirty="0" smtClean="0"/>
              <a:t>)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3824450" cy="310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5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ВХОДНЫЕ ХАРАКТЕРИСТИКИ</a:t>
                </a:r>
              </a:p>
              <a:p>
                <a:r>
                  <a:rPr lang="ru-RU" dirty="0" smtClean="0"/>
                  <a:t>Семейство </a:t>
                </a:r>
                <a:r>
                  <a:rPr lang="ru-RU" dirty="0"/>
                  <a:t>входных </a:t>
                </a:r>
                <a:r>
                  <a:rPr lang="ru-RU" dirty="0" smtClean="0"/>
                  <a:t>характеристик	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эб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 smtClean="0">
                        <a:latin typeface="Cambria Math"/>
                      </a:rPr>
                      <m:t>𝐼</m:t>
                    </m:r>
                    <m:r>
                      <a:rPr lang="ru-RU" i="1" dirty="0" err="1" smtClean="0">
                        <a:latin typeface="Cambria Math"/>
                      </a:rPr>
                      <m:t>э)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кб=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представлены на рис. </a:t>
                </a:r>
                <a:r>
                  <a:rPr lang="ru-RU" dirty="0" smtClean="0"/>
                  <a:t>6.5 </a:t>
                </a:r>
                <a:r>
                  <a:rPr lang="ru-RU" dirty="0"/>
                  <a:t>и выражает зависимость входного напряжения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от </a:t>
                </a:r>
                <a:r>
                  <a:rPr lang="ru-RU" dirty="0"/>
                  <a:t>входного тока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18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DAPPT\Desktop\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35724"/>
            <a:ext cx="47053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8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/>
                  <a:t>ВХОДНЫЕ ХАРАКТЕРИСТИКИ</a:t>
                </a:r>
              </a:p>
              <a:p>
                <a:r>
                  <a:rPr lang="ru-RU" dirty="0" smtClean="0"/>
                  <a:t>При </a:t>
                </a:r>
                <a:r>
                  <a:rPr lang="ru-RU" dirty="0" err="1"/>
                  <a:t>Uкб</a:t>
                </a:r>
                <a:r>
                  <a:rPr lang="ru-RU" dirty="0"/>
                  <a:t> = 0 входная характеристика представляет собой прямую ветвь </a:t>
                </a:r>
                <a:r>
                  <a:rPr lang="ru-RU" dirty="0" smtClean="0"/>
                  <a:t>ВАХ </a:t>
                </a:r>
                <a:r>
                  <a:rPr lang="ru-RU" dirty="0" err="1" smtClean="0"/>
                  <a:t>прямосмещенного</a:t>
                </a:r>
                <a:r>
                  <a:rPr lang="ru-RU" dirty="0" smtClean="0"/>
                  <a:t> </a:t>
                </a:r>
                <a:r>
                  <a:rPr lang="ru-RU" dirty="0"/>
                  <a:t>эмиттерного перехода и может быть описана уравнением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𝐼</m:t>
                    </m:r>
                    <m:r>
                      <a:rPr lang="ru-RU" sz="3600" b="0" i="1" smtClean="0">
                        <a:latin typeface="Cambria Math"/>
                      </a:rPr>
                      <m:t>э=</m:t>
                    </m:r>
                    <m:r>
                      <a:rPr lang="en-US" sz="3600" b="0" i="1" smtClean="0">
                        <a:latin typeface="Cambria Math"/>
                      </a:rPr>
                      <m:t>𝐼</m:t>
                    </m:r>
                    <m:r>
                      <a:rPr lang="ru-RU" sz="3600" b="0" i="1" smtClean="0">
                        <a:latin typeface="Cambria Math"/>
                      </a:rPr>
                      <m:t>эбо (</m:t>
                    </m:r>
                    <m:sSup>
                      <m:sSupPr>
                        <m:ctrlPr>
                          <a:rPr lang="ru-RU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ru-RU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/>
                              </a:rPr>
                              <m:t>𝑞𝑈</m:t>
                            </m:r>
                            <m:r>
                              <a:rPr lang="ru-RU" sz="3600" b="0" i="1" smtClean="0">
                                <a:latin typeface="Cambria Math"/>
                              </a:rPr>
                              <m:t>эб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</a:rPr>
                              <m:t>𝑘𝑇</m:t>
                            </m:r>
                          </m:den>
                        </m:f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−1</m:t>
                    </m:r>
                    <m:r>
                      <a:rPr lang="ru-RU" sz="3600" b="0" i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/>
                  <a:t>				</a:t>
                </a:r>
                <a:r>
                  <a:rPr lang="ru-RU" dirty="0" smtClean="0"/>
                  <a:t>(6.10</a:t>
                </a:r>
                <a:r>
                  <a:rPr lang="ru-RU" dirty="0"/>
                  <a:t>)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61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b="1" u="sng" dirty="0"/>
              <a:t>ВХОДНЫЕ ХАРАКТЕРИСТИКИ</a:t>
            </a:r>
          </a:p>
          <a:p>
            <a:r>
              <a:rPr lang="ru-RU" sz="2700" dirty="0"/>
              <a:t>При увеличении по абсолютной величине напряжения на коллекторе входная характеристика смещается в область больших токов, за счет уменьшения ширины базы (эффект </a:t>
            </a:r>
            <a:r>
              <a:rPr lang="ru-RU" sz="2700" dirty="0" err="1"/>
              <a:t>Эрли</a:t>
            </a:r>
            <a:r>
              <a:rPr lang="ru-RU" sz="2700" dirty="0"/>
              <a:t>) и увеличения градиента концентрации неосновных носителей в ней. </a:t>
            </a:r>
            <a:endParaRPr lang="ru-RU" sz="2700" dirty="0" smtClean="0"/>
          </a:p>
          <a:p>
            <a:r>
              <a:rPr lang="ru-RU" sz="2700" dirty="0"/>
              <a:t>Это приводит к уменьшению рекомбинации носителей в базе и возрастанию тока эмиттера при неизменном напряжении </a:t>
            </a:r>
            <a:r>
              <a:rPr lang="ru-RU" sz="2700" dirty="0" err="1"/>
              <a:t>Uэб</a:t>
            </a:r>
            <a:r>
              <a:rPr lang="ru-RU" sz="2700" dirty="0"/>
              <a:t> . То, что коллекторное напряжение влияет на входную характеристику, свидетельствует о наличии в транзисторе внутренней обратной связи.</a:t>
            </a:r>
          </a:p>
          <a:p>
            <a:endParaRPr lang="ru-RU" sz="2800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8439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</a:t>
                </a:r>
                <a:r>
                  <a:rPr lang="ru-RU" b="1" u="sng" dirty="0"/>
                  <a:t>ХАРАКТЕРИСТИКИ</a:t>
                </a:r>
              </a:p>
              <a:p>
                <a:r>
                  <a:rPr lang="ru-RU" dirty="0"/>
                  <a:t>Семейство выходных </a:t>
                </a:r>
                <a:r>
                  <a:rPr lang="ru-RU" dirty="0" smtClean="0"/>
                  <a:t>характеристик	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к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>
                        <a:latin typeface="Cambria Math"/>
                      </a:rPr>
                      <m:t>𝑈</m:t>
                    </m:r>
                    <m:r>
                      <a:rPr lang="ru-RU" i="1" dirty="0" err="1">
                        <a:latin typeface="Cambria Math"/>
                      </a:rPr>
                      <m:t>кб)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э 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представлены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на </a:t>
                </a:r>
                <a:r>
                  <a:rPr lang="ru-RU" dirty="0"/>
                  <a:t>рис. </a:t>
                </a:r>
                <a:r>
                  <a:rPr lang="ru-RU" dirty="0" smtClean="0"/>
                  <a:t>6.6 </a:t>
                </a:r>
                <a:r>
                  <a:rPr lang="ru-RU" dirty="0" smtClean="0"/>
                  <a:t>и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выражают </a:t>
                </a:r>
                <a:br>
                  <a:rPr lang="ru-RU" dirty="0" smtClean="0"/>
                </a:br>
                <a:r>
                  <a:rPr lang="ru-RU" dirty="0" smtClean="0"/>
                  <a:t>зависимость </a:t>
                </a:r>
                <a:br>
                  <a:rPr lang="ru-RU" dirty="0" smtClean="0"/>
                </a:br>
                <a:r>
                  <a:rPr lang="ru-RU" dirty="0" smtClean="0"/>
                  <a:t>выходного </a:t>
                </a:r>
                <a:r>
                  <a:rPr lang="ru-RU" dirty="0"/>
                  <a:t>тока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от </a:t>
                </a:r>
                <a:r>
                  <a:rPr lang="ru-RU" dirty="0"/>
                  <a:t>выходного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напряжения</a:t>
                </a:r>
                <a:endParaRPr lang="ru-RU" dirty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27" y="2762188"/>
            <a:ext cx="5328592" cy="409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543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ХАРАКТЕРИСТИКИ</a:t>
                </a:r>
              </a:p>
              <a:p>
                <a:r>
                  <a:rPr lang="ru-RU" dirty="0" smtClean="0"/>
                  <a:t>Зависимость </a:t>
                </a:r>
                <a:r>
                  <a:rPr lang="ru-RU" dirty="0"/>
                  <a:t>выходного тока от выходного </a:t>
                </a:r>
                <a:r>
                  <a:rPr lang="ru-RU" dirty="0" smtClean="0"/>
                  <a:t>напряжения: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ru-RU" b="0" i="1" smtClean="0">
                        <a:latin typeface="Cambria Math"/>
                      </a:rPr>
                      <m:t>к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i="1" dirty="0" err="1">
                        <a:latin typeface="Cambria Math"/>
                      </a:rPr>
                      <m:t>𝐼</m:t>
                    </m:r>
                    <m:r>
                      <a:rPr lang="ru-RU" i="1" dirty="0" err="1">
                        <a:latin typeface="Cambria Math"/>
                      </a:rPr>
                      <m:t>э −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ru-RU" b="0" i="1" smtClean="0">
                        <a:latin typeface="Cambria Math"/>
                      </a:rPr>
                      <m:t>к</m:t>
                    </m:r>
                    <m:r>
                      <a:rPr lang="ru-RU" i="1">
                        <a:latin typeface="Cambria Math"/>
                      </a:rPr>
                      <m:t>бо 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𝑞𝑈</m:t>
                            </m:r>
                            <m:r>
                              <a:rPr lang="ru-RU" i="1">
                                <a:latin typeface="Cambria Math"/>
                              </a:rPr>
                              <m:t>эб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𝑘𝑇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−1</m:t>
                    </m:r>
                    <m:r>
                      <a:rPr lang="ru-RU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	</a:t>
                </a:r>
                <a:r>
                  <a:rPr lang="ru-RU" dirty="0" smtClean="0"/>
                  <a:t>	</a:t>
                </a:r>
                <a:r>
                  <a:rPr lang="ru-RU" dirty="0" smtClean="0"/>
                  <a:t>(6.11</a:t>
                </a:r>
                <a:r>
                  <a:rPr lang="ru-RU" dirty="0" smtClean="0"/>
                  <a:t>)</a:t>
                </a:r>
                <a:endParaRPr lang="ru-RU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э = 0</m:t>
                    </m:r>
                  </m:oMath>
                </a14:m>
                <a:r>
                  <a:rPr lang="ru-RU" dirty="0"/>
                  <a:t>, то выходная характеристика представляет собой характеристику обратно-смещенного коллекторного перехода. Транзистор работает в режиме отсечки в области, расположенной ниже данной характеристики.</a:t>
                </a:r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1667" b="-162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30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ХАРАКТЕРИСТИКИ</a:t>
                </a:r>
              </a:p>
              <a:p>
                <a:r>
                  <a:rPr lang="ru-RU" sz="2800" dirty="0"/>
                  <a:t>Если во входной цепи эмиттера задан ток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э</m:t>
                    </m:r>
                  </m:oMath>
                </a14:m>
                <a:r>
                  <a:rPr lang="ru-RU" sz="2800" dirty="0"/>
                  <a:t> , то при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𝑈</m:t>
                    </m:r>
                    <m:r>
                      <a:rPr lang="ru-RU" sz="2800" i="1" dirty="0" smtClean="0">
                        <a:latin typeface="Cambria Math"/>
                      </a:rPr>
                      <m:t>кб = 0 </m:t>
                    </m:r>
                  </m:oMath>
                </a14:m>
                <a:r>
                  <a:rPr lang="ru-RU" sz="2800" dirty="0"/>
                  <a:t>в коллекторной цепи протекает ток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/>
                      </a:rPr>
                      <m:t>𝐼</m:t>
                    </m:r>
                    <m:r>
                      <a:rPr lang="ru-RU" sz="2800" i="1" dirty="0">
                        <a:latin typeface="Cambria Math"/>
                      </a:rPr>
                      <m:t>к 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sz="2800" i="1" dirty="0" err="1">
                        <a:latin typeface="Cambria Math"/>
                      </a:rPr>
                      <m:t>𝐼</m:t>
                    </m:r>
                    <m:r>
                      <a:rPr lang="ru-RU" sz="2800" i="1" dirty="0" err="1">
                        <a:latin typeface="Cambria Math"/>
                      </a:rPr>
                      <m:t>э </m:t>
                    </m:r>
                  </m:oMath>
                </a14:m>
                <a:r>
                  <a:rPr lang="ru-RU" sz="2800" dirty="0"/>
                  <a:t>, т.е. поля контактной разности потенциалов коллекторного перехода достаточно для экстракции носителей из базы в коллектор. </a:t>
                </a:r>
                <a:endParaRPr lang="ru-RU" sz="2800" dirty="0" smtClean="0"/>
              </a:p>
              <a:p>
                <a:r>
                  <a:rPr lang="ru-RU" sz="2800" dirty="0" smtClean="0"/>
                  <a:t>С </a:t>
                </a:r>
                <a:r>
                  <a:rPr lang="ru-RU" sz="2800" dirty="0"/>
                  <a:t>увеличением абсолютного значения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𝑈</m:t>
                    </m:r>
                    <m:r>
                      <a:rPr lang="ru-RU" sz="2800" i="1" dirty="0" smtClean="0">
                        <a:latin typeface="Cambria Math"/>
                      </a:rPr>
                      <m:t>кб</m:t>
                    </m:r>
                  </m:oMath>
                </a14:m>
                <a:r>
                  <a:rPr lang="ru-RU" sz="2800" dirty="0"/>
                  <a:t> ток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к</m:t>
                    </m:r>
                  </m:oMath>
                </a14:m>
                <a:r>
                  <a:rPr lang="ru-RU" sz="2800" dirty="0"/>
                  <a:t> несколько возрастает за счет появления обратного тока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</a:rPr>
                      <m:t>𝐼</m:t>
                    </m:r>
                    <m:r>
                      <a:rPr lang="ru-RU" sz="2800" i="1" dirty="0" smtClean="0">
                        <a:latin typeface="Cambria Math"/>
                      </a:rPr>
                      <m:t>кбо</m:t>
                    </m:r>
                  </m:oMath>
                </a14:m>
                <a:r>
                  <a:rPr lang="ru-RU" sz="2800" dirty="0"/>
                  <a:t> , а также некоторого увеличения коэффициента переноса, вызванного уменьшением толщины базы</a:t>
                </a:r>
                <a:r>
                  <a:rPr lang="ru-RU" sz="2800" dirty="0" smtClean="0"/>
                  <a:t>.</a:t>
                </a:r>
                <a:endParaRPr lang="ru-RU" sz="2800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10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534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ХАРАКТЕРИСТИКИ</a:t>
                </a:r>
              </a:p>
              <a:p>
                <a:r>
                  <a:rPr lang="ru-RU" dirty="0"/>
                  <a:t>При подаче на коллектор прямого напряжения появляется прямой ток коллектора, направленный навстречу току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i="1" dirty="0" err="1">
                        <a:latin typeface="Cambria Math"/>
                      </a:rPr>
                      <m:t>𝐼</m:t>
                    </m:r>
                    <m:r>
                      <a:rPr lang="ru-RU" i="1" dirty="0" err="1">
                        <a:latin typeface="Cambria Math"/>
                      </a:rPr>
                      <m:t>э </m:t>
                    </m:r>
                  </m:oMath>
                </a14:m>
                <a:r>
                  <a:rPr lang="ru-RU" dirty="0"/>
                  <a:t> . Результирующий ток в цепи коллектора уменьшается, транзистор работает в режиме насыщения</a:t>
                </a:r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1">
                <a:blip r:embed="rId2"/>
                <a:stretch>
                  <a:fillRect l="-667" t="-1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8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ХАРАКТЕРИСТИКИ ПРЯМОЙ ПЕРЕДАЧИ</a:t>
                </a:r>
              </a:p>
              <a:p>
                <a:r>
                  <a:rPr lang="ru-RU" dirty="0"/>
                  <a:t>Семейство характеристик прямой передачи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к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>
                        <a:latin typeface="Cambria Math"/>
                      </a:rPr>
                      <m:t>𝐼</m:t>
                    </m:r>
                    <m:r>
                      <a:rPr lang="ru-RU" i="1" dirty="0" err="1">
                        <a:latin typeface="Cambria Math"/>
                      </a:rPr>
                      <m:t>э)</m:t>
                    </m:r>
                  </m:oMath>
                </a14:m>
                <a:r>
                  <a:rPr lang="ru-RU" dirty="0"/>
                  <a:t> 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кб=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представлено на рис. </a:t>
                </a:r>
                <a:r>
                  <a:rPr lang="ru-RU" dirty="0" smtClean="0"/>
                  <a:t>6.7</a:t>
                </a:r>
                <a:endParaRPr lang="ru-RU" b="1" u="sng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16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780928"/>
            <a:ext cx="4680520" cy="379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1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544616"/>
          </a:xfrm>
        </p:spPr>
        <p:txBody>
          <a:bodyPr>
            <a:normAutofit/>
          </a:bodyPr>
          <a:lstStyle/>
          <a:p>
            <a:r>
              <a:rPr lang="ru-RU" dirty="0"/>
              <a:t>По порядку чередования p–n переходов транзисторы бывают: n–p–n и p–n–p типов (рис. </a:t>
            </a:r>
            <a:r>
              <a:rPr lang="ru-RU" dirty="0" smtClean="0"/>
              <a:t>6.1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7609284" cy="383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066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ХАРАКТЕРИСТИКИ ПРЯМОЙ ПЕРЕДАЧИ</a:t>
                </a:r>
              </a:p>
              <a:p>
                <a:r>
                  <a:rPr lang="ru-RU" dirty="0"/>
                  <a:t>Семейство характеристик прямой передачи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к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>
                        <a:latin typeface="Cambria Math"/>
                      </a:rPr>
                      <m:t>𝐼</m:t>
                    </m:r>
                    <m:r>
                      <a:rPr lang="ru-RU" i="1" dirty="0" err="1">
                        <a:latin typeface="Cambria Math"/>
                      </a:rPr>
                      <m:t>э )</m:t>
                    </m:r>
                  </m:oMath>
                </a14:m>
                <a:r>
                  <a:rPr lang="ru-RU" dirty="0"/>
                  <a:t> 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кб=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ru-RU" i="1">
                        <a:latin typeface="Cambria Math"/>
                      </a:rPr>
                      <m:t>к=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i="1" dirty="0" err="1">
                        <a:latin typeface="Cambria Math"/>
                      </a:rPr>
                      <m:t>𝐼</m:t>
                    </m:r>
                    <m:r>
                      <a:rPr lang="ru-RU" i="1" dirty="0" err="1">
                        <a:latin typeface="Cambria Math"/>
                      </a:rPr>
                      <m:t>э −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ru-RU" i="1">
                        <a:latin typeface="Cambria Math"/>
                      </a:rPr>
                      <m:t>кбо (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𝑞𝑈</m:t>
                            </m:r>
                            <m:r>
                              <a:rPr lang="ru-RU" i="1">
                                <a:latin typeface="Cambria Math"/>
                              </a:rPr>
                              <m:t>эб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𝑘𝑇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/>
                      </a:rPr>
                      <m:t>−1</m:t>
                    </m:r>
                    <m:r>
                      <a:rPr lang="ru-RU" i="1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	</a:t>
                </a:r>
                <a:r>
                  <a:rPr lang="ru-RU" dirty="0"/>
                  <a:t>	</a:t>
                </a:r>
                <a:r>
                  <a:rPr lang="ru-RU" dirty="0" smtClean="0"/>
                  <a:t>(6.12</a:t>
                </a:r>
                <a:r>
                  <a:rPr lang="ru-RU" dirty="0" smtClean="0"/>
                  <a:t>)</a:t>
                </a:r>
              </a:p>
              <a:p>
                <a:r>
                  <a:rPr lang="ru-RU" dirty="0" smtClean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кб = 0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кбо = 0 </m:t>
                    </m:r>
                  </m:oMath>
                </a14:m>
                <a:r>
                  <a:rPr lang="ru-RU" dirty="0"/>
                  <a:t>характеристика передачи выходит из начала координат, и в первом приближении ее можно считать прямой линией. С ростом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э</m:t>
                    </m:r>
                  </m:oMath>
                </a14:m>
                <a:r>
                  <a:rPr lang="ru-RU" dirty="0"/>
                  <a:t> коэффициент передачи тока эмиттера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21б</m:t>
                        </m:r>
                      </m:sub>
                    </m:sSub>
                  </m:oMath>
                </a14:m>
                <a:r>
                  <a:rPr lang="ru-RU" dirty="0"/>
                  <a:t> становится нелинейным.</a:t>
                </a:r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b="-162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38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b="1" u="sng" dirty="0" smtClean="0"/>
              <a:t>ХАРАКТЕРИСТИКИ ПРЯМОЙ ПЕРЕДАЧИ</a:t>
            </a:r>
          </a:p>
          <a:p>
            <a:r>
              <a:rPr lang="ru-RU" dirty="0"/>
              <a:t>С увеличением напряжения на коллекторе характеристика сдвигается вверх, что обусловлено уменьшением рекомбинации носителей в базе за счет уменьшения ее ширины (эффект </a:t>
            </a:r>
            <a:r>
              <a:rPr lang="ru-RU" dirty="0" err="1"/>
              <a:t>Эрли</a:t>
            </a:r>
            <a:r>
              <a:rPr lang="ru-RU" dirty="0"/>
              <a:t>). Характеристики прямой передачи можно построить, используя семейство выходных характеристик.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22348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ХАРАКТЕРИСТИКИ ОБРАТНОЙ СВЯЗИ</a:t>
                </a:r>
              </a:p>
              <a:p>
                <a:r>
                  <a:rPr lang="ru-RU" dirty="0"/>
                  <a:t>Семейство статических характеристик обратной связи </a:t>
                </a:r>
                <a:r>
                  <a:rPr lang="ru-RU" dirty="0" smtClean="0"/>
                  <a:t>транзистора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эб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>
                        <a:latin typeface="Cambria Math"/>
                      </a:rPr>
                      <m:t>𝑈</m:t>
                    </m:r>
                    <m:r>
                      <a:rPr lang="ru-RU" i="1" dirty="0" err="1">
                        <a:latin typeface="Cambria Math"/>
                      </a:rPr>
                      <m:t>кб 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э 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ru-RU" dirty="0"/>
                  <a:t>, представлено на рис. </a:t>
                </a:r>
                <a:r>
                  <a:rPr lang="ru-RU" dirty="0" smtClean="0"/>
                  <a:t>6.8</a:t>
                </a:r>
                <a:r>
                  <a:rPr lang="ru-RU" dirty="0" smtClean="0"/>
                  <a:t>.</a:t>
                </a:r>
              </a:p>
              <a:p>
                <a:endParaRPr lang="ru-RU" b="1" u="sng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84984"/>
            <a:ext cx="4245843" cy="343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8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6.3.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ОБ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b="1" u="sng" dirty="0" smtClean="0"/>
              <a:t>ХАРАКТЕРИСТИКИ ОБРАТНОЙ СВЯЗИ</a:t>
            </a:r>
          </a:p>
          <a:p>
            <a:r>
              <a:rPr lang="ru-RU" sz="2700" dirty="0"/>
              <a:t>Характеристика обратной связи имеет отрицательный наклон, что связано с уменьшением ширины базы и тока рекомбинации, а также с ростом градиента концентрации носителей тока эмиттера при увеличении абсолютного значения напряжения </a:t>
            </a:r>
            <a:r>
              <a:rPr lang="ru-RU" sz="2700" dirty="0" err="1"/>
              <a:t>Uкб</a:t>
            </a:r>
            <a:r>
              <a:rPr lang="ru-RU" sz="2700" dirty="0"/>
              <a:t> . </a:t>
            </a:r>
            <a:endParaRPr lang="ru-RU" sz="2700" dirty="0" smtClean="0"/>
          </a:p>
          <a:p>
            <a:r>
              <a:rPr lang="ru-RU" sz="2700" dirty="0" smtClean="0"/>
              <a:t>Так </a:t>
            </a:r>
            <a:r>
              <a:rPr lang="ru-RU" sz="2700" dirty="0"/>
              <a:t>как характеристика снимается при постоянном токе эмиттера, то необходимо уменьшать инжекцию носителей из эмиттера в базу посредством снижения </a:t>
            </a:r>
            <a:r>
              <a:rPr lang="ru-RU" sz="2700" dirty="0" err="1"/>
              <a:t>Uэб</a:t>
            </a:r>
            <a:r>
              <a:rPr lang="ru-RU" sz="2700" dirty="0"/>
              <a:t> . Характеристики обратной связи можно построить, используя семейство входных характеристик.</a:t>
            </a:r>
            <a:endParaRPr lang="ru-RU" sz="27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4175381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 smtClean="0">
                <a:effectLst/>
              </a:rPr>
              <a:t>6.4. Статические характеристики </a:t>
            </a:r>
            <a:br>
              <a:rPr lang="ru-RU" sz="2800" dirty="0" smtClean="0">
                <a:effectLst/>
              </a:rPr>
            </a:br>
            <a:r>
              <a:rPr lang="ru-RU" sz="2800" dirty="0" smtClean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616624"/>
          </a:xfrm>
        </p:spPr>
        <p:txBody>
          <a:bodyPr>
            <a:noAutofit/>
          </a:bodyPr>
          <a:lstStyle/>
          <a:p>
            <a:r>
              <a:rPr lang="ru-RU" dirty="0" smtClean="0"/>
              <a:t>Рассмотрим семейства характеристик для транзистора, включенного по схеме с </a:t>
            </a:r>
            <a:r>
              <a:rPr lang="ru-RU" dirty="0" smtClean="0"/>
              <a:t>общим эмиттером (рис 6.9).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80928"/>
            <a:ext cx="4182523" cy="33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51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ВХОДНЫЕ ХАРАКТЕРИСТИКИ</a:t>
                </a:r>
              </a:p>
              <a:p>
                <a:r>
                  <a:rPr lang="ru-RU" dirty="0" smtClean="0"/>
                  <a:t>Семейство </a:t>
                </a:r>
                <a:r>
                  <a:rPr lang="ru-RU" dirty="0"/>
                  <a:t>входных </a:t>
                </a:r>
                <a:r>
                  <a:rPr lang="ru-RU" dirty="0" smtClean="0"/>
                  <a:t>характеристик	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бэ</m:t>
                    </m:r>
                    <m:r>
                      <a:rPr lang="ru-RU" i="1" dirty="0" smtClean="0">
                        <a:latin typeface="Cambria Math"/>
                      </a:rPr>
                      <m:t>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 smtClean="0">
                        <a:latin typeface="Cambria Math"/>
                      </a:rPr>
                      <m:t>𝐼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б</m:t>
                    </m:r>
                    <m:r>
                      <a:rPr lang="ru-RU" i="1" dirty="0" err="1" smtClean="0">
                        <a:latin typeface="Cambria Math"/>
                      </a:rPr>
                      <m:t>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кэ=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представлены на рис. </a:t>
                </a:r>
                <a:r>
                  <a:rPr lang="ru-RU" dirty="0" smtClean="0"/>
                  <a:t>6.10 </a:t>
                </a:r>
                <a:r>
                  <a:rPr lang="ru-RU" dirty="0"/>
                  <a:t>и выражает зависимость входного напряжения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от </a:t>
                </a:r>
                <a:r>
                  <a:rPr lang="ru-RU" dirty="0"/>
                  <a:t>входного тока</a:t>
                </a:r>
                <a:r>
                  <a:rPr lang="ru-RU" dirty="0" smtClean="0"/>
                  <a:t>.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18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84984"/>
            <a:ext cx="33655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4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sz="2800" b="1" u="sng" dirty="0" smtClean="0"/>
                  <a:t>ВХОДНЫЕ ХАРАКТЕРИСТИКИ</a:t>
                </a:r>
              </a:p>
              <a:p>
                <a:r>
                  <a:rPr lang="ru-RU" sz="2800" dirty="0"/>
                  <a:t>При </a:t>
                </a:r>
                <a:r>
                  <a:rPr lang="ru-RU" sz="2800" dirty="0" smtClean="0"/>
                  <a:t>отсутствии внешнего напряжения </a:t>
                </a:r>
                <a:r>
                  <a:rPr lang="ru-RU" sz="280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8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кэ=0  </m:t>
                    </m:r>
                  </m:oMath>
                </a14:m>
                <a:r>
                  <a:rPr lang="ru-RU" sz="2800" dirty="0"/>
                  <a:t>входная  характеристика </a:t>
                </a:r>
                <a:r>
                  <a:rPr lang="ru-RU" sz="2800" dirty="0" smtClean="0"/>
                  <a:t>представляет </a:t>
                </a:r>
                <a:r>
                  <a:rPr lang="ru-RU" sz="2800" dirty="0"/>
                  <a:t>собой вольт–амперную  характеристику  двух параллельно  </a:t>
                </a:r>
                <a:r>
                  <a:rPr lang="ru-RU" sz="2800" dirty="0" smtClean="0"/>
                  <a:t>включенных </a:t>
                </a:r>
                <a:r>
                  <a:rPr lang="ru-RU" sz="2800" dirty="0"/>
                  <a:t>p–n </a:t>
                </a:r>
                <a:r>
                  <a:rPr lang="ru-RU" sz="2800" dirty="0" smtClean="0"/>
                  <a:t>переходов.  Это соответствует  </a:t>
                </a:r>
                <a:r>
                  <a:rPr lang="ru-RU" sz="2800" dirty="0"/>
                  <a:t>режиму  насыщения  транзистора. </a:t>
                </a:r>
              </a:p>
              <a:p>
                <a:r>
                  <a:rPr lang="ru-RU" sz="2800" dirty="0"/>
                  <a:t>Положительное  напряжение,  приложенное  к </a:t>
                </a:r>
                <a:r>
                  <a:rPr lang="ru-RU" sz="2800" dirty="0" smtClean="0"/>
                  <a:t>коллекторному </a:t>
                </a:r>
                <a:r>
                  <a:rPr lang="ru-RU" sz="2800" dirty="0"/>
                  <a:t>переходу, создает в коллекторной </a:t>
                </a:r>
                <a:r>
                  <a:rPr lang="ru-RU" sz="2800" dirty="0" smtClean="0"/>
                  <a:t>цепи  </a:t>
                </a:r>
                <a:r>
                  <a:rPr lang="ru-RU" sz="2800" dirty="0"/>
                  <a:t>прямой  ток,  который  по  направлению  </a:t>
                </a:r>
                <a:r>
                  <a:rPr lang="ru-RU" sz="2800" dirty="0" smtClean="0"/>
                  <a:t>противоположен  </a:t>
                </a:r>
                <a:r>
                  <a:rPr lang="ru-RU" sz="2800" dirty="0"/>
                  <a:t>обычному  току  коллектора </a:t>
                </a:r>
                <a:r>
                  <a:rPr lang="ru-RU" sz="2800" dirty="0" smtClean="0"/>
                  <a:t>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кпр = −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к </m:t>
                    </m:r>
                  </m:oMath>
                </a14:m>
                <a:r>
                  <a:rPr lang="ru-RU" sz="2800" dirty="0"/>
                  <a:t>).  Поэтому  ток  базы  представляет </a:t>
                </a:r>
                <a:r>
                  <a:rPr lang="ru-RU" sz="2800" dirty="0" smtClean="0"/>
                  <a:t>собой </a:t>
                </a:r>
                <a:r>
                  <a:rPr lang="ru-RU" sz="2800" dirty="0"/>
                  <a:t>сумму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б=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э−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к =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э+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кпр </m:t>
                    </m:r>
                  </m:oMath>
                </a14:m>
                <a:r>
                  <a:rPr lang="ru-RU" sz="2800" dirty="0"/>
                  <a:t>.</a:t>
                </a:r>
                <a:endParaRPr lang="ru-RU" sz="2800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467" t="-119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789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/>
                  <a:t>ВХОДНЫЕ ХАРАКТЕРИСТИКИ</a:t>
                </a:r>
              </a:p>
              <a:p>
                <a:r>
                  <a:rPr lang="ru-RU" sz="2700" dirty="0"/>
                  <a:t>При  увеличении  напряжения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кэ</m:t>
                    </m:r>
                  </m:oMath>
                </a14:m>
                <a:r>
                  <a:rPr lang="ru-RU" sz="2700" dirty="0"/>
                  <a:t> </a:t>
                </a:r>
                <a:r>
                  <a:rPr lang="ru-RU" sz="2700" dirty="0" smtClean="0"/>
                  <a:t>коллекторный  </a:t>
                </a:r>
                <a:r>
                  <a:rPr lang="ru-RU" sz="2700" dirty="0"/>
                  <a:t>переход  включается  в  обратном </a:t>
                </a:r>
                <a:r>
                  <a:rPr lang="ru-RU" sz="2700" dirty="0" smtClean="0"/>
                  <a:t>направлении</a:t>
                </a:r>
                <a:r>
                  <a:rPr lang="ru-RU" sz="2700" dirty="0"/>
                  <a:t>, и транзистор переходит в активный </a:t>
                </a:r>
                <a:r>
                  <a:rPr lang="ru-RU" sz="2700" dirty="0" smtClean="0"/>
                  <a:t>режим </a:t>
                </a:r>
                <a:r>
                  <a:rPr lang="ru-RU" sz="2700" dirty="0"/>
                  <a:t>работы. В цепи базы протекает ток </a:t>
                </a:r>
                <a:r>
                  <a:rPr lang="ru-RU" sz="2700" dirty="0" smtClean="0"/>
                  <a:t/>
                </a:r>
                <a:br>
                  <a:rPr lang="ru-RU" sz="2700" dirty="0" smtClean="0"/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б =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б рек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кбо =(1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э−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кбо </m:t>
                    </m:r>
                  </m:oMath>
                </a14:m>
                <a:r>
                  <a:rPr lang="ru-RU" sz="2700" dirty="0"/>
                  <a:t>. </a:t>
                </a:r>
              </a:p>
              <a:p>
                <a:r>
                  <a:rPr lang="ru-RU" sz="2700" dirty="0"/>
                  <a:t>При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бэ=0 </m:t>
                    </m:r>
                  </m:oMath>
                </a14:m>
                <a:r>
                  <a:rPr lang="ru-RU" sz="2700" dirty="0"/>
                  <a:t>ток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э = 0</m:t>
                    </m:r>
                  </m:oMath>
                </a14:m>
                <a:r>
                  <a:rPr lang="ru-RU" sz="2700" dirty="0"/>
                  <a:t>, и в цепи базы протекает ток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б = −</m:t>
                    </m:r>
                    <m:r>
                      <a:rPr lang="ru-RU" sz="27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700" i="1" dirty="0" err="1">
                        <a:latin typeface="Cambria Math" panose="02040503050406030204" pitchFamily="18" charset="0"/>
                      </a:rPr>
                      <m:t>кбо </m:t>
                    </m:r>
                  </m:oMath>
                </a14:m>
                <a:r>
                  <a:rPr lang="ru-RU" sz="2700" dirty="0"/>
                  <a:t>. </a:t>
                </a:r>
                <a:endParaRPr lang="ru-RU" sz="2700" dirty="0" smtClean="0"/>
              </a:p>
              <a:p>
                <a:r>
                  <a:rPr lang="ru-RU" sz="2700" dirty="0" smtClean="0"/>
                  <a:t>Увеличение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бэ</m:t>
                    </m:r>
                  </m:oMath>
                </a14:m>
                <a:r>
                  <a:rPr lang="ru-RU" sz="2700" dirty="0"/>
                  <a:t> </a:t>
                </a:r>
                <a:r>
                  <a:rPr lang="ru-RU" sz="2700" dirty="0" smtClean="0"/>
                  <a:t>приводит </a:t>
                </a:r>
                <a:r>
                  <a:rPr lang="ru-RU" sz="2700" dirty="0"/>
                  <a:t>к росту рекомбинации носителей в базе, и при некотором </a:t>
                </a:r>
                <a:r>
                  <a:rPr lang="ru-RU" sz="2700" dirty="0" smtClean="0"/>
                  <a:t>напряжении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бэ</m:t>
                    </m:r>
                  </m:oMath>
                </a14:m>
                <a:r>
                  <a:rPr lang="ru-RU" sz="2700" dirty="0"/>
                  <a:t> ток базы становится равным нулю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б = 0</m:t>
                    </m:r>
                  </m:oMath>
                </a14:m>
                <a:r>
                  <a:rPr lang="ru-RU" sz="2700" dirty="0"/>
                  <a:t>, а характеристика смещается </a:t>
                </a:r>
                <a:r>
                  <a:rPr lang="ru-RU" sz="2700" dirty="0" smtClean="0"/>
                  <a:t>в </a:t>
                </a:r>
                <a:r>
                  <a:rPr lang="ru-RU" sz="2700" dirty="0"/>
                  <a:t>сторону оси напряжений. </a:t>
                </a:r>
                <a:endParaRPr lang="ru-RU" sz="2800" dirty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2533" b="-564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358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</a:t>
                </a:r>
                <a:r>
                  <a:rPr lang="ru-RU" b="1" u="sng" dirty="0"/>
                  <a:t>ХАРАКТЕРИСТИКИ</a:t>
                </a:r>
              </a:p>
              <a:p>
                <a:r>
                  <a:rPr lang="ru-RU" dirty="0"/>
                  <a:t>Семейство выходных </a:t>
                </a:r>
                <a:r>
                  <a:rPr lang="ru-RU" dirty="0" smtClean="0"/>
                  <a:t>характеристик	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i="1" dirty="0" smtClean="0">
                        <a:latin typeface="Cambria Math"/>
                      </a:rPr>
                      <m:t>к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>
                        <a:latin typeface="Cambria Math"/>
                      </a:rPr>
                      <m:t>𝑈</m:t>
                    </m:r>
                    <m:r>
                      <a:rPr lang="ru-RU" i="1" dirty="0" err="1">
                        <a:latin typeface="Cambria Math"/>
                      </a:rPr>
                      <m:t>кэ)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б</m:t>
                    </m:r>
                    <m:r>
                      <a:rPr lang="ru-RU" i="1" dirty="0" smtClean="0">
                        <a:latin typeface="Cambria Math"/>
                      </a:rPr>
                      <m:t> 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представлены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на </a:t>
                </a:r>
                <a:r>
                  <a:rPr lang="ru-RU" dirty="0"/>
                  <a:t>рис. </a:t>
                </a:r>
                <a:r>
                  <a:rPr lang="ru-RU" dirty="0" smtClean="0"/>
                  <a:t>6.11 </a:t>
                </a:r>
                <a:r>
                  <a:rPr lang="ru-RU" dirty="0" smtClean="0"/>
                  <a:t>и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выражают </a:t>
                </a:r>
                <a:br>
                  <a:rPr lang="ru-RU" dirty="0" smtClean="0"/>
                </a:br>
                <a:r>
                  <a:rPr lang="ru-RU" dirty="0" smtClean="0"/>
                  <a:t>зависимость </a:t>
                </a:r>
                <a:br>
                  <a:rPr lang="ru-RU" dirty="0" smtClean="0"/>
                </a:br>
                <a:r>
                  <a:rPr lang="ru-RU" dirty="0" smtClean="0"/>
                  <a:t>выходного </a:t>
                </a:r>
                <a:r>
                  <a:rPr lang="ru-RU" dirty="0"/>
                  <a:t>тока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от </a:t>
                </a:r>
                <a:r>
                  <a:rPr lang="ru-RU" dirty="0"/>
                  <a:t>выходного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напряжения</a:t>
                </a:r>
                <a:endParaRPr lang="ru-RU" dirty="0"/>
              </a:p>
              <a:p>
                <a:endParaRPr lang="ru-RU" dirty="0" smtClean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800865"/>
            <a:ext cx="4320480" cy="39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55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ХАРАКТЕРИСТИКИ</a:t>
                </a:r>
              </a:p>
              <a:p>
                <a:r>
                  <a:rPr lang="ru-RU" sz="2800" dirty="0"/>
                  <a:t>В схемах с ОЭ и ОК управляющим является входной ток – ток базы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б</m:t>
                    </m:r>
                  </m:oMath>
                </a14:m>
                <a:r>
                  <a:rPr lang="ru-RU" sz="2800" dirty="0" smtClean="0"/>
                  <a:t>, поэтому </a:t>
                </a:r>
                <a:r>
                  <a:rPr lang="ru-RU" sz="2800" dirty="0"/>
                  <a:t>в этих схемах удобнее пользоваться коэффициентом передачи тока </a:t>
                </a:r>
                <a:r>
                  <a:rPr lang="ru-RU" sz="2800" dirty="0" smtClean="0"/>
                  <a:t>базы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sz="2800" dirty="0" smtClean="0"/>
                  <a:t>.</a:t>
                </a:r>
                <a:endParaRPr lang="ru-RU" sz="2800" dirty="0"/>
              </a:p>
              <a:p>
                <a:r>
                  <a:rPr lang="ru-RU" sz="2800" dirty="0"/>
                  <a:t>Установим связь между током базы и током коллектора исходя из </a:t>
                </a:r>
                <a:r>
                  <a:rPr lang="ru-RU" sz="2800" dirty="0" smtClean="0"/>
                  <a:t>условий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э =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б+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к </m:t>
                    </m:r>
                    <m:r>
                      <a:rPr lang="ru-RU" sz="2800" b="0" i="0" dirty="0" smtClean="0">
                        <a:latin typeface="Cambria Math" panose="02040503050406030204" pitchFamily="18" charset="0"/>
                      </a:rPr>
                      <m:t>и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к 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21б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э+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кбо 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sz="2800" dirty="0" smtClean="0"/>
                  <a:t>Тогда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21б</m:t>
                        </m:r>
                      </m:sub>
                    </m:sSub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б+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к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кбо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ru-RU" i="1" dirty="0">
                                <a:latin typeface="Cambria Math"/>
                              </a:rPr>
                              <m:t>21б</m:t>
                            </m:r>
                          </m:sub>
                        </m:sSub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ru-RU" i="1" dirty="0">
                                <a:latin typeface="Cambria Math"/>
                              </a:rPr>
                              <m:t>21б</m:t>
                            </m:r>
                          </m:sub>
                        </m:sSub>
                      </m:den>
                    </m:f>
                    <m:r>
                      <a:rPr lang="ru-RU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б+</m:t>
                    </m:r>
                    <m:f>
                      <m:f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ru-RU" i="1" dirty="0">
                                <a:latin typeface="Cambria Math"/>
                              </a:rPr>
                              <m:t>21б</m:t>
                            </m:r>
                          </m:sub>
                        </m:sSub>
                      </m:den>
                    </m:f>
                    <m:r>
                      <a:rPr lang="ru-RU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кбо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9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052736"/>
            <a:ext cx="9108504" cy="5616624"/>
          </a:xfrm>
        </p:spPr>
        <p:txBody>
          <a:bodyPr>
            <a:normAutofit/>
          </a:bodyPr>
          <a:lstStyle/>
          <a:p>
            <a:r>
              <a:rPr lang="ru-RU" sz="2800" dirty="0"/>
              <a:t>Область транзистора, расположенная между p–n переходами, называют </a:t>
            </a:r>
            <a:r>
              <a:rPr lang="ru-RU" sz="3000" b="1" i="1" u="sng" dirty="0"/>
              <a:t>базой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Область </a:t>
            </a:r>
            <a:r>
              <a:rPr lang="ru-RU" sz="2800" dirty="0"/>
              <a:t>транзистора, из которой происходит инжекция носителей в базу, называют </a:t>
            </a:r>
            <a:r>
              <a:rPr lang="ru-RU" sz="3000" b="1" i="1" u="sng" dirty="0"/>
              <a:t>эмиттером</a:t>
            </a:r>
            <a:r>
              <a:rPr lang="ru-RU" sz="2800" dirty="0"/>
              <a:t>, а переход эмиттерным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Область </a:t>
            </a:r>
            <a:r>
              <a:rPr lang="ru-RU" sz="2800" dirty="0"/>
              <a:t>транзистора, осуществляющая экстракцию носителей из базы, называют </a:t>
            </a:r>
            <a:r>
              <a:rPr lang="ru-RU" sz="3000" b="1" i="1" u="sng" dirty="0"/>
              <a:t>коллектором</a:t>
            </a:r>
            <a:r>
              <a:rPr lang="ru-RU" sz="2800" dirty="0"/>
              <a:t>, а переход коллекторным.</a:t>
            </a:r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7502797" cy="186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280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ХАРАКТЕРИСТИКИ</a:t>
                </a:r>
              </a:p>
              <a:p>
                <a:r>
                  <a:rPr lang="ru-RU" sz="2800" dirty="0" smtClean="0"/>
                  <a:t>Приняв следующие обозначения:</a:t>
                </a:r>
                <a:r>
                  <a:rPr lang="ru-RU" sz="280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8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/>
                              </a:rPr>
                              <m:t>21б</m:t>
                            </m:r>
                          </m:sub>
                        </m:sSub>
                      </m:num>
                      <m:den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/>
                              </a:rPr>
                              <m:t>21б</m:t>
                            </m:r>
                          </m:sub>
                        </m:sSub>
                      </m:den>
                    </m:f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ru-RU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/>
                              </a:rPr>
                              <m:t>21б</m:t>
                            </m:r>
                          </m:sub>
                        </m:sSub>
                      </m:den>
                    </m:f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кбо=(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кбо</m:t>
                    </m:r>
                  </m:oMath>
                </a14:m>
                <a:endParaRPr lang="ru-RU" sz="2800" dirty="0"/>
              </a:p>
              <a:p>
                <a:r>
                  <a:rPr lang="ru-RU" sz="2800" dirty="0" smtClean="0"/>
                  <a:t>Получим</a:t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б+(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кбо</m:t>
                    </m:r>
                  </m:oMath>
                </a14:m>
                <a:endParaRPr lang="ru-RU" sz="2800" dirty="0" smtClean="0"/>
              </a:p>
              <a:p>
                <a:r>
                  <a:rPr lang="ru-RU" sz="28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б</m:t>
                    </m:r>
                  </m:oMath>
                </a14:m>
                <a:r>
                  <a:rPr lang="ru-RU" sz="2800" dirty="0" smtClean="0"/>
                  <a:t> – управляемая составляющая тока коллектора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/>
                              </a:rPr>
                              <m:t>21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Э</m:t>
                            </m:r>
                          </m:sub>
                        </m:s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кбо=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кэо</m:t>
                    </m:r>
                  </m:oMath>
                </a14:m>
                <a:r>
                  <a:rPr lang="ru-RU" sz="2800" dirty="0" smtClean="0"/>
                  <a:t> </a:t>
                </a:r>
                <a:r>
                  <a:rPr lang="ru-RU" sz="2800" dirty="0"/>
                  <a:t>– </a:t>
                </a:r>
                <a:r>
                  <a:rPr lang="ru-RU" sz="2800" dirty="0" smtClean="0"/>
                  <a:t>неуправляемая </a:t>
                </a:r>
                <a:r>
                  <a:rPr lang="ru-RU" sz="2800" dirty="0"/>
                  <a:t>составляющая тока коллектора</a:t>
                </a:r>
                <a:endParaRPr lang="ru-RU" sz="2800" dirty="0"/>
              </a:p>
              <a:p>
                <a:endParaRPr lang="ru-RU" sz="2800" dirty="0"/>
              </a:p>
              <a:p>
                <a:endParaRPr lang="ru-RU" sz="2800" dirty="0"/>
              </a:p>
              <a:p>
                <a:endParaRPr lang="ru-RU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b="-390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708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ХАРАКТЕРИСТИКИ</a:t>
                </a:r>
              </a:p>
              <a:p>
                <a:r>
                  <a:rPr lang="ru-RU" sz="2800" dirty="0"/>
                  <a:t>Параметр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называют статическим  </a:t>
                </a:r>
                <a:r>
                  <a:rPr lang="ru-RU" sz="2800" dirty="0"/>
                  <a:t>коэффициентом </a:t>
                </a:r>
                <a:r>
                  <a:rPr lang="ru-RU" sz="2800" dirty="0" smtClean="0"/>
                  <a:t>передачи тока </a:t>
                </a:r>
                <a:r>
                  <a:rPr lang="ru-RU" sz="2800" dirty="0"/>
                  <a:t>базы, величина которого </a:t>
                </a:r>
                <a:r>
                  <a:rPr lang="ru-RU" sz="2800" dirty="0" smtClean="0"/>
                  <a:t>составляет </a:t>
                </a:r>
                <a:r>
                  <a:rPr lang="ru-RU" sz="2800" dirty="0"/>
                  <a:t>десятки – сотни раз. </a:t>
                </a:r>
              </a:p>
              <a:p>
                <a:r>
                  <a:rPr lang="ru-RU" sz="2800" dirty="0"/>
                  <a:t>При токе базы, равном нулю, в коллекторной цепи протекает обратный </a:t>
                </a:r>
                <a:r>
                  <a:rPr lang="ru-RU" sz="2800" dirty="0" smtClean="0"/>
                  <a:t>ток</a:t>
                </a:r>
                <a:r>
                  <a:rPr lang="ru-RU" sz="2800" dirty="0"/>
                  <a:t>,  величина  которого  равна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кэо</m:t>
                    </m:r>
                  </m:oMath>
                </a14:m>
                <a:r>
                  <a:rPr lang="ru-RU" sz="2800" dirty="0"/>
                  <a:t>, </a:t>
                </a:r>
                <a:r>
                  <a:rPr lang="ru-RU" sz="2800" dirty="0" smtClean="0"/>
                  <a:t>и выходная  </a:t>
                </a:r>
                <a:r>
                  <a:rPr lang="ru-RU" sz="2800" dirty="0"/>
                  <a:t>характеристика </a:t>
                </a:r>
                <a:r>
                  <a:rPr lang="ru-RU" sz="2800" dirty="0" smtClean="0"/>
                  <a:t>представляет собой  </a:t>
                </a:r>
                <a:r>
                  <a:rPr lang="ru-RU" sz="2800" dirty="0"/>
                  <a:t>характеристику </a:t>
                </a:r>
                <a:r>
                  <a:rPr lang="ru-RU" sz="2800" dirty="0" smtClean="0"/>
                  <a:t>обратно-смещенного  </a:t>
                </a:r>
                <a:r>
                  <a:rPr lang="ru-RU" sz="2800" dirty="0"/>
                  <a:t>перехода. </a:t>
                </a:r>
                <a:r>
                  <a:rPr lang="ru-RU" sz="2800" dirty="0" smtClean="0"/>
                  <a:t>Транзистор работает в режиме </a:t>
                </a:r>
                <a:r>
                  <a:rPr lang="ru-RU" sz="2800" dirty="0"/>
                  <a:t>отсечки в области, расположенной ниже данной характеристики. </a:t>
                </a:r>
              </a:p>
              <a:p>
                <a:endParaRPr lang="ru-RU" sz="2800" dirty="0"/>
              </a:p>
              <a:p>
                <a:endParaRPr lang="ru-RU" sz="28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751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ХАРАКТЕРИСТИКИ</a:t>
                </a:r>
              </a:p>
              <a:p>
                <a:r>
                  <a:rPr lang="ru-RU" sz="2800" dirty="0"/>
                  <a:t>При наличии входного тока базы и небольшого напряжения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кэ &lt; 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бэ </m:t>
                    </m:r>
                  </m:oMath>
                </a14:m>
                <a:r>
                  <a:rPr lang="ru-RU" sz="2800" dirty="0"/>
                  <a:t>, </a:t>
                </a:r>
                <a:r>
                  <a:rPr lang="ru-RU" sz="2800" dirty="0" smtClean="0"/>
                  <a:t>коллекторный </a:t>
                </a:r>
                <a:r>
                  <a:rPr lang="ru-RU" sz="2800" dirty="0"/>
                  <a:t>переход открыт и транзистор работает в режиме насыщения, ток </a:t>
                </a:r>
                <a:r>
                  <a:rPr lang="ru-RU" sz="2800" dirty="0" smtClean="0"/>
                  <a:t>коллектора </a:t>
                </a:r>
                <a:r>
                  <a:rPr lang="ru-RU" sz="2800" dirty="0"/>
                  <a:t>резко возрастает, что соответствует крутому восходящему участку </a:t>
                </a:r>
                <a:r>
                  <a:rPr lang="ru-RU" sz="2800" dirty="0" smtClean="0"/>
                  <a:t>выходных </a:t>
                </a:r>
                <a:r>
                  <a:rPr lang="ru-RU" sz="2800" dirty="0"/>
                  <a:t>характеристик. </a:t>
                </a:r>
              </a:p>
              <a:p>
                <a:r>
                  <a:rPr lang="ru-RU" sz="2800" dirty="0"/>
                  <a:t>Если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кэ &gt; 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800" i="1" dirty="0" err="1">
                        <a:latin typeface="Cambria Math" panose="02040503050406030204" pitchFamily="18" charset="0"/>
                      </a:rPr>
                      <m:t>бэ   </m:t>
                    </m:r>
                  </m:oMath>
                </a14:m>
                <a:r>
                  <a:rPr lang="ru-RU" sz="2800" dirty="0"/>
                  <a:t>транзистор  из  режима  насыщения  переходит  в  </a:t>
                </a:r>
                <a:r>
                  <a:rPr lang="ru-RU" sz="2800" dirty="0" smtClean="0"/>
                  <a:t>активный </a:t>
                </a:r>
                <a:r>
                  <a:rPr lang="ru-RU" sz="2800" dirty="0"/>
                  <a:t>режим. Рост коллекторного тока замедляется, характеристика идет более </a:t>
                </a:r>
                <a:r>
                  <a:rPr lang="ru-RU" sz="2800" dirty="0" smtClean="0"/>
                  <a:t>полого</a:t>
                </a:r>
                <a:r>
                  <a:rPr lang="ru-RU" sz="2800" dirty="0"/>
                  <a:t>. Небольшой рост </a:t>
                </a:r>
                <a:r>
                  <a:rPr lang="ru-RU" sz="2800" dirty="0" err="1"/>
                  <a:t>Iк</a:t>
                </a:r>
                <a:r>
                  <a:rPr lang="ru-RU" sz="2800" dirty="0"/>
                  <a:t>  на пологом участке обусловлен: </a:t>
                </a:r>
              </a:p>
              <a:p>
                <a:endParaRPr lang="ru-RU" b="1" u="sng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2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68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ВЫХОДНЫЕ ХАРАКТЕРИСТИКИ</a:t>
                </a:r>
              </a:p>
              <a:p>
                <a:r>
                  <a:rPr lang="ru-RU" sz="2700" dirty="0" smtClean="0"/>
                  <a:t>Небольшой </a:t>
                </a:r>
                <a:r>
                  <a:rPr lang="ru-RU" sz="2700" dirty="0"/>
                  <a:t>рост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к</m:t>
                    </m:r>
                  </m:oMath>
                </a14:m>
                <a:r>
                  <a:rPr lang="ru-RU" sz="2700" dirty="0"/>
                  <a:t>  на пологом участке обусловлен: </a:t>
                </a:r>
                <a:endParaRPr lang="ru-RU" sz="2700" dirty="0" smtClean="0"/>
              </a:p>
              <a:p>
                <a:r>
                  <a:rPr lang="ru-RU" sz="2700" dirty="0"/>
                  <a:t>1. Уменьшением ширины базы и тока базы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б</m:t>
                    </m:r>
                  </m:oMath>
                </a14:m>
                <a:r>
                  <a:rPr lang="ru-RU" sz="2700" dirty="0"/>
                  <a:t>  (уменьшается </a:t>
                </a:r>
                <a:r>
                  <a:rPr lang="ru-RU" sz="2700" dirty="0" smtClean="0"/>
                  <a:t>рекомбинация </a:t>
                </a:r>
                <a:r>
                  <a:rPr lang="ru-RU" sz="2700" dirty="0"/>
                  <a:t>носителей в базе) при увеличении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кэ</m:t>
                    </m:r>
                  </m:oMath>
                </a14:m>
                <a:r>
                  <a:rPr lang="ru-RU" sz="2700" dirty="0"/>
                  <a:t>. </a:t>
                </a:r>
                <a:r>
                  <a:rPr lang="ru-RU" sz="2700" dirty="0" smtClean="0"/>
                  <a:t>Для </a:t>
                </a:r>
                <a:r>
                  <a:rPr lang="ru-RU" sz="2700" dirty="0"/>
                  <a:t>поддержания </a:t>
                </a:r>
                <a:r>
                  <a:rPr lang="ru-RU" sz="2700" dirty="0" smtClean="0"/>
                  <a:t>постоянного значения </a:t>
                </a:r>
                <a:r>
                  <a:rPr lang="ru-RU" sz="2700" dirty="0"/>
                  <a:t>тока базы необходимо увеличивать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бэ</m:t>
                    </m:r>
                  </m:oMath>
                </a14:m>
                <a:r>
                  <a:rPr lang="ru-RU" sz="2700" dirty="0"/>
                  <a:t>, что приводит к росту токов </a:t>
                </a:r>
                <a:r>
                  <a:rPr lang="ru-RU" sz="2700" dirty="0" smtClean="0"/>
                  <a:t>эмиттера </a:t>
                </a:r>
                <a:r>
                  <a:rPr lang="ru-RU" sz="2700" dirty="0"/>
                  <a:t>и коллектора. </a:t>
                </a:r>
              </a:p>
              <a:p>
                <a:r>
                  <a:rPr lang="ru-RU" sz="2700" dirty="0"/>
                  <a:t>2. Увеличением напряжения на коллекторном переходе, что приводит к </a:t>
                </a:r>
                <a:r>
                  <a:rPr lang="ru-RU" sz="2700" dirty="0" smtClean="0"/>
                  <a:t>росту </a:t>
                </a:r>
                <a:r>
                  <a:rPr lang="ru-RU" sz="2700" dirty="0"/>
                  <a:t>ударной ионизации в коллекторном переходе, и возрастанию тока </a:t>
                </a:r>
                <a:r>
                  <a:rPr lang="ru-RU" sz="2700" dirty="0" smtClean="0"/>
                  <a:t>коллектора</a:t>
                </a:r>
                <a:r>
                  <a:rPr lang="ru-RU" sz="2700" dirty="0"/>
                  <a:t>. При больших значениях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кэ</m:t>
                    </m:r>
                  </m:oMath>
                </a14:m>
                <a:r>
                  <a:rPr lang="ru-RU" sz="2700" dirty="0"/>
                  <a:t> возможен электрический пробой p–n </a:t>
                </a:r>
                <a:r>
                  <a:rPr lang="ru-RU" sz="2700" dirty="0" smtClean="0"/>
                  <a:t>перехода</a:t>
                </a:r>
                <a:r>
                  <a:rPr lang="ru-RU" sz="2700" dirty="0"/>
                  <a:t>. </a:t>
                </a:r>
              </a:p>
              <a:p>
                <a:endParaRPr lang="ru-RU" sz="2800" dirty="0"/>
              </a:p>
              <a:p>
                <a:endParaRPr lang="ru-RU" b="1" u="sng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7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567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ХАРАКТЕРИСТИКИ ПРЯМОЙ ПЕРЕДАЧИ</a:t>
                </a:r>
              </a:p>
              <a:p>
                <a:r>
                  <a:rPr lang="ru-RU" dirty="0"/>
                  <a:t>Семейство характеристик прямой передачи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э</m:t>
                    </m:r>
                    <m:r>
                      <a:rPr lang="ru-RU" i="1" dirty="0" smtClean="0">
                        <a:latin typeface="Cambria Math"/>
                      </a:rPr>
                      <m:t>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>
                        <a:latin typeface="Cambria Math"/>
                      </a:rPr>
                      <m:t>𝐼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i="1" dirty="0" err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i="1" dirty="0" smtClean="0">
                        <a:latin typeface="Cambria Math"/>
                      </a:rPr>
                      <m:t>кэ=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  <m:r>
                      <a:rPr lang="ru-RU" i="1" dirty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представлено на рис. </a:t>
                </a:r>
                <a:r>
                  <a:rPr lang="ru-RU" dirty="0" smtClean="0"/>
                  <a:t>6.12</a:t>
                </a:r>
                <a:endParaRPr lang="ru-RU" b="1" u="sng" dirty="0" smtClean="0"/>
              </a:p>
              <a:p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12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80928"/>
            <a:ext cx="4032448" cy="38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8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ХАРАКТЕРИСТИКИ ПРЯМОЙ ПЕРЕДАЧИ</a:t>
                </a:r>
              </a:p>
              <a:p>
                <a:r>
                  <a:rPr lang="ru-RU" sz="2800" dirty="0" smtClean="0"/>
                  <a:t>Описывается  </a:t>
                </a:r>
                <a:r>
                  <a:rPr lang="ru-RU" sz="2800" dirty="0"/>
                  <a:t>зависимостью </a:t>
                </a: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sz="28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Э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б+(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кбо</m:t>
                    </m:r>
                  </m:oMath>
                </a14:m>
                <a:r>
                  <a:rPr lang="ru-RU" sz="2800" dirty="0" smtClean="0"/>
                  <a:t>.</a:t>
                </a:r>
              </a:p>
              <a:p>
                <a:r>
                  <a:rPr lang="ru-RU" sz="2800" dirty="0"/>
                  <a:t>Отклонение их от прямой линии определяется нелинейностью изменения </a:t>
                </a:r>
                <a:r>
                  <a:rPr lang="ru-RU" sz="2800" dirty="0" smtClean="0"/>
                  <a:t>коэффициента </a:t>
                </a:r>
                <a:r>
                  <a:rPr lang="ru-RU" sz="2800" dirty="0"/>
                  <a:t>передачи тока базы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ru-RU" sz="2800" i="1" dirty="0">
                            <a:latin typeface="Cambria Math"/>
                          </a:rPr>
                          <m:t>21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</m:oMath>
                </a14:m>
                <a:r>
                  <a:rPr lang="ru-RU" sz="2800" dirty="0"/>
                  <a:t> от режима работы транзистора. </a:t>
                </a:r>
                <a:endParaRPr lang="ru-RU" sz="2800" dirty="0" smtClean="0"/>
              </a:p>
              <a:p>
                <a:r>
                  <a:rPr lang="ru-RU" sz="2800" dirty="0" smtClean="0"/>
                  <a:t>При напряжении </a:t>
                </a:r>
                <a:r>
                  <a:rPr lang="ru-RU" sz="2800" dirty="0"/>
                  <a:t>на коллекторе, отличном от нуля, характеристики прямой передачи </a:t>
                </a:r>
                <a:r>
                  <a:rPr lang="ru-RU" sz="2800" dirty="0" smtClean="0"/>
                  <a:t>сдвинуты </a:t>
                </a:r>
                <a:r>
                  <a:rPr lang="ru-RU" sz="2800" dirty="0"/>
                  <a:t>по оси ординат на величину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кэо</m:t>
                    </m:r>
                  </m:oMath>
                </a14:m>
                <a:r>
                  <a:rPr lang="ru-RU" sz="2800" dirty="0"/>
                  <a:t>. Эти характеристики можно </a:t>
                </a:r>
                <a:r>
                  <a:rPr lang="ru-RU" sz="2800" dirty="0" smtClean="0"/>
                  <a:t>построить </a:t>
                </a:r>
                <a:r>
                  <a:rPr lang="ru-RU" sz="2800" dirty="0"/>
                  <a:t>из семейства выходных характеристик. </a:t>
                </a:r>
                <a:endParaRPr lang="ru-RU" sz="280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200" b="-152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994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Статические характеристики </a:t>
            </a:r>
            <a:br>
              <a:rPr lang="ru-RU" sz="2800" dirty="0">
                <a:effectLst/>
              </a:rPr>
            </a:br>
            <a:r>
              <a:rPr lang="ru-RU" sz="2800" dirty="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ХАРАКТЕРИСТИКИ ОБРАТНОЙ СВЯЗИ</a:t>
                </a:r>
              </a:p>
              <a:p>
                <a:r>
                  <a:rPr lang="ru-RU" dirty="0"/>
                  <a:t>Семейство статических характеристик обратной связи </a:t>
                </a:r>
                <a:r>
                  <a:rPr lang="ru-RU" dirty="0" smtClean="0"/>
                  <a:t>транзистора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𝑈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бэ</m:t>
                    </m:r>
                    <m:r>
                      <a:rPr lang="ru-RU" i="1" dirty="0" smtClean="0">
                        <a:latin typeface="Cambria Math"/>
                      </a:rPr>
                      <m:t> = </m:t>
                    </m:r>
                    <m:r>
                      <a:rPr lang="ru-RU" i="1" dirty="0">
                        <a:latin typeface="Cambria Math"/>
                      </a:rPr>
                      <m:t>𝑓</m:t>
                    </m:r>
                    <m:r>
                      <a:rPr lang="ru-RU" i="1" dirty="0">
                        <a:latin typeface="Cambria Math"/>
                      </a:rPr>
                      <m:t> (</m:t>
                    </m:r>
                    <m:r>
                      <a:rPr lang="ru-RU" i="1" dirty="0" err="1">
                        <a:latin typeface="Cambria Math"/>
                      </a:rPr>
                      <m:t>𝑈</m:t>
                    </m:r>
                    <m:r>
                      <a:rPr lang="ru-RU" i="1" dirty="0" err="1">
                        <a:latin typeface="Cambria Math"/>
                      </a:rPr>
                      <m:t>кэ) </m:t>
                    </m:r>
                  </m:oMath>
                </a14:m>
                <a:r>
                  <a:rPr lang="ru-RU" dirty="0"/>
                  <a:t>при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𝐼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б</m:t>
                    </m:r>
                    <m:r>
                      <a:rPr lang="ru-RU" i="1" dirty="0" smtClean="0">
                        <a:latin typeface="Cambria Math"/>
                      </a:rPr>
                      <m:t> = </m:t>
                    </m:r>
                    <m:r>
                      <a:rPr lang="ru-RU" i="1" dirty="0" err="1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ru-RU" dirty="0"/>
                  <a:t>, представлено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на </a:t>
                </a:r>
                <a:r>
                  <a:rPr lang="ru-RU" dirty="0"/>
                  <a:t>рис. </a:t>
                </a:r>
                <a:r>
                  <a:rPr lang="ru-RU" dirty="0" smtClean="0"/>
                  <a:t>6.13.</a:t>
                </a:r>
                <a:endParaRPr lang="ru-RU" dirty="0" smtClean="0"/>
              </a:p>
              <a:p>
                <a:endParaRPr lang="ru-RU" b="1" u="sng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2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212975"/>
            <a:ext cx="3672408" cy="342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8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effectLst/>
              </a:rPr>
              <a:t>6.4. </a:t>
            </a:r>
            <a:r>
              <a:rPr lang="ru-RU" sz="2800">
                <a:effectLst/>
              </a:rPr>
              <a:t>Статические характеристики </a:t>
            </a:r>
            <a:br>
              <a:rPr lang="ru-RU" sz="2800">
                <a:effectLst/>
              </a:rPr>
            </a:br>
            <a:r>
              <a:rPr lang="ru-RU" sz="2800">
                <a:effectLst/>
              </a:rPr>
              <a:t>биполярных транзисторов в схеме с ОЭ</a:t>
            </a:r>
            <a:endParaRPr lang="ru-RU" sz="2800" dirty="0"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</p:spPr>
            <p:txBody>
              <a:bodyPr>
                <a:noAutofit/>
              </a:bodyPr>
              <a:lstStyle/>
              <a:p>
                <a:r>
                  <a:rPr lang="ru-RU" b="1" u="sng" dirty="0" smtClean="0"/>
                  <a:t>ХАРАКТЕРИСТИКИ ОБРАТНОЙ СВЯЗИ</a:t>
                </a:r>
              </a:p>
              <a:p>
                <a:r>
                  <a:rPr lang="ru-RU" sz="2700" dirty="0"/>
                  <a:t>При  небольших  напряжениях  </a:t>
                </a:r>
                <a14:m>
                  <m:oMath xmlns:m="http://schemas.openxmlformats.org/officeDocument/2006/math"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700" i="1" dirty="0" smtClean="0">
                        <a:latin typeface="Cambria Math" panose="02040503050406030204" pitchFamily="18" charset="0"/>
                      </a:rPr>
                      <m:t>кэ</m:t>
                    </m:r>
                  </m:oMath>
                </a14:m>
                <a:r>
                  <a:rPr lang="ru-RU" sz="2700" dirty="0"/>
                  <a:t>  характеристики  имеют  восходящий </a:t>
                </a:r>
                <a:r>
                  <a:rPr lang="ru-RU" sz="2700" dirty="0" smtClean="0"/>
                  <a:t>участок</a:t>
                </a:r>
                <a:r>
                  <a:rPr lang="ru-RU" sz="2700" dirty="0"/>
                  <a:t>,  соответствующий  режиму  насыщения  транзистора.  </a:t>
                </a:r>
                <a:endParaRPr lang="ru-RU" sz="2700" dirty="0" smtClean="0"/>
              </a:p>
              <a:p>
                <a:r>
                  <a:rPr lang="ru-RU" sz="2700" dirty="0" smtClean="0"/>
                  <a:t>Пологий  </a:t>
                </a:r>
                <a:r>
                  <a:rPr lang="ru-RU" sz="2700" dirty="0"/>
                  <a:t>участок </a:t>
                </a:r>
                <a:r>
                  <a:rPr lang="ru-RU" sz="2700" dirty="0" smtClean="0"/>
                  <a:t>характеристик </a:t>
                </a:r>
                <a:r>
                  <a:rPr lang="ru-RU" sz="2700" dirty="0"/>
                  <a:t>обратной связи соответствует активному режиму работы </a:t>
                </a:r>
                <a:r>
                  <a:rPr lang="ru-RU" sz="2700" dirty="0" smtClean="0"/>
                  <a:t>транзистора</a:t>
                </a:r>
                <a:r>
                  <a:rPr lang="ru-RU" sz="2700" dirty="0"/>
                  <a:t>. Эти характеристики получаются простым графическим перестроением </a:t>
                </a:r>
                <a:r>
                  <a:rPr lang="ru-RU" sz="2700" dirty="0" smtClean="0"/>
                  <a:t>семейства </a:t>
                </a:r>
                <a:r>
                  <a:rPr lang="ru-RU" sz="2700" dirty="0"/>
                  <a:t>входных характеристик. </a:t>
                </a:r>
                <a:endParaRPr lang="ru-RU" sz="2700" b="1" u="sng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5616624"/>
              </a:xfrm>
              <a:blipFill rotWithShape="0">
                <a:blip r:embed="rId2"/>
                <a:stretch>
                  <a:fillRect l="-667" t="-1412" r="-1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30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52736"/>
            <a:ext cx="8686800" cy="5616624"/>
          </a:xfrm>
        </p:spPr>
        <p:txBody>
          <a:bodyPr>
            <a:normAutofit/>
          </a:bodyPr>
          <a:lstStyle/>
          <a:p>
            <a:r>
              <a:rPr lang="ru-RU" sz="2800" dirty="0"/>
              <a:t>Толщина базы делается значительно меньше диффузионной длины неосновных носителей в ней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 Концентрация </a:t>
            </a:r>
            <a:r>
              <a:rPr lang="ru-RU" sz="2800" dirty="0"/>
              <a:t>атомов примеси в эмиттере и коллекторе (низкоомные области) значительно больше, чем в базе (</a:t>
            </a:r>
            <a:r>
              <a:rPr lang="ru-RU" sz="2800" dirty="0" err="1"/>
              <a:t>высокоомная</a:t>
            </a:r>
            <a:r>
              <a:rPr lang="ru-RU" sz="2800" dirty="0"/>
              <a:t> область</a:t>
            </a:r>
            <a:r>
              <a:rPr lang="ru-RU" sz="2800" dirty="0" smtClean="0"/>
              <a:t>).</a:t>
            </a:r>
          </a:p>
          <a:p>
            <a:r>
              <a:rPr lang="ru-RU" sz="2800" dirty="0" smtClean="0"/>
              <a:t>Площадь </a:t>
            </a:r>
            <a:r>
              <a:rPr lang="ru-RU" sz="2800" dirty="0"/>
              <a:t>коллекторного перехода больше эмиттерного, что способствует увеличению коэффициента переноса носителей из эмиттера в коллектор.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71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052736"/>
            <a:ext cx="9108504" cy="576064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В зависимости от полярности внешних напряжений, подаваемых на электроды транзистора, различают следующие </a:t>
            </a:r>
            <a:r>
              <a:rPr lang="ru-RU" b="1" i="1" dirty="0"/>
              <a:t>режимы</a:t>
            </a:r>
            <a:r>
              <a:rPr lang="ru-RU" dirty="0"/>
              <a:t> его </a:t>
            </a:r>
            <a:r>
              <a:rPr lang="ru-RU" b="1" i="1" dirty="0"/>
              <a:t>работы</a:t>
            </a:r>
            <a:r>
              <a:rPr lang="ru-RU" dirty="0"/>
              <a:t>:</a:t>
            </a:r>
          </a:p>
          <a:p>
            <a:r>
              <a:rPr lang="ru-RU" b="1" i="1" u="sng" dirty="0"/>
              <a:t>Активный режим </a:t>
            </a:r>
            <a:r>
              <a:rPr lang="ru-RU" dirty="0"/>
              <a:t>– эмиттерный переход смещен в прямом направлении (открыт), а коллекторный – в обратном направлении (закрыт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b="1" i="1" u="sng" dirty="0"/>
              <a:t>Режим отсечки </a:t>
            </a:r>
            <a:r>
              <a:rPr lang="ru-RU" dirty="0"/>
              <a:t>– оба перехода смещены в обратном направлении (закрыты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b="1" i="1" u="sng" dirty="0"/>
              <a:t>Режим насыщения </a:t>
            </a:r>
            <a:r>
              <a:rPr lang="ru-RU" dirty="0"/>
              <a:t>– оба перехода смещены в прямом направлении (открыты</a:t>
            </a:r>
            <a:r>
              <a:rPr lang="ru-RU" dirty="0" smtClean="0"/>
              <a:t>).</a:t>
            </a:r>
          </a:p>
          <a:p>
            <a:r>
              <a:rPr lang="ru-RU" b="1" i="1" u="sng" dirty="0" smtClean="0"/>
              <a:t>Инверсный </a:t>
            </a:r>
            <a:r>
              <a:rPr lang="ru-RU" b="1" i="1" u="sng" dirty="0"/>
              <a:t>режим </a:t>
            </a:r>
            <a:r>
              <a:rPr lang="ru-RU" dirty="0"/>
              <a:t>– коллекторный переход смещен в прямом направлении, а эмиттерный – в обратном. В таком режиме коллектор выполняет роль эмиттера, а эмиттер – роль коллектора. При инверсном включении параметры реального транзистора существенно отличаются от параметров при нормальном включении.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35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052736"/>
            <a:ext cx="9108504" cy="5760640"/>
          </a:xfrm>
        </p:spPr>
        <p:txBody>
          <a:bodyPr>
            <a:normAutofit/>
          </a:bodyPr>
          <a:lstStyle/>
          <a:p>
            <a:r>
              <a:rPr lang="ru-RU" sz="2800" dirty="0"/>
              <a:t>В зависимости от того, какой электрод транзистора является </a:t>
            </a:r>
            <a:r>
              <a:rPr lang="ru-RU" sz="2800" dirty="0" smtClean="0"/>
              <a:t>общим, </a:t>
            </a:r>
            <a:r>
              <a:rPr lang="ru-RU" sz="2800" dirty="0"/>
              <a:t>различают три схемы включения. </a:t>
            </a:r>
          </a:p>
          <a:p>
            <a:r>
              <a:rPr lang="ru-RU" sz="2800" dirty="0"/>
              <a:t>На рис. </a:t>
            </a:r>
            <a:r>
              <a:rPr lang="ru-RU" sz="2800" b="1" i="1" dirty="0"/>
              <a:t>а</a:t>
            </a:r>
            <a:r>
              <a:rPr lang="ru-RU" sz="2800" dirty="0"/>
              <a:t> показана схема включения транзистора с общей базой (ОБ),</a:t>
            </a:r>
            <a:br>
              <a:rPr lang="ru-RU" sz="2800" dirty="0"/>
            </a:br>
            <a:r>
              <a:rPr lang="ru-RU" sz="2800" dirty="0"/>
              <a:t>на рис. </a:t>
            </a:r>
            <a:r>
              <a:rPr lang="ru-RU" sz="2800" b="1" i="1" dirty="0"/>
              <a:t>б</a:t>
            </a:r>
            <a:r>
              <a:rPr lang="ru-RU" sz="2800" dirty="0"/>
              <a:t> – схема с общим эмиттером (ОЭ),</a:t>
            </a:r>
            <a:br>
              <a:rPr lang="ru-RU" sz="2800" dirty="0"/>
            </a:br>
            <a:r>
              <a:rPr lang="ru-RU" sz="2800" dirty="0"/>
              <a:t>на рис. </a:t>
            </a:r>
            <a:r>
              <a:rPr lang="ru-RU" sz="2800" b="1" i="1" dirty="0"/>
              <a:t>в</a:t>
            </a:r>
            <a:r>
              <a:rPr lang="ru-RU" sz="2800" dirty="0"/>
              <a:t> – схема с общим коллектором (ОК).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" y="3861048"/>
            <a:ext cx="9036496" cy="226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08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052736"/>
            <a:ext cx="9108504" cy="576064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Принцип действия транзисторов n–p–n и p–n–p типов одинаков, различие заключается лишь в полярности внешних напряжений и типа основных носителей, инжектированных в область базы (рис. </a:t>
            </a:r>
            <a:r>
              <a:rPr lang="ru-RU" dirty="0" smtClean="0"/>
              <a:t>6.3</a:t>
            </a:r>
            <a:r>
              <a:rPr lang="ru-RU" dirty="0"/>
              <a:t>).</a:t>
            </a:r>
          </a:p>
          <a:p>
            <a:r>
              <a:rPr lang="ru-RU" dirty="0"/>
              <a:t>Принцип действия транзистора принято рассматривать в активном режиме работы в схеме с общей базой рис. </a:t>
            </a:r>
            <a:r>
              <a:rPr lang="ru-RU" dirty="0" smtClean="0"/>
              <a:t>6.3,б</a:t>
            </a:r>
            <a:r>
              <a:rPr lang="ru-RU" dirty="0"/>
              <a:t>. Под действием внешнего напряжения </a:t>
            </a:r>
            <a:r>
              <a:rPr lang="ru-RU" dirty="0" err="1"/>
              <a:t>Uэб</a:t>
            </a:r>
            <a:r>
              <a:rPr lang="ru-RU" dirty="0"/>
              <a:t> эмиттерный переход смещен в прямом направлении, а под действием </a:t>
            </a:r>
            <a:r>
              <a:rPr lang="ru-RU" dirty="0" err="1"/>
              <a:t>Uкб</a:t>
            </a:r>
            <a:r>
              <a:rPr lang="ru-RU" dirty="0"/>
              <a:t> коллекторный переход – в обратном.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26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effectLst/>
              </a:rPr>
              <a:t>6.1</a:t>
            </a:r>
            <a:r>
              <a:rPr lang="ru-RU" sz="2900" dirty="0">
                <a:effectLst/>
              </a:rPr>
              <a:t>. Принцип действия биполярных </a:t>
            </a:r>
            <a:r>
              <a:rPr lang="ru-RU" sz="2900" dirty="0" smtClean="0">
                <a:effectLst/>
              </a:rPr>
              <a:t>транзисторов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4680520" cy="555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248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149</TotalTime>
  <Words>1412</Words>
  <Application>Microsoft Office PowerPoint</Application>
  <PresentationFormat>Экран (4:3)</PresentationFormat>
  <Paragraphs>208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2" baseType="lpstr">
      <vt:lpstr>Cambria Math</vt:lpstr>
      <vt:lpstr>Franklin Gothic Book</vt:lpstr>
      <vt:lpstr>Franklin Gothic Medium</vt:lpstr>
      <vt:lpstr>Wingdings 2</vt:lpstr>
      <vt:lpstr>Трек</vt:lpstr>
      <vt:lpstr>ЭЛЕКТРОННЫЕ ПРИБОРЫ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6.1. Принцип действия биполярных транзисторов</vt:lpstr>
      <vt:lpstr>6.2. Статические характеристики  биполярных транзисторов</vt:lpstr>
      <vt:lpstr>6.2. Статические характеристики  биполярных транзисторов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6.3. Статические характеристики  биполярных транзисторов в схеме с ОБ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  <vt:lpstr>6.4. Статические характеристики  биполярных транзисторов в схеме с ОЭ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ПРИБОРЫ</dc:title>
  <dc:creator>DAPPT</dc:creator>
  <cp:lastModifiedBy>DAPPT</cp:lastModifiedBy>
  <cp:revision>22</cp:revision>
  <dcterms:created xsi:type="dcterms:W3CDTF">2019-09-30T20:17:48Z</dcterms:created>
  <dcterms:modified xsi:type="dcterms:W3CDTF">2020-10-17T00:44:30Z</dcterms:modified>
</cp:coreProperties>
</file>