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3" r:id="rId4"/>
    <p:sldId id="304" r:id="rId5"/>
    <p:sldId id="305" r:id="rId6"/>
    <p:sldId id="318" r:id="rId7"/>
    <p:sldId id="307" r:id="rId8"/>
    <p:sldId id="308" r:id="rId9"/>
    <p:sldId id="309" r:id="rId10"/>
    <p:sldId id="310" r:id="rId11"/>
    <p:sldId id="311" r:id="rId12"/>
    <p:sldId id="312" r:id="rId13"/>
    <p:sldId id="315" r:id="rId14"/>
    <p:sldId id="313" r:id="rId15"/>
    <p:sldId id="314" r:id="rId16"/>
    <p:sldId id="316" r:id="rId17"/>
    <p:sldId id="317" r:id="rId18"/>
    <p:sldId id="319" r:id="rId19"/>
    <p:sldId id="320" r:id="rId20"/>
    <p:sldId id="321" r:id="rId21"/>
    <p:sldId id="322" r:id="rId22"/>
    <p:sldId id="324" r:id="rId23"/>
    <p:sldId id="325" r:id="rId24"/>
    <p:sldId id="326" r:id="rId25"/>
    <p:sldId id="327" r:id="rId26"/>
    <p:sldId id="328" r:id="rId27"/>
    <p:sldId id="329" r:id="rId28"/>
    <p:sldId id="334" r:id="rId29"/>
    <p:sldId id="338" r:id="rId30"/>
    <p:sldId id="339" r:id="rId31"/>
    <p:sldId id="340" r:id="rId32"/>
    <p:sldId id="343" r:id="rId33"/>
    <p:sldId id="342" r:id="rId34"/>
    <p:sldId id="344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58200" cy="12223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ЭЛЕКТРОННЫЕ ПРИБОРЫ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8. Биполярные транзисторы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31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 smtClean="0">
                <a:effectLst/>
              </a:rPr>
              <a:t>z-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dirty="0" smtClean="0"/>
              <a:t>Осуществить режим ХХ во входной цепи не сложно, т.к. сопротивление открытого эмиттерного перехода мало.</a:t>
            </a:r>
          </a:p>
          <a:p>
            <a:r>
              <a:rPr lang="ru-RU" dirty="0" smtClean="0"/>
              <a:t>Выходная цепь имеет большое сопротивление, поэтому осуществить режим ХХ затруднительно. Поэтому определить экспериментально </a:t>
            </a:r>
            <a:br>
              <a:rPr lang="ru-RU" dirty="0" smtClean="0"/>
            </a:br>
            <a:r>
              <a:rPr lang="en-US" dirty="0" smtClean="0"/>
              <a:t>Z-</a:t>
            </a:r>
            <a:r>
              <a:rPr lang="ru-RU" dirty="0" smtClean="0"/>
              <a:t>параметры трудно.</a:t>
            </a:r>
          </a:p>
        </p:txBody>
      </p:sp>
    </p:spTree>
    <p:extLst>
      <p:ext uri="{BB962C8B-B14F-4D97-AF65-F5344CB8AC3E}">
        <p14:creationId xmlns:p14="http://schemas.microsoft.com/office/powerpoint/2010/main" val="1105683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 smtClean="0">
                <a:effectLst/>
              </a:rPr>
              <a:t>Y-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 smtClean="0"/>
              <a:t>В системе </a:t>
            </a:r>
            <a:r>
              <a:rPr lang="en-US" sz="2800" dirty="0" smtClean="0"/>
              <a:t>Y-</a:t>
            </a:r>
            <a:r>
              <a:rPr lang="ru-RU" sz="2800" dirty="0" smtClean="0"/>
              <a:t>параметров токи на входе и выходе четырехполюсника являются функциями напряжений</a:t>
            </a:r>
          </a:p>
          <a:p>
            <a:endParaRPr lang="ru-RU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36912"/>
            <a:ext cx="6428597" cy="29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9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 smtClean="0">
                <a:effectLst/>
              </a:rPr>
              <a:t>Y-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/>
                  <a:t> , </a:t>
                </a:r>
                <a:r>
                  <a:rPr lang="ru-RU" sz="2800" dirty="0"/>
                  <a:t>где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входная проводимость транзистора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</a:t>
                </a:r>
                <a:r>
                  <a:rPr lang="ru-RU" sz="2800" dirty="0"/>
                  <a:t>проводимость</a:t>
                </a:r>
                <a:r>
                  <a:rPr lang="ru-RU" sz="2800" dirty="0" smtClean="0"/>
                  <a:t> обратной  передачи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проводимость прямой передачи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400" dirty="0" smtClean="0"/>
                  <a:t>- </a:t>
                </a:r>
                <a:r>
                  <a:rPr lang="ru-RU" sz="2800" dirty="0" smtClean="0"/>
                  <a:t>выходная проводимость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1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 smtClean="0">
                <a:effectLst/>
              </a:rPr>
              <a:t>Y-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dirty="0"/>
              <a:t>Для измерения Y–параметров необходимо обеспечить создание режима короткого </a:t>
            </a:r>
            <a:r>
              <a:rPr lang="ru-RU" dirty="0" smtClean="0"/>
              <a:t>замыкания </a:t>
            </a:r>
            <a:r>
              <a:rPr lang="ru-RU" dirty="0"/>
              <a:t>(КЗ)</a:t>
            </a:r>
            <a:r>
              <a:rPr lang="ru-RU" dirty="0" smtClean="0"/>
              <a:t> </a:t>
            </a:r>
            <a:r>
              <a:rPr lang="ru-RU" dirty="0"/>
              <a:t>по переменному току. </a:t>
            </a:r>
            <a:endParaRPr lang="ru-RU" dirty="0" smtClean="0"/>
          </a:p>
          <a:p>
            <a:r>
              <a:rPr lang="ru-RU" dirty="0" smtClean="0"/>
              <a:t>Он </a:t>
            </a:r>
            <a:r>
              <a:rPr lang="ru-RU" dirty="0"/>
              <a:t>может быть создан путём </a:t>
            </a:r>
            <a:r>
              <a:rPr lang="ru-RU" dirty="0" err="1" smtClean="0"/>
              <a:t>закорачивания</a:t>
            </a:r>
            <a:r>
              <a:rPr lang="ru-RU" dirty="0" smtClean="0"/>
              <a:t> </a:t>
            </a:r>
            <a:r>
              <a:rPr lang="ru-RU" dirty="0"/>
              <a:t>соответствующей цепи конденсатором большой ёмкости. </a:t>
            </a:r>
            <a:endParaRPr lang="ru-RU" dirty="0" smtClean="0"/>
          </a:p>
          <a:p>
            <a:r>
              <a:rPr lang="ru-RU" dirty="0" smtClean="0"/>
              <a:t>Создание </a:t>
            </a:r>
            <a:r>
              <a:rPr lang="ru-RU" dirty="0"/>
              <a:t>режима </a:t>
            </a:r>
            <a:r>
              <a:rPr lang="ru-RU" dirty="0" smtClean="0"/>
              <a:t>КЗ во </a:t>
            </a:r>
            <a:r>
              <a:rPr lang="ru-RU" dirty="0"/>
              <a:t>входной цепи довольно сложно на низких частотах из-за низкого входного сопротивления транзистора. Однако на </a:t>
            </a:r>
            <a:r>
              <a:rPr lang="ru-RU" dirty="0" smtClean="0"/>
              <a:t>высоких </a:t>
            </a:r>
            <a:r>
              <a:rPr lang="ru-RU" dirty="0"/>
              <a:t>частотах создание режима </a:t>
            </a:r>
            <a:r>
              <a:rPr lang="ru-RU" dirty="0" smtClean="0"/>
              <a:t>КЗ значительно </a:t>
            </a:r>
            <a:r>
              <a:rPr lang="ru-RU" dirty="0"/>
              <a:t>проще.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74141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 smtClean="0">
                <a:effectLst/>
              </a:rPr>
              <a:t>H-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 smtClean="0"/>
              <a:t>В системе </a:t>
            </a:r>
            <a:r>
              <a:rPr lang="en-US" sz="2800" dirty="0" smtClean="0"/>
              <a:t>H-</a:t>
            </a:r>
            <a:r>
              <a:rPr lang="ru-RU" sz="2800" dirty="0" smtClean="0"/>
              <a:t>параметров </a:t>
            </a:r>
            <a:r>
              <a:rPr lang="ru-RU" sz="2800" dirty="0"/>
              <a:t>качестве независимых переменных приняты входной ток и выходное напряжение, а функциями – выходной ток, входное напряжение </a:t>
            </a:r>
            <a:endParaRPr lang="ru-RU" sz="2800" dirty="0" smtClean="0"/>
          </a:p>
          <a:p>
            <a:endParaRPr lang="ru-RU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924944"/>
            <a:ext cx="505525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3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>
                <a:effectLst/>
              </a:rPr>
              <a:t>H</a:t>
            </a:r>
            <a:r>
              <a:rPr lang="en-US" sz="2800" dirty="0" smtClean="0">
                <a:effectLst/>
              </a:rPr>
              <a:t>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/>
                  <a:t> , </a:t>
                </a:r>
                <a:r>
                  <a:rPr lang="ru-RU" sz="2800" dirty="0"/>
                  <a:t>где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входное сопротивление транзистора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</a:t>
                </a:r>
                <a:r>
                  <a:rPr lang="ru-RU" sz="2400" dirty="0" smtClean="0"/>
                  <a:t>коэффициент обратной связи по напряжению</a:t>
                </a:r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коэффициент прямой передачи тока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400" dirty="0" smtClean="0"/>
                  <a:t>- </a:t>
                </a:r>
                <a:r>
                  <a:rPr lang="ru-RU" sz="2800" dirty="0" smtClean="0"/>
                  <a:t>выходная проводимость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40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>
                <a:effectLst/>
              </a:rPr>
              <a:t>H</a:t>
            </a:r>
            <a:r>
              <a:rPr lang="en-US" sz="2800" dirty="0" smtClean="0">
                <a:effectLst/>
              </a:rPr>
              <a:t>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dirty="0"/>
              <a:t>В этой системе параметры измеряются в режиме ХХ на входе и в режиме КЗ на выходе, что делает её наиболее удобной. </a:t>
            </a:r>
            <a:endParaRPr lang="ru-RU" dirty="0" smtClean="0"/>
          </a:p>
          <a:p>
            <a:r>
              <a:rPr lang="ru-RU" dirty="0" smtClean="0"/>
              <a:t>Так </a:t>
            </a:r>
            <a:r>
              <a:rPr lang="ru-RU" dirty="0"/>
              <a:t>как H–параметры имеют различную раз-мерность, эту систему называют гибридной (смешанной) системой параметров. </a:t>
            </a:r>
          </a:p>
        </p:txBody>
      </p:sp>
    </p:spTree>
    <p:extLst>
      <p:ext uri="{BB962C8B-B14F-4D97-AF65-F5344CB8AC3E}">
        <p14:creationId xmlns:p14="http://schemas.microsoft.com/office/powerpoint/2010/main" val="167444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>
                <a:effectLst/>
              </a:rPr>
              <a:t>H</a:t>
            </a:r>
            <a:r>
              <a:rPr lang="en-US" sz="2800" dirty="0" smtClean="0">
                <a:effectLst/>
              </a:rPr>
              <a:t>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/>
                  <a:t>На низких частотах, когда влияние реактивных элементов мало, все </a:t>
                </a:r>
                <a:r>
                  <a:rPr lang="ru-RU" sz="2800" dirty="0" smtClean="0"/>
                  <a:t>параметры </a:t>
                </a:r>
                <a:r>
                  <a:rPr lang="ru-RU" sz="2800" dirty="0"/>
                  <a:t>считаются действительными </a:t>
                </a:r>
                <a:r>
                  <a:rPr lang="ru-RU" sz="2800" dirty="0" smtClean="0"/>
                  <a:t>величинами: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sz="2800" dirty="0"/>
                  <a:t>. </a:t>
                </a:r>
              </a:p>
              <a:p>
                <a:r>
                  <a:rPr lang="ru-RU" sz="2800" dirty="0"/>
                  <a:t>Систему H–параметров обычно используют на низких частотах, когда ёмкостные составляющие токов малы. Необходимые режимы для измерения параметров по переменной составляющей тока могут быть осуществлены на этих частотах достаточно просто. </a:t>
                </a:r>
                <a:endParaRPr lang="ru-RU" sz="2800" dirty="0" smtClean="0"/>
              </a:p>
              <a:p>
                <a:r>
                  <a:rPr lang="ru-RU" sz="2800" dirty="0" smtClean="0"/>
                  <a:t>Поэтому </a:t>
                </a:r>
                <a:r>
                  <a:rPr lang="ru-RU" sz="2800" dirty="0"/>
                  <a:t>в справочниках по транзисторам низкочастотные параметры приводятся в системе H–параметров.</a:t>
                </a:r>
                <a:endParaRPr lang="ru-RU" sz="3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 r="-4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8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>
                <a:effectLst/>
              </a:rPr>
              <a:t>H</a:t>
            </a:r>
            <a:r>
              <a:rPr lang="en-US" sz="2800" dirty="0" smtClean="0">
                <a:effectLst/>
              </a:rPr>
              <a:t>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/>
              <a:t>Низкочастотные значения h–параметров можно найти с помощью </a:t>
            </a:r>
            <a:r>
              <a:rPr lang="ru-RU" sz="2800" dirty="0" smtClean="0"/>
              <a:t>входных </a:t>
            </a:r>
            <a:r>
              <a:rPr lang="ru-RU" sz="2800" dirty="0"/>
              <a:t>и выходных характеристик транзистора. </a:t>
            </a:r>
            <a:endParaRPr lang="en-US" sz="2800" dirty="0" smtClean="0"/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8" r="1447"/>
          <a:stretch/>
        </p:blipFill>
        <p:spPr>
          <a:xfrm>
            <a:off x="0" y="2564903"/>
            <a:ext cx="3687259" cy="33324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" r="2801"/>
          <a:stretch/>
        </p:blipFill>
        <p:spPr>
          <a:xfrm>
            <a:off x="3665051" y="2564904"/>
            <a:ext cx="5478949" cy="33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>
                <a:effectLst/>
              </a:rPr>
              <a:t>H</a:t>
            </a:r>
            <a:r>
              <a:rPr lang="en-US" sz="2800" dirty="0" smtClean="0">
                <a:effectLst/>
              </a:rPr>
              <a:t>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dirty="0"/>
              <a:t>Связь между h-параметрами в различных схемах включения приведена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таблице</a:t>
            </a:r>
            <a:r>
              <a:rPr lang="ru-RU" sz="2800" dirty="0" smtClean="0"/>
              <a:t>. </a:t>
            </a:r>
            <a:endParaRPr lang="en-US" sz="2800" dirty="0" smtClean="0"/>
          </a:p>
          <a:p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27" y="2492896"/>
            <a:ext cx="7020001" cy="25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1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8.1. Дифференциальные параметры транзисторов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/>
              <a:t>При работе транзистора в устройствах радиоэлектронной аппаратуры </a:t>
            </a:r>
            <a:r>
              <a:rPr lang="ru-RU" sz="2800" dirty="0" smtClean="0"/>
              <a:t>на его электроды, кроме постоянного напряжения </a:t>
            </a:r>
            <a:r>
              <a:rPr lang="ru-RU" sz="2800" dirty="0"/>
              <a:t>питания, подаются </a:t>
            </a:r>
            <a:r>
              <a:rPr lang="ru-RU" sz="2800" dirty="0" smtClean="0"/>
              <a:t>изменяющиеся во времени напряжения, во входной </a:t>
            </a:r>
            <a:r>
              <a:rPr lang="ru-RU" sz="2800" dirty="0"/>
              <a:t>и выходной цепях протекают </a:t>
            </a:r>
            <a:r>
              <a:rPr lang="ru-RU" sz="2800" dirty="0" smtClean="0"/>
              <a:t>переменные токи. </a:t>
            </a:r>
          </a:p>
          <a:p>
            <a:r>
              <a:rPr lang="ru-RU" sz="2800" dirty="0" smtClean="0"/>
              <a:t>Величины, связывающие </a:t>
            </a:r>
            <a:r>
              <a:rPr lang="ru-RU" sz="2800" dirty="0"/>
              <a:t>малые приращения токов и </a:t>
            </a:r>
            <a:r>
              <a:rPr lang="ru-RU" sz="2800" dirty="0" smtClean="0"/>
              <a:t>напряжений на электродах активного элемента, называют </a:t>
            </a:r>
            <a:r>
              <a:rPr lang="ru-RU" sz="2800" b="1" i="1" dirty="0"/>
              <a:t>дифференциальными </a:t>
            </a:r>
            <a:r>
              <a:rPr lang="ru-RU" sz="2800" b="1" i="1" dirty="0" smtClean="0"/>
              <a:t>параметрами</a:t>
            </a:r>
            <a:r>
              <a:rPr lang="ru-RU" sz="2800" dirty="0" smtClean="0"/>
              <a:t>. </a:t>
            </a:r>
          </a:p>
          <a:p>
            <a:r>
              <a:rPr lang="ru-RU" sz="2800" dirty="0" smtClean="0"/>
              <a:t>Поэтому транзистор в активном режиме работы описывается дифференциальными параметрами, которые часто называют </a:t>
            </a:r>
            <a:r>
              <a:rPr lang="ru-RU" sz="2800" b="1" i="1" dirty="0" err="1"/>
              <a:t>малосигнальными</a:t>
            </a:r>
            <a:r>
              <a:rPr lang="ru-RU" sz="2800" dirty="0"/>
              <a:t>. </a:t>
            </a:r>
            <a:endParaRPr lang="ru-RU" sz="2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580307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</a:t>
            </a:r>
            <a:r>
              <a:rPr lang="ru-RU" sz="2800" dirty="0" smtClean="0">
                <a:effectLst/>
              </a:rPr>
              <a:t>физические параметры транзисторов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600" dirty="0"/>
              <a:t>Рассмотренные  дифференциальные  параметры  называются  внешними, </a:t>
            </a:r>
            <a:r>
              <a:rPr lang="ru-RU" sz="2600" dirty="0" smtClean="0"/>
              <a:t>т.к</a:t>
            </a:r>
            <a:r>
              <a:rPr lang="ru-RU" sz="2600" dirty="0"/>
              <a:t>. они измеряются на зажимах четырехполюсника. Существенным </a:t>
            </a:r>
            <a:r>
              <a:rPr lang="ru-RU" sz="2600" dirty="0" smtClean="0"/>
              <a:t>недостатком  </a:t>
            </a:r>
            <a:r>
              <a:rPr lang="ru-RU" sz="2600" dirty="0"/>
              <a:t>их  является  зависимость  от  схемы  включения.  Поэтому  удобнее  пользоваться  физическими  параметрами  транзистора,  связанными  с  физическими </a:t>
            </a:r>
            <a:r>
              <a:rPr lang="ru-RU" sz="2600" dirty="0" smtClean="0"/>
              <a:t>процессами </a:t>
            </a:r>
            <a:r>
              <a:rPr lang="ru-RU" sz="2600" dirty="0"/>
              <a:t>в нем и не зависящими от схемы включения. </a:t>
            </a:r>
          </a:p>
          <a:p>
            <a:r>
              <a:rPr lang="ru-RU" sz="2600" dirty="0"/>
              <a:t>К физическим параметрам помимо рассмотренных коэффициентов </a:t>
            </a:r>
            <a:r>
              <a:rPr lang="ru-RU" sz="2600" dirty="0" smtClean="0"/>
              <a:t>передачи </a:t>
            </a:r>
            <a:r>
              <a:rPr lang="ru-RU" sz="2600" dirty="0"/>
              <a:t>тока относят дифференциальные сопротивления переходов, объемные </a:t>
            </a:r>
            <a:r>
              <a:rPr lang="ru-RU" sz="2600" dirty="0" smtClean="0"/>
              <a:t>сопротивления </a:t>
            </a:r>
            <a:r>
              <a:rPr lang="ru-RU" sz="2600" dirty="0"/>
              <a:t>областей транзистора, емкости переходов и др. </a:t>
            </a:r>
            <a:r>
              <a:rPr lang="ru-RU" sz="2600" dirty="0" smtClean="0"/>
              <a:t>Эти </a:t>
            </a:r>
            <a:r>
              <a:rPr lang="ru-RU" sz="2600" dirty="0"/>
              <a:t>параметры характеризуют основные физические процессы в </a:t>
            </a:r>
            <a:r>
              <a:rPr lang="ru-RU" sz="2600" dirty="0" smtClean="0"/>
              <a:t>транзисторе</a:t>
            </a:r>
            <a:r>
              <a:rPr lang="ru-RU" sz="2600" dirty="0"/>
              <a:t>. </a:t>
            </a:r>
            <a:endParaRPr lang="ru-RU" sz="2600" dirty="0" smtClean="0"/>
          </a:p>
        </p:txBody>
      </p:sp>
    </p:spTree>
    <p:extLst>
      <p:ext uri="{BB962C8B-B14F-4D97-AF65-F5344CB8AC3E}">
        <p14:creationId xmlns:p14="http://schemas.microsoft.com/office/powerpoint/2010/main" val="31943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</a:t>
            </a:r>
            <a:r>
              <a:rPr lang="ru-RU" sz="2800" dirty="0" smtClean="0">
                <a:effectLst/>
              </a:rPr>
              <a:t>физические параметры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В </a:t>
                </a:r>
                <a:r>
                  <a:rPr lang="ru-RU" sz="2800" dirty="0"/>
                  <a:t>активном режиме ВАХ эмиттерного перехода </a:t>
                </a:r>
                <a:r>
                  <a:rPr lang="ru-RU" sz="2800" dirty="0" smtClean="0"/>
                  <a:t>описывается выражением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ru-RU" i="1">
                        <a:latin typeface="Cambria Math"/>
                      </a:rPr>
                      <m:t>э=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ru-RU" i="1">
                        <a:latin typeface="Cambria Math"/>
                      </a:rPr>
                      <m:t>эбо 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𝑞𝑈</m:t>
                            </m:r>
                            <m:r>
                              <a:rPr lang="ru-RU" i="1">
                                <a:latin typeface="Cambria Math"/>
                              </a:rPr>
                              <m:t>эб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𝑘𝑇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−1</m:t>
                    </m:r>
                    <m:r>
                      <a:rPr lang="ru-RU" i="1">
                        <a:latin typeface="Cambria Math"/>
                      </a:rPr>
                      <m:t>) </m:t>
                    </m:r>
                  </m:oMath>
                </a14:m>
                <a:endParaRPr lang="ru-RU" sz="2800" dirty="0" smtClean="0"/>
              </a:p>
              <a:p>
                <a:r>
                  <a:rPr lang="ru-RU" sz="2800" dirty="0" smtClean="0"/>
                  <a:t>Дифференциальное сопротивление эмиттерного перехода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э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 smtClean="0"/>
              </a:p>
              <a:p>
                <a:r>
                  <a:rPr lang="ru-RU" sz="2800" dirty="0" smtClean="0"/>
                  <a:t>Оно имеет малое значение и с ростом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𝐼</m:t>
                    </m:r>
                    <m:r>
                      <a:rPr lang="ru-RU" sz="2800" i="1">
                        <a:latin typeface="Cambria Math"/>
                      </a:rPr>
                      <m:t>э</m:t>
                    </m:r>
                  </m:oMath>
                </a14:m>
                <a:r>
                  <a:rPr lang="ru-RU" sz="2800" dirty="0" smtClean="0"/>
                  <a:t> уменьшается, а с увеличением температуры возрастает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0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</a:t>
            </a:r>
            <a:r>
              <a:rPr lang="ru-RU" sz="2800" dirty="0" smtClean="0">
                <a:effectLst/>
              </a:rPr>
              <a:t>физические параметры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Дифференциальное сопротивление коллекторного перехода для схемы с ОЭ можно получить, дифференцируя выражение для тока коллектора</a:t>
                </a:r>
              </a:p>
              <a:p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б+(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кбо</m:t>
                    </m:r>
                  </m:oMath>
                </a14:m>
                <a:endParaRPr lang="ru-RU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б</m:t>
                            </m:r>
                          </m:sub>
                        </m:sSub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ru-RU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кэ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ru-RU" sz="2400" dirty="0" smtClean="0"/>
              </a:p>
              <a:p>
                <a:r>
                  <a:rPr lang="ru-RU" sz="2400" dirty="0"/>
                  <a:t>С ростом тока базы сопротивление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ru-RU" sz="2400" dirty="0"/>
                  <a:t> уменьшается</a:t>
                </a:r>
                <a:r>
                  <a:rPr lang="ru-RU" sz="2400" dirty="0" smtClean="0"/>
                  <a:t>.</a:t>
                </a:r>
              </a:p>
              <a:p>
                <a:r>
                  <a:rPr lang="ru-RU" sz="2400" dirty="0"/>
                  <a:t>Ток коллектора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к</m:t>
                    </m:r>
                  </m:oMath>
                </a14:m>
                <a:r>
                  <a:rPr lang="ru-RU" sz="2400" dirty="0"/>
                  <a:t> протекает через коллекторный переход, смещенный в </a:t>
                </a:r>
                <a:r>
                  <a:rPr lang="ru-RU" sz="2400" dirty="0" smtClean="0"/>
                  <a:t>обратном </a:t>
                </a:r>
                <a:r>
                  <a:rPr lang="ru-RU" sz="2400" dirty="0"/>
                  <a:t>направлении, и слабо зависит от напряжения на коллекторном </a:t>
                </a:r>
                <a:r>
                  <a:rPr lang="ru-RU" sz="2400" dirty="0" smtClean="0"/>
                  <a:t>переходе</a:t>
                </a:r>
                <a:r>
                  <a:rPr lang="ru-RU" sz="2400" dirty="0"/>
                  <a:t>.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ru-RU" sz="2400" dirty="0"/>
                  <a:t> велика, более 0,1 </a:t>
                </a:r>
                <a:r>
                  <a:rPr lang="ru-RU" sz="2400" dirty="0" err="1"/>
                  <a:t>МOм</a:t>
                </a:r>
                <a:r>
                  <a:rPr lang="ru-RU" sz="2400" dirty="0"/>
                  <a:t>, и определяется в основном эффектом </a:t>
                </a:r>
                <a:r>
                  <a:rPr lang="ru-RU" sz="2400" dirty="0" smtClean="0"/>
                  <a:t>модуляции </a:t>
                </a:r>
                <a:r>
                  <a:rPr lang="ru-RU" sz="2400" dirty="0"/>
                  <a:t>ширины базы. </a:t>
                </a: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8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55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</a:t>
            </a:r>
            <a:r>
              <a:rPr lang="ru-RU" sz="2800" dirty="0">
                <a:effectLst/>
              </a:rPr>
              <a:t>физические параметры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Сопротивление базы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</m:oMath>
                </a14:m>
                <a:r>
                  <a:rPr lang="ru-RU" sz="2400" dirty="0"/>
                  <a:t> определяется размерами структуры и </a:t>
                </a:r>
                <a:r>
                  <a:rPr lang="ru-RU" sz="2400" dirty="0" smtClean="0"/>
                  <a:t>распределением </a:t>
                </a:r>
                <a:r>
                  <a:rPr lang="ru-RU" sz="2400" dirty="0"/>
                  <a:t>концентраций примесей в активной и пассивной областях базы. Оно равно </a:t>
                </a:r>
                <a:r>
                  <a:rPr lang="ru-RU" sz="2400" dirty="0" smtClean="0"/>
                  <a:t>сумме </a:t>
                </a:r>
                <a:r>
                  <a:rPr lang="ru-RU" sz="2400" dirty="0"/>
                  <a:t>распределенного сопротивления </a:t>
                </a:r>
                <a:r>
                  <a:rPr lang="ru-RU" sz="2400" dirty="0" smtClean="0"/>
                  <a:t>базы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400" dirty="0"/>
                  <a:t> и диффузионного </a:t>
                </a:r>
                <a:r>
                  <a:rPr lang="ru-RU" sz="2400" dirty="0" smtClean="0"/>
                  <a:t>сопротивления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Распределенное сопротивление </a:t>
                </a:r>
                <a:r>
                  <a:rPr lang="ru-RU" sz="2400" dirty="0" smtClean="0"/>
                  <a:t>базы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</m:oMath>
                </a14:m>
                <a:r>
                  <a:rPr lang="ru-RU" sz="2400" dirty="0" smtClean="0"/>
                  <a:t> отражает сопротивление активной области </a:t>
                </a:r>
                <a:r>
                  <a:rPr lang="ru-RU" sz="2400" dirty="0"/>
                  <a:t>базы. </a:t>
                </a:r>
                <a:r>
                  <a:rPr lang="ru-RU" sz="2400" dirty="0" smtClean="0"/>
                  <a:t>Как показывают  </a:t>
                </a:r>
                <a:r>
                  <a:rPr lang="ru-RU" sz="2400" dirty="0"/>
                  <a:t>расчеты, </a:t>
                </a:r>
                <a:r>
                  <a:rPr lang="ru-RU" sz="2400" dirty="0" smtClean="0"/>
                  <a:t>величина его может определяться соотношением</a:t>
                </a:r>
                <a:r>
                  <a:rPr lang="en-US" sz="2400" dirty="0" smtClean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б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400" dirty="0" smtClean="0"/>
                  <a:t> – подвижность основных носителей в базе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 – концентрация примеси в базе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﷮б</m:t>
                    </m:r>
                  </m:oMath>
                </a14:m>
                <a:r>
                  <a:rPr lang="ru-RU" sz="2400" dirty="0" smtClean="0"/>
                  <a:t> – ширина базы</a:t>
                </a: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9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1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</a:t>
            </a:r>
            <a:r>
              <a:rPr lang="ru-RU" sz="2800" dirty="0" smtClean="0">
                <a:effectLst/>
              </a:rPr>
              <a:t>физические параметры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Уменьшение ширины базы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﷮б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приводит к возрастанию этого </a:t>
                </a:r>
                <a:r>
                  <a:rPr lang="ru-RU" sz="2400" dirty="0" smtClean="0"/>
                  <a:t>сопротивления</a:t>
                </a:r>
                <a:r>
                  <a:rPr lang="ru-RU" sz="2400" dirty="0"/>
                  <a:t>. </a:t>
                </a:r>
                <a:r>
                  <a:rPr lang="ru-RU" sz="2400" dirty="0" smtClean="0"/>
                  <a:t>Часть </a:t>
                </a:r>
                <a:r>
                  <a:rPr lang="ru-RU" sz="2400" dirty="0"/>
                  <a:t>входного напряжения, приложенного к эмиттерному переходу, </a:t>
                </a:r>
                <a:r>
                  <a:rPr lang="ru-RU" sz="2400" dirty="0" smtClean="0"/>
                  <a:t>теряется  </a:t>
                </a:r>
                <a:r>
                  <a:rPr lang="ru-RU" sz="2400" dirty="0"/>
                  <a:t>на  распределенном  сопротивлении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,  что  снижает  эффективность </a:t>
                </a:r>
                <a:r>
                  <a:rPr lang="ru-RU" sz="2400" dirty="0" smtClean="0"/>
                  <a:t>управления </a:t>
                </a:r>
                <a:r>
                  <a:rPr lang="ru-RU" sz="2400" dirty="0"/>
                  <a:t>током в транзисторе. </a:t>
                </a:r>
              </a:p>
              <a:p>
                <a:r>
                  <a:rPr lang="ru-RU" sz="2400" dirty="0"/>
                  <a:t>Диффузионное сопротивление базы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ru-RU" sz="2400" dirty="0"/>
                  <a:t> отражает влияние коллекторного </a:t>
                </a:r>
                <a:r>
                  <a:rPr lang="ru-RU" sz="2400" dirty="0" smtClean="0"/>
                  <a:t>напряжения </a:t>
                </a:r>
                <a:r>
                  <a:rPr lang="ru-RU" sz="2400" dirty="0"/>
                  <a:t>на ширину базы вследствие изменения ширины коллекторного </a:t>
                </a:r>
                <a:r>
                  <a:rPr lang="ru-RU" sz="2400" dirty="0" smtClean="0"/>
                  <a:t>перехода.</a:t>
                </a:r>
                <a:endParaRPr lang="en-US" sz="2400" dirty="0" smtClean="0"/>
              </a:p>
              <a:p>
                <a:r>
                  <a:rPr lang="ru-RU" sz="2400" dirty="0"/>
                  <a:t>П</a:t>
                </a:r>
                <a:r>
                  <a:rPr lang="ru-RU" sz="2400" dirty="0" smtClean="0"/>
                  <a:t>ереходы </a:t>
                </a:r>
                <a:r>
                  <a:rPr lang="ru-RU" sz="2400" dirty="0"/>
                  <a:t>транзистора характеризуются барьерными и диффузионными емкостями. </a:t>
                </a:r>
                <a:r>
                  <a:rPr lang="ru-RU" sz="2400" dirty="0" smtClean="0"/>
                  <a:t>Емкость </a:t>
                </a:r>
                <a:r>
                  <a:rPr lang="ru-RU" sz="2400" dirty="0"/>
                  <a:t>коллектора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﷮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</m:t>
                    </m:r>
                  </m:oMath>
                </a14:m>
                <a:r>
                  <a:rPr lang="ru-RU" sz="2400" dirty="0"/>
                  <a:t> гораздо меньше емкости </a:t>
                </a:r>
                <a:r>
                  <a:rPr lang="ru-RU" sz="2400" dirty="0" err="1"/>
                  <a:t>прямосмещенного</a:t>
                </a:r>
                <a:r>
                  <a:rPr lang="ru-RU" sz="2400" dirty="0"/>
                  <a:t> эмиттерного </a:t>
                </a:r>
                <a:r>
                  <a:rPr lang="ru-RU" sz="2400" dirty="0" smtClean="0"/>
                  <a:t>перехода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﷮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э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dirty="0"/>
                  <a:t>. Однако емкость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﷮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</m:t>
                    </m:r>
                  </m:oMath>
                </a14:m>
                <a:r>
                  <a:rPr lang="ru-RU" sz="2400" dirty="0"/>
                  <a:t> шунтирует большое сопротивление коллектора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:r>
                  <a:rPr lang="ru-RU" sz="2400" dirty="0"/>
                  <a:t>с ростом частоты оказывает существенное влияние на работу транзистора. </a:t>
                </a: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869" r="-6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2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8.2. </a:t>
            </a:r>
            <a:r>
              <a:rPr lang="ru-RU" sz="2800" dirty="0">
                <a:effectLst/>
              </a:rPr>
              <a:t>Связь физических параметров транзистора </a:t>
            </a: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ru-RU" sz="2800" dirty="0">
                <a:effectLst/>
              </a:rPr>
              <a:t>с </a:t>
            </a:r>
            <a:r>
              <a:rPr lang="en-US" sz="2800" dirty="0">
                <a:effectLst/>
              </a:rPr>
              <a:t>h</a:t>
            </a:r>
            <a:r>
              <a:rPr lang="ru-RU" sz="2800" dirty="0">
                <a:effectLst/>
              </a:rPr>
              <a:t>–параметрами четырехполюсника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Параметры физической эквивалентной схемы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связаны однозначными </a:t>
                </a:r>
                <a:r>
                  <a:rPr lang="ru-RU" sz="2400" dirty="0"/>
                  <a:t>зависимостями с низкочастотными параметрами четырехполюсника. </a:t>
                </a:r>
                <a:endParaRPr lang="en-US" sz="2400" dirty="0" smtClean="0"/>
              </a:p>
              <a:p>
                <a:r>
                  <a:rPr lang="ru-RU" sz="2400" dirty="0" smtClean="0"/>
                  <a:t>Для  </a:t>
                </a:r>
                <a:r>
                  <a:rPr lang="ru-RU" sz="2400" dirty="0"/>
                  <a:t>нахождения  формул  связи  между  физическими  параметрами </a:t>
                </a:r>
                <a:r>
                  <a:rPr lang="ru-RU" sz="2400" dirty="0" smtClean="0"/>
                  <a:t>и h-параметрами </a:t>
                </a:r>
                <a:r>
                  <a:rPr lang="ru-RU" sz="2400" dirty="0"/>
                  <a:t>необходимо сравнить уравнения четырехполюсника с </a:t>
                </a:r>
                <a:r>
                  <a:rPr lang="ru-RU" sz="2400" dirty="0" smtClean="0"/>
                  <a:t>аналогичными </a:t>
                </a:r>
                <a:r>
                  <a:rPr lang="ru-RU" sz="2400" dirty="0"/>
                  <a:t>уравнениями для физической схемы в конкретной схеме включения. </a:t>
                </a:r>
              </a:p>
              <a:p>
                <a:r>
                  <a:rPr lang="ru-RU" sz="2400" dirty="0" smtClean="0"/>
                  <a:t> </a:t>
                </a:r>
                <a:endParaRPr lang="ru-RU" sz="2400" dirty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8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942792"/>
            <a:ext cx="6887022" cy="23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5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8.2. </a:t>
            </a:r>
            <a:r>
              <a:rPr lang="ru-RU" sz="2800" dirty="0">
                <a:effectLst/>
              </a:rPr>
              <a:t>Связь физических параметров транзистора </a:t>
            </a:r>
            <a:r>
              <a:rPr lang="en-US" sz="2800" dirty="0">
                <a:effectLst/>
              </a:rPr>
              <a:t/>
            </a:r>
            <a:br>
              <a:rPr lang="en-US" sz="2800" dirty="0">
                <a:effectLst/>
              </a:rPr>
            </a:br>
            <a:r>
              <a:rPr lang="ru-RU" sz="2800" dirty="0">
                <a:effectLst/>
              </a:rPr>
              <a:t>с </a:t>
            </a:r>
            <a:r>
              <a:rPr lang="en-US" sz="2800" dirty="0">
                <a:effectLst/>
              </a:rPr>
              <a:t>h</a:t>
            </a:r>
            <a:r>
              <a:rPr lang="ru-RU" sz="2800" dirty="0">
                <a:effectLst/>
              </a:rPr>
              <a:t>–параметрами четырехполюсника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Решая  обратную  задачу,  можно  найти 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по  известным </a:t>
                </a:r>
                <a:r>
                  <a:rPr lang="ru-RU" sz="2400" dirty="0" smtClean="0"/>
                  <a:t>h-параметрам </a:t>
                </a:r>
                <a:r>
                  <a:rPr lang="ru-RU" sz="2400" dirty="0"/>
                  <a:t>транзистора. Формулы связи физических параметров БТ с </a:t>
                </a:r>
                <a:r>
                  <a:rPr lang="ru-RU" sz="2400" dirty="0" smtClean="0"/>
                  <a:t>системой </a:t>
                </a:r>
                <a:r>
                  <a:rPr lang="ru-RU" sz="2400" dirty="0"/>
                  <a:t>h-параметров приведены в </a:t>
                </a:r>
                <a:r>
                  <a:rPr lang="ru-RU" sz="2400" dirty="0" smtClean="0"/>
                  <a:t>таблице:</a:t>
                </a:r>
              </a:p>
              <a:p>
                <a:r>
                  <a:rPr lang="ru-RU" sz="2400" dirty="0" smtClean="0"/>
                  <a:t> 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1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80928"/>
            <a:ext cx="712458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2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8.3. </a:t>
            </a:r>
            <a:r>
              <a:rPr lang="ru-RU" sz="2800" dirty="0" smtClean="0">
                <a:effectLst/>
              </a:rPr>
              <a:t>малосигнальная модель транзистора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Представление транзистора в виде активного четырехполюсника для </a:t>
            </a:r>
            <a:r>
              <a:rPr lang="ru-RU" sz="2400" dirty="0" smtClean="0"/>
              <a:t>расчета </a:t>
            </a:r>
            <a:r>
              <a:rPr lang="ru-RU" sz="2400" dirty="0"/>
              <a:t>схем имеет ряд недостатков: </a:t>
            </a:r>
          </a:p>
          <a:p>
            <a:r>
              <a:rPr lang="ru-RU" sz="2400" dirty="0"/>
              <a:t>– параметры </a:t>
            </a:r>
            <a:r>
              <a:rPr lang="ru-RU" sz="2400" dirty="0" smtClean="0"/>
              <a:t>четырехполюсника задаются в известной степени формально;</a:t>
            </a:r>
            <a:endParaRPr lang="ru-RU" sz="2400" dirty="0"/>
          </a:p>
          <a:p>
            <a:r>
              <a:rPr lang="ru-RU" sz="2400" dirty="0"/>
              <a:t>– каждый из параметров </a:t>
            </a:r>
            <a:r>
              <a:rPr lang="ru-RU" sz="2400" dirty="0" smtClean="0"/>
              <a:t>может отражать влияние сразу нескольких физических процессов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/>
              <a:t>Поэтому схемы замещения транзистора </a:t>
            </a:r>
            <a:r>
              <a:rPr lang="ru-RU" sz="2400" dirty="0" smtClean="0"/>
              <a:t>в </a:t>
            </a:r>
            <a:r>
              <a:rPr lang="ru-RU" sz="2400" dirty="0"/>
              <a:t>системах Z–, </a:t>
            </a:r>
            <a:r>
              <a:rPr lang="ru-RU" sz="2400" dirty="0" smtClean="0"/>
              <a:t>Y</a:t>
            </a:r>
            <a:r>
              <a:rPr lang="ru-RU" sz="2400" dirty="0"/>
              <a:t>–, H– </a:t>
            </a:r>
            <a:r>
              <a:rPr lang="ru-RU" sz="2400" dirty="0" smtClean="0"/>
              <a:t>параметров </a:t>
            </a:r>
            <a:r>
              <a:rPr lang="ru-RU" sz="2400" dirty="0"/>
              <a:t>называют формальными схемами замещения. Они </a:t>
            </a:r>
            <a:r>
              <a:rPr lang="ru-RU" sz="2400" dirty="0" smtClean="0"/>
              <a:t>не полностью </a:t>
            </a:r>
            <a:r>
              <a:rPr lang="ru-RU" sz="2400" dirty="0"/>
              <a:t>отражают все физические процессы, происходящие в транзисторе.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318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8.3. </a:t>
            </a:r>
            <a:r>
              <a:rPr lang="ru-RU" sz="2800" dirty="0" smtClean="0">
                <a:effectLst/>
              </a:rPr>
              <a:t>малосигнальная модель транзистора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При работе в активном режиме и небольших изменениях напряжения на эмиттерном переходе транзистор можно представить с помощью линейной эквивалентной схемы, которую называют малосигнальной моделью транзистора. </a:t>
            </a:r>
            <a:endParaRPr lang="en-US" sz="2400" dirty="0"/>
          </a:p>
          <a:p>
            <a:r>
              <a:rPr lang="ru-RU" sz="2400" dirty="0"/>
              <a:t>Широкое распространение получила Т-образная малосигнальная модель транзистора. </a:t>
            </a:r>
          </a:p>
          <a:p>
            <a:endParaRPr lang="en-US" sz="24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3" y="3645024"/>
            <a:ext cx="800822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0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8.3. </a:t>
            </a:r>
            <a:r>
              <a:rPr lang="ru-RU" sz="2800" dirty="0" smtClean="0">
                <a:effectLst/>
              </a:rPr>
              <a:t>малосигнальная модель транзистора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/>
                  <a:t>Параметры эквивалентной схемы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</m:oMath>
                </a14:m>
                <a:r>
                  <a:rPr lang="ru-RU" sz="2400" dirty="0"/>
                  <a:t> отображают реальные сопротивления транзистора и определяются как соотношения приращений напряжений к вызвавшим их приращениям токов. </a:t>
                </a:r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3" y="3645024"/>
            <a:ext cx="800822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3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8.1. Дифференциальные параметры транзисторов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b="1" i="1" dirty="0" smtClean="0"/>
              <a:t>Критерием </a:t>
            </a:r>
            <a:r>
              <a:rPr lang="ru-RU" sz="2800" b="1" i="1" dirty="0"/>
              <a:t>малости </a:t>
            </a:r>
            <a:r>
              <a:rPr lang="ru-RU" sz="2800" dirty="0"/>
              <a:t>изменений токов и напряжений </a:t>
            </a:r>
            <a:r>
              <a:rPr lang="ru-RU" sz="2800" b="1" i="1" dirty="0"/>
              <a:t>является линейность связи </a:t>
            </a:r>
            <a:r>
              <a:rPr lang="ru-RU" sz="2800" dirty="0" smtClean="0"/>
              <a:t>между </a:t>
            </a:r>
            <a:r>
              <a:rPr lang="ru-RU" sz="2800" dirty="0"/>
              <a:t>ними, следовательно, дифференциальные параметры не зависят от </a:t>
            </a:r>
            <a:r>
              <a:rPr lang="ru-RU" sz="2800" dirty="0" smtClean="0"/>
              <a:t>амплитуды </a:t>
            </a:r>
            <a:r>
              <a:rPr lang="ru-RU" sz="2800" dirty="0"/>
              <a:t>переменных составляющих токов и напряжений. </a:t>
            </a:r>
            <a:endParaRPr lang="ru-RU" sz="2800" dirty="0" smtClean="0"/>
          </a:p>
          <a:p>
            <a:r>
              <a:rPr lang="ru-RU" sz="2800" dirty="0" smtClean="0"/>
              <a:t>Малыми считают сигналы, увеличение амплитуды которых в два раза не приводит к изменению исследуемого параметра</a:t>
            </a:r>
          </a:p>
          <a:p>
            <a:r>
              <a:rPr lang="ru-RU" sz="2800" dirty="0" smtClean="0"/>
              <a:t>Характеристику, в таком случае, можно считать линейной, а сам транзистор линейным </a:t>
            </a:r>
            <a:r>
              <a:rPr lang="ru-RU" sz="2800" dirty="0" err="1" smtClean="0"/>
              <a:t>четёрехполюсником</a:t>
            </a:r>
            <a:r>
              <a:rPr lang="ru-RU" sz="2800" dirty="0" smtClean="0"/>
              <a:t>. </a:t>
            </a:r>
            <a:endParaRPr lang="ru-RU" sz="20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87164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8.3. </a:t>
            </a:r>
            <a:r>
              <a:rPr lang="ru-RU" sz="2800" dirty="0"/>
              <a:t>Модель  </a:t>
            </a:r>
            <a:r>
              <a:rPr lang="ru-RU" sz="2800" dirty="0" err="1"/>
              <a:t>Эберса</a:t>
            </a:r>
            <a:r>
              <a:rPr lang="ru-RU" sz="2800" dirty="0"/>
              <a:t> –  </a:t>
            </a:r>
            <a:r>
              <a:rPr lang="ru-RU" sz="2800" dirty="0" err="1"/>
              <a:t>Молла</a:t>
            </a:r>
            <a:r>
              <a:rPr lang="ru-RU" sz="2800" dirty="0"/>
              <a:t> 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Модель  </a:t>
            </a:r>
            <a:r>
              <a:rPr lang="ru-RU" sz="2400" dirty="0" err="1"/>
              <a:t>Эберса</a:t>
            </a:r>
            <a:r>
              <a:rPr lang="ru-RU" sz="2400" dirty="0"/>
              <a:t> –  </a:t>
            </a:r>
            <a:r>
              <a:rPr lang="ru-RU" sz="2400" dirty="0" err="1"/>
              <a:t>Молла</a:t>
            </a:r>
            <a:r>
              <a:rPr lang="ru-RU" sz="2400" dirty="0"/>
              <a:t>  является  наиболее  распространенной  </a:t>
            </a:r>
            <a:r>
              <a:rPr lang="ru-RU" sz="2400" dirty="0" smtClean="0"/>
              <a:t>нелинейной моделью. </a:t>
            </a:r>
            <a:br>
              <a:rPr lang="ru-RU" sz="2400" dirty="0" smtClean="0"/>
            </a:br>
            <a:r>
              <a:rPr lang="ru-RU" sz="2400" dirty="0" smtClean="0"/>
              <a:t>Диод </a:t>
            </a:r>
            <a:r>
              <a:rPr lang="ru-RU" sz="2400" dirty="0"/>
              <a:t>VD1 </a:t>
            </a:r>
            <a:r>
              <a:rPr lang="ru-RU" sz="2400" dirty="0" smtClean="0"/>
              <a:t>моделирует </a:t>
            </a:r>
            <a:r>
              <a:rPr lang="ru-RU" sz="2400" dirty="0"/>
              <a:t>свойства эмиттерного перехода,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а </a:t>
            </a:r>
            <a:r>
              <a:rPr lang="ru-RU" sz="2400" dirty="0"/>
              <a:t>диод VD2 – коллекторного. 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Модель </a:t>
            </a:r>
            <a:r>
              <a:rPr lang="ru-RU" sz="2400" dirty="0" err="1"/>
              <a:t>Эберса</a:t>
            </a:r>
            <a:r>
              <a:rPr lang="ru-RU" sz="2400" dirty="0"/>
              <a:t> – </a:t>
            </a:r>
            <a:r>
              <a:rPr lang="ru-RU" sz="2400" dirty="0" err="1"/>
              <a:t>Молла</a:t>
            </a:r>
            <a:r>
              <a:rPr lang="ru-RU" sz="2400" dirty="0"/>
              <a:t> не учитывает некоторых </a:t>
            </a:r>
            <a:r>
              <a:rPr lang="ru-RU" sz="2400" dirty="0" smtClean="0"/>
              <a:t>особенностей </a:t>
            </a:r>
            <a:r>
              <a:rPr lang="ru-RU" sz="2400" dirty="0"/>
              <a:t>работы реального транзистора: ток рекомбинации эмиттерного </a:t>
            </a:r>
            <a:r>
              <a:rPr lang="ru-RU" sz="2400" dirty="0" smtClean="0"/>
              <a:t>перехода</a:t>
            </a:r>
            <a:r>
              <a:rPr lang="ru-RU" sz="2400" dirty="0"/>
              <a:t>, эффект модуляции толщины базы, эффекты высокого уровня инжекции, </a:t>
            </a:r>
            <a:r>
              <a:rPr lang="ru-RU" sz="2400" dirty="0" smtClean="0"/>
              <a:t>токи </a:t>
            </a:r>
            <a:r>
              <a:rPr lang="ru-RU" sz="2400" dirty="0" err="1"/>
              <a:t>термогенерации</a:t>
            </a:r>
            <a:r>
              <a:rPr lang="ru-RU" sz="2400" dirty="0"/>
              <a:t> и утечки переходов и др. </a:t>
            </a: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36912"/>
            <a:ext cx="5156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8.3. </a:t>
            </a:r>
            <a:r>
              <a:rPr lang="ru-RU" sz="2800" dirty="0"/>
              <a:t>Модель  </a:t>
            </a:r>
            <a:r>
              <a:rPr lang="ru-RU" sz="2800" dirty="0" err="1"/>
              <a:t>Эберса</a:t>
            </a:r>
            <a:r>
              <a:rPr lang="ru-RU" sz="2800" dirty="0"/>
              <a:t> –  </a:t>
            </a:r>
            <a:r>
              <a:rPr lang="ru-RU" sz="2800" dirty="0" err="1"/>
              <a:t>Молла</a:t>
            </a:r>
            <a:r>
              <a:rPr lang="ru-RU" sz="2800" dirty="0"/>
              <a:t> 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400" dirty="0"/>
              <a:t>Для повышения точности модели в нее вводят дополнительные элементы, учитывающие те или иные эффекты, перечисленные выше, и получают более сложные модификации исходной модели. Однако при усложнении модели ее точность хотя и возрастает, но возникают трудности экспериментального определения все большего числа параметров, многие из которых  не  могут  быть  измерены  непосредственно.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37077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8.4. </a:t>
            </a:r>
            <a:r>
              <a:rPr lang="ru-RU" sz="2800" dirty="0" smtClean="0"/>
              <a:t>параметры биполярных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400" dirty="0" smtClean="0"/>
                  <a:t>1. Коэффициенты передачи базового и эмиттерного токов</a:t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ru-RU" sz="2400" dirty="0"/>
              </a:p>
              <a:p>
                <a:r>
                  <a:rPr lang="ru-RU" sz="2400" dirty="0" smtClean="0"/>
                  <a:t>2</a:t>
                </a:r>
                <a:r>
                  <a:rPr lang="ru-RU" sz="2400" dirty="0"/>
                  <a:t>. Обратный ток коллекторного перехода при заданном обратном </a:t>
                </a:r>
                <a:r>
                  <a:rPr lang="ru-RU" sz="2400" dirty="0" smtClean="0"/>
                  <a:t>напряжении</a:t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кбо = 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к </m:t>
                    </m:r>
                  </m:oMath>
                </a14:m>
                <a:r>
                  <a:rPr lang="ru-RU" sz="2400" dirty="0"/>
                  <a:t>при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э = 0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(единицы нА – десятки мА).</a:t>
                </a:r>
              </a:p>
              <a:p>
                <a:r>
                  <a:rPr lang="ru-RU" sz="2400" dirty="0"/>
                  <a:t>3. Максимально допустимый ток коллектора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к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(сотни мА – десятки А).</a:t>
                </a:r>
              </a:p>
              <a:p>
                <a:r>
                  <a:rPr lang="ru-RU" sz="2400" dirty="0"/>
                  <a:t>4. Наибольшая мощность рассеиваемая коллекторным </a:t>
                </a:r>
                <a:r>
                  <a:rPr lang="ru-RU" sz="2400" dirty="0" smtClean="0"/>
                  <a:t>переходом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к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(</a:t>
                </a:r>
                <a:r>
                  <a:rPr lang="ru-RU" sz="2400" dirty="0"/>
                  <a:t>единицы мВт – десятки Вт).</a:t>
                </a:r>
              </a:p>
              <a:p>
                <a:r>
                  <a:rPr lang="ru-RU" sz="2400" dirty="0"/>
                  <a:t>5. Предельная частота коэффициента передачи тока эмиттера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21э</m:t>
                        </m:r>
                      </m:sub>
                    </m:sSub>
                  </m:oMath>
                </a14:m>
                <a:r>
                  <a:rPr lang="ru-RU" sz="2400" dirty="0"/>
                  <a:t> – частота, на которой модуль коэффициента передачи тока эмиттера уменьшается в 2 раз по сравнению со своим низкочастотным значением.</a:t>
                </a:r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267" t="-760" r="-933" b="-65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029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8.4. </a:t>
            </a:r>
            <a:r>
              <a:rPr lang="ru-RU" sz="2800" dirty="0" smtClean="0"/>
              <a:t>параметры биполярных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6. Граничная частота коэффициента передачи тока эмиттера – это частота, на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21э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 →1</m:t>
                    </m:r>
                  </m:oMath>
                </a14:m>
                <a:r>
                  <a:rPr lang="ru-RU" sz="2800" dirty="0"/>
                  <a:t>.</a:t>
                </a:r>
              </a:p>
              <a:p>
                <a:r>
                  <a:rPr lang="ru-RU" sz="2800" dirty="0"/>
                  <a:t>7. Максимальная частота генерации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ru-RU" sz="2800" dirty="0"/>
                  <a:t> – наибольшая частота, на которой транзистор может работать в схеме автогенератора и коэффициент усиления по мощности становится равным единице. Максимальная частота генерации определяет область частот, в которой транзистор остается активным элементом электрической цепи.</a:t>
                </a:r>
              </a:p>
              <a:p>
                <a:r>
                  <a:rPr lang="ru-RU" sz="2800" dirty="0"/>
                  <a:t>8. Дифференциальное сопротивление эмиттерного </a:t>
                </a:r>
                <a:r>
                  <a:rPr lang="ru-RU" sz="2800" dirty="0" smtClean="0"/>
                  <a:t>перехода</a:t>
                </a:r>
                <a:r>
                  <a:rPr lang="en-US" sz="2800" dirty="0" smtClean="0"/>
                  <a:t> 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(единицы </a:t>
                </a:r>
                <a:r>
                  <a:rPr lang="ru-RU" sz="2800" dirty="0"/>
                  <a:t>– десятки Ом).</a:t>
                </a:r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 r="-17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945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8.4. </a:t>
            </a:r>
            <a:r>
              <a:rPr lang="ru-RU" sz="2800" dirty="0" smtClean="0"/>
              <a:t>параметры биполярных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9. </a:t>
                </a:r>
                <a:r>
                  <a:rPr lang="ru-RU" sz="2800" dirty="0"/>
                  <a:t>Объемное сопротивление области базы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(</a:t>
                </a:r>
                <a:r>
                  <a:rPr lang="ru-RU" sz="2800" dirty="0"/>
                  <a:t>десятки – сотни Ом).</a:t>
                </a:r>
              </a:p>
              <a:p>
                <a:r>
                  <a:rPr lang="ru-RU" sz="2800" dirty="0"/>
                  <a:t>10. </a:t>
                </a:r>
                <a:r>
                  <a:rPr lang="ru-RU" sz="2800" dirty="0"/>
                  <a:t>Дифференциальное сопротивление коллекторного перехода или выходная </a:t>
                </a:r>
                <a:r>
                  <a:rPr lang="ru-RU" sz="2800" dirty="0" smtClean="0"/>
                  <a:t>проводимость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ru-RU" sz="2800" dirty="0"/>
                  <a:t>11</a:t>
                </a:r>
                <a:r>
                  <a:rPr lang="ru-RU" sz="2800" dirty="0"/>
                  <a:t>. </a:t>
                </a:r>
                <a:r>
                  <a:rPr lang="ru-RU" sz="2800" dirty="0"/>
                  <a:t>Емкость коллекторного перехода </a:t>
                </a: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r>
                  <a:rPr lang="ru-RU" sz="2800" dirty="0" smtClean="0"/>
                  <a:t> (</a:t>
                </a:r>
                <a:r>
                  <a:rPr lang="ru-RU" sz="2800" dirty="0"/>
                  <a:t>единицы – десятки пФ).</a:t>
                </a:r>
              </a:p>
              <a:p>
                <a:r>
                  <a:rPr lang="ru-RU" sz="2800" dirty="0"/>
                  <a:t>12. </a:t>
                </a:r>
                <a:r>
                  <a:rPr lang="ru-RU" sz="2800" dirty="0"/>
                  <a:t>Коэффициент обратной связи по напряжению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12б</m:t>
                        </m:r>
                      </m:sub>
                    </m:sSub>
                  </m:oMath>
                </a14:m>
                <a:r>
                  <a:rPr lang="ru-RU" sz="2800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ru-RU" sz="2800" dirty="0" smtClean="0"/>
                  <a:t>).</a:t>
                </a:r>
                <a:endParaRPr lang="ru-RU" sz="2800" dirty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32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8.1. Дифференциальные параметры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При этом два внешних вывода четырехполюсника считают входными, соответствующие </a:t>
                </a:r>
                <a:r>
                  <a:rPr lang="ru-RU" sz="2800" dirty="0"/>
                  <a:t>им комплексные амплитуды тока и напряжения обозначают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. </a:t>
                </a:r>
                <a:endParaRPr lang="ru-RU" sz="2800" dirty="0" smtClean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ru-RU" sz="2800" dirty="0" smtClean="0"/>
              </a:p>
              <a:p>
                <a:r>
                  <a:rPr lang="ru-RU" sz="2800" dirty="0" smtClean="0"/>
                  <a:t>Два </a:t>
                </a:r>
                <a:r>
                  <a:rPr lang="ru-RU" sz="2800" dirty="0"/>
                  <a:t>других вывода являются выходными, соответствующие им ток и </a:t>
                </a:r>
                <a:r>
                  <a:rPr lang="ru-RU" sz="2800" dirty="0" smtClean="0"/>
                  <a:t>напряжение обозначают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 </a:t>
                </a:r>
                <a:r>
                  <a:rPr lang="ru-RU" sz="2800" dirty="0" smtClean="0"/>
                  <a:t>За </a:t>
                </a:r>
                <a:r>
                  <a:rPr lang="ru-RU" sz="2800" dirty="0"/>
                  <a:t>положительное принимают направление </a:t>
                </a:r>
                <a:r>
                  <a:rPr lang="ru-RU" sz="2800" dirty="0" smtClean="0"/>
                  <a:t>токов</a:t>
                </a:r>
                <a:r>
                  <a:rPr lang="en-US" sz="2800" dirty="0"/>
                  <a:t> </a:t>
                </a:r>
                <a:r>
                  <a:rPr lang="ru-RU" sz="2800" dirty="0" smtClean="0"/>
                  <a:t>втекающих </a:t>
                </a:r>
                <a:r>
                  <a:rPr lang="ru-RU" sz="2800" dirty="0"/>
                  <a:t>в </a:t>
                </a:r>
                <a:r>
                  <a:rPr lang="ru-RU" sz="2800" dirty="0" smtClean="0"/>
                  <a:t>четырехполюсник</a:t>
                </a:r>
                <a:r>
                  <a:rPr lang="ru-RU" sz="2800" dirty="0"/>
                  <a:t>. </a:t>
                </a:r>
                <a:endParaRPr lang="ru-RU" sz="2000" b="1" u="sng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 r="-1400" b="-390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6"/>
          <a:stretch/>
        </p:blipFill>
        <p:spPr>
          <a:xfrm>
            <a:off x="4067944" y="2415586"/>
            <a:ext cx="3991992" cy="259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8.1. Дифференциальные параметры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Сопоставляя рисунки </a:t>
                </a:r>
                <a:r>
                  <a:rPr lang="ru-RU" sz="2800" b="1" i="1" dirty="0" smtClean="0"/>
                  <a:t>а</a:t>
                </a:r>
                <a:r>
                  <a:rPr lang="ru-RU" sz="2800" dirty="0" smtClean="0"/>
                  <a:t>, </a:t>
                </a:r>
                <a:r>
                  <a:rPr lang="ru-RU" sz="2800" b="1" i="1" dirty="0" smtClean="0"/>
                  <a:t>б</a:t>
                </a:r>
                <a:r>
                  <a:rPr lang="ru-RU" sz="2800" dirty="0" smtClean="0"/>
                  <a:t>, </a:t>
                </a:r>
                <a:r>
                  <a:rPr lang="ru-RU" sz="2800" b="1" i="1" dirty="0" smtClean="0"/>
                  <a:t>в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можно установить связь напряжений и токов четырехполюсников с напряжениями и токами транзистора для любой схемы включения. Например, для схемы с ОБ</a:t>
                </a:r>
                <a:r>
                  <a:rPr lang="ru-RU" sz="2800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эб</m:t>
                        </m:r>
                      </m:sub>
                    </m:sSub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;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;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sub>
                    </m:sSub>
                  </m:oMath>
                </a14:m>
                <a:endParaRPr lang="en-US" sz="2400" b="1" u="sng" dirty="0" smtClean="0"/>
              </a:p>
              <a:p>
                <a:endParaRPr lang="ru-RU" sz="2400" b="1" u="sng" dirty="0" smtClean="0"/>
              </a:p>
              <a:p>
                <a:endParaRPr lang="ru-RU" sz="2400" b="1" u="sng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016"/>
            <a:ext cx="3146963" cy="24388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68" y="3573016"/>
            <a:ext cx="2935200" cy="24396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7"/>
          <a:stretch/>
        </p:blipFill>
        <p:spPr>
          <a:xfrm>
            <a:off x="6084169" y="3573016"/>
            <a:ext cx="3024336" cy="24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4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8.1. Дифференциальные параметры транзисторов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/>
              <a:t>Взаимосвязь между входными и выходными напряжениями и токами линейного четырехполюсника выражается с помощью шести систем уравнений.</a:t>
            </a:r>
          </a:p>
          <a:p>
            <a:r>
              <a:rPr lang="ru-RU" sz="2800" dirty="0"/>
              <a:t>Практическое применение имеют три системы параметров.</a:t>
            </a:r>
          </a:p>
          <a:p>
            <a:endParaRPr lang="ru-RU" sz="2400" b="1" u="sng" dirty="0" smtClean="0"/>
          </a:p>
          <a:p>
            <a:endParaRPr lang="ru-RU" sz="2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6198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 smtClean="0">
                <a:effectLst/>
              </a:rPr>
              <a:t>z-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 smtClean="0"/>
              <a:t>В системе </a:t>
            </a:r>
            <a:r>
              <a:rPr lang="en-US" sz="2800" dirty="0" smtClean="0"/>
              <a:t>Z-</a:t>
            </a:r>
            <a:r>
              <a:rPr lang="ru-RU" sz="2800" dirty="0" smtClean="0"/>
              <a:t>параметров напряжения на входе и выходе четырехполюсника являются функциями токов</a:t>
            </a:r>
          </a:p>
          <a:p>
            <a:endParaRPr lang="ru-RU" sz="28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80928"/>
            <a:ext cx="5477453" cy="27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 smtClean="0">
                <a:effectLst/>
              </a:rPr>
              <a:t>z-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/>
                  <a:t> , </a:t>
                </a:r>
                <a:r>
                  <a:rPr lang="ru-RU" sz="2800" dirty="0"/>
                  <a:t>где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входное сопротивление транзистора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сопротивление обратной  передачи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800" dirty="0" smtClean="0"/>
                  <a:t>- сопротивление прямой передачи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ru-RU" sz="2400" dirty="0" smtClean="0"/>
                  <a:t>- </a:t>
                </a:r>
                <a:r>
                  <a:rPr lang="ru-RU" sz="2800" dirty="0" smtClean="0"/>
                  <a:t>выходное сопротивление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60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effectLst/>
              </a:rPr>
              <a:t>8.2. система </a:t>
            </a:r>
            <a:r>
              <a:rPr lang="en-US" sz="2800" dirty="0" smtClean="0">
                <a:effectLst/>
              </a:rPr>
              <a:t>z-</a:t>
            </a:r>
            <a:r>
              <a:rPr lang="ru-RU" sz="2800" dirty="0" smtClean="0">
                <a:effectLst/>
              </a:rPr>
              <a:t>параметров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/>
              <a:t>Величина параметров транзистора зависит от схемы его включения, </a:t>
            </a:r>
            <a:r>
              <a:rPr lang="ru-RU" sz="2800" dirty="0" smtClean="0"/>
              <a:t>поэтому </a:t>
            </a:r>
            <a:r>
              <a:rPr lang="ru-RU" sz="2800" dirty="0"/>
              <a:t>в рассматриваемых системах в обозначении параметра имеются индексы </a:t>
            </a:r>
            <a:r>
              <a:rPr lang="ru-RU" sz="2800" b="1" i="1" dirty="0"/>
              <a:t>б</a:t>
            </a:r>
            <a:r>
              <a:rPr lang="ru-RU" sz="2800" dirty="0"/>
              <a:t>, </a:t>
            </a:r>
            <a:r>
              <a:rPr lang="ru-RU" sz="2800" b="1" i="1" dirty="0"/>
              <a:t>э</a:t>
            </a:r>
            <a:r>
              <a:rPr lang="ru-RU" sz="2800" dirty="0"/>
              <a:t>, </a:t>
            </a:r>
            <a:r>
              <a:rPr lang="ru-RU" sz="2800" b="1" i="1" dirty="0"/>
              <a:t>к</a:t>
            </a:r>
            <a:r>
              <a:rPr lang="ru-RU" sz="2800" dirty="0"/>
              <a:t>, указывающие на схему включения. </a:t>
            </a:r>
            <a:endParaRPr lang="ru-RU" sz="2800" dirty="0" smtClean="0"/>
          </a:p>
          <a:p>
            <a:r>
              <a:rPr lang="ru-RU" sz="2800" dirty="0" smtClean="0"/>
              <a:t>Для </a:t>
            </a:r>
            <a:r>
              <a:rPr lang="ru-RU" sz="2800" dirty="0"/>
              <a:t>измерения Z–параметров необходимо осуществить режим холостого хода (XX) во входной и выходной цепях. Для получения режима холостого </a:t>
            </a:r>
            <a:r>
              <a:rPr lang="ru-RU" sz="2800" dirty="0" smtClean="0"/>
              <a:t>хода </a:t>
            </a:r>
            <a:r>
              <a:rPr lang="ru-RU" sz="2800" dirty="0"/>
              <a:t>в цепь включают сопротивление, значительно большее, чем </a:t>
            </a:r>
            <a:r>
              <a:rPr lang="ru-RU" sz="2800" dirty="0" smtClean="0"/>
              <a:t>соответствующее </a:t>
            </a:r>
            <a:r>
              <a:rPr lang="ru-RU" sz="2800" dirty="0"/>
              <a:t>сопротивление входа или выхода четырехполюсника. </a:t>
            </a:r>
            <a:endParaRPr lang="ru-RU" sz="2800" dirty="0" smtClean="0"/>
          </a:p>
          <a:p>
            <a:r>
              <a:rPr lang="ru-RU" sz="2800" dirty="0" smtClean="0"/>
              <a:t>На </a:t>
            </a:r>
            <a:r>
              <a:rPr lang="ru-RU" sz="2800" dirty="0"/>
              <a:t>практике удобнее использовать низковольтные источники питания транзисторов, а напряжение на </a:t>
            </a:r>
            <a:r>
              <a:rPr lang="ru-RU" sz="2800" dirty="0" smtClean="0"/>
              <a:t>электроды подавать через индуктивности.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336251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347</TotalTime>
  <Words>1055</Words>
  <Application>Microsoft Office PowerPoint</Application>
  <PresentationFormat>Экран (4:3)</PresentationFormat>
  <Paragraphs>134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Cambria Math</vt:lpstr>
      <vt:lpstr>Franklin Gothic Book</vt:lpstr>
      <vt:lpstr>Franklin Gothic Medium</vt:lpstr>
      <vt:lpstr>Wingdings 2</vt:lpstr>
      <vt:lpstr>Трек</vt:lpstr>
      <vt:lpstr>ЭЛЕКТРОННЫЕ ПРИБОРЫ</vt:lpstr>
      <vt:lpstr>8.1. Дифференциальные параметры транзисторов</vt:lpstr>
      <vt:lpstr>8.1. Дифференциальные параметры транзисторов</vt:lpstr>
      <vt:lpstr>8.1. Дифференциальные параметры транзисторов</vt:lpstr>
      <vt:lpstr>8.1. Дифференциальные параметры транзисторов</vt:lpstr>
      <vt:lpstr>8.1. Дифференциальные параметры транзисторов</vt:lpstr>
      <vt:lpstr>8.2. система z-параметров</vt:lpstr>
      <vt:lpstr>8.2. система z-параметров</vt:lpstr>
      <vt:lpstr>8.2. система z-параметров</vt:lpstr>
      <vt:lpstr>8.2. система z-параметров</vt:lpstr>
      <vt:lpstr>8.2. система Y-параметров</vt:lpstr>
      <vt:lpstr>8.2. система Y-параметров</vt:lpstr>
      <vt:lpstr>8.2. система Y-параметров</vt:lpstr>
      <vt:lpstr>8.2. система H-параметров</vt:lpstr>
      <vt:lpstr>8.2. система H-параметров</vt:lpstr>
      <vt:lpstr>8.2. система H-параметров</vt:lpstr>
      <vt:lpstr>8.2. система H-параметров</vt:lpstr>
      <vt:lpstr>8.2. система H-параметров</vt:lpstr>
      <vt:lpstr>8.2. система H-параметров</vt:lpstr>
      <vt:lpstr>8.2. физические параметры транзисторов</vt:lpstr>
      <vt:lpstr>8.2. физические параметры транзисторов</vt:lpstr>
      <vt:lpstr>8.2. физические параметры транзисторов</vt:lpstr>
      <vt:lpstr>8.2. физические параметры транзисторов</vt:lpstr>
      <vt:lpstr>8.2. физические параметры транзисторов</vt:lpstr>
      <vt:lpstr>8.2. Связь физических параметров транзистора  с h–параметрами четырехполюсника</vt:lpstr>
      <vt:lpstr>8.2. Связь физических параметров транзистора  с h–параметрами четырехполюсника</vt:lpstr>
      <vt:lpstr>8.3. малосигнальная модель транзистора</vt:lpstr>
      <vt:lpstr>8.3. малосигнальная модель транзистора</vt:lpstr>
      <vt:lpstr>8.3. малосигнальная модель транзистора</vt:lpstr>
      <vt:lpstr>8.3. Модель  Эберса –  Молла </vt:lpstr>
      <vt:lpstr>8.3. Модель  Эберса –  Молла </vt:lpstr>
      <vt:lpstr>8.4. параметры биполярных транзисторов</vt:lpstr>
      <vt:lpstr>8.4. параметры биполярных транзисторов</vt:lpstr>
      <vt:lpstr>8.4. параметры биполярных транзисторов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ПРИБОРЫ</dc:title>
  <dc:creator>DAPPT</dc:creator>
  <cp:lastModifiedBy>DAPPT</cp:lastModifiedBy>
  <cp:revision>44</cp:revision>
  <dcterms:created xsi:type="dcterms:W3CDTF">2019-09-30T20:17:48Z</dcterms:created>
  <dcterms:modified xsi:type="dcterms:W3CDTF">2020-10-24T02:37:38Z</dcterms:modified>
</cp:coreProperties>
</file>