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3" r:id="rId4"/>
    <p:sldId id="305" r:id="rId5"/>
    <p:sldId id="314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5" r:id="rId15"/>
    <p:sldId id="316" r:id="rId16"/>
    <p:sldId id="317" r:id="rId17"/>
    <p:sldId id="318" r:id="rId18"/>
    <p:sldId id="313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58200" cy="12223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ЭЛЕКТРОННЫЕ ПРИБОРЫ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9</a:t>
            </a:r>
            <a:r>
              <a:rPr lang="ru-RU" sz="4400" dirty="0" smtClean="0"/>
              <a:t>. </a:t>
            </a:r>
            <a:r>
              <a:rPr lang="ru-RU" sz="4400" dirty="0" smtClean="0"/>
              <a:t>Полев</a:t>
            </a:r>
            <a:r>
              <a:rPr lang="ru-RU" sz="4400" dirty="0" smtClean="0"/>
              <a:t>ые </a:t>
            </a:r>
            <a:r>
              <a:rPr lang="ru-RU" sz="4400" dirty="0" smtClean="0"/>
              <a:t>транзисторы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31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9.2. полевые транзисторы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управляющим </a:t>
            </a:r>
            <a:r>
              <a:rPr lang="en-US" sz="2800" dirty="0" smtClean="0">
                <a:effectLst/>
              </a:rPr>
              <a:t>p-n-</a:t>
            </a:r>
            <a:r>
              <a:rPr lang="ru-RU" sz="2800" dirty="0" smtClean="0">
                <a:effectLst/>
              </a:rPr>
              <a:t>переходом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Напряжение </a:t>
                </a:r>
                <a:r>
                  <a:rPr lang="ru-RU" sz="2400" dirty="0" smtClean="0"/>
                  <a:t>источника питания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 прикладывается к промежутку стоком-исток таким образом, чтобы </a:t>
                </a:r>
                <a:r>
                  <a:rPr lang="ru-RU" sz="2400" dirty="0" smtClean="0"/>
                  <a:t>поток </a:t>
                </a:r>
                <a:r>
                  <a:rPr lang="ru-RU" sz="2400" dirty="0"/>
                  <a:t>основных носителей (в канале n-типа – электроны) двигался от истока к </a:t>
                </a:r>
                <a:r>
                  <a:rPr lang="ru-RU" sz="2400" dirty="0" smtClean="0"/>
                  <a:t>стоку</a:t>
                </a:r>
                <a:r>
                  <a:rPr lang="ru-RU" sz="2400" dirty="0"/>
                  <a:t>. </a:t>
                </a:r>
                <a:endParaRPr lang="ru-RU" sz="2400" dirty="0" smtClean="0"/>
              </a:p>
              <a:p>
                <a:r>
                  <a:rPr lang="ru-RU" sz="2400" dirty="0" smtClean="0"/>
                  <a:t>К </a:t>
                </a:r>
                <a:r>
                  <a:rPr lang="ru-RU" sz="2400" dirty="0"/>
                  <a:t>промежутку затвор-исток прикладывается напряжение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 smtClean="0"/>
                  <a:t>запирающее </a:t>
                </a:r>
                <a:r>
                  <a:rPr lang="ru-RU" sz="2400" dirty="0"/>
                  <a:t>управляющий p-n-переход транзистора. При изменении обратного </a:t>
                </a:r>
                <a:r>
                  <a:rPr lang="ru-RU" sz="2400" dirty="0" smtClean="0"/>
                  <a:t>напряжения </a:t>
                </a:r>
                <a:r>
                  <a:rPr lang="ru-RU" sz="2400" dirty="0"/>
                  <a:t>на p–n переходе изменяется площадь поперечного сечения канала и его </a:t>
                </a:r>
                <a:r>
                  <a:rPr lang="ru-RU" sz="2400" dirty="0" smtClean="0"/>
                  <a:t>сопротивление</a:t>
                </a:r>
                <a:r>
                  <a:rPr lang="ru-RU" sz="2400" dirty="0"/>
                  <a:t>,  а  значит  и  величина  тока,  протекающего  через  </a:t>
                </a:r>
                <a:r>
                  <a:rPr lang="ru-RU" sz="2400" dirty="0" smtClean="0"/>
                  <a:t>канал. </a:t>
                </a:r>
              </a:p>
              <a:p>
                <a:r>
                  <a:rPr lang="ru-RU" sz="2400" dirty="0" smtClean="0"/>
                  <a:t>В </a:t>
                </a:r>
                <a:r>
                  <a:rPr lang="ru-RU" sz="2400" dirty="0"/>
                  <a:t>цепи затвора протекает малый обратный ток, в связи с этим </a:t>
                </a:r>
                <a:r>
                  <a:rPr lang="ru-RU" sz="2400" dirty="0" smtClean="0"/>
                  <a:t>необходима </a:t>
                </a:r>
                <a:r>
                  <a:rPr lang="ru-RU" sz="2400" dirty="0"/>
                  <a:t>малая мощность от источника сигнала в цепи затвора для управления </a:t>
                </a:r>
                <a:r>
                  <a:rPr lang="ru-RU" sz="2400" dirty="0" smtClean="0"/>
                  <a:t>током </a:t>
                </a:r>
                <a:r>
                  <a:rPr lang="ru-RU" sz="2400" dirty="0"/>
                  <a:t>стока.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24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5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9.2. полевые транзисторы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управляющим </a:t>
            </a:r>
            <a:r>
              <a:rPr lang="en-US" sz="2800" dirty="0" smtClean="0">
                <a:effectLst/>
              </a:rPr>
              <a:t>p-n-</a:t>
            </a:r>
            <a:r>
              <a:rPr lang="ru-RU" sz="2800" dirty="0" smtClean="0">
                <a:effectLst/>
              </a:rPr>
              <a:t>переходом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При  прямом  включении управляющего p–n перехода возникает </a:t>
            </a:r>
            <a:r>
              <a:rPr lang="ru-RU" sz="2400" dirty="0" smtClean="0"/>
              <a:t>относительно </a:t>
            </a:r>
            <a:r>
              <a:rPr lang="ru-RU" sz="2400" dirty="0"/>
              <a:t>большой </a:t>
            </a:r>
            <a:r>
              <a:rPr lang="ru-RU" sz="2400" dirty="0" smtClean="0"/>
              <a:t>прямой ток затвора</a:t>
            </a:r>
            <a:r>
              <a:rPr lang="ru-RU" sz="2400" dirty="0"/>
              <a:t>, </a:t>
            </a:r>
            <a:r>
              <a:rPr lang="ru-RU" sz="2400" dirty="0" smtClean="0"/>
              <a:t>и  </a:t>
            </a:r>
            <a:r>
              <a:rPr lang="ru-RU" sz="2400" dirty="0"/>
              <a:t>сопротивление </a:t>
            </a:r>
            <a:r>
              <a:rPr lang="ru-RU" sz="2400" dirty="0" smtClean="0"/>
              <a:t>участка затвор-исток резко уменьшается</a:t>
            </a:r>
            <a:r>
              <a:rPr lang="ru-RU" sz="2400" dirty="0"/>
              <a:t>,  поэтому </a:t>
            </a:r>
            <a:r>
              <a:rPr lang="ru-RU" sz="2400" dirty="0" smtClean="0"/>
              <a:t>нецелесообразно  применять </a:t>
            </a:r>
            <a:r>
              <a:rPr lang="ru-RU" sz="2400" dirty="0"/>
              <a:t>на </a:t>
            </a:r>
            <a:r>
              <a:rPr lang="ru-RU" sz="2400" dirty="0" smtClean="0"/>
              <a:t>практике такое включение</a:t>
            </a:r>
            <a:r>
              <a:rPr lang="ru-RU" sz="2400" dirty="0"/>
              <a:t>. </a:t>
            </a:r>
          </a:p>
          <a:p>
            <a:r>
              <a:rPr lang="ru-RU" sz="2400" dirty="0"/>
              <a:t>При увеличении обратного напряжения на затворе запирающий слой </a:t>
            </a:r>
            <a:r>
              <a:rPr lang="ru-RU" sz="2400" dirty="0" smtClean="0"/>
              <a:t>p–n </a:t>
            </a:r>
            <a:r>
              <a:rPr lang="ru-RU" sz="2400" dirty="0"/>
              <a:t>перехода  расширяется,  уменьшая  сечение  канала.  При  некотором  </a:t>
            </a:r>
            <a:r>
              <a:rPr lang="ru-RU" sz="2400" dirty="0" smtClean="0"/>
              <a:t>напряжении </a:t>
            </a:r>
            <a:r>
              <a:rPr lang="ru-RU" sz="2400" dirty="0"/>
              <a:t>на затворе может произойти перекрытие канала, и в цепях истока и стока </a:t>
            </a:r>
            <a:r>
              <a:rPr lang="ru-RU" sz="2400" dirty="0" smtClean="0"/>
              <a:t>начнут </a:t>
            </a:r>
            <a:r>
              <a:rPr lang="ru-RU" sz="2400" dirty="0"/>
              <a:t>протекать небольшие обратные </a:t>
            </a:r>
            <a:r>
              <a:rPr lang="ru-RU" sz="2400" dirty="0" smtClean="0"/>
              <a:t>токи.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610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9.2. полевые транзисторы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управляющим </a:t>
            </a:r>
            <a:r>
              <a:rPr lang="en-US" sz="2800" dirty="0" smtClean="0">
                <a:effectLst/>
              </a:rPr>
              <a:t>p-n-</a:t>
            </a:r>
            <a:r>
              <a:rPr lang="ru-RU" sz="2800" dirty="0" smtClean="0">
                <a:effectLst/>
              </a:rPr>
              <a:t>переходом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Напряжение между затвором и истоком, при котором канал перекрывается, а его сопротивление стремится к бесконечности и ток стока достигает заданного  низкого  значения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обр</m:t>
                    </m:r>
                  </m:oMath>
                </a14:m>
                <a:r>
                  <a:rPr lang="ru-RU" sz="2400" dirty="0"/>
                  <a:t>,  называют  напряжением  отсечки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 отс</m:t>
                    </m:r>
                  </m:oMath>
                </a14:m>
                <a:r>
                  <a:rPr lang="ru-RU" sz="2400" dirty="0"/>
                  <a:t>.  </a:t>
                </a:r>
                <a:endParaRPr lang="ru-RU" sz="2400" dirty="0" smtClean="0"/>
              </a:p>
              <a:p>
                <a:r>
                  <a:rPr lang="ru-RU" sz="2400" dirty="0" smtClean="0"/>
                  <a:t>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 отс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транзистор должен закрываться полностью, но из-за наличия малых токов утечки и трудности их измерения,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зи отс </m:t>
                    </m:r>
                  </m:oMath>
                </a14:m>
                <a:r>
                  <a:rPr lang="ru-RU" sz="2400" dirty="0"/>
                  <a:t>определяется при заданном малом значении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𝐼𝑐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обр</m:t>
                    </m:r>
                  </m:oMath>
                </a14:m>
                <a:r>
                  <a:rPr lang="ru-RU" sz="2400" dirty="0"/>
                  <a:t>. В справочнике на </a:t>
                </a:r>
                <a:r>
                  <a:rPr lang="ru-RU" sz="2400" dirty="0" smtClean="0"/>
                  <a:t>каждый </a:t>
                </a:r>
                <a:r>
                  <a:rPr lang="ru-RU" sz="2400" dirty="0"/>
                  <a:t>транзистор  указывается ток стока, при котором измерено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зи отс 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4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9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9.2. полевые транзисторы с управляющим </a:t>
            </a:r>
            <a:br>
              <a:rPr lang="ru-RU" sz="2800" dirty="0" smtClean="0">
                <a:effectLst/>
              </a:rPr>
            </a:br>
            <a:r>
              <a:rPr lang="en-US" sz="2800" dirty="0" smtClean="0">
                <a:effectLst/>
              </a:rPr>
              <a:t>p-n-</a:t>
            </a:r>
            <a:r>
              <a:rPr lang="ru-RU" sz="2800" dirty="0" smtClean="0">
                <a:effectLst/>
              </a:rPr>
              <a:t>переходом. Статические 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Наличие  большого  входного  и  выходного  сопротивлений  в  полевом </a:t>
                </a:r>
                <a:r>
                  <a:rPr lang="ru-RU" sz="2400" dirty="0" smtClean="0"/>
                  <a:t>транзисторе </a:t>
                </a:r>
                <a:r>
                  <a:rPr lang="ru-RU" sz="2400" dirty="0"/>
                  <a:t>позволяет исследовать статические характеристики с помощью </a:t>
                </a:r>
                <a:r>
                  <a:rPr lang="ru-RU" sz="2400" dirty="0" smtClean="0"/>
                  <a:t>генераторов  </a:t>
                </a:r>
                <a:r>
                  <a:rPr lang="ru-RU" sz="2400" dirty="0"/>
                  <a:t>напряжения.  Полевой  транзистор  с  управляющим p–n переходом </a:t>
                </a:r>
                <a:r>
                  <a:rPr lang="ru-RU" sz="2400" dirty="0" smtClean="0"/>
                  <a:t>описывается </a:t>
                </a:r>
                <a:r>
                  <a:rPr lang="ru-RU" sz="2400" dirty="0"/>
                  <a:t>тремя статическими характеристиками: </a:t>
                </a:r>
              </a:p>
              <a:p>
                <a:r>
                  <a:rPr lang="ru-RU" sz="2400" dirty="0"/>
                  <a:t>1. Выходные (стоковые) характеристики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си) </m:t>
                    </m:r>
                  </m:oMath>
                </a14:m>
                <a:r>
                  <a:rPr lang="ru-RU" sz="2400" dirty="0"/>
                  <a:t>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зи=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r>
                  <a:rPr lang="ru-RU" sz="2400" dirty="0"/>
                  <a:t>2. Сток-затворные  характеристики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(характеристики  </a:t>
                </a:r>
                <a:r>
                  <a:rPr lang="ru-RU" sz="2400" dirty="0"/>
                  <a:t>передачи)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зи) </m:t>
                    </m:r>
                  </m:oMath>
                </a14:m>
                <a:r>
                  <a:rPr lang="ru-RU" sz="2400" dirty="0"/>
                  <a:t>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си=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r>
                  <a:rPr lang="ru-RU" sz="2400" dirty="0"/>
                  <a:t>3. Входные (затворные) характеристики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з=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зи) </m:t>
                    </m:r>
                  </m:oMath>
                </a14:m>
                <a:r>
                  <a:rPr lang="ru-RU" sz="2400" dirty="0"/>
                  <a:t>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си=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ru-RU" sz="2400" dirty="0"/>
                  <a:t>.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6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32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Рассмотрим </a:t>
                </a:r>
                <a:r>
                  <a:rPr lang="ru-RU" sz="2400" dirty="0"/>
                  <a:t>стоковую </a:t>
                </a:r>
                <a:r>
                  <a:rPr lang="ru-RU" sz="2400" dirty="0" smtClean="0"/>
                  <a:t>характеристику транзистора с каналом </a:t>
                </a:r>
                <a:r>
                  <a:rPr lang="ru-RU" sz="2400" dirty="0"/>
                  <a:t>n-типа, </a:t>
                </a:r>
                <a:r>
                  <a:rPr lang="ru-RU" sz="2400" dirty="0" smtClean="0"/>
                  <a:t>снятую 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зи=0</m:t>
                    </m:r>
                  </m:oMath>
                </a14:m>
                <a:r>
                  <a:rPr lang="ru-RU" sz="2400" dirty="0"/>
                  <a:t>. </a:t>
                </a:r>
                <a:endParaRPr lang="ru-RU" sz="2400" dirty="0" smtClean="0"/>
              </a:p>
              <a:p>
                <a:r>
                  <a:rPr lang="ru-RU" sz="2400" dirty="0" smtClean="0"/>
                  <a:t>При подаче </a:t>
                </a:r>
                <a:r>
                  <a:rPr lang="ru-RU" sz="2400" dirty="0"/>
                  <a:t>на </a:t>
                </a:r>
                <a:r>
                  <a:rPr lang="ru-RU" sz="2400" dirty="0" smtClean="0"/>
                  <a:t>сток положительного относительно </a:t>
                </a:r>
                <a:r>
                  <a:rPr lang="ru-RU" sz="2400" dirty="0"/>
                  <a:t>истока  напряжения </a:t>
                </a:r>
                <a:r>
                  <a:rPr lang="ru-RU" sz="2400" dirty="0" smtClean="0"/>
                  <a:t>начинается движение носителей  </a:t>
                </a:r>
                <a:r>
                  <a:rPr lang="ru-RU" sz="2400" dirty="0"/>
                  <a:t>заряда (электронов) </a:t>
                </a:r>
                <a:r>
                  <a:rPr lang="ru-RU" sz="2400" dirty="0" smtClean="0"/>
                  <a:t>от истока через канал </a:t>
                </a:r>
                <a:r>
                  <a:rPr lang="ru-RU" sz="2400" dirty="0"/>
                  <a:t>к </a:t>
                </a:r>
                <a:r>
                  <a:rPr lang="ru-RU" sz="2400" dirty="0" smtClean="0"/>
                  <a:t>стоку</a:t>
                </a:r>
                <a:r>
                  <a:rPr lang="ru-RU" sz="2400" dirty="0"/>
                  <a:t>.  Если  бы </a:t>
                </a:r>
                <a:r>
                  <a:rPr lang="ru-RU" sz="2400" dirty="0" smtClean="0"/>
                  <a:t>сопротивление канала не зависело </a:t>
                </a:r>
                <a:r>
                  <a:rPr lang="ru-RU" sz="2400" dirty="0"/>
                  <a:t>от </a:t>
                </a:r>
                <a:r>
                  <a:rPr lang="ru-RU" sz="2400" dirty="0" smtClean="0"/>
                  <a:t>проходящего </a:t>
                </a:r>
                <a:r>
                  <a:rPr lang="ru-RU" sz="2400" dirty="0"/>
                  <a:t>через него тока стока, то </a:t>
                </a:r>
                <a:r>
                  <a:rPr lang="ru-RU" sz="2400" dirty="0" smtClean="0"/>
                  <a:t>наблюдалась </a:t>
                </a:r>
                <a:r>
                  <a:rPr lang="ru-RU" sz="2400" dirty="0"/>
                  <a:t>бы </a:t>
                </a:r>
                <a:r>
                  <a:rPr lang="ru-RU" sz="2400" dirty="0" smtClean="0"/>
                  <a:t>линейная зависимость тока стока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</m:oMath>
                </a14:m>
                <a:r>
                  <a:rPr lang="ru-RU" sz="2400" dirty="0" smtClean="0"/>
                  <a:t> от напряжения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.  </a:t>
                </a:r>
                <a:endParaRPr lang="ru-RU" sz="2400" dirty="0" smtClean="0"/>
              </a:p>
              <a:p>
                <a:r>
                  <a:rPr lang="ru-RU" sz="2400" dirty="0" smtClean="0"/>
                  <a:t>Ток </a:t>
                </a:r>
                <a:r>
                  <a:rPr lang="ru-RU" sz="2400" dirty="0"/>
                  <a:t>стока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создает на объемном сопротивлении канала падение напряжения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что </a:t>
                </a:r>
                <a:r>
                  <a:rPr lang="ru-RU" sz="2400" dirty="0"/>
                  <a:t>вызывает </a:t>
                </a:r>
                <a:r>
                  <a:rPr lang="ru-RU" sz="2400" dirty="0" smtClean="0"/>
                  <a:t>увеличение  </a:t>
                </a:r>
                <a:r>
                  <a:rPr lang="ru-RU" sz="2400" dirty="0"/>
                  <a:t>толщины  запирающего </a:t>
                </a:r>
                <a:r>
                  <a:rPr lang="ru-RU" sz="2400" dirty="0" smtClean="0"/>
                  <a:t>слоя вблизи стока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сужение поперечного сечения </a:t>
                </a:r>
                <a:r>
                  <a:rPr lang="ru-RU" sz="2400" dirty="0"/>
                  <a:t>канала и уменьшение проводимости канала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Ширина p–n перехода  увеличивается  по  мере  приближения  к </a:t>
                </a:r>
                <a:r>
                  <a:rPr lang="ru-RU" sz="2400" dirty="0" smtClean="0"/>
                  <a:t>области стока</a:t>
                </a:r>
                <a:r>
                  <a:rPr lang="ru-RU" sz="2400" dirty="0"/>
                  <a:t>, где имеет место наибольшее значение падения напряжения, вызванного </a:t>
                </a:r>
                <a:r>
                  <a:rPr lang="ru-RU" sz="2400" dirty="0" smtClean="0"/>
                  <a:t>протеканием </a:t>
                </a:r>
                <a:r>
                  <a:rPr lang="ru-RU" sz="2400" dirty="0"/>
                  <a:t>тока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</m:oMath>
                </a14:m>
                <a:r>
                  <a:rPr lang="ru-RU" sz="2400" dirty="0"/>
                  <a:t> через канала. Наибольшее сечение канала будет около </a:t>
                </a:r>
                <a:r>
                  <a:rPr lang="ru-RU" sz="2400" dirty="0" smtClean="0"/>
                  <a:t>истока</a:t>
                </a:r>
                <a:r>
                  <a:rPr lang="ru-RU" sz="2400" dirty="0"/>
                  <a:t>,  а  наименьшее – </a:t>
                </a:r>
                <a:r>
                  <a:rPr lang="ru-RU" sz="2400" dirty="0" smtClean="0"/>
                  <a:t>около стока</a:t>
                </a:r>
                <a:r>
                  <a:rPr lang="ru-RU" sz="2400" dirty="0"/>
                  <a:t>,  где  напряжение  на p–n переходе  равно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зи</m:t>
                        </m:r>
                      </m:e>
                    </m:d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си</m:t>
                        </m:r>
                      </m:e>
                    </m:d>
                  </m:oMath>
                </a14:m>
                <a:r>
                  <a:rPr lang="ru-RU" sz="2400" dirty="0" smtClean="0"/>
                  <a:t>. </a:t>
                </a:r>
                <a:endParaRPr lang="ru-RU" sz="2400" dirty="0"/>
              </a:p>
              <a:p>
                <a:r>
                  <a:rPr lang="ru-RU" sz="2400" dirty="0"/>
                  <a:t>Увеличение напряжения сток-исток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 вызывает увеличение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</m:oMath>
                </a14:m>
                <a:r>
                  <a:rPr lang="ru-RU" sz="2400" dirty="0"/>
                  <a:t>, и </a:t>
                </a:r>
                <a:r>
                  <a:rPr lang="ru-RU" sz="2400" dirty="0" smtClean="0"/>
                  <a:t>напряжение  </a:t>
                </a:r>
                <a:r>
                  <a:rPr lang="ru-RU" sz="2400" dirty="0"/>
                  <a:t>на p–n переходе  возле  стокового  вывода  может  достигнуть  значения, </a:t>
                </a:r>
                <a:r>
                  <a:rPr lang="ru-RU" sz="2400" dirty="0" smtClean="0"/>
                  <a:t>равного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зи отс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при котором в сечении канала около стока должно произойти </a:t>
                </a:r>
                <a:r>
                  <a:rPr lang="ru-RU" sz="2400" dirty="0" smtClean="0"/>
                  <a:t>перекрытие</a:t>
                </a:r>
                <a:r>
                  <a:rPr lang="ru-RU" sz="2400" dirty="0"/>
                  <a:t>. </a:t>
                </a:r>
                <a:endParaRPr lang="ru-RU" sz="2400" dirty="0" smtClean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8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1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На практике полного перекрытия канала и отсечки тока стока не </a:t>
                </a:r>
                <a:r>
                  <a:rPr lang="ru-RU" sz="2400" dirty="0" smtClean="0"/>
                  <a:t>происходит</a:t>
                </a:r>
                <a:r>
                  <a:rPr lang="ru-RU" sz="2400" dirty="0"/>
                  <a:t>. Около стока остается узкая токопроводящая перемычка (горловина </a:t>
                </a:r>
                <a:r>
                  <a:rPr lang="ru-RU" sz="2400" dirty="0" smtClean="0"/>
                  <a:t>канала</a:t>
                </a:r>
                <a:r>
                  <a:rPr lang="ru-RU" sz="2400" dirty="0"/>
                  <a:t>), в которой напряженность электрического поля достигает критического </a:t>
                </a:r>
                <a:r>
                  <a:rPr lang="ru-RU" sz="2400" dirty="0" smtClean="0"/>
                  <a:t>значения</a:t>
                </a:r>
                <a:r>
                  <a:rPr lang="ru-RU" sz="2400" dirty="0"/>
                  <a:t>, а скорость дрейфа носителей – скорости </a:t>
                </a:r>
                <a:r>
                  <a:rPr lang="ru-RU" sz="2400" dirty="0" smtClean="0"/>
                  <a:t>насыщения.</a:t>
                </a:r>
              </a:p>
              <a:p>
                <a:r>
                  <a:rPr lang="ru-RU" sz="2400" dirty="0"/>
                  <a:t>При дальнейшем увеличении напряжения стока горловина удлиняется и </a:t>
                </a:r>
                <a:r>
                  <a:rPr lang="ru-RU" sz="2400" dirty="0" smtClean="0"/>
                  <a:t>на </a:t>
                </a:r>
                <a:r>
                  <a:rPr lang="ru-RU" sz="2400" dirty="0"/>
                  <a:t>ней падает все дополнительное напряжение стока, сверх того значения, при </a:t>
                </a:r>
                <a:r>
                  <a:rPr lang="ru-RU" sz="2400" dirty="0" smtClean="0"/>
                  <a:t>котором </a:t>
                </a:r>
                <a:r>
                  <a:rPr lang="ru-RU" sz="2400" dirty="0"/>
                  <a:t>произошло условное перекрытие канала. В результате происходит не </a:t>
                </a:r>
                <a:r>
                  <a:rPr lang="ru-RU" sz="2400" dirty="0" smtClean="0"/>
                  <a:t>отсечка</a:t>
                </a:r>
                <a:r>
                  <a:rPr lang="ru-RU" sz="2400" dirty="0"/>
                  <a:t>, а лишь ограничение роста тока, ток стока становится практически </a:t>
                </a:r>
                <a:r>
                  <a:rPr lang="ru-RU" sz="2400" dirty="0" smtClean="0"/>
                  <a:t>независимым </a:t>
                </a:r>
                <a:r>
                  <a:rPr lang="ru-RU" sz="2400" dirty="0"/>
                  <a:t>от приложенного напряжения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.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4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4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зи=0</m:t>
                    </m:r>
                  </m:oMath>
                </a14:m>
                <a:r>
                  <a:rPr lang="ru-RU" sz="2400" dirty="0"/>
                  <a:t>, то напряжение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, при котором происходит перекрытие </a:t>
                </a:r>
                <a:r>
                  <a:rPr lang="ru-RU" sz="2400" dirty="0" smtClean="0"/>
                  <a:t>канала </a:t>
                </a:r>
                <a:r>
                  <a:rPr lang="ru-RU" sz="2400" dirty="0"/>
                  <a:t>из-за увеличения толщины p–n перехода называют напряжением </a:t>
                </a:r>
                <a:r>
                  <a:rPr lang="ru-RU" sz="2400" dirty="0" smtClean="0"/>
                  <a:t>насыщения </a:t>
                </a:r>
                <a:r>
                  <a:rPr lang="ru-RU" sz="2400" dirty="0"/>
                  <a:t>(перекрытия)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 пер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(нас)</m:t>
                    </m:r>
                  </m:oMath>
                </a14:m>
                <a:r>
                  <a:rPr lang="ru-RU" sz="2400" dirty="0"/>
                  <a:t>. </a:t>
                </a:r>
                <a:r>
                  <a:rPr lang="ru-RU" sz="2400" dirty="0" smtClean="0"/>
                  <a:t>Ток стока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при котором происходит перекрытие канала</a:t>
                </a:r>
                <a:r>
                  <a:rPr lang="ru-RU" sz="2400" dirty="0"/>
                  <a:t>, называют начальным током стока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 нач</m:t>
                    </m:r>
                  </m:oMath>
                </a14:m>
                <a:r>
                  <a:rPr lang="ru-RU" sz="2400" dirty="0" smtClean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ему соответствует начало </a:t>
                </a:r>
                <a:r>
                  <a:rPr lang="ru-RU" sz="2400" dirty="0" smtClean="0"/>
                  <a:t>пологого  </a:t>
                </a:r>
                <a:r>
                  <a:rPr lang="ru-RU" sz="2400" dirty="0"/>
                  <a:t>участка </a:t>
                </a:r>
                <a:r>
                  <a:rPr lang="ru-RU" sz="2400" dirty="0" smtClean="0"/>
                  <a:t>стоковой  </a:t>
                </a:r>
                <a:r>
                  <a:rPr lang="ru-RU" sz="2400" dirty="0"/>
                  <a:t>характеристики.  Если </a:t>
                </a:r>
                <a:r>
                  <a:rPr lang="ru-RU" sz="2400" dirty="0" smtClean="0"/>
                  <a:t>к затвору </a:t>
                </a:r>
                <a:r>
                  <a:rPr lang="ru-RU" sz="2400" dirty="0"/>
                  <a:t>полевого </a:t>
                </a:r>
                <a:r>
                  <a:rPr lang="ru-RU" sz="2400" dirty="0" smtClean="0"/>
                  <a:t>транзистора приложить обратное напряжение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зи≠0</m:t>
                    </m:r>
                  </m:oMath>
                </a14:m>
                <a:r>
                  <a:rPr lang="ru-RU" sz="2400" dirty="0"/>
                  <a:t>,  то  перекрытие  </a:t>
                </a:r>
                <a:r>
                  <a:rPr lang="ru-RU" sz="2400" dirty="0" smtClean="0"/>
                  <a:t>канала </a:t>
                </a:r>
                <a:r>
                  <a:rPr lang="ru-RU" sz="2400" dirty="0"/>
                  <a:t>наступит </a:t>
                </a:r>
                <a:r>
                  <a:rPr lang="ru-RU" sz="2400" dirty="0" smtClean="0"/>
                  <a:t>при меньшем </a:t>
                </a:r>
                <a:r>
                  <a:rPr lang="ru-RU" sz="2400" dirty="0"/>
                  <a:t>значении напряжения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dirty="0"/>
                  <a:t> </a:t>
                </a:r>
                <a:endParaRPr lang="ru-RU" sz="2400" dirty="0" smtClean="0"/>
              </a:p>
              <a:p>
                <a:r>
                  <a:rPr lang="ru-RU" sz="2400" dirty="0"/>
                  <a:t>При значительном увеличении напряжения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 </m:t>
                    </m:r>
                  </m:oMath>
                </a14:m>
                <a:r>
                  <a:rPr lang="ru-RU" sz="2400" dirty="0"/>
                  <a:t>у стокового вывода может </a:t>
                </a:r>
                <a:r>
                  <a:rPr lang="ru-RU" sz="2400" dirty="0" smtClean="0"/>
                  <a:t>произойти  </a:t>
                </a:r>
                <a:r>
                  <a:rPr lang="ru-RU" sz="2400" dirty="0"/>
                  <a:t>электрический (лавинный)  пробой p–n перехода,  ток  стока  резко </a:t>
                </a:r>
                <a:r>
                  <a:rPr lang="ru-RU" sz="2400" dirty="0" smtClean="0"/>
                  <a:t>возрастает</a:t>
                </a:r>
                <a:r>
                  <a:rPr lang="ru-RU" sz="2400" dirty="0"/>
                  <a:t>. Этот ток замыкается через электрод затвора.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3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7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Вид </a:t>
            </a:r>
            <a:r>
              <a:rPr lang="ru-RU" sz="2400" dirty="0"/>
              <a:t>семейства </a:t>
            </a:r>
            <a:r>
              <a:rPr lang="ru-RU" sz="2400" dirty="0" smtClean="0"/>
              <a:t>статических стоковых характеристик  </a:t>
            </a:r>
            <a:r>
              <a:rPr lang="ru-RU" sz="2400" dirty="0"/>
              <a:t>представлен </a:t>
            </a:r>
            <a:r>
              <a:rPr lang="ru-RU" sz="2400" dirty="0" smtClean="0"/>
              <a:t>на рисунке.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крутой области стоковых характеристик транзистор можно использовать, как электрически управляемое сопротивление. </a:t>
            </a:r>
            <a:r>
              <a:rPr lang="ru-RU" sz="2400" dirty="0" smtClean="0"/>
              <a:t>Пологий </a:t>
            </a:r>
            <a:r>
              <a:rPr lang="ru-RU" sz="2400" dirty="0"/>
              <a:t>участок характеристик является рабочим при использовании при работе транзистора в усилительных устройствах.</a:t>
            </a:r>
          </a:p>
          <a:p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556792"/>
            <a:ext cx="4176464" cy="30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На стоковых характеристиках можно выделить две рабочие области: АВ </a:t>
                </a:r>
                <a:r>
                  <a:rPr lang="ru-RU" sz="2400" dirty="0" smtClean="0"/>
                  <a:t>и ВD. Область АВ называют крутой областью  </a:t>
                </a:r>
                <a:r>
                  <a:rPr lang="ru-RU" sz="2400" dirty="0"/>
                  <a:t>характеристики, </a:t>
                </a:r>
                <a:r>
                  <a:rPr lang="ru-RU" sz="2400" dirty="0" smtClean="0"/>
                  <a:t>область ВD </a:t>
                </a:r>
                <a:r>
                  <a:rPr lang="ru-RU" sz="2400" dirty="0"/>
                  <a:t>– </a:t>
                </a:r>
                <a:r>
                  <a:rPr lang="ru-RU" sz="2400" dirty="0" smtClean="0"/>
                  <a:t>пологой или областью насыщения</a:t>
                </a:r>
                <a:r>
                  <a:rPr lang="ru-RU" sz="2400" dirty="0"/>
                  <a:t>. </a:t>
                </a:r>
                <a:endParaRPr lang="ru-RU" sz="2400" dirty="0" smtClean="0"/>
              </a:p>
              <a:p>
                <a:r>
                  <a:rPr lang="ru-RU" sz="2400" dirty="0" smtClean="0"/>
                  <a:t>При </a:t>
                </a:r>
                <a:r>
                  <a:rPr lang="ru-RU" sz="2400" dirty="0"/>
                  <a:t>малых значениях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 ток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стока  </a:t>
                </a:r>
                <a:r>
                  <a:rPr lang="ru-RU" sz="2400" dirty="0"/>
                  <a:t>изменяется  прямо  пропорционально  изменениям  напряжения (участок </a:t>
                </a:r>
                <a:r>
                  <a:rPr lang="ru-RU" sz="2400" dirty="0" smtClean="0"/>
                  <a:t>АВ</a:t>
                </a:r>
                <a:r>
                  <a:rPr lang="ru-RU" sz="2400" dirty="0"/>
                  <a:t>). Наклон этого участка соответствует полностью открытому каналу и прямо </a:t>
                </a:r>
                <a:r>
                  <a:rPr lang="ru-RU" sz="2400" dirty="0" smtClean="0"/>
                  <a:t>пропорционален </a:t>
                </a:r>
                <a:r>
                  <a:rPr lang="ru-RU" sz="2400" dirty="0"/>
                  <a:t>его проводимости. </a:t>
                </a:r>
                <a:endParaRPr lang="ru-RU" sz="2400" dirty="0" smtClean="0"/>
              </a:p>
              <a:p>
                <a:r>
                  <a:rPr lang="ru-RU" sz="2400" dirty="0" smtClean="0"/>
                  <a:t>С </a:t>
                </a:r>
                <a:r>
                  <a:rPr lang="ru-RU" sz="2400" dirty="0"/>
                  <a:t>увеличением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 (точка B) на росте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начинает </a:t>
                </a:r>
                <a:r>
                  <a:rPr lang="ru-RU" sz="2400" dirty="0"/>
                  <a:t>сказываться сужение канала, которое приводит к уменьшению его </a:t>
                </a:r>
                <a:r>
                  <a:rPr lang="ru-RU" sz="2400" dirty="0" smtClean="0"/>
                  <a:t>проводимости </a:t>
                </a:r>
                <a:r>
                  <a:rPr lang="ru-RU" sz="2400" dirty="0"/>
                  <a:t>и характеристика отклоняется от прямой линии.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8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18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9.1</a:t>
            </a:r>
            <a:r>
              <a:rPr lang="ru-RU" sz="2800" dirty="0" smtClean="0">
                <a:effectLst/>
              </a:rPr>
              <a:t>. </a:t>
            </a:r>
            <a:r>
              <a:rPr lang="ru-RU" sz="2800" dirty="0" smtClean="0">
                <a:effectLst/>
              </a:rPr>
              <a:t>полевые транзисторы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Полевой транзистор </a:t>
            </a:r>
            <a:r>
              <a:rPr lang="ru-RU" sz="2400" dirty="0" smtClean="0"/>
              <a:t>– полупроводниковый </a:t>
            </a:r>
            <a:r>
              <a:rPr lang="ru-RU" sz="2400" dirty="0"/>
              <a:t>прибор, </a:t>
            </a:r>
            <a:r>
              <a:rPr lang="ru-RU" sz="2400" dirty="0" smtClean="0"/>
              <a:t>в котором </a:t>
            </a:r>
            <a:r>
              <a:rPr lang="ru-RU" sz="2400" dirty="0"/>
              <a:t>электрический ток создается основными носителями заряда под действием </a:t>
            </a:r>
            <a:r>
              <a:rPr lang="ru-RU" sz="2400" dirty="0" smtClean="0"/>
              <a:t>продольного электрического поля</a:t>
            </a:r>
            <a:r>
              <a:rPr lang="ru-RU" sz="2400" dirty="0"/>
              <a:t>, </a:t>
            </a:r>
            <a:r>
              <a:rPr lang="ru-RU" sz="2400" dirty="0" smtClean="0"/>
              <a:t>а управление током осуществляется поперечным электрическим полем управляющего электрода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Область  полупроводника</a:t>
            </a:r>
            <a:r>
              <a:rPr lang="ru-RU" sz="2400" dirty="0"/>
              <a:t>, по которой осуществляется дрейфовое движение основных носителей, </a:t>
            </a:r>
            <a:r>
              <a:rPr lang="ru-RU" sz="2400" dirty="0" smtClean="0"/>
              <a:t>называется </a:t>
            </a:r>
            <a:r>
              <a:rPr lang="ru-RU" sz="2400" b="1" i="1" dirty="0"/>
              <a:t>каналом</a:t>
            </a:r>
            <a:r>
              <a:rPr lang="ru-RU" sz="2400" dirty="0"/>
              <a:t>. </a:t>
            </a:r>
          </a:p>
          <a:p>
            <a:r>
              <a:rPr lang="ru-RU" sz="2400" dirty="0"/>
              <a:t>Электрод, </a:t>
            </a:r>
            <a:r>
              <a:rPr lang="ru-RU" sz="2400" dirty="0" smtClean="0"/>
              <a:t>от которого носители уходят в канал</a:t>
            </a:r>
            <a:r>
              <a:rPr lang="ru-RU" sz="2400" dirty="0"/>
              <a:t>, </a:t>
            </a:r>
            <a:r>
              <a:rPr lang="ru-RU" sz="2400" dirty="0" smtClean="0"/>
              <a:t>называется </a:t>
            </a:r>
            <a:r>
              <a:rPr lang="ru-RU" sz="2400" b="1" i="1" dirty="0" smtClean="0"/>
              <a:t>истоком</a:t>
            </a:r>
            <a:r>
              <a:rPr lang="ru-RU" sz="2400" dirty="0"/>
              <a:t>, </a:t>
            </a:r>
            <a:r>
              <a:rPr lang="ru-RU" sz="2400" dirty="0" smtClean="0"/>
              <a:t>а электрод</a:t>
            </a:r>
            <a:r>
              <a:rPr lang="ru-RU" sz="2400" dirty="0"/>
              <a:t>, принимающий носители в конце канала – </a:t>
            </a:r>
            <a:r>
              <a:rPr lang="ru-RU" sz="2400" b="1" i="1" dirty="0"/>
              <a:t>стоком</a:t>
            </a:r>
            <a:r>
              <a:rPr lang="ru-RU" sz="2400" dirty="0"/>
              <a:t>. Исток и сток имеют </a:t>
            </a:r>
            <a:r>
              <a:rPr lang="ru-RU" sz="2400" dirty="0" smtClean="0"/>
              <a:t>одинаковый </a:t>
            </a:r>
            <a:r>
              <a:rPr lang="ru-RU" sz="2400" dirty="0"/>
              <a:t>тип электропроводности (n или p). </a:t>
            </a:r>
            <a:endParaRPr lang="ru-RU" sz="2400" dirty="0" smtClean="0"/>
          </a:p>
          <a:p>
            <a:r>
              <a:rPr lang="ru-RU" sz="2400" dirty="0" smtClean="0"/>
              <a:t>Управляющее </a:t>
            </a:r>
            <a:r>
              <a:rPr lang="ru-RU" sz="2400" dirty="0"/>
              <a:t>поперечное поле </a:t>
            </a:r>
            <a:r>
              <a:rPr lang="ru-RU" sz="2400" dirty="0" smtClean="0"/>
              <a:t>создается </a:t>
            </a:r>
            <a:r>
              <a:rPr lang="ru-RU" sz="2400" dirty="0"/>
              <a:t>с помощью электрода, называемого </a:t>
            </a:r>
            <a:r>
              <a:rPr lang="ru-RU" sz="2400" b="1" i="1" dirty="0"/>
              <a:t>затвором</a:t>
            </a:r>
            <a:r>
              <a:rPr lang="ru-RU" sz="2400" dirty="0"/>
              <a:t>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8030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Характеристика передачи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называемая часто сток-затворной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проходной или характеристикой  </a:t>
                </a:r>
                <a:r>
                  <a:rPr lang="ru-RU" sz="2400" dirty="0"/>
                  <a:t>управления  полевого </a:t>
                </a:r>
                <a:r>
                  <a:rPr lang="ru-RU" sz="2400" dirty="0" smtClean="0"/>
                  <a:t>транзистора</a:t>
                </a:r>
                <a:r>
                  <a:rPr lang="ru-RU" sz="2400" dirty="0"/>
                  <a:t>, представляет собой зависимость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зи) </m:t>
                    </m:r>
                  </m:oMath>
                </a14:m>
                <a:r>
                  <a:rPr lang="ru-RU" sz="2400" dirty="0" smtClean="0"/>
                  <a:t>при различных напряжениях на стоке </a:t>
                </a:r>
                <a:r>
                  <a:rPr lang="ru-RU" sz="2400" dirty="0"/>
                  <a:t>в режиме перекрытия </a:t>
                </a:r>
                <a:r>
                  <a:rPr lang="ru-RU" sz="2400" dirty="0" smtClean="0"/>
                  <a:t>канала.</a:t>
                </a:r>
              </a:p>
              <a:p>
                <a:r>
                  <a:rPr lang="ru-RU" sz="2400" dirty="0"/>
                  <a:t>Так как основным рабочим режимом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полевых транзисторов является </a:t>
                </a:r>
                <a:br>
                  <a:rPr lang="ru-RU" sz="2400" dirty="0" smtClean="0"/>
                </a:br>
                <a:r>
                  <a:rPr lang="ru-RU" sz="2400" dirty="0" smtClean="0"/>
                  <a:t>режим насыщения тока  </a:t>
                </a:r>
                <a:r>
                  <a:rPr lang="ru-RU" sz="2400" dirty="0"/>
                  <a:t>стока, 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то характеристика  </a:t>
                </a:r>
                <a:r>
                  <a:rPr lang="ru-RU" sz="2400" dirty="0"/>
                  <a:t>описывается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уравнением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с нач</m:t>
                        </m:r>
                      </m:sub>
                    </m:sSub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зи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зи отс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endParaRPr lang="ru-RU" sz="2400" dirty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636912"/>
            <a:ext cx="2810991" cy="24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1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При изменении напряжения </a:t>
                </a:r>
                <a:r>
                  <a:rPr lang="ru-RU" sz="2400" dirty="0" smtClean="0"/>
                  <a:t>на </a:t>
                </a:r>
                <a:r>
                  <a:rPr lang="ru-RU" sz="2400" dirty="0"/>
                  <a:t>стоке смещением характеристик передачи </a:t>
                </a:r>
                <a:r>
                  <a:rPr lang="ru-RU" sz="2400" dirty="0" smtClean="0"/>
                  <a:t>можно пренебречь ввиду малого  </a:t>
                </a:r>
                <a:r>
                  <a:rPr lang="ru-RU" sz="2400" dirty="0"/>
                  <a:t>изменения </a:t>
                </a:r>
                <a:r>
                  <a:rPr lang="ru-RU" sz="2400" dirty="0" smtClean="0"/>
                  <a:t>тока стока в пологой области стоковых характеристик</a:t>
                </a:r>
                <a:r>
                  <a:rPr lang="ru-RU" sz="2400" dirty="0"/>
                  <a:t>. </a:t>
                </a:r>
              </a:p>
              <a:p>
                <a:r>
                  <a:rPr lang="ru-RU" sz="2400" dirty="0"/>
                  <a:t>При увеличении обратного напряжения </a:t>
                </a:r>
                <a:r>
                  <a:rPr lang="ru-RU" sz="2400" dirty="0" smtClean="0"/>
                  <a:t>на </a:t>
                </a:r>
                <a:r>
                  <a:rPr lang="ru-RU" sz="2400" dirty="0"/>
                  <a:t>p–n переходе уменьшается сечение канала, что приводит к уменьшению тока </a:t>
                </a:r>
                <a:r>
                  <a:rPr lang="ru-RU" sz="2400" dirty="0" smtClean="0"/>
                  <a:t>стока</a:t>
                </a:r>
                <a:r>
                  <a:rPr lang="ru-RU" sz="2400" dirty="0"/>
                  <a:t>. При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 = 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зи отс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400" dirty="0"/>
                  <a:t>через канал протекает обратный ток стока малой </a:t>
                </a:r>
                <a:r>
                  <a:rPr lang="ru-RU" sz="2400" dirty="0" smtClean="0"/>
                  <a:t>величины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и это может быть  </a:t>
                </a:r>
                <a:r>
                  <a:rPr lang="ru-RU" sz="2400" dirty="0"/>
                  <a:t>использовано </a:t>
                </a:r>
                <a:r>
                  <a:rPr lang="ru-RU" sz="2400" dirty="0" smtClean="0"/>
                  <a:t>для ориентировочного </a:t>
                </a:r>
                <a:r>
                  <a:rPr lang="ru-RU" sz="2400" dirty="0"/>
                  <a:t>определения </a:t>
                </a:r>
                <a:r>
                  <a:rPr lang="ru-RU" sz="2400" dirty="0" smtClean="0"/>
                  <a:t>напряжения </a:t>
                </a:r>
                <a:r>
                  <a:rPr lang="ru-RU" sz="2400" dirty="0"/>
                  <a:t>отсечки. </a:t>
                </a:r>
              </a:p>
              <a:p>
                <a:r>
                  <a:rPr lang="ru-RU" sz="2400" dirty="0"/>
                  <a:t>Характеристика передачи может быть получена экспериментально или с </a:t>
                </a:r>
                <a:r>
                  <a:rPr lang="ru-RU" sz="2400" dirty="0" smtClean="0"/>
                  <a:t>помощью </a:t>
                </a:r>
                <a:r>
                  <a:rPr lang="ru-RU" sz="2400" dirty="0"/>
                  <a:t>перестройки стоковых характеристик.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endParaRPr lang="ru-RU" sz="2400" dirty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48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9.2. полевые транзисторы с управляющим </a:t>
            </a:r>
            <a:br>
              <a:rPr lang="ru-RU" sz="2800" dirty="0">
                <a:effectLst/>
              </a:rPr>
            </a:br>
            <a:r>
              <a:rPr lang="en-US" sz="2800" dirty="0">
                <a:effectLst/>
              </a:rPr>
              <a:t>p-n-</a:t>
            </a:r>
            <a:r>
              <a:rPr lang="ru-RU" sz="2800" dirty="0">
                <a:effectLst/>
              </a:rPr>
              <a:t>переходом. Статические </a:t>
            </a:r>
            <a:r>
              <a:rPr lang="ru-RU" sz="2800" dirty="0" smtClean="0">
                <a:effectLst/>
              </a:rPr>
              <a:t>характеристики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Входная (затворная)  характеристика  полевого </a:t>
                </a:r>
                <a:r>
                  <a:rPr lang="ru-RU" sz="2400" dirty="0" smtClean="0"/>
                  <a:t>транзистора  </a:t>
                </a:r>
                <a:r>
                  <a:rPr lang="ru-RU" sz="2400" dirty="0"/>
                  <a:t>с  управляющим p–n </a:t>
                </a:r>
                <a:r>
                  <a:rPr lang="ru-RU" sz="2400" dirty="0" smtClean="0"/>
                  <a:t>переходом представляет </a:t>
                </a:r>
                <a:r>
                  <a:rPr lang="ru-RU" sz="2400" dirty="0"/>
                  <a:t>собой обратную ветвь </a:t>
                </a:r>
                <a:r>
                  <a:rPr lang="ru-RU" sz="2400" dirty="0" smtClean="0"/>
                  <a:t>вол</a:t>
                </a:r>
                <a:r>
                  <a:rPr lang="ru-RU" sz="2400" dirty="0"/>
                  <a:t>ь</a:t>
                </a:r>
                <a:r>
                  <a:rPr lang="ru-RU" sz="2400" dirty="0" smtClean="0"/>
                  <a:t>т-амперной характеристики </a:t>
                </a:r>
                <a:br>
                  <a:rPr lang="ru-RU" sz="2400" dirty="0" smtClean="0"/>
                </a:br>
                <a:r>
                  <a:rPr lang="ru-RU" sz="2400" dirty="0" smtClean="0"/>
                  <a:t>p–n </a:t>
                </a:r>
                <a:r>
                  <a:rPr lang="ru-RU" sz="2400" dirty="0"/>
                  <a:t>перехода.  </a:t>
                </a:r>
                <a:endParaRPr lang="ru-RU" sz="2400" dirty="0" smtClean="0"/>
              </a:p>
              <a:p>
                <a:r>
                  <a:rPr lang="ru-RU" sz="2400" dirty="0" smtClean="0"/>
                  <a:t>Изменение напряжения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𝑈𝑐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и</m:t>
                    </m:r>
                  </m:oMath>
                </a14:m>
                <a:r>
                  <a:rPr lang="ru-RU" sz="2400" dirty="0"/>
                  <a:t>  влияет  на  распределение  поля </a:t>
                </a:r>
                <a:r>
                  <a:rPr lang="ru-RU" sz="2400" dirty="0" smtClean="0"/>
                  <a:t>в канале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что вызывает изменения тока затвора</a:t>
                </a:r>
                <a:r>
                  <a:rPr lang="ru-RU" sz="2400" dirty="0"/>
                  <a:t>. </a:t>
                </a:r>
              </a:p>
              <a:p>
                <a:r>
                  <a:rPr lang="ru-RU" sz="2400" dirty="0"/>
                  <a:t>Наибольшего </a:t>
                </a:r>
                <a:r>
                  <a:rPr lang="ru-RU" sz="2400" dirty="0" smtClean="0"/>
                  <a:t>своего значения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которое называется </a:t>
                </a:r>
                <a:r>
                  <a:rPr lang="ru-RU" sz="2400" b="1" i="1" dirty="0" smtClean="0"/>
                  <a:t>током  </a:t>
                </a:r>
                <a:r>
                  <a:rPr lang="ru-RU" sz="2400" b="1" i="1" dirty="0"/>
                  <a:t>утечки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ток затвора достигает при условии короткого  </a:t>
                </a:r>
                <a:r>
                  <a:rPr lang="ru-RU" sz="2400" dirty="0"/>
                  <a:t>замыкания  выводов </a:t>
                </a:r>
                <a:r>
                  <a:rPr lang="ru-RU" sz="2400" dirty="0" smtClean="0"/>
                  <a:t>истока и стока, однако </a:t>
                </a:r>
                <a:r>
                  <a:rPr lang="ru-RU" sz="2400" dirty="0"/>
                  <a:t>оно очень мало и им часто пренебрегают.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endParaRPr lang="ru-RU" sz="2400" dirty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25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9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/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изолированным затвором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Характерное отличие полевых транзисторов с изолированным затвором </a:t>
            </a:r>
            <a:r>
              <a:rPr lang="ru-RU" sz="2400" dirty="0" smtClean="0"/>
              <a:t>состоит </a:t>
            </a:r>
            <a:r>
              <a:rPr lang="ru-RU" sz="2400" dirty="0"/>
              <a:t>в том, что у них между металлическим затвором и областью </a:t>
            </a:r>
            <a:r>
              <a:rPr lang="ru-RU" sz="2400" dirty="0" smtClean="0"/>
              <a:t>полупроводника </a:t>
            </a:r>
            <a:r>
              <a:rPr lang="ru-RU" sz="2400" dirty="0"/>
              <a:t>находится слой диэлектрика. В этом качестве чаще используется слой </a:t>
            </a:r>
            <a:r>
              <a:rPr lang="ru-RU" sz="2400" dirty="0" smtClean="0"/>
              <a:t>двуокиси </a:t>
            </a:r>
            <a:r>
              <a:rPr lang="ru-RU" sz="2400" dirty="0"/>
              <a:t>кремния, выращенный на поверхности кристалла кремния путем </a:t>
            </a:r>
            <a:r>
              <a:rPr lang="ru-RU" sz="2400" dirty="0" smtClean="0"/>
              <a:t>высокотемпературного  </a:t>
            </a:r>
            <a:r>
              <a:rPr lang="ru-RU" sz="2400" dirty="0"/>
              <a:t>окисления.  </a:t>
            </a:r>
            <a:endParaRPr lang="ru-RU" sz="2400" dirty="0" smtClean="0"/>
          </a:p>
          <a:p>
            <a:r>
              <a:rPr lang="ru-RU" sz="2400" dirty="0" smtClean="0"/>
              <a:t>Существуют </a:t>
            </a:r>
            <a:r>
              <a:rPr lang="ru-RU" sz="2400" dirty="0"/>
              <a:t>два типа МДП-транзисторов: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- с </a:t>
            </a:r>
            <a:r>
              <a:rPr lang="ru-RU" sz="2400" dirty="0"/>
              <a:t>индуцированным </a:t>
            </a:r>
            <a:r>
              <a:rPr lang="ru-RU" sz="2400" dirty="0" smtClean="0"/>
              <a:t>каналом;</a:t>
            </a:r>
            <a:br>
              <a:rPr lang="ru-RU" sz="2400" dirty="0" smtClean="0"/>
            </a:br>
            <a:r>
              <a:rPr lang="ru-RU" sz="2400" dirty="0" smtClean="0"/>
              <a:t>- с </a:t>
            </a:r>
            <a:r>
              <a:rPr lang="ru-RU" sz="2400" dirty="0"/>
              <a:t>встроенным </a:t>
            </a:r>
            <a:r>
              <a:rPr lang="ru-RU" sz="2400" dirty="0" smtClean="0"/>
              <a:t>каналом. </a:t>
            </a:r>
            <a:br>
              <a:rPr lang="ru-RU" sz="2400" dirty="0" smtClean="0"/>
            </a:br>
            <a:endParaRPr lang="ru-RU" sz="2400" dirty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07921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/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индуцированным каналом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Основой транзистора является подложка</a:t>
            </a:r>
            <a:r>
              <a:rPr lang="ru-RU" sz="2400" dirty="0"/>
              <a:t>, </a:t>
            </a:r>
            <a:r>
              <a:rPr lang="ru-RU" sz="2400" dirty="0" smtClean="0"/>
              <a:t>в качестве  </a:t>
            </a:r>
            <a:r>
              <a:rPr lang="ru-RU" sz="2400" dirty="0"/>
              <a:t>которой </a:t>
            </a:r>
            <a:r>
              <a:rPr lang="ru-RU" sz="2400" dirty="0" smtClean="0"/>
              <a:t>используется </a:t>
            </a:r>
            <a:r>
              <a:rPr lang="ru-RU" sz="2400" dirty="0"/>
              <a:t>кремниевая </a:t>
            </a:r>
            <a:r>
              <a:rPr lang="ru-RU" sz="2400" dirty="0" smtClean="0"/>
              <a:t>пластинка </a:t>
            </a:r>
            <a:r>
              <a:rPr lang="ru-RU" sz="2400" dirty="0"/>
              <a:t>с </a:t>
            </a:r>
            <a:r>
              <a:rPr lang="ru-RU" sz="2400" dirty="0" smtClean="0"/>
              <a:t>проводимостью n- </a:t>
            </a:r>
            <a:r>
              <a:rPr lang="ru-RU" sz="2400" dirty="0"/>
              <a:t>или p-типа </a:t>
            </a:r>
            <a:r>
              <a:rPr lang="ru-RU" sz="2400" dirty="0" smtClean="0"/>
              <a:t>с относительно высоким </a:t>
            </a:r>
            <a:r>
              <a:rPr lang="ru-RU" sz="2400" dirty="0"/>
              <a:t>удельным </a:t>
            </a:r>
            <a:r>
              <a:rPr lang="ru-RU" sz="2400" dirty="0" smtClean="0"/>
              <a:t>сопротивлением</a:t>
            </a:r>
            <a:r>
              <a:rPr lang="ru-RU" sz="2400" dirty="0"/>
              <a:t>. </a:t>
            </a: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0928"/>
            <a:ext cx="4680520" cy="26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/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</a:t>
            </a:r>
            <a:r>
              <a:rPr lang="ru-RU" sz="2800" dirty="0">
                <a:effectLst/>
              </a:rPr>
              <a:t>индуцированным каналом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На поверхности подложки  методом диффузии создаются две сильнолегированные области, не имеющие между собой электрического  соединения, с противоположным относительно подложки типом электропроводности. </a:t>
            </a:r>
          </a:p>
          <a:p>
            <a:r>
              <a:rPr lang="ru-RU" sz="2400" dirty="0"/>
              <a:t>К  этим областям  изготавливаются внешние  омические  контакты, которые  служат истоком и стоком. Структура  транзистора  обратима – сток  и  исток  можно  менять  местами. </a:t>
            </a:r>
          </a:p>
          <a:p>
            <a:r>
              <a:rPr lang="ru-RU" sz="2400" dirty="0"/>
              <a:t>Оставшаяся поверхность пластинки покрывается слоем диэлектрика (двуокиси кремния) толщиной 0,05…1 мкм. На слой диэлектрика между истоком и стоком наносится металлический электрод, выполняющий роль затвора. 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219775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/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</a:t>
            </a:r>
            <a:r>
              <a:rPr lang="ru-RU" sz="2800" dirty="0">
                <a:effectLst/>
              </a:rPr>
              <a:t>индуцированным каналом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При подаче на затвор положительного относительно истока напряжения </a:t>
                </a:r>
                <a:r>
                  <a:rPr lang="ru-RU" sz="2400" dirty="0" smtClean="0"/>
                  <a:t>электрическое </a:t>
                </a:r>
                <a:r>
                  <a:rPr lang="ru-RU" sz="2400" dirty="0"/>
                  <a:t>поле затвора через диэлектрик проникает на некоторую глубину </a:t>
                </a:r>
                <a:r>
                  <a:rPr lang="ru-RU" sz="2400" dirty="0" smtClean="0"/>
                  <a:t>в  </a:t>
                </a:r>
                <a:r>
                  <a:rPr lang="ru-RU" sz="2400" dirty="0" err="1"/>
                  <a:t>приконтактный</a:t>
                </a:r>
                <a:r>
                  <a:rPr lang="ru-RU" sz="2400" dirty="0"/>
                  <a:t>  слой  полупроводника,  выталкивая  из  него  вглубь  </a:t>
                </a:r>
                <a:r>
                  <a:rPr lang="ru-RU" sz="2400" dirty="0" smtClean="0"/>
                  <a:t>полупроводника </a:t>
                </a:r>
                <a:r>
                  <a:rPr lang="ru-RU" sz="2400" dirty="0"/>
                  <a:t>основные носители заряда (дырки) и притягивая электроны к </a:t>
                </a:r>
                <a:r>
                  <a:rPr lang="ru-RU" sz="2400" dirty="0" smtClean="0"/>
                  <a:t>поверхности</a:t>
                </a:r>
                <a:r>
                  <a:rPr lang="ru-RU" sz="2400" dirty="0"/>
                  <a:t>. </a:t>
                </a:r>
                <a:endParaRPr lang="ru-RU" sz="2400" dirty="0" smtClean="0"/>
              </a:p>
              <a:p>
                <a:r>
                  <a:rPr lang="ru-RU" sz="2400" dirty="0" smtClean="0"/>
                  <a:t>При </a:t>
                </a:r>
                <a:r>
                  <a:rPr lang="ru-RU" sz="2400" dirty="0"/>
                  <a:t>малых напряжениях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</m:t>
                    </m:r>
                  </m:oMath>
                </a14:m>
                <a:r>
                  <a:rPr lang="ru-RU" sz="2400" dirty="0"/>
                  <a:t> у поверхности полупроводника под </a:t>
                </a:r>
                <a:r>
                  <a:rPr lang="ru-RU" sz="2400" dirty="0" smtClean="0"/>
                  <a:t>затвором </a:t>
                </a:r>
                <a:r>
                  <a:rPr lang="ru-RU" sz="2400" dirty="0"/>
                  <a:t>возникает обедненный основными носителями заряда слой и область </a:t>
                </a:r>
                <a:r>
                  <a:rPr lang="ru-RU" sz="2400" dirty="0" smtClean="0"/>
                  <a:t>объемного </a:t>
                </a:r>
                <a:r>
                  <a:rPr lang="ru-RU" sz="2400" dirty="0"/>
                  <a:t>заряда, состоящего из ионизированных примесных атомов. </a:t>
                </a:r>
                <a:endParaRPr lang="ru-RU" sz="2400" dirty="0" smtClean="0"/>
              </a:p>
              <a:p>
                <a:r>
                  <a:rPr lang="ru-RU" sz="2400" dirty="0" smtClean="0"/>
                  <a:t>При увеличении </a:t>
                </a:r>
                <a:r>
                  <a:rPr lang="ru-RU" sz="2400" dirty="0"/>
                  <a:t>положительного напряжения на затворе в </a:t>
                </a:r>
                <a:r>
                  <a:rPr lang="ru-RU" sz="2400" dirty="0" err="1"/>
                  <a:t>приконтактном</a:t>
                </a:r>
                <a:r>
                  <a:rPr lang="ru-RU" sz="2400" dirty="0"/>
                  <a:t> поверхностном </a:t>
                </a:r>
                <a:r>
                  <a:rPr lang="ru-RU" sz="2400" dirty="0" smtClean="0"/>
                  <a:t>слое  </a:t>
                </a:r>
                <a:r>
                  <a:rPr lang="ru-RU" sz="2400" dirty="0"/>
                  <a:t>полупроводника  происходит  смена (инверсия)  электропроводности </a:t>
                </a:r>
                <a:r>
                  <a:rPr lang="ru-RU" sz="2400" dirty="0" smtClean="0"/>
                  <a:t>.</a:t>
                </a:r>
                <a:br>
                  <a:rPr lang="ru-RU" sz="2400" dirty="0" smtClean="0"/>
                </a:br>
                <a:endParaRPr lang="ru-RU" sz="2400" dirty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6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39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/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</a:t>
            </a:r>
            <a:r>
              <a:rPr lang="ru-RU" sz="2800" dirty="0">
                <a:effectLst/>
              </a:rPr>
              <a:t>индуцированным каналом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Образуется </a:t>
            </a:r>
            <a:r>
              <a:rPr lang="ru-RU" sz="2400" dirty="0" smtClean="0"/>
              <a:t>тонкий инверсный слой (</a:t>
            </a:r>
            <a:r>
              <a:rPr lang="ru-RU" sz="2400" dirty="0"/>
              <a:t>канал),  соединяющий  сток </a:t>
            </a:r>
            <a:r>
              <a:rPr lang="ru-RU" sz="2400" dirty="0" smtClean="0"/>
              <a:t>с истоком</a:t>
            </a:r>
            <a:r>
              <a:rPr lang="ru-RU" sz="2400" dirty="0"/>
              <a:t>. </a:t>
            </a:r>
            <a:r>
              <a:rPr lang="ru-RU" sz="2400" dirty="0" smtClean="0"/>
              <a:t>Напряжение </a:t>
            </a:r>
            <a:r>
              <a:rPr lang="ru-RU" sz="2400" dirty="0"/>
              <a:t>на </a:t>
            </a:r>
            <a:r>
              <a:rPr lang="ru-RU" sz="2400" dirty="0" smtClean="0"/>
              <a:t>затворе</a:t>
            </a:r>
            <a:r>
              <a:rPr lang="ru-RU" sz="2400" dirty="0"/>
              <a:t>, </a:t>
            </a:r>
            <a:r>
              <a:rPr lang="ru-RU" sz="2400" dirty="0" smtClean="0"/>
              <a:t>при котором индуцируется канал</a:t>
            </a:r>
            <a:r>
              <a:rPr lang="ru-RU" sz="2400" dirty="0"/>
              <a:t>, </a:t>
            </a:r>
            <a:r>
              <a:rPr lang="ru-RU" sz="2400" dirty="0" smtClean="0"/>
              <a:t>называется пороговым  </a:t>
            </a:r>
            <a:r>
              <a:rPr lang="ru-RU" sz="2400" dirty="0"/>
              <a:t>напряжением.  </a:t>
            </a:r>
            <a:endParaRPr lang="ru-RU" sz="2400" dirty="0" smtClean="0"/>
          </a:p>
          <a:p>
            <a:r>
              <a:rPr lang="ru-RU" sz="2400" dirty="0" smtClean="0"/>
              <a:t>При  его увеличении изменяются  </a:t>
            </a:r>
            <a:r>
              <a:rPr lang="ru-RU" sz="2400" dirty="0"/>
              <a:t>толщина  и  </a:t>
            </a:r>
            <a:r>
              <a:rPr lang="ru-RU" sz="2400" dirty="0" smtClean="0"/>
              <a:t>электропроводность  </a:t>
            </a:r>
            <a:r>
              <a:rPr lang="ru-RU" sz="2400" dirty="0"/>
              <a:t>канала,  а  соответственно </a:t>
            </a:r>
            <a:r>
              <a:rPr lang="ru-RU" sz="2400" dirty="0" smtClean="0"/>
              <a:t>изменяется  </a:t>
            </a:r>
            <a:r>
              <a:rPr lang="ru-RU" sz="2400" dirty="0"/>
              <a:t>и  ток  стока.  </a:t>
            </a:r>
            <a:endParaRPr lang="ru-RU" sz="2400" dirty="0" smtClean="0"/>
          </a:p>
          <a:p>
            <a:r>
              <a:rPr lang="ru-RU" sz="2400" dirty="0" smtClean="0"/>
              <a:t>С  </a:t>
            </a:r>
            <a:r>
              <a:rPr lang="ru-RU" sz="2400" dirty="0"/>
              <a:t>удалением  от </a:t>
            </a:r>
            <a:r>
              <a:rPr lang="ru-RU" sz="2400" dirty="0" smtClean="0"/>
              <a:t>поверхности  </a:t>
            </a:r>
            <a:r>
              <a:rPr lang="ru-RU" sz="2400" dirty="0"/>
              <a:t>полупроводника  </a:t>
            </a:r>
            <a:r>
              <a:rPr lang="ru-RU" sz="2400" dirty="0" smtClean="0"/>
              <a:t>концентрация  </a:t>
            </a:r>
            <a:r>
              <a:rPr lang="ru-RU" sz="2400" dirty="0"/>
              <a:t>электронов  уменьшается,  а </a:t>
            </a:r>
            <a:r>
              <a:rPr lang="ru-RU" sz="2400" dirty="0" smtClean="0"/>
              <a:t>на глубине</a:t>
            </a:r>
            <a:r>
              <a:rPr lang="ru-RU" sz="2400" dirty="0"/>
              <a:t>, </a:t>
            </a:r>
            <a:r>
              <a:rPr lang="ru-RU" sz="2400" dirty="0" smtClean="0"/>
              <a:t>равной толщине канала</a:t>
            </a:r>
            <a:r>
              <a:rPr lang="ru-RU" sz="2400" dirty="0"/>
              <a:t>, </a:t>
            </a:r>
            <a:r>
              <a:rPr lang="ru-RU" sz="2400" dirty="0" smtClean="0"/>
              <a:t>электропроводность  </a:t>
            </a:r>
            <a:r>
              <a:rPr lang="ru-RU" sz="2400" dirty="0"/>
              <a:t>становится  </a:t>
            </a:r>
            <a:r>
              <a:rPr lang="ru-RU" sz="2400" dirty="0" smtClean="0"/>
              <a:t>собственной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Затем </a:t>
            </a:r>
            <a:r>
              <a:rPr lang="ru-RU" sz="2400" dirty="0"/>
              <a:t>идет участок, </a:t>
            </a:r>
            <a:r>
              <a:rPr lang="ru-RU" sz="2400" dirty="0" smtClean="0"/>
              <a:t>обедненный основными носителями заряда </a:t>
            </a:r>
            <a:r>
              <a:rPr lang="ru-RU" sz="2400" dirty="0"/>
              <a:t>(</a:t>
            </a:r>
            <a:r>
              <a:rPr lang="ru-RU" sz="2400" dirty="0" smtClean="0"/>
              <a:t>p–n </a:t>
            </a:r>
            <a:r>
              <a:rPr lang="ru-RU" sz="2400" dirty="0"/>
              <a:t>переход).  Он  изолирует </a:t>
            </a:r>
            <a:r>
              <a:rPr lang="ru-RU" sz="2400" dirty="0" smtClean="0"/>
              <a:t>сток</a:t>
            </a:r>
            <a:r>
              <a:rPr lang="ru-RU" sz="2400" dirty="0"/>
              <a:t>, </a:t>
            </a:r>
            <a:r>
              <a:rPr lang="ru-RU" sz="2400" dirty="0" smtClean="0"/>
              <a:t>исток и канал </a:t>
            </a:r>
            <a:r>
              <a:rPr lang="ru-RU" sz="2400" dirty="0"/>
              <a:t>от подложки.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40954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/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</a:t>
            </a:r>
            <a:r>
              <a:rPr lang="ru-RU" sz="2800" dirty="0">
                <a:effectLst/>
              </a:rPr>
              <a:t>индуцированным каналом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Прямое </a:t>
                </a:r>
                <a:r>
                  <a:rPr lang="ru-RU" sz="2400" dirty="0" smtClean="0"/>
                  <a:t>включение перехода исток-подложка  </a:t>
                </a:r>
                <a:r>
                  <a:rPr lang="ru-RU" sz="2400" dirty="0"/>
                  <a:t>недопустимо,  ибо  в  цепи </a:t>
                </a:r>
                <a:r>
                  <a:rPr lang="ru-RU" sz="2400" dirty="0" smtClean="0"/>
                  <a:t>дополнительного </a:t>
                </a:r>
                <a:r>
                  <a:rPr lang="ru-RU" sz="2400" dirty="0"/>
                  <a:t>управляющего электрода появляется большой ток. В </a:t>
                </a:r>
                <a:r>
                  <a:rPr lang="ru-RU" sz="2400" dirty="0" smtClean="0"/>
                  <a:t>транзисторах, не </a:t>
                </a:r>
                <a:r>
                  <a:rPr lang="ru-RU" sz="2400" dirty="0"/>
                  <a:t>имеющих  вывода </a:t>
                </a:r>
                <a:r>
                  <a:rPr lang="ru-RU" sz="2400" dirty="0" smtClean="0"/>
                  <a:t>подложки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последняя электрически соединена с истоком</a:t>
                </a:r>
                <a:r>
                  <a:rPr lang="ru-RU" sz="2400" dirty="0"/>
                  <a:t>. </a:t>
                </a:r>
              </a:p>
              <a:p>
                <a:r>
                  <a:rPr lang="ru-RU" sz="2400" dirty="0"/>
                  <a:t>Режим работы полевого транзистора, при котором канал обогащается </a:t>
                </a:r>
                <a:r>
                  <a:rPr lang="ru-RU" sz="2400" dirty="0" smtClean="0"/>
                  <a:t>носителями </a:t>
                </a:r>
                <a:r>
                  <a:rPr lang="ru-RU" sz="2400" dirty="0"/>
                  <a:t>при увеличении абсолютного значения напряжения на затворе, </a:t>
                </a:r>
                <a:r>
                  <a:rPr lang="ru-RU" sz="2400" dirty="0" smtClean="0"/>
                  <a:t>называется </a:t>
                </a:r>
                <a:r>
                  <a:rPr lang="ru-RU" sz="2400" dirty="0"/>
                  <a:t>режимом </a:t>
                </a:r>
                <a:r>
                  <a:rPr lang="ru-RU" sz="2400" dirty="0" smtClean="0"/>
                  <a:t>обогащения</a:t>
                </a:r>
                <a:r>
                  <a:rPr lang="ru-RU" sz="2400" dirty="0"/>
                  <a:t>.</a:t>
                </a:r>
              </a:p>
              <a:p>
                <a:r>
                  <a:rPr lang="ru-RU" sz="2400" dirty="0"/>
                  <a:t>Носители, образующие канал, поступают в него не только из подложки, </a:t>
                </a:r>
                <a:r>
                  <a:rPr lang="ru-RU" sz="2400" dirty="0" smtClean="0"/>
                  <a:t>но </a:t>
                </a:r>
                <a:r>
                  <a:rPr lang="ru-RU" sz="2400" dirty="0"/>
                  <a:t>и из областей истока и стока, в которых пополнение носителей происходит </a:t>
                </a:r>
                <a:r>
                  <a:rPr lang="ru-RU" sz="2400" dirty="0" smtClean="0"/>
                  <a:t>от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. Транзисторы с p-каналом имеют противоположную полярность </a:t>
                </a:r>
                <a:r>
                  <a:rPr lang="ru-RU" sz="2400" dirty="0" smtClean="0"/>
                  <a:t>внешних </a:t>
                </a:r>
                <a:r>
                  <a:rPr lang="ru-RU" sz="2400" dirty="0"/>
                  <a:t>напряжений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, по сравнению с транзисторами с n-каналом.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endParaRPr lang="ru-RU" sz="2400" dirty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867" b="-45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064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/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</a:t>
            </a:r>
            <a:r>
              <a:rPr lang="ru-RU" sz="2800" dirty="0">
                <a:effectLst/>
              </a:rPr>
              <a:t>индуцированным каналом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Статические характеристики транзисторов с индуцированным каналом представлены на рисунках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Слева направо:</a:t>
            </a:r>
            <a:br>
              <a:rPr lang="ru-RU" sz="2400" dirty="0" smtClean="0"/>
            </a:br>
            <a:r>
              <a:rPr lang="ru-RU" sz="2400" dirty="0" smtClean="0"/>
              <a:t>сток-затворная характеристика,</a:t>
            </a:r>
            <a:br>
              <a:rPr lang="ru-RU" sz="2400" dirty="0" smtClean="0"/>
            </a:br>
            <a:r>
              <a:rPr lang="ru-RU" sz="2400" dirty="0" smtClean="0"/>
              <a:t>выходная (стоковая) характеристика,</a:t>
            </a:r>
            <a:br>
              <a:rPr lang="ru-RU" sz="2400" dirty="0" smtClean="0"/>
            </a:br>
            <a:r>
              <a:rPr lang="ru-RU" sz="2400" dirty="0"/>
              <a:t>сток-затворная </a:t>
            </a:r>
            <a:r>
              <a:rPr lang="ru-RU" sz="2400" dirty="0" smtClean="0"/>
              <a:t>характеристика при разных напряжениях на подложке.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  <a:p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988840"/>
            <a:ext cx="7416824" cy="21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9.1</a:t>
            </a:r>
            <a:r>
              <a:rPr lang="ru-RU" sz="2800" dirty="0" smtClean="0">
                <a:effectLst/>
              </a:rPr>
              <a:t>. </a:t>
            </a:r>
            <a:r>
              <a:rPr lang="ru-RU" sz="2800" dirty="0" smtClean="0">
                <a:effectLst/>
              </a:rPr>
              <a:t>полевые транзисторы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Затвор должен быть изолирован от канала. В зависимости от способа </a:t>
            </a:r>
            <a:r>
              <a:rPr lang="ru-RU" sz="2400" dirty="0" smtClean="0"/>
              <a:t>изоляции </a:t>
            </a:r>
            <a:r>
              <a:rPr lang="ru-RU" sz="2400" dirty="0"/>
              <a:t>различают: </a:t>
            </a:r>
          </a:p>
          <a:p>
            <a:r>
              <a:rPr lang="ru-RU" sz="2400" dirty="0"/>
              <a:t>– транзисторы с управляющим p-n-переходом, в котором изоляция </a:t>
            </a:r>
            <a:r>
              <a:rPr lang="ru-RU" sz="2400" dirty="0" smtClean="0"/>
              <a:t>затвора </a:t>
            </a:r>
            <a:r>
              <a:rPr lang="ru-RU" sz="2400" dirty="0"/>
              <a:t>от канала осуществляется обедненным слоем p-n-перехода; </a:t>
            </a:r>
          </a:p>
          <a:p>
            <a:r>
              <a:rPr lang="ru-RU" sz="2400" dirty="0"/>
              <a:t>–  транзисторы  с  изолированным  затвором (изоляция  затвора  от  канала </a:t>
            </a:r>
            <a:r>
              <a:rPr lang="ru-RU" sz="2400" dirty="0" smtClean="0"/>
              <a:t>осуществляется </a:t>
            </a:r>
            <a:r>
              <a:rPr lang="ru-RU" sz="2400" dirty="0"/>
              <a:t>диэлектриком). </a:t>
            </a:r>
          </a:p>
          <a:p>
            <a:r>
              <a:rPr lang="ru-RU" sz="2400" dirty="0"/>
              <a:t>В  качестве  управляющего  перехода  используется p-n-переход  или  </a:t>
            </a:r>
            <a:r>
              <a:rPr lang="ru-RU" sz="2400" dirty="0" smtClean="0"/>
              <a:t>контакт </a:t>
            </a:r>
            <a:r>
              <a:rPr lang="ru-RU" sz="2400" dirty="0"/>
              <a:t>металл-полупроводник (барьер </a:t>
            </a:r>
            <a:r>
              <a:rPr lang="ru-RU" sz="2400" dirty="0" smtClean="0"/>
              <a:t>Шоттки</a:t>
            </a:r>
            <a:r>
              <a:rPr lang="ru-RU" sz="2400" dirty="0"/>
              <a:t>). 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96529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>с встроенным каналом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На  стадии  изготовления  транзисторов  между  областями  </a:t>
            </a:r>
            <a:r>
              <a:rPr lang="ru-RU" sz="2400" dirty="0" smtClean="0"/>
              <a:t>стока </a:t>
            </a:r>
            <a:r>
              <a:rPr lang="ru-RU" sz="2400" dirty="0"/>
              <a:t>и </a:t>
            </a:r>
            <a:r>
              <a:rPr lang="ru-RU" sz="2400" dirty="0" smtClean="0"/>
              <a:t>истока создается </a:t>
            </a:r>
            <a:r>
              <a:rPr lang="ru-RU" sz="2400" dirty="0"/>
              <a:t>тонкий слаболегированный слой (канал) с таким же типом </a:t>
            </a:r>
            <a:r>
              <a:rPr lang="ru-RU" sz="2400" dirty="0" smtClean="0"/>
              <a:t>электропроводности</a:t>
            </a:r>
            <a:r>
              <a:rPr lang="ru-RU" sz="2400" dirty="0"/>
              <a:t>, что и области стока и </a:t>
            </a:r>
            <a:r>
              <a:rPr lang="ru-RU" sz="2400" dirty="0" smtClean="0"/>
              <a:t>истока.</a:t>
            </a:r>
            <a:br>
              <a:rPr lang="ru-RU" sz="2400" dirty="0" smtClean="0"/>
            </a:br>
            <a:endParaRPr lang="ru-RU" sz="2400" dirty="0"/>
          </a:p>
          <a:p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4"/>
          <a:stretch/>
        </p:blipFill>
        <p:spPr>
          <a:xfrm>
            <a:off x="2267744" y="2780929"/>
            <a:ext cx="461310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2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>с встроенным каналом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При  нулевом  напряжении  на  затворе  и  наличии  внешнего  напряжения </a:t>
            </a:r>
            <a:r>
              <a:rPr lang="ru-RU" sz="2400" dirty="0" smtClean="0"/>
              <a:t>между  </a:t>
            </a:r>
            <a:r>
              <a:rPr lang="ru-RU" sz="2400" dirty="0"/>
              <a:t>стоком  и  истоком  протекает  ток  стока.  </a:t>
            </a:r>
            <a:endParaRPr lang="ru-RU" sz="2400" dirty="0" smtClean="0"/>
          </a:p>
          <a:p>
            <a:r>
              <a:rPr lang="ru-RU" sz="2400" dirty="0" smtClean="0"/>
              <a:t>Отрицательное  </a:t>
            </a:r>
            <a:r>
              <a:rPr lang="ru-RU" sz="2400" dirty="0"/>
              <a:t>напряжение, </a:t>
            </a:r>
            <a:r>
              <a:rPr lang="ru-RU" sz="2400" dirty="0" smtClean="0"/>
              <a:t>приложенное  </a:t>
            </a:r>
            <a:r>
              <a:rPr lang="ru-RU" sz="2400" dirty="0"/>
              <a:t>к  затвору  относительно  истока  и  подложки,  будет  выталкивать </a:t>
            </a:r>
            <a:r>
              <a:rPr lang="ru-RU" sz="2400" dirty="0" smtClean="0"/>
              <a:t>электроны </a:t>
            </a:r>
            <a:r>
              <a:rPr lang="ru-RU" sz="2400" dirty="0"/>
              <a:t>из канала, а в канал втягивать дырки из подложки, канал обедняется </a:t>
            </a:r>
            <a:r>
              <a:rPr lang="ru-RU" sz="2400" dirty="0" smtClean="0"/>
              <a:t>носителями</a:t>
            </a:r>
            <a:r>
              <a:rPr lang="ru-RU" sz="2400" dirty="0"/>
              <a:t>.  Толщина  канала  и  его  электропроводность  уменьшается,  что </a:t>
            </a:r>
            <a:r>
              <a:rPr lang="ru-RU" sz="2400" dirty="0" smtClean="0"/>
              <a:t>приводит  </a:t>
            </a:r>
            <a:r>
              <a:rPr lang="ru-RU" sz="2400" dirty="0"/>
              <a:t>к  уменьшению  тока  стока.  </a:t>
            </a:r>
            <a:endParaRPr lang="ru-RU" sz="2400" dirty="0" smtClean="0"/>
          </a:p>
          <a:p>
            <a:r>
              <a:rPr lang="ru-RU" sz="2400" dirty="0" smtClean="0"/>
              <a:t>При  </a:t>
            </a:r>
            <a:r>
              <a:rPr lang="ru-RU" sz="2400" dirty="0"/>
              <a:t>некотором  отрицательном </a:t>
            </a:r>
            <a:r>
              <a:rPr lang="ru-RU" sz="2400" dirty="0" smtClean="0"/>
              <a:t>напряжении </a:t>
            </a:r>
            <a:r>
              <a:rPr lang="ru-RU" sz="2400" dirty="0"/>
              <a:t>на затворе, называемом напряжением отсечки </a:t>
            </a:r>
            <a:r>
              <a:rPr lang="ru-RU" sz="2400" dirty="0" err="1"/>
              <a:t>Uзи</a:t>
            </a:r>
            <a:r>
              <a:rPr lang="ru-RU" sz="2400" dirty="0"/>
              <a:t> </a:t>
            </a:r>
            <a:r>
              <a:rPr lang="ru-RU" sz="2400" dirty="0" err="1"/>
              <a:t>отс</a:t>
            </a:r>
            <a:r>
              <a:rPr lang="ru-RU" sz="2400" dirty="0"/>
              <a:t>, происходит </a:t>
            </a:r>
            <a:r>
              <a:rPr lang="ru-RU" sz="2400" dirty="0" smtClean="0"/>
              <a:t>инверсия  </a:t>
            </a:r>
            <a:r>
              <a:rPr lang="ru-RU" sz="2400" dirty="0"/>
              <a:t>типа  электропроводности  канала.  Области  истока  и  стока </a:t>
            </a:r>
            <a:r>
              <a:rPr lang="ru-RU" sz="2400" dirty="0" smtClean="0"/>
              <a:t>оказываются </a:t>
            </a:r>
            <a:r>
              <a:rPr lang="ru-RU" sz="2400" dirty="0"/>
              <a:t>разделенными областью p-полупроводника.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63249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9.3. </a:t>
            </a:r>
            <a:r>
              <a:rPr lang="ru-RU" sz="2800" dirty="0">
                <a:effectLst/>
              </a:rPr>
              <a:t>полевые транзисторы </a:t>
            </a:r>
            <a:r>
              <a:rPr lang="ru-RU" sz="2800" dirty="0" smtClean="0">
                <a:effectLst/>
              </a:rPr>
              <a:t>с встроенным каналом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Статические характеристики транзисторов с </a:t>
            </a:r>
            <a:r>
              <a:rPr lang="ru-RU" sz="2400" dirty="0" smtClean="0"/>
              <a:t>встроенным каналом </a:t>
            </a:r>
            <a:r>
              <a:rPr lang="ru-RU" sz="2400" dirty="0"/>
              <a:t>представлены на рисунках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           Сток-затворная </a:t>
            </a:r>
            <a:r>
              <a:rPr lang="ru-RU" sz="2400" dirty="0" err="1"/>
              <a:t>хар</a:t>
            </a:r>
            <a:r>
              <a:rPr lang="ru-RU" sz="2400" dirty="0"/>
              <a:t>-ка</a:t>
            </a:r>
            <a:r>
              <a:rPr lang="ru-RU" sz="2400" dirty="0" smtClean="0"/>
              <a:t> 	      Выходная </a:t>
            </a:r>
            <a:r>
              <a:rPr lang="ru-RU" sz="2400" dirty="0" err="1" smtClean="0"/>
              <a:t>хар</a:t>
            </a:r>
            <a:r>
              <a:rPr lang="ru-RU" sz="2400" dirty="0" smtClean="0"/>
              <a:t>-ка</a:t>
            </a:r>
            <a:br>
              <a:rPr lang="ru-RU" sz="2400" dirty="0" smtClean="0"/>
            </a:b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72" y="1988840"/>
            <a:ext cx="6542311" cy="25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2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</a:t>
            </a:r>
            <a:r>
              <a:rPr lang="en-US" sz="2800" dirty="0" smtClean="0">
                <a:effectLst/>
              </a:rPr>
              <a:t>4</a:t>
            </a:r>
            <a:r>
              <a:rPr lang="ru-RU" sz="2800" dirty="0" smtClean="0">
                <a:effectLst/>
              </a:rPr>
              <a:t>. параметры полевых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Полевой транзистор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работающий </a:t>
                </a:r>
                <a:r>
                  <a:rPr lang="ru-RU" sz="2400" dirty="0"/>
                  <a:t>в </a:t>
                </a:r>
                <a:r>
                  <a:rPr lang="ru-RU" sz="2400" dirty="0" smtClean="0"/>
                  <a:t>режиме малого сигнала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как и биполярный транзистор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можно представить  </a:t>
                </a:r>
                <a:r>
                  <a:rPr lang="ru-RU" sz="2400" dirty="0"/>
                  <a:t>в </a:t>
                </a:r>
                <a:r>
                  <a:rPr lang="ru-RU" sz="2400" dirty="0" smtClean="0"/>
                  <a:t>виде линейного четырехполюсника. </a:t>
                </a:r>
                <a:endParaRPr lang="ru-RU" sz="2400" dirty="0"/>
              </a:p>
              <a:p>
                <a:r>
                  <a:rPr lang="ru-RU" sz="2400" dirty="0"/>
                  <a:t>Наличие </a:t>
                </a:r>
                <a:r>
                  <a:rPr lang="ru-RU" sz="2400" dirty="0" smtClean="0"/>
                  <a:t>большого входного сопротивления у полевых  </a:t>
                </a:r>
                <a:r>
                  <a:rPr lang="ru-RU" sz="2400" dirty="0"/>
                  <a:t>транзисторов </a:t>
                </a:r>
                <a:r>
                  <a:rPr lang="ru-RU" sz="2400" dirty="0" smtClean="0"/>
                  <a:t>позволяет удобно их описывать с помощью </a:t>
                </a:r>
                <a:br>
                  <a:rPr lang="ru-RU" sz="2400" dirty="0" smtClean="0"/>
                </a:br>
                <a:r>
                  <a:rPr lang="ru-RU" sz="2400" dirty="0" smtClean="0"/>
                  <a:t>Y-параметров.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зи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си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зи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си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, </a:t>
                </a:r>
                <a:endParaRPr lang="ru-RU" sz="24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6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871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</a:t>
            </a:r>
            <a:r>
              <a:rPr lang="en-US" sz="2800" dirty="0" smtClean="0">
                <a:effectLst/>
              </a:rPr>
              <a:t>4</a:t>
            </a:r>
            <a:r>
              <a:rPr lang="ru-RU" sz="2800" dirty="0" smtClean="0">
                <a:effectLst/>
              </a:rPr>
              <a:t>. параметры полевых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зи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си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зи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си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, 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з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зи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си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ru-RU" sz="2400" dirty="0"/>
                  <a:t>- входная проводимость транзистора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з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си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зи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ru-RU" sz="2400" dirty="0"/>
                  <a:t>- </a:t>
                </a:r>
                <a:r>
                  <a:rPr lang="ru-RU" sz="2400" dirty="0"/>
                  <a:t>проводимость</a:t>
                </a:r>
                <a:r>
                  <a:rPr lang="ru-RU" sz="2400" dirty="0"/>
                  <a:t> обратной  передачи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зи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си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ru-RU" sz="2400" dirty="0"/>
                  <a:t>- проводимость прямой передачи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си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зи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ru-RU" sz="2000" dirty="0"/>
                  <a:t>- </a:t>
                </a:r>
                <a:r>
                  <a:rPr lang="ru-RU" sz="2400" dirty="0"/>
                  <a:t>выходная проводимость</a:t>
                </a:r>
                <a:endParaRPr lang="ru-RU" sz="20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342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</a:t>
            </a:r>
            <a:r>
              <a:rPr lang="en-US" sz="2800" dirty="0" smtClean="0">
                <a:effectLst/>
              </a:rPr>
              <a:t>4</a:t>
            </a:r>
            <a:r>
              <a:rPr lang="ru-RU" sz="2800" dirty="0" smtClean="0">
                <a:effectLst/>
              </a:rPr>
              <a:t>. параметры полевых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з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зи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си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зи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си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, 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з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зи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си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ru-RU" sz="2400" dirty="0"/>
                  <a:t>- входная проводимость транзистора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з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си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зи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ru-RU" sz="2400" dirty="0"/>
                  <a:t>- </a:t>
                </a:r>
                <a:r>
                  <a:rPr lang="ru-RU" sz="2400" dirty="0"/>
                  <a:t>проводимость</a:t>
                </a:r>
                <a:r>
                  <a:rPr lang="ru-RU" sz="2400" dirty="0"/>
                  <a:t> обратной  передачи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зи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си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ru-RU" sz="2400" dirty="0"/>
                  <a:t>- проводимость прямой </a:t>
                </a:r>
                <a:r>
                  <a:rPr lang="ru-RU" sz="2400" dirty="0" smtClean="0"/>
                  <a:t>передачи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				(</a:t>
                </a:r>
                <a:r>
                  <a:rPr lang="ru-RU" sz="2400" dirty="0" smtClean="0"/>
                  <a:t>крутизна характеристики</a:t>
                </a:r>
                <a:r>
                  <a:rPr lang="en-US" sz="2400" dirty="0" smtClean="0"/>
                  <a:t>)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си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зи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ru-RU" sz="2000" dirty="0"/>
                  <a:t>- </a:t>
                </a:r>
                <a:r>
                  <a:rPr lang="ru-RU" sz="2400" dirty="0"/>
                  <a:t>выходная </a:t>
                </a:r>
                <a:r>
                  <a:rPr lang="ru-RU" sz="2400" dirty="0" smtClean="0"/>
                  <a:t>проводимость</a:t>
                </a:r>
              </a:p>
              <a:p>
                <a:r>
                  <a:rPr lang="ru-RU" sz="2400" dirty="0" smtClean="0"/>
                  <a:t>Вместо выходной проводимости часто используется</a:t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 smtClean="0"/>
                  <a:t> </a:t>
                </a:r>
                <a:r>
                  <a:rPr lang="ru-RU" sz="2400" dirty="0" smtClean="0"/>
                  <a:t>- внутреннее (дифференциальное) сопротивление</a:t>
                </a:r>
                <a:endParaRPr lang="ru-RU" sz="20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r="-467" b="-1585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377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</a:t>
            </a:r>
            <a:r>
              <a:rPr lang="en-US" sz="2800" dirty="0" smtClean="0">
                <a:effectLst/>
              </a:rPr>
              <a:t>4</a:t>
            </a:r>
            <a:r>
              <a:rPr lang="ru-RU" sz="2800" dirty="0" smtClean="0">
                <a:effectLst/>
              </a:rPr>
              <a:t>. параметры полевых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</m:t>
                            </m:r>
                          </m:sub>
                        </m:sSub>
                      </m:num>
                      <m:den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зи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400" dirty="0" smtClean="0"/>
                  <a:t> - </a:t>
                </a:r>
                <a:r>
                  <a:rPr lang="ru-RU" sz="2400" dirty="0"/>
                  <a:t>проводимость прямой </a:t>
                </a:r>
                <a:r>
                  <a:rPr lang="ru-RU" sz="2400" dirty="0" smtClean="0"/>
                  <a:t>передачи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				(</a:t>
                </a:r>
                <a:r>
                  <a:rPr lang="ru-RU" sz="2400" dirty="0" smtClean="0"/>
                  <a:t>крутизна характеристики</a:t>
                </a:r>
                <a:r>
                  <a:rPr lang="en-US" sz="2400" dirty="0" smtClean="0"/>
                  <a:t>)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си</m:t>
                            </m:r>
                          </m:sub>
                        </m:sSub>
                      </m:num>
                      <m:den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 smtClean="0"/>
                  <a:t>- </a:t>
                </a:r>
                <a:r>
                  <a:rPr lang="ru-RU" sz="2400" dirty="0"/>
                  <a:t>выходная </a:t>
                </a:r>
                <a:r>
                  <a:rPr lang="ru-RU" sz="2400" dirty="0" smtClean="0"/>
                  <a:t>проводимость</a:t>
                </a:r>
              </a:p>
              <a:p>
                <a:r>
                  <a:rPr lang="ru-RU" sz="2400" dirty="0" smtClean="0"/>
                  <a:t>Для </a:t>
                </a:r>
                <a:r>
                  <a:rPr lang="ru-RU" sz="2400" dirty="0"/>
                  <a:t>оценки потенциальных возможностей полевого транзистора как </a:t>
                </a:r>
                <a:r>
                  <a:rPr lang="ru-RU" sz="2400" dirty="0" smtClean="0"/>
                  <a:t>усилительного </a:t>
                </a:r>
                <a:r>
                  <a:rPr lang="ru-RU" sz="2400" dirty="0"/>
                  <a:t>элемента вводят параметр, называемый статическим </a:t>
                </a:r>
                <a:r>
                  <a:rPr lang="ru-RU" sz="2400" dirty="0" smtClean="0"/>
                  <a:t>коэффициентом </a:t>
                </a:r>
                <a:r>
                  <a:rPr lang="ru-RU" sz="2400" dirty="0"/>
                  <a:t>усиления по напряжению</a:t>
                </a:r>
                <a:endParaRPr lang="ru-RU" sz="2400" dirty="0" smtClean="0"/>
              </a:p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</m:t>
                            </m:r>
                          </m:sub>
                        </m:sSub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зи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си</m:t>
                            </m:r>
                          </m:sub>
                        </m:sSub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си</m:t>
                            </m:r>
                          </m:sub>
                        </m:sSub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зи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/>
              </a:p>
              <a:p>
                <a:endParaRPr lang="ru-RU" sz="2400" dirty="0" smtClean="0"/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208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</a:t>
            </a:r>
            <a:r>
              <a:rPr lang="en-US" sz="2800" dirty="0" smtClean="0">
                <a:effectLst/>
              </a:rPr>
              <a:t>4</a:t>
            </a:r>
            <a:r>
              <a:rPr lang="ru-RU" sz="2800" dirty="0" smtClean="0">
                <a:effectLst/>
              </a:rPr>
              <a:t>. параметры полевых транзисторов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Эквивалентная схема </a:t>
            </a:r>
            <a:r>
              <a:rPr lang="ru-RU" sz="2400" dirty="0" smtClean="0"/>
              <a:t>полевых </a:t>
            </a:r>
            <a:r>
              <a:rPr lang="ru-RU" sz="2400" dirty="0"/>
              <a:t>транзисторов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44002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6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</a:t>
            </a:r>
            <a:r>
              <a:rPr lang="en-US" sz="2800" dirty="0" smtClean="0">
                <a:effectLst/>
              </a:rPr>
              <a:t>4</a:t>
            </a:r>
            <a:r>
              <a:rPr lang="ru-RU" sz="2800" dirty="0" smtClean="0">
                <a:effectLst/>
              </a:rPr>
              <a:t>. параметры полевых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1. Входное </a:t>
                </a:r>
                <a:r>
                  <a:rPr lang="ru-RU" sz="2400" dirty="0" smtClean="0"/>
                  <a:t>сопротивление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</m:t>
                    </m:r>
                  </m:oMath>
                </a14:m>
                <a:r>
                  <a:rPr lang="ru-RU" sz="2400" dirty="0" smtClean="0"/>
                  <a:t>; </a:t>
                </a:r>
                <a:r>
                  <a:rPr lang="ru-RU" sz="2400" dirty="0"/>
                  <a:t>его величина лежит в </a:t>
                </a:r>
                <a:r>
                  <a:rPr lang="ru-RU" sz="2400" dirty="0" smtClean="0"/>
                  <a:t>пределах </a:t>
                </a:r>
                <a:r>
                  <a:rPr lang="ru-RU" sz="2400" dirty="0"/>
                  <a:t>сотни кОм – единицы МОм. </a:t>
                </a:r>
              </a:p>
              <a:p>
                <a:r>
                  <a:rPr lang="ru-RU" sz="2400" dirty="0"/>
                  <a:t>2. Внутреннее сопротивление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𝑅𝑖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представляет </a:t>
                </a:r>
                <a:r>
                  <a:rPr lang="ru-RU" sz="2400" dirty="0"/>
                  <a:t>собой </a:t>
                </a:r>
                <a:r>
                  <a:rPr lang="ru-RU" sz="2400" dirty="0" smtClean="0"/>
                  <a:t>выходное </a:t>
                </a:r>
                <a:r>
                  <a:rPr lang="ru-RU" sz="2400" dirty="0"/>
                  <a:t>дифференциальное сопротивление транзистора. </a:t>
                </a:r>
                <a:r>
                  <a:rPr lang="ru-RU" sz="2400" dirty="0" smtClean="0"/>
                  <a:t>Наибольшее </a:t>
                </a:r>
                <a:r>
                  <a:rPr lang="ru-RU" sz="2400" dirty="0"/>
                  <a:t>значение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𝑅𝑖</m:t>
                    </m:r>
                  </m:oMath>
                </a14:m>
                <a:r>
                  <a:rPr lang="ru-RU" sz="2400" dirty="0"/>
                  <a:t> достигается в пологой области характеристики и </a:t>
                </a:r>
                <a:r>
                  <a:rPr lang="ru-RU" sz="2400" dirty="0" smtClean="0"/>
                  <a:t>составляет  </a:t>
                </a:r>
                <a:r>
                  <a:rPr lang="ru-RU" sz="2400" dirty="0"/>
                  <a:t>десятки–сотни </a:t>
                </a:r>
                <a:r>
                  <a:rPr lang="ru-RU" sz="2400" dirty="0" smtClean="0"/>
                  <a:t>кОм</a:t>
                </a:r>
                <a:r>
                  <a:rPr lang="en-US" sz="2400" dirty="0" smtClean="0"/>
                  <a:t>/</a:t>
                </a:r>
              </a:p>
              <a:p>
                <a:r>
                  <a:rPr lang="ru-RU" sz="2400" dirty="0" smtClean="0"/>
                  <a:t>3</a:t>
                </a:r>
                <a:r>
                  <a:rPr lang="ru-RU" sz="2400" dirty="0"/>
                  <a:t>. Крутизна </a:t>
                </a:r>
                <a:r>
                  <a:rPr lang="ru-RU" sz="2400" dirty="0" smtClean="0"/>
                  <a:t>характеристики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показывает  скорость </a:t>
                </a:r>
                <a:r>
                  <a:rPr lang="ru-RU" sz="2400" dirty="0"/>
                  <a:t>нарастания тока стока, т.е. насколько изменится ток стока при изменении </a:t>
                </a:r>
                <a:r>
                  <a:rPr lang="ru-RU" sz="2400" dirty="0" err="1" smtClean="0"/>
                  <a:t>Uзи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на 1 В. </a:t>
                </a:r>
                <a:endParaRPr lang="ru-RU" sz="2400" dirty="0" smtClean="0"/>
              </a:p>
              <a:p>
                <a:r>
                  <a:rPr lang="ru-RU" sz="2400" dirty="0" smtClean="0"/>
                  <a:t>Для </a:t>
                </a:r>
                <a:r>
                  <a:rPr lang="ru-RU" sz="2400" dirty="0"/>
                  <a:t>повышения крутизны необходимо уменьшать толщину </a:t>
                </a:r>
                <a:r>
                  <a:rPr lang="ru-RU" sz="2400" dirty="0" err="1" smtClean="0"/>
                  <a:t>подзатворного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слоя диэлектрика и длину канала, увеличивать подвижность </a:t>
                </a:r>
                <a:r>
                  <a:rPr lang="ru-RU" sz="2400" dirty="0" smtClean="0"/>
                  <a:t>носителей </a:t>
                </a:r>
                <a:r>
                  <a:rPr lang="ru-RU" sz="2400" dirty="0"/>
                  <a:t>в канале и его ширину. К</a:t>
                </a:r>
                <a:r>
                  <a:rPr lang="ru-RU" sz="2400" dirty="0" smtClean="0"/>
                  <a:t>рутизна </a:t>
                </a:r>
                <a:r>
                  <a:rPr lang="ru-RU" sz="2400" dirty="0"/>
                  <a:t>n-канальных </a:t>
                </a:r>
                <a:r>
                  <a:rPr lang="ru-RU" sz="2400" dirty="0" smtClean="0"/>
                  <a:t>транзисторов  </a:t>
                </a:r>
                <a:r>
                  <a:rPr lang="ru-RU" sz="2400" dirty="0"/>
                  <a:t>выше,  чем </a:t>
                </a:r>
                <a:r>
                  <a:rPr lang="ru-RU" sz="2400" dirty="0" smtClean="0"/>
                  <a:t>p-канальных  </a:t>
                </a:r>
                <a:r>
                  <a:rPr lang="ru-RU" sz="2400" dirty="0"/>
                  <a:t>при  одинаковых  геометрических  размерах  и  </a:t>
                </a:r>
                <a:r>
                  <a:rPr lang="ru-RU" sz="2400" dirty="0" smtClean="0"/>
                  <a:t>напряжениях </a:t>
                </a:r>
                <a:r>
                  <a:rPr lang="ru-RU" sz="2400" dirty="0"/>
                  <a:t>на электродах. 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267" b="-586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02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</a:t>
            </a:r>
            <a:r>
              <a:rPr lang="en-US" sz="2800" dirty="0" smtClean="0">
                <a:effectLst/>
              </a:rPr>
              <a:t>4</a:t>
            </a:r>
            <a:r>
              <a:rPr lang="ru-RU" sz="2800" dirty="0" smtClean="0">
                <a:effectLst/>
              </a:rPr>
              <a:t>. параметры полевых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4. Коэффициент  </a:t>
                </a:r>
                <a:r>
                  <a:rPr lang="ru-RU" sz="2400" dirty="0"/>
                  <a:t>усиления  по  напряжению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определяет  </a:t>
                </a:r>
                <a:r>
                  <a:rPr lang="ru-RU" sz="2400" dirty="0"/>
                  <a:t>потенциальные  возможности  полевого  транзистора  как  усилительного </a:t>
                </a:r>
                <a:r>
                  <a:rPr lang="ru-RU" sz="2400" dirty="0" smtClean="0"/>
                  <a:t>элемента </a:t>
                </a:r>
                <a:r>
                  <a:rPr lang="ru-RU" sz="2400" dirty="0"/>
                  <a:t>и достигает значений в несколько сотен раз. </a:t>
                </a:r>
                <a:endParaRPr lang="ru-RU" sz="2400" dirty="0" smtClean="0"/>
              </a:p>
              <a:p>
                <a:r>
                  <a:rPr lang="ru-RU" sz="2400" dirty="0" smtClean="0"/>
                  <a:t>5</a:t>
                </a:r>
                <a:r>
                  <a:rPr lang="ru-RU" sz="2400" dirty="0"/>
                  <a:t>. Крутизна характеристики по подложке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п </m:t>
                    </m:r>
                  </m:oMath>
                </a14:m>
                <a:r>
                  <a:rPr lang="ru-RU" sz="2400" dirty="0"/>
                  <a:t>показывает </a:t>
                </a:r>
                <a:r>
                  <a:rPr lang="ru-RU" sz="2400" dirty="0" smtClean="0"/>
                  <a:t>на </a:t>
                </a:r>
                <a:r>
                  <a:rPr lang="ru-RU" sz="2400" dirty="0"/>
                  <a:t>сколько следует изменить напряжение на затворе, чтобы при изменении </a:t>
                </a:r>
                <a:r>
                  <a:rPr lang="ru-RU" sz="2400" dirty="0" smtClean="0"/>
                  <a:t>напряжения </a:t>
                </a:r>
                <a:r>
                  <a:rPr lang="ru-RU" sz="2400" dirty="0"/>
                  <a:t>на подложке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пи</m:t>
                    </m:r>
                  </m:oMath>
                </a14:m>
                <a:r>
                  <a:rPr lang="ru-RU" sz="2400" dirty="0"/>
                  <a:t> ток стока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𝐼𝑐</m:t>
                    </m:r>
                  </m:oMath>
                </a14:m>
                <a:r>
                  <a:rPr lang="ru-RU" sz="2400" dirty="0"/>
                  <a:t> остался неизменным (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п = 0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,1…1 мА/В</m:t>
                    </m:r>
                  </m:oMath>
                </a14:m>
                <a:r>
                  <a:rPr lang="ru-RU" sz="2400" dirty="0"/>
                  <a:t>). </a:t>
                </a:r>
              </a:p>
              <a:p>
                <a:r>
                  <a:rPr lang="ru-RU" sz="2400" dirty="0"/>
                  <a:t>6. Напряжение отсечки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 отс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– напряжение, при котором происходит </a:t>
                </a:r>
                <a:r>
                  <a:rPr lang="ru-RU" sz="2400" dirty="0" smtClean="0"/>
                  <a:t>перекрытие </a:t>
                </a:r>
                <a:r>
                  <a:rPr lang="ru-RU" sz="2400" dirty="0"/>
                  <a:t>канала, и его значение составляет 0,2…10 В. </a:t>
                </a:r>
              </a:p>
              <a:p>
                <a:r>
                  <a:rPr lang="ru-RU" sz="2400" dirty="0"/>
                  <a:t>7. Пороговое напряжение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 пор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– напряжение, при котором происходит </a:t>
                </a:r>
                <a:r>
                  <a:rPr lang="ru-RU" sz="2400" dirty="0" smtClean="0"/>
                  <a:t>инверсия </a:t>
                </a:r>
                <a:r>
                  <a:rPr lang="ru-RU" sz="2400" dirty="0"/>
                  <a:t>приповерхностного слоя и образование канала</a:t>
                </a:r>
                <a:r>
                  <a:rPr lang="ru-RU" sz="2400" dirty="0" smtClean="0"/>
                  <a:t>, </a:t>
                </a:r>
                <a:r>
                  <a:rPr lang="ru-RU" sz="2400" dirty="0"/>
                  <a:t>величина лежит в </a:t>
                </a:r>
                <a:r>
                  <a:rPr lang="ru-RU" sz="2400" dirty="0" smtClean="0"/>
                  <a:t>пределах </a:t>
                </a:r>
                <a:r>
                  <a:rPr lang="ru-RU" sz="2400" dirty="0"/>
                  <a:t>1…6 В. 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11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9.1</a:t>
            </a:r>
            <a:r>
              <a:rPr lang="ru-RU" sz="2800" dirty="0" smtClean="0">
                <a:effectLst/>
              </a:rPr>
              <a:t>. </a:t>
            </a:r>
            <a:r>
              <a:rPr lang="ru-RU" sz="2800" dirty="0" smtClean="0">
                <a:effectLst/>
              </a:rPr>
              <a:t>полевые транзисторы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Полевые транзисторы с изолированным затвором сокращенно называют </a:t>
            </a:r>
            <a:r>
              <a:rPr lang="ru-RU" sz="2400" dirty="0" smtClean="0"/>
              <a:t>МДП-транзисторами </a:t>
            </a:r>
            <a:br>
              <a:rPr lang="ru-RU" sz="2400" dirty="0" smtClean="0"/>
            </a:br>
            <a:r>
              <a:rPr lang="ru-RU" sz="2400" dirty="0" smtClean="0"/>
              <a:t>(металл-диэлектрик-полупроводник</a:t>
            </a:r>
            <a:r>
              <a:rPr lang="ru-RU" sz="2400" dirty="0"/>
              <a:t>).  </a:t>
            </a:r>
          </a:p>
          <a:p>
            <a:r>
              <a:rPr lang="ru-RU" sz="2400" dirty="0"/>
              <a:t>МДП-транзисторы подразделяются на транзисторы со встроенным каналом и с </a:t>
            </a:r>
            <a:r>
              <a:rPr lang="ru-RU" sz="2400" dirty="0" smtClean="0"/>
              <a:t>индуцированным каналом</a:t>
            </a:r>
            <a:r>
              <a:rPr lang="ru-RU" sz="2400" dirty="0"/>
              <a:t>. </a:t>
            </a:r>
            <a:r>
              <a:rPr lang="ru-RU" sz="2400" dirty="0" smtClean="0"/>
              <a:t>В  </a:t>
            </a:r>
            <a:r>
              <a:rPr lang="ru-RU" sz="2400" dirty="0"/>
              <a:t>МДП-транзисторах </a:t>
            </a:r>
            <a:r>
              <a:rPr lang="ru-RU" sz="2400" dirty="0" smtClean="0"/>
              <a:t>со встроенным каналом на стадии </a:t>
            </a:r>
            <a:r>
              <a:rPr lang="ru-RU" sz="2400" dirty="0"/>
              <a:t>изготовления технологически создается (встраивается) проводящий </a:t>
            </a:r>
            <a:r>
              <a:rPr lang="ru-RU" sz="2400" dirty="0" smtClean="0"/>
              <a:t>канал </a:t>
            </a:r>
            <a:r>
              <a:rPr lang="ru-RU" sz="2400" dirty="0"/>
              <a:t>путем введения соответствующей примеси. </a:t>
            </a:r>
          </a:p>
          <a:p>
            <a:r>
              <a:rPr lang="ru-RU" sz="2400" dirty="0"/>
              <a:t>Во втором случае канал индуцируется (возникает) только при подаче на </a:t>
            </a:r>
            <a:r>
              <a:rPr lang="ru-RU" sz="2400" dirty="0" smtClean="0"/>
              <a:t>изолированный </a:t>
            </a:r>
            <a:r>
              <a:rPr lang="ru-RU" sz="2400" dirty="0"/>
              <a:t>затвор напряжения определенной полярности и величины. 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61917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</a:t>
            </a:r>
            <a:r>
              <a:rPr lang="en-US" sz="2800" dirty="0" smtClean="0">
                <a:effectLst/>
              </a:rPr>
              <a:t>4</a:t>
            </a:r>
            <a:r>
              <a:rPr lang="ru-RU" sz="2800" dirty="0" smtClean="0">
                <a:effectLst/>
              </a:rPr>
              <a:t>. параметры полевых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8. Начальный ток стока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 нас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– ток стока при нулевом напряжении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</m:t>
                    </m:r>
                  </m:oMath>
                </a14:m>
                <a:r>
                  <a:rPr lang="ru-RU" sz="2400" dirty="0"/>
                  <a:t> и </a:t>
                </a:r>
                <a:r>
                  <a:rPr lang="ru-RU" sz="2400" dirty="0" smtClean="0"/>
                  <a:t>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</m:t>
                    </m:r>
                  </m:oMath>
                </a14:m>
                <a:r>
                  <a:rPr lang="ru-RU" sz="2400" dirty="0"/>
                  <a:t> равном или превышающем напряжение насыщения. </a:t>
                </a:r>
              </a:p>
              <a:p>
                <a:r>
                  <a:rPr lang="ru-RU" sz="2400" dirty="0"/>
                  <a:t>9. Напряжение  насыщения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си нас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– </a:t>
                </a:r>
                <a:r>
                  <a:rPr lang="ru-RU" sz="2400" dirty="0" smtClean="0"/>
                  <a:t>напряжение на стоке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при котором происходит </a:t>
                </a:r>
                <a:r>
                  <a:rPr lang="ru-RU" sz="2400" dirty="0"/>
                  <a:t>перекрытие канала. </a:t>
                </a:r>
              </a:p>
              <a:p>
                <a:r>
                  <a:rPr lang="ru-RU" sz="2400" dirty="0"/>
                  <a:t>10. Обратные токи истокового </a:t>
                </a:r>
                <a:r>
                  <a:rPr lang="ru-RU" sz="2400" dirty="0" smtClean="0"/>
                  <a:t>(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ио</m:t>
                    </m:r>
                  </m:oMath>
                </a14:m>
                <a:r>
                  <a:rPr lang="ru-RU" sz="2400" dirty="0" smtClean="0"/>
                  <a:t>) </a:t>
                </a:r>
                <a:r>
                  <a:rPr lang="ru-RU" sz="2400" dirty="0"/>
                  <a:t>и стокового </a:t>
                </a:r>
                <a:r>
                  <a:rPr lang="ru-RU" sz="2400" dirty="0" smtClean="0"/>
                  <a:t>(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со</m:t>
                    </m:r>
                  </m:oMath>
                </a14:m>
                <a:r>
                  <a:rPr lang="ru-RU" sz="2400" dirty="0" smtClean="0"/>
                  <a:t>) </a:t>
                </a:r>
                <a:r>
                  <a:rPr lang="ru-RU" sz="2400" dirty="0"/>
                  <a:t>переходов – ток, </a:t>
                </a:r>
                <a:r>
                  <a:rPr lang="ru-RU" sz="2400" dirty="0" smtClean="0"/>
                  <a:t>протекающий </a:t>
                </a:r>
                <a:r>
                  <a:rPr lang="ru-RU" sz="2400" dirty="0"/>
                  <a:t>при перекрытии канала, т.е. при напряжении на затворе равном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 отс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r>
                  <a:rPr lang="ru-RU" sz="2400" dirty="0"/>
                  <a:t>11. Максимальная частота </a:t>
                </a:r>
                <a:r>
                  <a:rPr lang="ru-RU" sz="2400" dirty="0" smtClean="0"/>
                  <a:t>усиления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ru-RU" sz="2400" dirty="0"/>
                  <a:t> – частота, на которой </a:t>
                </a:r>
                <a:r>
                  <a:rPr lang="ru-RU" sz="2400" dirty="0" smtClean="0"/>
                  <a:t>коэффициент </a:t>
                </a:r>
                <a:r>
                  <a:rPr lang="ru-RU" sz="2400" dirty="0"/>
                  <a:t>усиления по мощности равен единице, составляет десятки </a:t>
                </a:r>
                <a:r>
                  <a:rPr lang="ru-RU" sz="2400" dirty="0" smtClean="0"/>
                  <a:t>–</a:t>
                </a:r>
                <a:r>
                  <a:rPr lang="en-US" sz="2400" dirty="0" smtClean="0"/>
                  <a:t> </a:t>
                </a:r>
                <a:r>
                  <a:rPr lang="ru-RU" sz="2400" smtClean="0"/>
                  <a:t>сотни </a:t>
                </a:r>
                <a:r>
                  <a:rPr lang="ru-RU" sz="2400" dirty="0"/>
                  <a:t>МГц.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95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9.1</a:t>
            </a:r>
            <a:r>
              <a:rPr lang="ru-RU" sz="2800" dirty="0" smtClean="0">
                <a:effectLst/>
              </a:rPr>
              <a:t>. </a:t>
            </a:r>
            <a:r>
              <a:rPr lang="ru-RU" sz="2800" dirty="0" smtClean="0">
                <a:effectLst/>
              </a:rPr>
              <a:t>полевые транзисторы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Управление  толщиной  канала  осуществляется  напряжением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зи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 smtClean="0"/>
                  <a:t>т.е</a:t>
                </a:r>
                <a:r>
                  <a:rPr lang="ru-RU" sz="2400" dirty="0"/>
                  <a:t>. </a:t>
                </a:r>
                <a:r>
                  <a:rPr lang="ru-RU" sz="2400" dirty="0" smtClean="0"/>
                  <a:t>электрическим полем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возникающем  </a:t>
                </a:r>
                <a:r>
                  <a:rPr lang="ru-RU" sz="2400" dirty="0"/>
                  <a:t>в  запирающем </a:t>
                </a:r>
                <a:r>
                  <a:rPr lang="ru-RU" sz="2400" dirty="0" smtClean="0"/>
                  <a:t>слое, </a:t>
                </a:r>
                <a:r>
                  <a:rPr lang="ru-RU" sz="2400" dirty="0"/>
                  <a:t>без </a:t>
                </a:r>
                <a:r>
                  <a:rPr lang="ru-RU" sz="2400" dirty="0" smtClean="0"/>
                  <a:t>осуществления инжекции </a:t>
                </a:r>
                <a:r>
                  <a:rPr lang="ru-RU" sz="2400" dirty="0"/>
                  <a:t>носителей. </a:t>
                </a:r>
                <a:endParaRPr lang="ru-RU" sz="2400" dirty="0" smtClean="0"/>
              </a:p>
              <a:p>
                <a:r>
                  <a:rPr lang="ru-RU" sz="2400" dirty="0" smtClean="0"/>
                  <a:t>Поэтому </a:t>
                </a:r>
                <a:r>
                  <a:rPr lang="ru-RU" sz="2400" dirty="0"/>
                  <a:t>такие транзисторы называются полевыми. </a:t>
                </a:r>
                <a:endParaRPr lang="ru-RU" sz="2400" dirty="0" smtClean="0"/>
              </a:p>
              <a:p>
                <a:r>
                  <a:rPr lang="ru-RU" sz="2400" dirty="0" smtClean="0"/>
                  <a:t>Отличие </a:t>
                </a:r>
                <a:r>
                  <a:rPr lang="ru-RU" sz="2400" dirty="0"/>
                  <a:t>полевого транзистора от биполярного заключается: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1</a:t>
                </a:r>
                <a:r>
                  <a:rPr lang="ru-RU" sz="2400" dirty="0"/>
                  <a:t>) в  принципе  действия –  биполярный  транзистор  управляется  током,  а </a:t>
                </a:r>
                <a:r>
                  <a:rPr lang="ru-RU" sz="2400" dirty="0" smtClean="0"/>
                  <a:t>полевой </a:t>
                </a:r>
                <a:r>
                  <a:rPr lang="ru-RU" sz="2400" dirty="0"/>
                  <a:t>– напряжением или электрическим полем;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2</a:t>
                </a:r>
                <a:r>
                  <a:rPr lang="ru-RU" sz="2400" dirty="0"/>
                  <a:t>) в большом входном сопротивлении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(</a:t>
                </a:r>
                <a:r>
                  <a:rPr lang="ru-RU" sz="2400" dirty="0"/>
                  <a:t>более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ru-RU" sz="2400" dirty="0" smtClean="0"/>
                  <a:t>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sz="2400" dirty="0"/>
                  <a:t> Ом), что связано с </a:t>
                </a:r>
                <a:r>
                  <a:rPr lang="ru-RU" sz="2400" dirty="0" smtClean="0"/>
                  <a:t>малым </a:t>
                </a:r>
                <a:r>
                  <a:rPr lang="ru-RU" sz="2400" dirty="0"/>
                  <a:t>током затвора;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3</a:t>
                </a:r>
                <a:r>
                  <a:rPr lang="ru-RU" sz="2400" dirty="0"/>
                  <a:t>) в низком уровне шумов. </a:t>
                </a:r>
              </a:p>
              <a:p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0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30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9.1</a:t>
            </a:r>
            <a:r>
              <a:rPr lang="ru-RU" sz="2800" dirty="0" smtClean="0">
                <a:effectLst/>
              </a:rPr>
              <a:t>. </a:t>
            </a:r>
            <a:r>
              <a:rPr lang="ru-RU" sz="2800" dirty="0" smtClean="0">
                <a:effectLst/>
              </a:rPr>
              <a:t>полевые транзисторы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В  МДП-транзисторе  со  встроенным  </a:t>
            </a:r>
            <a:r>
              <a:rPr lang="ru-RU" sz="2400" dirty="0" smtClean="0"/>
              <a:t>каналом, как и в  </a:t>
            </a:r>
            <a:r>
              <a:rPr lang="ru-RU" sz="2400" dirty="0"/>
              <a:t>транзисторе  с  управляющим </a:t>
            </a:r>
            <a:r>
              <a:rPr lang="ru-RU" sz="2400" dirty="0" smtClean="0"/>
              <a:t>переходом, </a:t>
            </a:r>
            <a:r>
              <a:rPr lang="ru-RU" sz="2400" dirty="0"/>
              <a:t>при нулевом напряжении на затворе существует канал и в нем протекает начальный ток при подаче напряжения между истоком и стоком. </a:t>
            </a:r>
          </a:p>
          <a:p>
            <a:r>
              <a:rPr lang="ru-RU" sz="2400" dirty="0"/>
              <a:t>Такие транзисторы называют МДП-транзисторами </a:t>
            </a:r>
            <a:r>
              <a:rPr lang="ru-RU" sz="2400" b="1" i="1" dirty="0"/>
              <a:t>обедненного типа</a:t>
            </a:r>
            <a:r>
              <a:rPr lang="ru-RU" sz="2400" dirty="0"/>
              <a:t>, т.к. управление током будет заключаться в уменьшении тока (обеднении канала). </a:t>
            </a:r>
          </a:p>
          <a:p>
            <a:r>
              <a:rPr lang="ru-RU" sz="2400" dirty="0"/>
              <a:t>МДП-транзисторы с индуцированным каналом называют транзистором </a:t>
            </a:r>
            <a:r>
              <a:rPr lang="ru-RU" sz="2400" b="1" i="1" dirty="0"/>
              <a:t>обогащенного типа</a:t>
            </a:r>
            <a:r>
              <a:rPr lang="ru-RU" sz="2400" dirty="0"/>
              <a:t>, т.к. канал в нем появляется при подаче напряжения на затвор. 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7407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9.1</a:t>
            </a:r>
            <a:r>
              <a:rPr lang="ru-RU" sz="2800" dirty="0" smtClean="0">
                <a:effectLst/>
              </a:rPr>
              <a:t>. </a:t>
            </a:r>
            <a:r>
              <a:rPr lang="ru-RU" sz="2800" dirty="0" smtClean="0">
                <a:effectLst/>
              </a:rPr>
              <a:t>полевые транзисторы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Условные графические обозначения полевых транзисторов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772816"/>
            <a:ext cx="7560840" cy="15121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284984"/>
            <a:ext cx="7560840" cy="28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9.2. полевые транзисторы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управляющим </a:t>
            </a:r>
            <a:r>
              <a:rPr lang="en-US" sz="2800" dirty="0" smtClean="0">
                <a:effectLst/>
              </a:rPr>
              <a:t>p-n-</a:t>
            </a:r>
            <a:r>
              <a:rPr lang="ru-RU" sz="2800" dirty="0" smtClean="0">
                <a:effectLst/>
              </a:rPr>
              <a:t>переходом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Устройство и схема полевого транзистора с управляющим p-n-переходом </a:t>
            </a:r>
            <a:r>
              <a:rPr lang="ru-RU" sz="2400" dirty="0" smtClean="0"/>
              <a:t>показаны </a:t>
            </a:r>
            <a:r>
              <a:rPr lang="ru-RU" sz="2400" dirty="0"/>
              <a:t>на </a:t>
            </a:r>
            <a:r>
              <a:rPr lang="ru-RU" sz="2400" dirty="0" smtClean="0"/>
              <a:t>рисунке.</a:t>
            </a:r>
          </a:p>
          <a:p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88840"/>
            <a:ext cx="481799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0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9.2. полевые транзисторы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        с управляющим </a:t>
            </a:r>
            <a:r>
              <a:rPr lang="en-US" sz="2800" dirty="0" smtClean="0">
                <a:effectLst/>
              </a:rPr>
              <a:t>p-n-</a:t>
            </a:r>
            <a:r>
              <a:rPr lang="ru-RU" sz="2800" dirty="0" smtClean="0">
                <a:effectLst/>
              </a:rPr>
              <a:t>переходом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Полевой транзистор с управляющим р–n переходом представляет собой </a:t>
            </a:r>
            <a:r>
              <a:rPr lang="ru-RU" sz="2400" dirty="0" smtClean="0"/>
              <a:t>транзистор</a:t>
            </a:r>
            <a:r>
              <a:rPr lang="ru-RU" sz="2400" dirty="0"/>
              <a:t>, затвор которого отделен от канала p–n переходом. </a:t>
            </a:r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подложке из кремния р-типа создаётся тонкий слой полупроводника </a:t>
            </a:r>
            <a:r>
              <a:rPr lang="ru-RU" sz="2400" dirty="0" smtClean="0"/>
              <a:t>n-типа</a:t>
            </a:r>
            <a:r>
              <a:rPr lang="ru-RU" sz="2400" dirty="0"/>
              <a:t>, выполняющий функции канала, сопротивление которого регулируется </a:t>
            </a:r>
            <a:r>
              <a:rPr lang="ru-RU" sz="2400" dirty="0" smtClean="0"/>
              <a:t>электрическим </a:t>
            </a:r>
            <a:r>
              <a:rPr lang="ru-RU" sz="2400" dirty="0"/>
              <a:t>полем. </a:t>
            </a:r>
            <a:endParaRPr lang="ru-RU" sz="2400" dirty="0" smtClean="0"/>
          </a:p>
          <a:p>
            <a:r>
              <a:rPr lang="ru-RU" sz="2400" dirty="0" smtClean="0"/>
              <a:t>Нижний </a:t>
            </a:r>
            <a:r>
              <a:rPr lang="ru-RU" sz="2400" dirty="0"/>
              <a:t>p-n-переход (канал-подложка) служит для </a:t>
            </a:r>
            <a:r>
              <a:rPr lang="ru-RU" sz="2400" dirty="0" smtClean="0"/>
              <a:t>установки </a:t>
            </a:r>
            <a:r>
              <a:rPr lang="ru-RU" sz="2400" dirty="0"/>
              <a:t>начальной толщины канала. Канал  может  иметь  электропроводность  как n-, так  и p-типа</a:t>
            </a:r>
            <a:r>
              <a:rPr lang="ru-RU" sz="2400" dirty="0" smtClean="0"/>
              <a:t>. </a:t>
            </a:r>
          </a:p>
          <a:p>
            <a:r>
              <a:rPr lang="ru-RU" sz="2400" dirty="0" smtClean="0"/>
              <a:t>С торцов </a:t>
            </a:r>
            <a:r>
              <a:rPr lang="ru-RU" sz="2400" dirty="0"/>
              <a:t>пластины изготовлены два омических </a:t>
            </a:r>
            <a:r>
              <a:rPr lang="ru-RU" sz="2400" dirty="0" smtClean="0"/>
              <a:t>контакта –исток и сток. 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13473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489</TotalTime>
  <Words>2287</Words>
  <Application>Microsoft Office PowerPoint</Application>
  <PresentationFormat>Экран (4:3)</PresentationFormat>
  <Paragraphs>183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Cambria Math</vt:lpstr>
      <vt:lpstr>Franklin Gothic Book</vt:lpstr>
      <vt:lpstr>Franklin Gothic Medium</vt:lpstr>
      <vt:lpstr>Wingdings 2</vt:lpstr>
      <vt:lpstr>Трек</vt:lpstr>
      <vt:lpstr>ЭЛЕКТРОННЫЕ ПРИБОРЫ</vt:lpstr>
      <vt:lpstr>9.1. полевые транзисторы</vt:lpstr>
      <vt:lpstr>9.1. полевые транзисторы</vt:lpstr>
      <vt:lpstr>9.1. полевые транзисторы</vt:lpstr>
      <vt:lpstr>9.1. полевые транзисторы</vt:lpstr>
      <vt:lpstr>9.1. полевые транзисторы</vt:lpstr>
      <vt:lpstr>9.1. полевые транзисторы</vt:lpstr>
      <vt:lpstr>9.2. полевые транзисторы          с управляющим p-n-переходом</vt:lpstr>
      <vt:lpstr>9.2. полевые транзисторы          с управляющим p-n-переходом</vt:lpstr>
      <vt:lpstr>9.2. полевые транзисторы          с управляющим p-n-переходом</vt:lpstr>
      <vt:lpstr>9.2. полевые транзисторы          с управляющим p-n-переходом</vt:lpstr>
      <vt:lpstr>9.2. полевые транзисторы          с управляющим p-n-переходом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9.2. полевые транзисторы с управляющим  p-n-переходом. Статические характеристики</vt:lpstr>
      <vt:lpstr>9.3. полевые транзисторы          с изолированным затвором</vt:lpstr>
      <vt:lpstr>9.3. полевые транзисторы          с индуцированным каналом</vt:lpstr>
      <vt:lpstr>9.3. полевые транзисторы          с индуцированным каналом</vt:lpstr>
      <vt:lpstr>9.3. полевые транзисторы          с индуцированным каналом</vt:lpstr>
      <vt:lpstr>9.3. полевые транзисторы          с индуцированным каналом</vt:lpstr>
      <vt:lpstr>9.3. полевые транзисторы          с индуцированным каналом</vt:lpstr>
      <vt:lpstr>9.3. полевые транзисторы          с индуцированным каналом</vt:lpstr>
      <vt:lpstr>9.3. полевые транзисторы с встроенным каналом</vt:lpstr>
      <vt:lpstr>9.3. полевые транзисторы с встроенным каналом</vt:lpstr>
      <vt:lpstr>9.3. полевые транзисторы с встроенным каналом</vt:lpstr>
      <vt:lpstr>9.4. параметры полевых транзисторов</vt:lpstr>
      <vt:lpstr>9.4. параметры полевых транзисторов</vt:lpstr>
      <vt:lpstr>9.4. параметры полевых транзисторов</vt:lpstr>
      <vt:lpstr>9.4. параметры полевых транзисторов</vt:lpstr>
      <vt:lpstr>9.4. параметры полевых транзисторов</vt:lpstr>
      <vt:lpstr>9.4. параметры полевых транзисторов</vt:lpstr>
      <vt:lpstr>9.4. параметры полевых транзисторов</vt:lpstr>
      <vt:lpstr>9.4. параметры полевых транзисторов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ПРИБОРЫ</dc:title>
  <dc:creator>DAPPT</dc:creator>
  <cp:lastModifiedBy>DAPPT</cp:lastModifiedBy>
  <cp:revision>61</cp:revision>
  <dcterms:created xsi:type="dcterms:W3CDTF">2019-09-30T20:17:48Z</dcterms:created>
  <dcterms:modified xsi:type="dcterms:W3CDTF">2020-10-31T02:23:18Z</dcterms:modified>
</cp:coreProperties>
</file>