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9" r:id="rId2"/>
    <p:sldId id="261" r:id="rId3"/>
    <p:sldId id="275" r:id="rId4"/>
    <p:sldId id="271" r:id="rId5"/>
    <p:sldId id="276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9" autoAdjust="0"/>
    <p:restoredTop sz="88356" autoAdjust="0"/>
  </p:normalViewPr>
  <p:slideViewPr>
    <p:cSldViewPr snapToGrid="0">
      <p:cViewPr varScale="1">
        <p:scale>
          <a:sx n="105" d="100"/>
          <a:sy n="105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-39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2A9DE-6C20-4CCE-8D4E-E321361C52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F5DD-D287-41B3-924B-C69AB4A6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//1 -indexed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bit;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BIT(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_n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0) : n(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_n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), bit(n + 1, 0) {}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1) {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&amp;-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bit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 -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x += bit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}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sum(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n, 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a[N];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u[10000007];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v[10000007];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r[10000007];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pre;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rmq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 swap(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&lt;&lt; l &lt;&lt; " " &lt;&lt; r &lt;&lt;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log2(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min(pre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(1 &lt;&lt; k) + 1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solve()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cin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a[1];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n;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(23 *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 + 21563) % 16714589;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((1 &lt;&lt; logn) &lt;= n) logn++;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pre.resize(n + (1 &lt;&lt; logn), 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&gt;(logn + 1, </a:t>
            </a:r>
            <a:r>
              <a:rPr lang="sv-SE" sz="1800" dirty="0">
                <a:solidFill>
                  <a:srgbClr val="6F008A"/>
                </a:solidFill>
                <a:latin typeface="Consolas" panose="020B0609020204030204" pitchFamily="49" charset="0"/>
              </a:rPr>
              <a:t>INF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RREP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RREP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(k, logn) </a:t>
            </a:r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RREP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(i, n)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min(pre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 - 1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(1 &lt;&lt; (k - 1))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 - 1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u[1] </a:t>
            </a:r>
            <a:r>
              <a:rPr lang="es-E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v[1];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r[1]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rmq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(u[1], v[1]);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m; i++) {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u[i] = ((17 * u[i - 1] + 751 + r[i - 1] + 2 * (i - 1)) % n) + 1;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((13 * v[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 + 593 + r[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 + 5 *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- 1)) % n) + 1;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r[i] = rmq(u[i], v[i]);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u[m]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v[m]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r[m]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9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aikiSuyama/items/7295f5160a51684554a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s.ac/slides/20140319_bit.pdf" TargetMode="External"/><Relationship Id="rId4" Type="http://schemas.openxmlformats.org/officeDocument/2006/relationships/hyperlink" Target="https://algo-logic.info/binary-indexed-tr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-tags.herokuapp.com/tags/Data-Structure/B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bouroku.com/Blog/Article/sparse-t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C42-A6E4-43B0-924A-6FC4F1042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Kosen</a:t>
            </a:r>
            <a:r>
              <a:rPr lang="en-US" sz="6000" dirty="0">
                <a:solidFill>
                  <a:schemeClr val="tx1"/>
                </a:solidFill>
              </a:rPr>
              <a:t> Club CP </a:t>
            </a:r>
            <a:r>
              <a:rPr lang="ja-JP" altLang="en-US" sz="6000" dirty="0">
                <a:solidFill>
                  <a:schemeClr val="tx1"/>
                </a:solidFill>
              </a:rPr>
              <a:t>勉強会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3EC0-6836-4469-9637-FAD59863F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Binary indexed tree/</a:t>
            </a:r>
            <a:r>
              <a:rPr lang="en-US" b="1" dirty="0" err="1">
                <a:solidFill>
                  <a:schemeClr val="tx1"/>
                </a:solidFill>
              </a:rPr>
              <a:t>fenwick</a:t>
            </a:r>
            <a:r>
              <a:rPr lang="en-US" b="1" dirty="0">
                <a:solidFill>
                  <a:schemeClr val="tx1"/>
                </a:solidFill>
              </a:rPr>
              <a:t> tree</a:t>
            </a:r>
          </a:p>
          <a:p>
            <a:r>
              <a:rPr lang="en-US" b="1" dirty="0">
                <a:solidFill>
                  <a:schemeClr val="tx1"/>
                </a:solidFill>
              </a:rPr>
              <a:t>Sparse table</a:t>
            </a:r>
          </a:p>
        </p:txBody>
      </p:sp>
    </p:spTree>
    <p:extLst>
      <p:ext uri="{BB962C8B-B14F-4D97-AF65-F5344CB8AC3E}">
        <p14:creationId xmlns:p14="http://schemas.microsoft.com/office/powerpoint/2010/main" val="4062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>
                <a:solidFill>
                  <a:schemeClr val="tx1"/>
                </a:solidFill>
              </a:rPr>
              <a:t> Binary indexed tree/</a:t>
            </a:r>
            <a:r>
              <a:rPr lang="en-US" b="1" dirty="0" err="1">
                <a:solidFill>
                  <a:schemeClr val="tx1"/>
                </a:solidFill>
              </a:rPr>
              <a:t>fenwick</a:t>
            </a:r>
            <a:r>
              <a:rPr lang="en-US" b="1" dirty="0">
                <a:solidFill>
                  <a:schemeClr val="tx1"/>
                </a:solidFill>
              </a:rPr>
              <a:t>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87144" cy="4023360"/>
          </a:xfrm>
        </p:spPr>
        <p:txBody>
          <a:bodyPr>
            <a:normAutofit/>
          </a:bodyPr>
          <a:lstStyle/>
          <a:p>
            <a:r>
              <a:rPr lang="ja-JP" altLang="en-US" dirty="0">
                <a:hlinkClick r:id="rId3"/>
              </a:rPr>
              <a:t>競プロのライブラリ整理</a:t>
            </a:r>
            <a:r>
              <a:rPr lang="en-US" altLang="ja-JP" dirty="0">
                <a:hlinkClick r:id="rId3"/>
              </a:rPr>
              <a:t>~</a:t>
            </a:r>
            <a:r>
              <a:rPr lang="en-US" dirty="0">
                <a:hlinkClick r:id="rId3"/>
              </a:rPr>
              <a:t>BIT(Binary Indexed Tree)~ - </a:t>
            </a:r>
            <a:r>
              <a:rPr lang="en-US" dirty="0" err="1">
                <a:hlinkClick r:id="rId3"/>
              </a:rPr>
              <a:t>Qiita</a:t>
            </a:r>
            <a:br>
              <a:rPr lang="en-US" dirty="0"/>
            </a:br>
            <a:r>
              <a:rPr lang="en-US" dirty="0">
                <a:hlinkClick r:id="rId4"/>
              </a:rPr>
              <a:t>Binary Indexed Tree (BIT) </a:t>
            </a:r>
            <a:r>
              <a:rPr lang="ja-JP" altLang="en-US" dirty="0">
                <a:hlinkClick r:id="rId4"/>
              </a:rPr>
              <a:t>総まとめ！区間加算や二次元</a:t>
            </a:r>
            <a:r>
              <a:rPr lang="en-US" dirty="0">
                <a:hlinkClick r:id="rId4"/>
              </a:rPr>
              <a:t>BIT</a:t>
            </a:r>
            <a:r>
              <a:rPr lang="ja-JP" altLang="en-US" dirty="0">
                <a:hlinkClick r:id="rId4"/>
              </a:rPr>
              <a:t>まで </a:t>
            </a:r>
            <a:r>
              <a:rPr lang="en-US" altLang="ja-JP" dirty="0">
                <a:hlinkClick r:id="rId4"/>
              </a:rPr>
              <a:t>| </a:t>
            </a:r>
            <a:r>
              <a:rPr lang="ja-JP" altLang="en-US" dirty="0">
                <a:hlinkClick r:id="rId4"/>
              </a:rPr>
              <a:t>アルゴリズムロジック </a:t>
            </a:r>
            <a:r>
              <a:rPr lang="en-US" altLang="ja-JP" dirty="0">
                <a:hlinkClick r:id="rId4"/>
              </a:rPr>
              <a:t>(</a:t>
            </a:r>
            <a:r>
              <a:rPr lang="en-US" dirty="0">
                <a:hlinkClick r:id="rId4"/>
              </a:rPr>
              <a:t>algo-logic.info)</a:t>
            </a:r>
            <a:br>
              <a:rPr lang="en-US" dirty="0"/>
            </a:br>
            <a:r>
              <a:rPr lang="en-US" dirty="0">
                <a:hlinkClick r:id="rId5"/>
              </a:rPr>
              <a:t>Binary Indexed Tree </a:t>
            </a:r>
            <a:r>
              <a:rPr lang="ja-JP" altLang="en-US" dirty="0">
                <a:hlinkClick r:id="rId5"/>
              </a:rPr>
              <a:t>のはなし </a:t>
            </a:r>
            <a:r>
              <a:rPr lang="en-US" altLang="ja-JP" dirty="0">
                <a:hlinkClick r:id="rId5"/>
              </a:rPr>
              <a:t>(</a:t>
            </a:r>
            <a:r>
              <a:rPr lang="en-US" dirty="0">
                <a:hlinkClick r:id="rId5"/>
              </a:rPr>
              <a:t>hos.ac)</a:t>
            </a:r>
            <a:endParaRPr lang="en-US" dirty="0"/>
          </a:p>
          <a:p>
            <a:r>
              <a:rPr lang="ja-JP" altLang="en-US" dirty="0"/>
              <a:t>ＢＩＴって何？</a:t>
            </a:r>
            <a:endParaRPr lang="en-US" altLang="ja-JP" dirty="0"/>
          </a:p>
          <a:p>
            <a:r>
              <a:rPr lang="ja-JP" altLang="en-US" dirty="0"/>
              <a:t>区間和、一点加算が高速にできるデータ構造</a:t>
            </a:r>
            <a:endParaRPr lang="en-US" altLang="ja-JP" dirty="0"/>
          </a:p>
          <a:p>
            <a:r>
              <a:rPr lang="ja-JP" altLang="en-US" dirty="0"/>
              <a:t>セグ木より定数倍早い、かつより省メモリ</a:t>
            </a:r>
            <a:endParaRPr lang="en-US" altLang="ja-JP" dirty="0"/>
          </a:p>
          <a:p>
            <a:br>
              <a:rPr lang="en-US" altLang="ja-JP" dirty="0"/>
            </a:br>
            <a:r>
              <a:rPr lang="ja-JP" altLang="en-US" dirty="0"/>
              <a:t>制限：</a:t>
            </a:r>
            <a:endParaRPr lang="en-US" altLang="ja-JP" dirty="0"/>
          </a:p>
          <a:p>
            <a:r>
              <a:rPr lang="ja-JP" altLang="en-US" dirty="0"/>
              <a:t>対応できるオペレーションがほぼ区間和しかない</a:t>
            </a:r>
            <a:endParaRPr lang="en-US" altLang="ja-JP" dirty="0"/>
          </a:p>
          <a:p>
            <a:r>
              <a:rPr lang="ja-JP" altLang="en-US" dirty="0"/>
              <a:t>カスタマイズができない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>
                <a:solidFill>
                  <a:schemeClr val="tx1"/>
                </a:solidFill>
              </a:rPr>
              <a:t> Binary indexed tree/</a:t>
            </a:r>
            <a:r>
              <a:rPr lang="en-US" b="1" dirty="0" err="1">
                <a:solidFill>
                  <a:schemeClr val="tx1"/>
                </a:solidFill>
              </a:rPr>
              <a:t>fenwick</a:t>
            </a:r>
            <a:r>
              <a:rPr lang="en-US" b="1" dirty="0">
                <a:solidFill>
                  <a:schemeClr val="tx1"/>
                </a:solidFill>
              </a:rPr>
              <a:t> tree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Implementation: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//1 -indexed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bit;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BIT(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_n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_n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bit(n + 1, 0) {}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1) {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&amp;-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bit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 -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 x += bit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x; }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sum(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ja-JP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練習問題：　</a:t>
            </a:r>
            <a:r>
              <a:rPr lang="en-US" dirty="0" err="1">
                <a:hlinkClick r:id="rId3"/>
              </a:rPr>
              <a:t>AtCoder</a:t>
            </a:r>
            <a:r>
              <a:rPr lang="en-US" dirty="0">
                <a:hlinkClick r:id="rId3"/>
              </a:rPr>
              <a:t> Tags (atcoder-tags.herokuapp.com)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Sparse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SparseTable</a:t>
            </a:r>
            <a:r>
              <a:rPr lang="en-US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の実装と解説 </a:t>
            </a:r>
            <a:r>
              <a:rPr lang="en-US" altLang="ja-JP" dirty="0">
                <a:hlinkClick r:id="rId3"/>
              </a:rPr>
              <a:t>[</a:t>
            </a:r>
            <a:r>
              <a:rPr lang="en-US" dirty="0">
                <a:hlinkClick r:id="rId3"/>
              </a:rPr>
              <a:t>C#] │ Web</a:t>
            </a:r>
            <a:r>
              <a:rPr lang="ja-JP" altLang="en-US" dirty="0">
                <a:hlinkClick r:id="rId3"/>
              </a:rPr>
              <a:t>備忘録 </a:t>
            </a:r>
            <a:r>
              <a:rPr lang="en-US" altLang="ja-JP" dirty="0">
                <a:hlinkClick r:id="rId3"/>
              </a:rPr>
              <a:t>(</a:t>
            </a:r>
            <a:r>
              <a:rPr lang="en-US" dirty="0">
                <a:hlinkClick r:id="rId3"/>
              </a:rPr>
              <a:t>webbibouroku.com)</a:t>
            </a:r>
            <a:br>
              <a:rPr lang="en-US" dirty="0"/>
            </a:br>
            <a:r>
              <a:rPr lang="en-US" altLang="ja-JP" dirty="0"/>
              <a:t>Sparse Table </a:t>
            </a:r>
            <a:r>
              <a:rPr lang="ja-JP" altLang="en-US" dirty="0"/>
              <a:t>はあらかじめ配列のすべての位置から</a:t>
            </a:r>
            <a:r>
              <a:rPr lang="en-US" altLang="ja-JP" dirty="0"/>
              <a:t>2</a:t>
            </a:r>
            <a:r>
              <a:rPr lang="ja-JP" altLang="en-US" dirty="0"/>
              <a:t>のべき乗の長さの</a:t>
            </a:r>
            <a:br>
              <a:rPr lang="en-US" altLang="ja-JP" dirty="0"/>
            </a:br>
            <a:r>
              <a:rPr lang="ja-JP" altLang="en-US" dirty="0"/>
              <a:t>区間についての最小値を求めておきます。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6FF2C042-0E64-4F73-A38A-F7E8FF35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79" y="2719918"/>
            <a:ext cx="4362450" cy="325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70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Sparse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91919"/>
                </a:solidFill>
                <a:effectLst/>
                <a:latin typeface="Hiragino Kaku Gothic ProN"/>
              </a:rPr>
              <a:t>このテーブルが構築できていれば、すべての区間について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Hiragino Kaku Gothic ProN"/>
              </a:rPr>
              <a:t>2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Hiragino Kaku Gothic ProN"/>
              </a:rPr>
              <a:t>つの区間で表すことができるようになり、事前に計算しておいた</a:t>
            </a:r>
            <a:r>
              <a:rPr lang="en-US" altLang="ja-JP" b="0" i="0" dirty="0">
                <a:solidFill>
                  <a:srgbClr val="191919"/>
                </a:solidFill>
                <a:effectLst/>
                <a:latin typeface="Hiragino Kaku Gothic ProN"/>
              </a:rPr>
              <a:t>2</a:t>
            </a:r>
            <a:r>
              <a:rPr lang="ja-JP" altLang="en-US" b="0" i="0" dirty="0">
                <a:solidFill>
                  <a:srgbClr val="191919"/>
                </a:solidFill>
                <a:effectLst/>
                <a:latin typeface="Hiragino Kaku Gothic ProN"/>
              </a:rPr>
              <a:t>区間の最小値の小さいほうが答えになります。</a:t>
            </a:r>
            <a:endParaRPr lang="en-US" dirty="0"/>
          </a:p>
        </p:txBody>
      </p:sp>
      <p:pic>
        <p:nvPicPr>
          <p:cNvPr id="3074" name="Picture 2" descr="Chart&#10;&#10;Description automatically generated">
            <a:extLst>
              <a:ext uri="{FF2B5EF4-FFF2-40B4-BE49-F238E27FC236}">
                <a16:creationId xmlns:a16="http://schemas.microsoft.com/office/drawing/2014/main" id="{4856D679-6C2C-4CFC-BE02-6AEE664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27" y="2493455"/>
            <a:ext cx="4514850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308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Sparse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Implementation:</a:t>
            </a: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&gt;&gt; pre(n + (1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INF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build()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((1 &lt;&lt; logn) &lt;= n) logn++;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RREP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RREP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(k, logn) </a:t>
            </a:r>
            <a:r>
              <a:rPr lang="nn-NO" sz="1800" dirty="0">
                <a:solidFill>
                  <a:srgbClr val="6F008A"/>
                </a:solidFill>
                <a:latin typeface="Consolas" panose="020B0609020204030204" pitchFamily="49" charset="0"/>
              </a:rPr>
              <a:t>RREP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(i, n) {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min(pre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 - 1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(1 &lt;&lt; (k - 1))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 - 1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rmq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k = log2(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min(pre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pre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(1 &lt;&lt; k) + 1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6968-B755-495D-AEFB-34B962CC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各データ構造の比較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F348D5-232C-4473-9634-5A63C652C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207926"/>
              </p:ext>
            </p:extLst>
          </p:nvPr>
        </p:nvGraphicFramePr>
        <p:xfrm>
          <a:off x="1096963" y="1846263"/>
          <a:ext cx="10058400" cy="423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3785246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81657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8930948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5566034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4778748"/>
                    </a:ext>
                  </a:extLst>
                </a:gridCol>
              </a:tblGrid>
              <a:tr h="101537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853321"/>
                  </a:ext>
                </a:extLst>
              </a:tr>
              <a:tr h="1015370">
                <a:tc>
                  <a:txBody>
                    <a:bodyPr/>
                    <a:lstStyle/>
                    <a:p>
                      <a:r>
                        <a:rPr lang="en-US" dirty="0"/>
                        <a:t>Segment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associative &amp; </a:t>
                      </a:r>
                      <a:r>
                        <a:rPr lang="en-US" dirty="0" err="1"/>
                        <a:t>commutitive</a:t>
                      </a:r>
                      <a:r>
                        <a:rPr lang="en-US" dirty="0"/>
                        <a:t> ops</a:t>
                      </a:r>
                    </a:p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b+a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a*(a*b)=(a*b)*c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Build: O(N)</a:t>
                      </a:r>
                    </a:p>
                    <a:p>
                      <a:r>
                        <a:rPr lang="en-US" dirty="0"/>
                        <a:t>Query: 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Update: 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customizable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54821"/>
                  </a:ext>
                </a:extLst>
              </a:tr>
              <a:tr h="101537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Sum</a:t>
                      </a:r>
                    </a:p>
                    <a:p>
                      <a:r>
                        <a:rPr lang="en-US" dirty="0"/>
                        <a:t>Point 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Build: O(1)</a:t>
                      </a:r>
                    </a:p>
                    <a:p>
                      <a:r>
                        <a:rPr lang="en-US" dirty="0"/>
                        <a:t>Query: 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Update: 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than </a:t>
                      </a:r>
                      <a:r>
                        <a:rPr lang="en-US" dirty="0" err="1"/>
                        <a:t>Segtree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45073"/>
                  </a:ext>
                </a:extLst>
              </a:tr>
              <a:tr h="1015370">
                <a:tc>
                  <a:txBody>
                    <a:bodyPr/>
                    <a:lstStyle/>
                    <a:p>
                      <a:r>
                        <a:rPr lang="en-US" dirty="0"/>
                        <a:t>Sparse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Min, Max, GCD, LCM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Build: 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Query: O(1)</a:t>
                      </a:r>
                    </a:p>
                    <a:p>
                      <a:r>
                        <a:rPr lang="en-US" dirty="0"/>
                        <a:t>Update: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update</a:t>
                      </a:r>
                    </a:p>
                    <a:p>
                      <a:r>
                        <a:rPr lang="en-US" dirty="0"/>
                        <a:t>Fast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35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253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1481</TotalTime>
  <Words>1346</Words>
  <Application>Microsoft Office PowerPoint</Application>
  <PresentationFormat>Widescreen</PresentationFormat>
  <Paragraphs>126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Hiragino Kaku Gothic ProN</vt:lpstr>
      <vt:lpstr>Arial</vt:lpstr>
      <vt:lpstr>Calibri</vt:lpstr>
      <vt:lpstr>Calibri Light</vt:lpstr>
      <vt:lpstr>Consolas</vt:lpstr>
      <vt:lpstr>Retrospect</vt:lpstr>
      <vt:lpstr>Kosen Club CP 勉強会</vt:lpstr>
      <vt:lpstr>1. Binary indexed tree/fenwick tree</vt:lpstr>
      <vt:lpstr>1. Binary indexed tree/fenwick tree</vt:lpstr>
      <vt:lpstr>2. Sparse Table</vt:lpstr>
      <vt:lpstr>2. Sparse Table</vt:lpstr>
      <vt:lpstr>2. Sparse Table</vt:lpstr>
      <vt:lpstr>各データ構造の比較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Kosen Club CP 勉強会</dc:title>
  <dc:creator>Chuluunsuren Damdinsuren</dc:creator>
  <cp:lastModifiedBy>Chuluunsuren Damdinsuren</cp:lastModifiedBy>
  <cp:revision>60</cp:revision>
  <dcterms:created xsi:type="dcterms:W3CDTF">2021-09-04T04:17:03Z</dcterms:created>
  <dcterms:modified xsi:type="dcterms:W3CDTF">2021-10-23T06:20:45Z</dcterms:modified>
</cp:coreProperties>
</file>