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sldIdLst>
    <p:sldId id="259" r:id="rId2"/>
    <p:sldId id="261" r:id="rId3"/>
    <p:sldId id="278" r:id="rId4"/>
    <p:sldId id="275" r:id="rId5"/>
    <p:sldId id="277" r:id="rId6"/>
    <p:sldId id="271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89" autoAdjust="0"/>
    <p:restoredTop sz="92061" autoAdjust="0"/>
  </p:normalViewPr>
  <p:slideViewPr>
    <p:cSldViewPr snapToGrid="0">
      <p:cViewPr varScale="1">
        <p:scale>
          <a:sx n="93" d="100"/>
          <a:sy n="93" d="100"/>
        </p:scale>
        <p:origin x="6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2A9DE-6C20-4CCE-8D4E-E321361C52A2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8F5DD-D287-41B3-924B-C69AB4A6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0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8F5DD-D287-41B3-924B-C69AB4A672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9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8F5DD-D287-41B3-924B-C69AB4A672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31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9DABAE"/>
                </a:solidFill>
                <a:effectLst/>
                <a:latin typeface="SFMono-Regular"/>
              </a:rPr>
              <a:t>#include &lt;iostream&gt; #include &lt;vector&gt; </a:t>
            </a:r>
            <a:r>
              <a:rPr lang="en-US" b="0" i="0" dirty="0">
                <a:solidFill>
                  <a:srgbClr val="EBD247"/>
                </a:solidFill>
                <a:effectLst/>
                <a:latin typeface="SFMono-Regular"/>
              </a:rPr>
              <a:t>using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EBD247"/>
                </a:solidFill>
                <a:effectLst/>
                <a:latin typeface="SFMono-Regular"/>
              </a:rPr>
              <a:t>namespace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std; </a:t>
            </a:r>
            <a:r>
              <a:rPr lang="en-US" b="0" i="0" dirty="0">
                <a:solidFill>
                  <a:srgbClr val="EBD247"/>
                </a:solidFill>
                <a:effectLst/>
                <a:latin typeface="SFMono-Regular"/>
              </a:rPr>
              <a:t>int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8BDF4C"/>
                </a:solidFill>
                <a:effectLst/>
                <a:latin typeface="SFMono-Regular"/>
              </a:rPr>
              <a:t>main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() { </a:t>
            </a:r>
            <a:r>
              <a:rPr lang="en-US" b="0" i="0" dirty="0">
                <a:solidFill>
                  <a:srgbClr val="9DABAE"/>
                </a:solidFill>
                <a:effectLst/>
                <a:latin typeface="SFMono-Regular"/>
              </a:rPr>
              <a:t>/* </a:t>
            </a:r>
            <a:r>
              <a:rPr lang="ja-JP" altLang="en-US" b="0" i="0" dirty="0">
                <a:solidFill>
                  <a:srgbClr val="9DABAE"/>
                </a:solidFill>
                <a:effectLst/>
                <a:latin typeface="SFMono-Regular"/>
              </a:rPr>
              <a:t>入力受け取り *</a:t>
            </a:r>
            <a:r>
              <a:rPr lang="en-US" altLang="ja-JP" b="0" i="0" dirty="0">
                <a:solidFill>
                  <a:srgbClr val="9DABAE"/>
                </a:solidFill>
                <a:effectLst/>
                <a:latin typeface="SFMono-Regular"/>
              </a:rPr>
              <a:t>/</a:t>
            </a:r>
            <a:r>
              <a:rPr lang="ja-JP" alt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EBD247"/>
                </a:solidFill>
                <a:effectLst/>
                <a:latin typeface="SFMono-Regular"/>
              </a:rPr>
              <a:t>int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n; </a:t>
            </a:r>
            <a:r>
              <a:rPr lang="en-US" b="0" i="0" dirty="0">
                <a:solidFill>
                  <a:srgbClr val="EBD247"/>
                </a:solidFill>
                <a:effectLst/>
                <a:latin typeface="SFMono-Regular"/>
              </a:rPr>
              <a:t>long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EBD247"/>
                </a:solidFill>
                <a:effectLst/>
                <a:latin typeface="SFMono-Regular"/>
              </a:rPr>
              <a:t>long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K;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SFMono-Regular"/>
              </a:rPr>
              <a:t>cin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&gt;&gt;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n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&gt;&gt;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K; vector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&lt;</a:t>
            </a:r>
            <a:r>
              <a:rPr lang="en-US" b="0" i="0" dirty="0">
                <a:solidFill>
                  <a:srgbClr val="EBD247"/>
                </a:solidFill>
                <a:effectLst/>
                <a:latin typeface="SFMono-Regular"/>
              </a:rPr>
              <a:t>long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EBD247"/>
                </a:solidFill>
                <a:effectLst/>
                <a:latin typeface="SFMono-Regular"/>
              </a:rPr>
              <a:t>long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&gt;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a(n); </a:t>
            </a:r>
            <a:r>
              <a:rPr lang="en-US" b="0" i="0" dirty="0">
                <a:solidFill>
                  <a:srgbClr val="EBD247"/>
                </a:solidFill>
                <a:effectLst/>
                <a:latin typeface="SFMono-Regular"/>
              </a:rPr>
              <a:t>for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(</a:t>
            </a:r>
            <a:r>
              <a:rPr lang="en-US" b="0" i="0" dirty="0">
                <a:solidFill>
                  <a:srgbClr val="EBD247"/>
                </a:solidFill>
                <a:effectLst/>
                <a:latin typeface="SFMono-Regular"/>
              </a:rPr>
              <a:t>int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SFMono-Regular"/>
              </a:rPr>
              <a:t>i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980F5"/>
                </a:solidFill>
                <a:effectLst/>
                <a:latin typeface="SFMono-Regular"/>
              </a:rPr>
              <a:t>0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;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SFMono-Regular"/>
              </a:rPr>
              <a:t>i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&lt;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n;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++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SFMono-Regular"/>
              </a:rPr>
              <a:t>i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)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SFMono-Regular"/>
              </a:rPr>
              <a:t>cin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&gt;&gt;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a[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SFMono-Regular"/>
              </a:rPr>
              <a:t>i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]; </a:t>
            </a:r>
            <a:r>
              <a:rPr lang="en-US" b="0" i="0" dirty="0">
                <a:solidFill>
                  <a:srgbClr val="9DABAE"/>
                </a:solidFill>
                <a:effectLst/>
                <a:latin typeface="SFMono-Regular"/>
              </a:rPr>
              <a:t>/* 0 </a:t>
            </a:r>
            <a:r>
              <a:rPr lang="ja-JP" altLang="en-US" b="0" i="0" dirty="0">
                <a:solidFill>
                  <a:srgbClr val="9DABAE"/>
                </a:solidFill>
                <a:effectLst/>
                <a:latin typeface="SFMono-Regular"/>
              </a:rPr>
              <a:t>があったら </a:t>
            </a:r>
            <a:r>
              <a:rPr lang="en-US" b="0" i="0" dirty="0">
                <a:solidFill>
                  <a:srgbClr val="9DABAE"/>
                </a:solidFill>
                <a:effectLst/>
                <a:latin typeface="SFMono-Regular"/>
              </a:rPr>
              <a:t>n </a:t>
            </a:r>
            <a:r>
              <a:rPr lang="ja-JP" altLang="en-US" b="0" i="0" dirty="0">
                <a:solidFill>
                  <a:srgbClr val="9DABAE"/>
                </a:solidFill>
                <a:effectLst/>
                <a:latin typeface="SFMono-Regular"/>
              </a:rPr>
              <a:t>をリターン *</a:t>
            </a:r>
            <a:r>
              <a:rPr lang="en-US" altLang="ja-JP" b="0" i="0" dirty="0">
                <a:solidFill>
                  <a:srgbClr val="9DABAE"/>
                </a:solidFill>
                <a:effectLst/>
                <a:latin typeface="SFMono-Regular"/>
              </a:rPr>
              <a:t>/</a:t>
            </a:r>
            <a:r>
              <a:rPr lang="ja-JP" alt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EBD247"/>
                </a:solidFill>
                <a:effectLst/>
                <a:latin typeface="SFMono-Regular"/>
              </a:rPr>
              <a:t>for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(</a:t>
            </a:r>
            <a:r>
              <a:rPr lang="en-US" b="0" i="0" dirty="0">
                <a:solidFill>
                  <a:srgbClr val="EBD247"/>
                </a:solidFill>
                <a:effectLst/>
                <a:latin typeface="SFMono-Regular"/>
              </a:rPr>
              <a:t>int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SFMono-Regular"/>
              </a:rPr>
              <a:t>i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980F5"/>
                </a:solidFill>
                <a:effectLst/>
                <a:latin typeface="SFMono-Regular"/>
              </a:rPr>
              <a:t>0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;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SFMono-Regular"/>
              </a:rPr>
              <a:t>i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&lt;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n;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++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SFMono-Regular"/>
              </a:rPr>
              <a:t>i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) { </a:t>
            </a:r>
            <a:r>
              <a:rPr lang="en-US" b="0" i="0" dirty="0">
                <a:solidFill>
                  <a:srgbClr val="EBD247"/>
                </a:solidFill>
                <a:effectLst/>
                <a:latin typeface="SFMono-Regular"/>
              </a:rPr>
              <a:t>if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(a[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SFMono-Regular"/>
              </a:rPr>
              <a:t>i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]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==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980F5"/>
                </a:solidFill>
                <a:effectLst/>
                <a:latin typeface="SFMono-Regular"/>
              </a:rPr>
              <a:t>0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) {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SFMono-Regular"/>
              </a:rPr>
              <a:t>cout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&lt;&lt;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n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&lt;&lt;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SFMono-Regular"/>
              </a:rPr>
              <a:t>endl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; </a:t>
            </a:r>
            <a:r>
              <a:rPr lang="en-US" b="0" i="0" dirty="0">
                <a:solidFill>
                  <a:srgbClr val="EBD247"/>
                </a:solidFill>
                <a:effectLst/>
                <a:latin typeface="SFMono-Regular"/>
              </a:rPr>
              <a:t>return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980F5"/>
                </a:solidFill>
                <a:effectLst/>
                <a:latin typeface="SFMono-Regular"/>
              </a:rPr>
              <a:t>0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; } } </a:t>
            </a:r>
            <a:r>
              <a:rPr lang="en-US" b="0" i="0" dirty="0">
                <a:solidFill>
                  <a:srgbClr val="9DABAE"/>
                </a:solidFill>
                <a:effectLst/>
                <a:latin typeface="SFMono-Regular"/>
              </a:rPr>
              <a:t>/* </a:t>
            </a:r>
            <a:r>
              <a:rPr lang="ja-JP" altLang="en-US" b="0" i="0" dirty="0">
                <a:solidFill>
                  <a:srgbClr val="9DABAE"/>
                </a:solidFill>
                <a:effectLst/>
                <a:latin typeface="SFMono-Regular"/>
              </a:rPr>
              <a:t>しゃくとり法 *</a:t>
            </a:r>
            <a:r>
              <a:rPr lang="en-US" altLang="ja-JP" b="0" i="0" dirty="0">
                <a:solidFill>
                  <a:srgbClr val="9DABAE"/>
                </a:solidFill>
                <a:effectLst/>
                <a:latin typeface="SFMono-Regular"/>
              </a:rPr>
              <a:t>/</a:t>
            </a:r>
            <a:r>
              <a:rPr lang="ja-JP" alt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EBD247"/>
                </a:solidFill>
                <a:effectLst/>
                <a:latin typeface="SFMono-Regular"/>
              </a:rPr>
              <a:t>int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res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980F5"/>
                </a:solidFill>
                <a:effectLst/>
                <a:latin typeface="SFMono-Regular"/>
              </a:rPr>
              <a:t>0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; </a:t>
            </a:r>
            <a:r>
              <a:rPr lang="en-US" b="0" i="0" dirty="0">
                <a:solidFill>
                  <a:srgbClr val="EBD247"/>
                </a:solidFill>
                <a:effectLst/>
                <a:latin typeface="SFMono-Regular"/>
              </a:rPr>
              <a:t>int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right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980F5"/>
                </a:solidFill>
                <a:effectLst/>
                <a:latin typeface="SFMono-Regular"/>
              </a:rPr>
              <a:t>0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; </a:t>
            </a:r>
            <a:r>
              <a:rPr lang="en-US" b="0" i="0" dirty="0">
                <a:solidFill>
                  <a:srgbClr val="EBD247"/>
                </a:solidFill>
                <a:effectLst/>
                <a:latin typeface="SFMono-Regular"/>
              </a:rPr>
              <a:t>long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EBD247"/>
                </a:solidFill>
                <a:effectLst/>
                <a:latin typeface="SFMono-Regular"/>
              </a:rPr>
              <a:t>long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SFMono-Regular"/>
              </a:rPr>
              <a:t>mul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980F5"/>
                </a:solidFill>
                <a:effectLst/>
                <a:latin typeface="SFMono-Regular"/>
              </a:rPr>
              <a:t>1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; </a:t>
            </a:r>
            <a:r>
              <a:rPr lang="en-US" b="0" i="0" dirty="0">
                <a:solidFill>
                  <a:srgbClr val="EBD247"/>
                </a:solidFill>
                <a:effectLst/>
                <a:latin typeface="SFMono-Regular"/>
              </a:rPr>
              <a:t>for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(</a:t>
            </a:r>
            <a:r>
              <a:rPr lang="en-US" b="0" i="0" dirty="0">
                <a:solidFill>
                  <a:srgbClr val="EBD247"/>
                </a:solidFill>
                <a:effectLst/>
                <a:latin typeface="SFMono-Regular"/>
              </a:rPr>
              <a:t>int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left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980F5"/>
                </a:solidFill>
                <a:effectLst/>
                <a:latin typeface="SFMono-Regular"/>
              </a:rPr>
              <a:t>0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; left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&lt;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n;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++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left) { </a:t>
            </a:r>
            <a:r>
              <a:rPr lang="en-US" b="0" i="0" dirty="0">
                <a:solidFill>
                  <a:srgbClr val="EBD247"/>
                </a:solidFill>
                <a:effectLst/>
                <a:latin typeface="SFMono-Regular"/>
              </a:rPr>
              <a:t>while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(right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&lt;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n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&amp;&amp;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SFMono-Regular"/>
              </a:rPr>
              <a:t>mul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*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a[right]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&lt;=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K) {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SFMono-Regular"/>
              </a:rPr>
              <a:t>mul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*=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a[right];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++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right; } res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max(res, right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-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left); </a:t>
            </a:r>
            <a:r>
              <a:rPr lang="en-US" b="0" i="0" dirty="0">
                <a:solidFill>
                  <a:srgbClr val="9DABAE"/>
                </a:solidFill>
                <a:effectLst/>
                <a:latin typeface="SFMono-Regular"/>
              </a:rPr>
              <a:t>// </a:t>
            </a:r>
            <a:r>
              <a:rPr lang="ja-JP" altLang="en-US" b="0" i="0" dirty="0">
                <a:solidFill>
                  <a:srgbClr val="9DABAE"/>
                </a:solidFill>
                <a:effectLst/>
                <a:latin typeface="SFMono-Regular"/>
              </a:rPr>
              <a:t>更新</a:t>
            </a:r>
            <a:r>
              <a:rPr lang="ja-JP" alt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EBD247"/>
                </a:solidFill>
                <a:effectLst/>
                <a:latin typeface="SFMono-Regular"/>
              </a:rPr>
              <a:t>if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(left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==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right)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++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right; </a:t>
            </a:r>
            <a:r>
              <a:rPr lang="en-US" b="0" i="0" dirty="0">
                <a:solidFill>
                  <a:srgbClr val="EBD247"/>
                </a:solidFill>
                <a:effectLst/>
                <a:latin typeface="SFMono-Regular"/>
              </a:rPr>
              <a:t>else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SFMono-Regular"/>
              </a:rPr>
              <a:t>mul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/=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a[left]; </a:t>
            </a:r>
            <a:r>
              <a:rPr lang="en-US" b="0" i="0" dirty="0">
                <a:solidFill>
                  <a:srgbClr val="9DABAE"/>
                </a:solidFill>
                <a:effectLst/>
                <a:latin typeface="SFMono-Regular"/>
              </a:rPr>
              <a:t>// left </a:t>
            </a:r>
            <a:r>
              <a:rPr lang="ja-JP" altLang="en-US" b="0" i="0" dirty="0">
                <a:solidFill>
                  <a:srgbClr val="9DABAE"/>
                </a:solidFill>
                <a:effectLst/>
                <a:latin typeface="SFMono-Regular"/>
              </a:rPr>
              <a:t>を除く</a:t>
            </a:r>
            <a:r>
              <a:rPr lang="ja-JP" alt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altLang="ja-JP" b="0" i="0" dirty="0">
                <a:solidFill>
                  <a:srgbClr val="E3E3E3"/>
                </a:solidFill>
                <a:effectLst/>
                <a:latin typeface="SFMono-Regular"/>
              </a:rPr>
              <a:t>}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SFMono-Regular"/>
              </a:rPr>
              <a:t>cout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&lt;&lt;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res </a:t>
            </a:r>
            <a:r>
              <a:rPr lang="en-US" b="0" i="0" dirty="0">
                <a:solidFill>
                  <a:srgbClr val="FF8095"/>
                </a:solidFill>
                <a:effectLst/>
                <a:latin typeface="SFMono-Regular"/>
              </a:rPr>
              <a:t>&lt;&lt;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SFMono-Regular"/>
              </a:rPr>
              <a:t>endl</a:t>
            </a:r>
            <a:r>
              <a:rPr lang="en-US" b="0" i="0" dirty="0">
                <a:solidFill>
                  <a:srgbClr val="E3E3E3"/>
                </a:solidFill>
                <a:effectLst/>
                <a:latin typeface="SFMono-Regular"/>
              </a:rPr>
              <a:t>;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8F5DD-D287-41B3-924B-C69AB4A672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57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8F5DD-D287-41B3-924B-C69AB4A672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0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AA0D91"/>
                </a:solidFill>
                <a:effectLst/>
              </a:rPr>
              <a:t>class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5C2699"/>
                </a:solidFill>
                <a:effectLst/>
              </a:rPr>
              <a:t>Solution</a:t>
            </a:r>
            <a:r>
              <a:rPr lang="en-US" dirty="0">
                <a:effectLst/>
              </a:rPr>
              <a:t> {</a:t>
            </a:r>
            <a:r>
              <a:rPr lang="en-US" dirty="0"/>
              <a:t> </a:t>
            </a:r>
            <a:r>
              <a:rPr lang="en-US" dirty="0">
                <a:solidFill>
                  <a:srgbClr val="AA0D91"/>
                </a:solidFill>
                <a:effectLst/>
              </a:rPr>
              <a:t>public</a:t>
            </a:r>
            <a:r>
              <a:rPr lang="en-US" dirty="0"/>
              <a:t>: </a:t>
            </a:r>
            <a:r>
              <a:rPr lang="en-US" dirty="0">
                <a:solidFill>
                  <a:srgbClr val="5C2699"/>
                </a:solidFill>
                <a:effectLst/>
              </a:rPr>
              <a:t>vector</a:t>
            </a:r>
            <a:r>
              <a:rPr lang="en-US" dirty="0">
                <a:effectLst/>
              </a:rPr>
              <a:t>&lt;</a:t>
            </a:r>
            <a:r>
              <a:rPr lang="en-US" dirty="0">
                <a:solidFill>
                  <a:srgbClr val="AA0D91"/>
                </a:solidFill>
                <a:effectLst/>
              </a:rPr>
              <a:t>int</a:t>
            </a:r>
            <a:r>
              <a:rPr lang="en-US" dirty="0">
                <a:effectLst/>
              </a:rPr>
              <a:t>&gt; </a:t>
            </a:r>
            <a:r>
              <a:rPr lang="en-US" dirty="0" err="1">
                <a:solidFill>
                  <a:srgbClr val="1C00CF"/>
                </a:solidFill>
                <a:effectLst/>
              </a:rPr>
              <a:t>maxSlidingWindow</a:t>
            </a:r>
            <a:r>
              <a:rPr lang="en-US" dirty="0">
                <a:solidFill>
                  <a:srgbClr val="5C2699"/>
                </a:solidFill>
                <a:effectLst/>
              </a:rPr>
              <a:t>(vector&lt;</a:t>
            </a:r>
            <a:r>
              <a:rPr lang="en-US" dirty="0">
                <a:solidFill>
                  <a:srgbClr val="AA0D91"/>
                </a:solidFill>
                <a:effectLst/>
              </a:rPr>
              <a:t>int</a:t>
            </a:r>
            <a:r>
              <a:rPr lang="en-US" dirty="0">
                <a:solidFill>
                  <a:srgbClr val="5C2699"/>
                </a:solidFill>
                <a:effectLst/>
              </a:rPr>
              <a:t>&gt;&amp; </a:t>
            </a:r>
            <a:r>
              <a:rPr lang="en-US" dirty="0" err="1">
                <a:solidFill>
                  <a:srgbClr val="5C2699"/>
                </a:solidFill>
                <a:effectLst/>
              </a:rPr>
              <a:t>nums</a:t>
            </a:r>
            <a:r>
              <a:rPr lang="en-US" dirty="0">
                <a:solidFill>
                  <a:srgbClr val="5C2699"/>
                </a:solidFill>
                <a:effectLst/>
              </a:rPr>
              <a:t>, </a:t>
            </a:r>
            <a:r>
              <a:rPr lang="en-US" dirty="0">
                <a:solidFill>
                  <a:srgbClr val="AA0D91"/>
                </a:solidFill>
                <a:effectLst/>
              </a:rPr>
              <a:t>int</a:t>
            </a:r>
            <a:r>
              <a:rPr lang="en-US" dirty="0">
                <a:solidFill>
                  <a:srgbClr val="5C2699"/>
                </a:solidFill>
                <a:effectLst/>
              </a:rPr>
              <a:t> k)</a:t>
            </a:r>
            <a:r>
              <a:rPr lang="en-US" dirty="0">
                <a:effectLst/>
              </a:rPr>
              <a:t> </a:t>
            </a:r>
            <a:r>
              <a:rPr lang="en-US" dirty="0"/>
              <a:t>{ </a:t>
            </a:r>
            <a:r>
              <a:rPr lang="en-US" dirty="0">
                <a:solidFill>
                  <a:srgbClr val="5C2699"/>
                </a:solidFill>
                <a:effectLst/>
              </a:rPr>
              <a:t>deque</a:t>
            </a:r>
            <a:r>
              <a:rPr lang="en-US" dirty="0"/>
              <a:t>&lt;</a:t>
            </a:r>
            <a:r>
              <a:rPr lang="en-US" dirty="0">
                <a:solidFill>
                  <a:srgbClr val="AA0D91"/>
                </a:solidFill>
                <a:effectLst/>
              </a:rPr>
              <a:t>int</a:t>
            </a:r>
            <a:r>
              <a:rPr lang="en-US" dirty="0"/>
              <a:t>&gt; </a:t>
            </a:r>
            <a:r>
              <a:rPr lang="en-US" dirty="0">
                <a:solidFill>
                  <a:srgbClr val="5C2699"/>
                </a:solidFill>
                <a:effectLst/>
              </a:rPr>
              <a:t>queue</a:t>
            </a:r>
            <a:r>
              <a:rPr lang="en-US" dirty="0"/>
              <a:t>; </a:t>
            </a:r>
            <a:r>
              <a:rPr lang="en-US" dirty="0">
                <a:solidFill>
                  <a:srgbClr val="5C2699"/>
                </a:solidFill>
                <a:effectLst/>
              </a:rPr>
              <a:t>vector</a:t>
            </a:r>
            <a:r>
              <a:rPr lang="en-US" dirty="0"/>
              <a:t>&lt;</a:t>
            </a:r>
            <a:r>
              <a:rPr lang="en-US" dirty="0">
                <a:solidFill>
                  <a:srgbClr val="AA0D91"/>
                </a:solidFill>
                <a:effectLst/>
              </a:rPr>
              <a:t>int</a:t>
            </a:r>
            <a:r>
              <a:rPr lang="en-US" dirty="0"/>
              <a:t>&gt; </a:t>
            </a:r>
            <a:r>
              <a:rPr lang="en-US" dirty="0" err="1"/>
              <a:t>ans</a:t>
            </a:r>
            <a:r>
              <a:rPr lang="en-US" dirty="0"/>
              <a:t>; </a:t>
            </a:r>
            <a:r>
              <a:rPr lang="en-US" dirty="0">
                <a:solidFill>
                  <a:srgbClr val="AA0D91"/>
                </a:solidFill>
                <a:effectLst/>
              </a:rPr>
              <a:t>for</a:t>
            </a:r>
            <a:r>
              <a:rPr lang="en-US" dirty="0"/>
              <a:t> (</a:t>
            </a:r>
            <a:r>
              <a:rPr lang="en-US" dirty="0">
                <a:solidFill>
                  <a:srgbClr val="AA0D91"/>
                </a:solidFill>
                <a:effectLst/>
              </a:rPr>
              <a:t>int</a:t>
            </a:r>
            <a:r>
              <a:rPr lang="en-US" dirty="0"/>
              <a:t> left = </a:t>
            </a:r>
            <a:r>
              <a:rPr lang="en-US" dirty="0">
                <a:solidFill>
                  <a:srgbClr val="1C00CF"/>
                </a:solidFill>
                <a:effectLst/>
              </a:rPr>
              <a:t>0</a:t>
            </a:r>
            <a:r>
              <a:rPr lang="en-US" dirty="0"/>
              <a:t>; left &lt; </a:t>
            </a:r>
            <a:r>
              <a:rPr lang="en-US" dirty="0" err="1"/>
              <a:t>nums.size</a:t>
            </a:r>
            <a:r>
              <a:rPr lang="en-US" dirty="0"/>
              <a:t>(); ++left) { </a:t>
            </a:r>
            <a:r>
              <a:rPr lang="en-US" dirty="0">
                <a:solidFill>
                  <a:srgbClr val="006A00"/>
                </a:solidFill>
                <a:effectLst/>
              </a:rPr>
              <a:t>// As the window move on, element </a:t>
            </a:r>
            <a:r>
              <a:rPr lang="en-US" dirty="0" err="1">
                <a:solidFill>
                  <a:srgbClr val="006A00"/>
                </a:solidFill>
                <a:effectLst/>
              </a:rPr>
              <a:t>nums</a:t>
            </a:r>
            <a:r>
              <a:rPr lang="en-US" dirty="0">
                <a:solidFill>
                  <a:srgbClr val="006A00"/>
                </a:solidFill>
                <a:effectLst/>
              </a:rPr>
              <a:t>[left-k] will be outdated.</a:t>
            </a:r>
            <a:r>
              <a:rPr lang="en-US" dirty="0"/>
              <a:t> </a:t>
            </a:r>
            <a:r>
              <a:rPr lang="en-US" dirty="0">
                <a:solidFill>
                  <a:srgbClr val="AA0D91"/>
                </a:solidFill>
                <a:effectLst/>
              </a:rPr>
              <a:t>if</a:t>
            </a:r>
            <a:r>
              <a:rPr lang="en-US" dirty="0"/>
              <a:t> (</a:t>
            </a:r>
            <a:r>
              <a:rPr lang="en-US" dirty="0" err="1">
                <a:solidFill>
                  <a:srgbClr val="5C2699"/>
                </a:solidFill>
                <a:effectLst/>
              </a:rPr>
              <a:t>queue</a:t>
            </a:r>
            <a:r>
              <a:rPr lang="en-US" dirty="0" err="1"/>
              <a:t>.front</a:t>
            </a:r>
            <a:r>
              <a:rPr lang="en-US" dirty="0"/>
              <a:t>() == left - k) </a:t>
            </a:r>
            <a:r>
              <a:rPr lang="en-US" dirty="0" err="1">
                <a:solidFill>
                  <a:srgbClr val="5C2699"/>
                </a:solidFill>
                <a:effectLst/>
              </a:rPr>
              <a:t>queue</a:t>
            </a:r>
            <a:r>
              <a:rPr lang="en-US" dirty="0" err="1"/>
              <a:t>.pop_front</a:t>
            </a:r>
            <a:r>
              <a:rPr lang="en-US" dirty="0"/>
              <a:t>(); </a:t>
            </a:r>
            <a:r>
              <a:rPr lang="en-US" dirty="0">
                <a:solidFill>
                  <a:srgbClr val="006A00"/>
                </a:solidFill>
                <a:effectLst/>
              </a:rPr>
              <a:t>// Now we are ready to push our new element </a:t>
            </a:r>
            <a:r>
              <a:rPr lang="en-US" dirty="0" err="1">
                <a:solidFill>
                  <a:srgbClr val="006A00"/>
                </a:solidFill>
                <a:effectLst/>
              </a:rPr>
              <a:t>nums</a:t>
            </a:r>
            <a:r>
              <a:rPr lang="en-US" dirty="0">
                <a:solidFill>
                  <a:srgbClr val="006A00"/>
                </a:solidFill>
                <a:effectLst/>
              </a:rPr>
              <a:t>[left]'s index into the queue.</a:t>
            </a:r>
            <a:r>
              <a:rPr lang="en-US" dirty="0"/>
              <a:t> </a:t>
            </a:r>
            <a:r>
              <a:rPr lang="en-US" dirty="0">
                <a:solidFill>
                  <a:srgbClr val="006A00"/>
                </a:solidFill>
                <a:effectLst/>
              </a:rPr>
              <a:t>// But before that, we should clear elements which is smaller then </a:t>
            </a:r>
            <a:r>
              <a:rPr lang="en-US" dirty="0" err="1">
                <a:solidFill>
                  <a:srgbClr val="006A00"/>
                </a:solidFill>
                <a:effectLst/>
              </a:rPr>
              <a:t>nums</a:t>
            </a:r>
            <a:r>
              <a:rPr lang="en-US" dirty="0">
                <a:solidFill>
                  <a:srgbClr val="006A00"/>
                </a:solidFill>
                <a:effectLst/>
              </a:rPr>
              <a:t>[left].</a:t>
            </a:r>
            <a:r>
              <a:rPr lang="en-US" dirty="0"/>
              <a:t> </a:t>
            </a:r>
            <a:r>
              <a:rPr lang="en-US" dirty="0">
                <a:solidFill>
                  <a:srgbClr val="006A00"/>
                </a:solidFill>
                <a:effectLst/>
              </a:rPr>
              <a:t>// Why? Because if </a:t>
            </a:r>
            <a:r>
              <a:rPr lang="en-US" dirty="0" err="1">
                <a:solidFill>
                  <a:srgbClr val="006A00"/>
                </a:solidFill>
                <a:effectLst/>
              </a:rPr>
              <a:t>nums</a:t>
            </a:r>
            <a:r>
              <a:rPr lang="en-US" dirty="0">
                <a:solidFill>
                  <a:srgbClr val="006A00"/>
                </a:solidFill>
                <a:effectLst/>
              </a:rPr>
              <a:t>[left] is bigger then </a:t>
            </a:r>
            <a:r>
              <a:rPr lang="en-US" dirty="0" err="1">
                <a:solidFill>
                  <a:srgbClr val="006A00"/>
                </a:solidFill>
                <a:effectLst/>
              </a:rPr>
              <a:t>nums</a:t>
            </a:r>
            <a:r>
              <a:rPr lang="en-US" dirty="0">
                <a:solidFill>
                  <a:srgbClr val="006A00"/>
                </a:solidFill>
                <a:effectLst/>
              </a:rPr>
              <a:t>[</a:t>
            </a:r>
            <a:r>
              <a:rPr lang="en-US" dirty="0" err="1">
                <a:solidFill>
                  <a:srgbClr val="006A00"/>
                </a:solidFill>
                <a:effectLst/>
              </a:rPr>
              <a:t>i</a:t>
            </a:r>
            <a:r>
              <a:rPr lang="en-US" dirty="0">
                <a:solidFill>
                  <a:srgbClr val="006A00"/>
                </a:solidFill>
                <a:effectLst/>
              </a:rPr>
              <a:t>], // there will be no way for </a:t>
            </a:r>
            <a:r>
              <a:rPr lang="en-US" dirty="0" err="1">
                <a:solidFill>
                  <a:srgbClr val="006A00"/>
                </a:solidFill>
                <a:effectLst/>
              </a:rPr>
              <a:t>nums</a:t>
            </a:r>
            <a:r>
              <a:rPr lang="en-US" dirty="0">
                <a:solidFill>
                  <a:srgbClr val="006A00"/>
                </a:solidFill>
                <a:effectLst/>
              </a:rPr>
              <a:t>[</a:t>
            </a:r>
            <a:r>
              <a:rPr lang="en-US" dirty="0" err="1">
                <a:solidFill>
                  <a:srgbClr val="006A00"/>
                </a:solidFill>
                <a:effectLst/>
              </a:rPr>
              <a:t>i</a:t>
            </a:r>
            <a:r>
              <a:rPr lang="en-US" dirty="0">
                <a:solidFill>
                  <a:srgbClr val="006A00"/>
                </a:solidFill>
                <a:effectLst/>
              </a:rPr>
              <a:t>] be selected as the max number in range (left-k, left]</a:t>
            </a:r>
            <a:r>
              <a:rPr lang="en-US" dirty="0"/>
              <a:t> </a:t>
            </a:r>
            <a:r>
              <a:rPr lang="en-US" dirty="0">
                <a:solidFill>
                  <a:srgbClr val="AA0D91"/>
                </a:solidFill>
                <a:effectLst/>
              </a:rPr>
              <a:t>while</a:t>
            </a:r>
            <a:r>
              <a:rPr lang="en-US" dirty="0"/>
              <a:t> (!</a:t>
            </a:r>
            <a:r>
              <a:rPr lang="en-US" dirty="0" err="1">
                <a:solidFill>
                  <a:srgbClr val="5C2699"/>
                </a:solidFill>
                <a:effectLst/>
              </a:rPr>
              <a:t>queue</a:t>
            </a:r>
            <a:r>
              <a:rPr lang="en-US" dirty="0" err="1"/>
              <a:t>.empty</a:t>
            </a:r>
            <a:r>
              <a:rPr lang="en-US" dirty="0"/>
              <a:t>() &amp;&amp;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>
                <a:solidFill>
                  <a:srgbClr val="5C2699"/>
                </a:solidFill>
                <a:effectLst/>
              </a:rPr>
              <a:t>queue</a:t>
            </a:r>
            <a:r>
              <a:rPr lang="en-US" dirty="0" err="1"/>
              <a:t>.back</a:t>
            </a:r>
            <a:r>
              <a:rPr lang="en-US" dirty="0"/>
              <a:t>()] &lt; </a:t>
            </a:r>
            <a:r>
              <a:rPr lang="en-US" dirty="0" err="1"/>
              <a:t>nums</a:t>
            </a:r>
            <a:r>
              <a:rPr lang="en-US" dirty="0"/>
              <a:t>[left]) </a:t>
            </a:r>
            <a:r>
              <a:rPr lang="en-US" dirty="0" err="1">
                <a:solidFill>
                  <a:srgbClr val="5C2699"/>
                </a:solidFill>
                <a:effectLst/>
              </a:rPr>
              <a:t>queue</a:t>
            </a:r>
            <a:r>
              <a:rPr lang="en-US" dirty="0" err="1"/>
              <a:t>.pop_back</a:t>
            </a:r>
            <a:r>
              <a:rPr lang="en-US" dirty="0"/>
              <a:t>(); </a:t>
            </a:r>
            <a:r>
              <a:rPr lang="en-US" dirty="0">
                <a:solidFill>
                  <a:srgbClr val="006A00"/>
                </a:solidFill>
                <a:effectLst/>
              </a:rPr>
              <a:t>// Now push the index into our queue.</a:t>
            </a:r>
            <a:r>
              <a:rPr lang="en-US" dirty="0"/>
              <a:t> </a:t>
            </a:r>
            <a:r>
              <a:rPr lang="en-US" dirty="0" err="1">
                <a:solidFill>
                  <a:srgbClr val="5C2699"/>
                </a:solidFill>
                <a:effectLst/>
              </a:rPr>
              <a:t>queue</a:t>
            </a:r>
            <a:r>
              <a:rPr lang="en-US" dirty="0" err="1"/>
              <a:t>.push_back</a:t>
            </a:r>
            <a:r>
              <a:rPr lang="en-US" dirty="0"/>
              <a:t>(left); </a:t>
            </a:r>
            <a:r>
              <a:rPr lang="en-US" dirty="0">
                <a:solidFill>
                  <a:srgbClr val="006A00"/>
                </a:solidFill>
                <a:effectLst/>
              </a:rPr>
              <a:t>// Okay, now </a:t>
            </a:r>
            <a:r>
              <a:rPr lang="en-US" dirty="0" err="1">
                <a:solidFill>
                  <a:srgbClr val="006A00"/>
                </a:solidFill>
                <a:effectLst/>
              </a:rPr>
              <a:t>nums</a:t>
            </a:r>
            <a:r>
              <a:rPr lang="en-US" dirty="0">
                <a:solidFill>
                  <a:srgbClr val="006A00"/>
                </a:solidFill>
                <a:effectLst/>
              </a:rPr>
              <a:t>[</a:t>
            </a:r>
            <a:r>
              <a:rPr lang="en-US" dirty="0" err="1">
                <a:solidFill>
                  <a:srgbClr val="006A00"/>
                </a:solidFill>
                <a:effectLst/>
              </a:rPr>
              <a:t>queue.front</a:t>
            </a:r>
            <a:r>
              <a:rPr lang="en-US" dirty="0">
                <a:solidFill>
                  <a:srgbClr val="006A00"/>
                </a:solidFill>
                <a:effectLst/>
              </a:rPr>
              <a:t>()] mush be the max number in range (left-k, left] </a:t>
            </a:r>
            <a:r>
              <a:rPr lang="en-US" dirty="0">
                <a:solidFill>
                  <a:srgbClr val="AA0D91"/>
                </a:solidFill>
                <a:effectLst/>
              </a:rPr>
              <a:t>if</a:t>
            </a:r>
            <a:r>
              <a:rPr lang="en-US" dirty="0"/>
              <a:t> (left - k + </a:t>
            </a:r>
            <a:r>
              <a:rPr lang="en-US" dirty="0">
                <a:solidFill>
                  <a:srgbClr val="1C00CF"/>
                </a:solidFill>
                <a:effectLst/>
              </a:rPr>
              <a:t>1</a:t>
            </a:r>
            <a:r>
              <a:rPr lang="en-US" dirty="0"/>
              <a:t> &gt;= </a:t>
            </a:r>
            <a:r>
              <a:rPr lang="en-US" dirty="0">
                <a:solidFill>
                  <a:srgbClr val="1C00CF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 err="1"/>
              <a:t>ans.push_back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>
                <a:solidFill>
                  <a:srgbClr val="5C2699"/>
                </a:solidFill>
                <a:effectLst/>
              </a:rPr>
              <a:t>queue</a:t>
            </a:r>
            <a:r>
              <a:rPr lang="en-US" dirty="0" err="1"/>
              <a:t>.front</a:t>
            </a:r>
            <a:r>
              <a:rPr lang="en-US" dirty="0"/>
              <a:t>()]); } </a:t>
            </a:r>
            <a:r>
              <a:rPr lang="en-US" dirty="0">
                <a:solidFill>
                  <a:srgbClr val="AA0D91"/>
                </a:solidFill>
                <a:effectLst/>
              </a:rPr>
              <a:t>return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; } 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8F5DD-D287-41B3-924B-C69AB4A672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38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8F5DD-D287-41B3-924B-C69AB4A672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59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8F5DD-D287-41B3-924B-C69AB4A672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3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64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8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9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3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7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008460-8B2F-4AAA-A4E2-10730069204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8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98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tcoder.jp/contests/abc032/tasks/abc032_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qiita.com/DaikiSuyama/items/7295f5160a51684554a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drken/items/ecd1a472d3a0e7db8d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qiita.com/DaikiSuyama/items/7295f5160a51684554a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liding-window-maximu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lgoogle.hadrori.jp/algorithm/slide-minimum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largest-rectangle-in-histogra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lgorithms.blog55.fc2.com/blog-entry-132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youtube.com/watch?v=zx5Sw9130L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2C42-A6E4-43B0-924A-6FC4F1042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chemeClr val="tx1"/>
                </a:solidFill>
              </a:rPr>
              <a:t>Kosen</a:t>
            </a:r>
            <a:r>
              <a:rPr lang="en-US" sz="6000" dirty="0">
                <a:solidFill>
                  <a:schemeClr val="tx1"/>
                </a:solidFill>
              </a:rPr>
              <a:t> Club CP </a:t>
            </a:r>
            <a:r>
              <a:rPr lang="ja-JP" altLang="en-US" sz="6000" dirty="0">
                <a:solidFill>
                  <a:schemeClr val="tx1"/>
                </a:solidFill>
              </a:rPr>
              <a:t>勉強会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33EC0-6836-4469-9637-FAD59863F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2 pointers/deque/monotone stack</a:t>
            </a:r>
          </a:p>
        </p:txBody>
      </p:sp>
    </p:spTree>
    <p:extLst>
      <p:ext uri="{BB962C8B-B14F-4D97-AF65-F5344CB8AC3E}">
        <p14:creationId xmlns:p14="http://schemas.microsoft.com/office/powerpoint/2010/main" val="40624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93B1-EFE4-45A9-98F0-E06BFBE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US" b="1" dirty="0">
                <a:solidFill>
                  <a:schemeClr val="tx1"/>
                </a:solidFill>
              </a:rPr>
              <a:t> 2 pointers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4C3B7-D7CC-47EA-BD37-B97D29EA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987144" cy="4023360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C - </a:t>
            </a:r>
            <a:r>
              <a:rPr lang="ja-JP" altLang="en-US" dirty="0">
                <a:hlinkClick r:id="rId3"/>
              </a:rPr>
              <a:t>列 </a:t>
            </a:r>
            <a:r>
              <a:rPr lang="en-US" altLang="ja-JP" dirty="0">
                <a:hlinkClick r:id="rId3"/>
              </a:rPr>
              <a:t>(</a:t>
            </a:r>
            <a:r>
              <a:rPr lang="en-US" dirty="0">
                <a:hlinkClick r:id="rId3"/>
              </a:rPr>
              <a:t>atcoder.jp)</a:t>
            </a:r>
            <a:br>
              <a:rPr lang="en-US" altLang="ja-JP" dirty="0">
                <a:hlinkClick r:id="rId4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1A2A0-2A70-4F2D-91CD-D408EE61E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920" y="2317031"/>
            <a:ext cx="5547056" cy="35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1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93B1-EFE4-45A9-98F0-E06BFBE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US" b="1" dirty="0">
                <a:solidFill>
                  <a:schemeClr val="tx1"/>
                </a:solidFill>
              </a:rPr>
              <a:t> 2 pointers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4C3B7-D7CC-47EA-BD37-B97D29EA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987144" cy="4023360"/>
          </a:xfrm>
        </p:spPr>
        <p:txBody>
          <a:bodyPr>
            <a:normAutofit/>
          </a:bodyPr>
          <a:lstStyle/>
          <a:p>
            <a:r>
              <a:rPr lang="ja-JP" altLang="en-US" dirty="0">
                <a:hlinkClick r:id="rId3"/>
              </a:rPr>
              <a:t>しゃくとり法 </a:t>
            </a:r>
            <a:r>
              <a:rPr lang="en-US" altLang="ja-JP" dirty="0">
                <a:hlinkClick r:id="rId3"/>
              </a:rPr>
              <a:t>(</a:t>
            </a:r>
            <a:r>
              <a:rPr lang="ja-JP" altLang="en-US" dirty="0">
                <a:hlinkClick r:id="rId3"/>
              </a:rPr>
              <a:t>尺取り法</a:t>
            </a:r>
            <a:r>
              <a:rPr lang="en-US" altLang="ja-JP" dirty="0">
                <a:hlinkClick r:id="rId3"/>
              </a:rPr>
              <a:t>) </a:t>
            </a:r>
            <a:r>
              <a:rPr lang="ja-JP" altLang="en-US" dirty="0">
                <a:hlinkClick r:id="rId3"/>
              </a:rPr>
              <a:t>の解説と、それを用いる問題のまとめ </a:t>
            </a:r>
            <a:r>
              <a:rPr lang="en-US" altLang="ja-JP" dirty="0">
                <a:hlinkClick r:id="rId3"/>
              </a:rPr>
              <a:t>- </a:t>
            </a:r>
            <a:r>
              <a:rPr lang="en-US" altLang="ja-JP" dirty="0" err="1">
                <a:hlinkClick r:id="rId3"/>
              </a:rPr>
              <a:t>Qiita</a:t>
            </a:r>
            <a:br>
              <a:rPr lang="en-US" altLang="ja-JP" dirty="0">
                <a:hlinkClick r:id="rId4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C54D2-C1EB-45DA-8E22-582745710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791" y="2415590"/>
            <a:ext cx="4085718" cy="3717721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93D026-C5A1-4346-8120-98311C124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61383"/>
              </p:ext>
            </p:extLst>
          </p:nvPr>
        </p:nvGraphicFramePr>
        <p:xfrm>
          <a:off x="5642020" y="3044245"/>
          <a:ext cx="5801840" cy="28248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780">
                  <a:extLst>
                    <a:ext uri="{9D8B030D-6E8A-4147-A177-3AD203B41FA5}">
                      <a16:colId xmlns:a16="http://schemas.microsoft.com/office/drawing/2014/main" val="3455071563"/>
                    </a:ext>
                  </a:extLst>
                </a:gridCol>
                <a:gridCol w="691680">
                  <a:extLst>
                    <a:ext uri="{9D8B030D-6E8A-4147-A177-3AD203B41FA5}">
                      <a16:colId xmlns:a16="http://schemas.microsoft.com/office/drawing/2014/main" val="1895461758"/>
                    </a:ext>
                  </a:extLst>
                </a:gridCol>
                <a:gridCol w="725230">
                  <a:extLst>
                    <a:ext uri="{9D8B030D-6E8A-4147-A177-3AD203B41FA5}">
                      <a16:colId xmlns:a16="http://schemas.microsoft.com/office/drawing/2014/main" val="3549562531"/>
                    </a:ext>
                  </a:extLst>
                </a:gridCol>
                <a:gridCol w="725230">
                  <a:extLst>
                    <a:ext uri="{9D8B030D-6E8A-4147-A177-3AD203B41FA5}">
                      <a16:colId xmlns:a16="http://schemas.microsoft.com/office/drawing/2014/main" val="1714417955"/>
                    </a:ext>
                  </a:extLst>
                </a:gridCol>
                <a:gridCol w="725230">
                  <a:extLst>
                    <a:ext uri="{9D8B030D-6E8A-4147-A177-3AD203B41FA5}">
                      <a16:colId xmlns:a16="http://schemas.microsoft.com/office/drawing/2014/main" val="2986710672"/>
                    </a:ext>
                  </a:extLst>
                </a:gridCol>
                <a:gridCol w="725230">
                  <a:extLst>
                    <a:ext uri="{9D8B030D-6E8A-4147-A177-3AD203B41FA5}">
                      <a16:colId xmlns:a16="http://schemas.microsoft.com/office/drawing/2014/main" val="4271910227"/>
                    </a:ext>
                  </a:extLst>
                </a:gridCol>
                <a:gridCol w="725230">
                  <a:extLst>
                    <a:ext uri="{9D8B030D-6E8A-4147-A177-3AD203B41FA5}">
                      <a16:colId xmlns:a16="http://schemas.microsoft.com/office/drawing/2014/main" val="2786173263"/>
                    </a:ext>
                  </a:extLst>
                </a:gridCol>
                <a:gridCol w="725230">
                  <a:extLst>
                    <a:ext uri="{9D8B030D-6E8A-4147-A177-3AD203B41FA5}">
                      <a16:colId xmlns:a16="http://schemas.microsoft.com/office/drawing/2014/main" val="1059119242"/>
                    </a:ext>
                  </a:extLst>
                </a:gridCol>
              </a:tblGrid>
              <a:tr h="420692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Start pos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037076"/>
                  </a:ext>
                </a:extLst>
              </a:tr>
              <a:tr h="3434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87743"/>
                  </a:ext>
                </a:extLst>
              </a:tr>
              <a:tr h="3434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776655"/>
                  </a:ext>
                </a:extLst>
              </a:tr>
              <a:tr h="3434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57935"/>
                  </a:ext>
                </a:extLst>
              </a:tr>
              <a:tr h="3434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35040"/>
                  </a:ext>
                </a:extLst>
              </a:tr>
              <a:tr h="3434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22544"/>
                  </a:ext>
                </a:extLst>
              </a:tr>
              <a:tr h="3434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49348"/>
                  </a:ext>
                </a:extLst>
              </a:tr>
              <a:tr h="3434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012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63337C-5CA7-4CD9-AA1A-49FED2E0F2D7}"/>
              </a:ext>
            </a:extLst>
          </p:cNvPr>
          <p:cNvSpPr txBox="1"/>
          <p:nvPr/>
        </p:nvSpPr>
        <p:spPr>
          <a:xfrm>
            <a:off x="5928360" y="2598420"/>
            <a:ext cx="502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N=7, K = 6, a=(4,3,1,1,2,10,2) </a:t>
            </a:r>
          </a:p>
        </p:txBody>
      </p:sp>
    </p:spTree>
    <p:extLst>
      <p:ext uri="{BB962C8B-B14F-4D97-AF65-F5344CB8AC3E}">
        <p14:creationId xmlns:p14="http://schemas.microsoft.com/office/powerpoint/2010/main" val="423884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93B1-EFE4-45A9-98F0-E06BFBE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en-US" b="1" dirty="0">
                <a:solidFill>
                  <a:schemeClr val="tx1"/>
                </a:solidFill>
              </a:rPr>
              <a:t> Deque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4C3B7-D7CC-47EA-BD37-B97D29EA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Sliding Window Maximum – </a:t>
            </a:r>
            <a:r>
              <a:rPr lang="en-US" dirty="0" err="1">
                <a:hlinkClick r:id="rId3"/>
              </a:rPr>
              <a:t>LeetCode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3BD50-19F8-472D-9AA0-E427DBAA8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" y="2228788"/>
            <a:ext cx="6340340" cy="1450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BBA2B9-5F4C-41B3-BFCB-7B26C5A2E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916" y="3636026"/>
            <a:ext cx="3484595" cy="260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3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93B1-EFE4-45A9-98F0-E06BFBE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en-US" b="1" dirty="0">
                <a:solidFill>
                  <a:schemeClr val="tx1"/>
                </a:solidFill>
              </a:rPr>
              <a:t> Deque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4C3B7-D7CC-47EA-BD37-B97D29EA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hlinkClick r:id="rId3"/>
              </a:rPr>
              <a:t>スライド最小値 </a:t>
            </a:r>
            <a:r>
              <a:rPr lang="en-US" altLang="ja-JP" dirty="0">
                <a:hlinkClick r:id="rId3"/>
              </a:rPr>
              <a:t>- </a:t>
            </a:r>
            <a:r>
              <a:rPr lang="en-US" dirty="0" err="1">
                <a:hlinkClick r:id="rId3"/>
              </a:rPr>
              <a:t>Algoogle</a:t>
            </a:r>
            <a:r>
              <a:rPr lang="en-US" dirty="0">
                <a:hlinkClick r:id="rId3"/>
              </a:rPr>
              <a:t> (hadrori.jp)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E7350-B1C2-4B15-B281-1C594DF54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345827"/>
            <a:ext cx="6940907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5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93B1-EFE4-45A9-98F0-E06BFBE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Monotone 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4C3B7-D7CC-47EA-BD37-B97D29EA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Largest Rectangle in Histogram – </a:t>
            </a:r>
            <a:r>
              <a:rPr lang="en-US" dirty="0" err="1">
                <a:hlinkClick r:id="rId3"/>
              </a:rPr>
              <a:t>LeetCode</a:t>
            </a:r>
            <a:br>
              <a:rPr lang="en-US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91695-1AB8-40BD-8F62-BC9BD7CA03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542"/>
          <a:stretch/>
        </p:blipFill>
        <p:spPr>
          <a:xfrm>
            <a:off x="1164327" y="2295517"/>
            <a:ext cx="5566482" cy="39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0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93B1-EFE4-45A9-98F0-E06BFBE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Monotone 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4C3B7-D7CC-47EA-BD37-B97D29EA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ALGORITHM NOTE </a:t>
            </a:r>
            <a:r>
              <a:rPr lang="ja-JP" altLang="en-US" dirty="0">
                <a:hlinkClick r:id="rId3"/>
              </a:rPr>
              <a:t>ヒストグラム中の最大の長方形の面積 </a:t>
            </a:r>
            <a:r>
              <a:rPr lang="en-US" altLang="ja-JP" dirty="0">
                <a:hlinkClick r:id="rId3"/>
              </a:rPr>
              <a:t>(</a:t>
            </a:r>
            <a:r>
              <a:rPr lang="en-US" dirty="0">
                <a:hlinkClick r:id="rId3"/>
              </a:rPr>
              <a:t>fc2.com)</a:t>
            </a:r>
            <a:br>
              <a:rPr lang="en-US" dirty="0"/>
            </a:br>
            <a:r>
              <a:rPr lang="en-US" dirty="0">
                <a:hlinkClick r:id="rId4"/>
              </a:rPr>
              <a:t>LARGEST RECTANGLE IN HISTOGRAM - </a:t>
            </a:r>
            <a:r>
              <a:rPr lang="en-US" dirty="0" err="1">
                <a:hlinkClick r:id="rId4"/>
              </a:rPr>
              <a:t>Leetcode</a:t>
            </a:r>
            <a:r>
              <a:rPr lang="en-US" dirty="0">
                <a:hlinkClick r:id="rId4"/>
              </a:rPr>
              <a:t> 84 - Python - YouTube</a:t>
            </a:r>
            <a:br>
              <a:rPr lang="en-US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AE69C-30FC-413B-9A03-4504A499B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050" y="2571920"/>
            <a:ext cx="5022854" cy="34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998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1670</TotalTime>
  <Words>712</Words>
  <Application>Microsoft Office PowerPoint</Application>
  <PresentationFormat>Widescreen</PresentationFormat>
  <Paragraphs>88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SFMono-Regular</vt:lpstr>
      <vt:lpstr>Arial</vt:lpstr>
      <vt:lpstr>Calibri</vt:lpstr>
      <vt:lpstr>Calibri Light</vt:lpstr>
      <vt:lpstr>Retrospect</vt:lpstr>
      <vt:lpstr>Kosen Club CP 勉強会</vt:lpstr>
      <vt:lpstr>1. 2 pointers</vt:lpstr>
      <vt:lpstr>1. 2 pointers</vt:lpstr>
      <vt:lpstr>2. Deque</vt:lpstr>
      <vt:lpstr>2. Deque</vt:lpstr>
      <vt:lpstr>3. Monotone Stack</vt:lpstr>
      <vt:lpstr>3. Monotone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Kosen Club CP 勉強会</dc:title>
  <dc:creator>Chuluunsuren Damdinsuren</dc:creator>
  <cp:lastModifiedBy>Chuluunsuren Damdinsuren</cp:lastModifiedBy>
  <cp:revision>70</cp:revision>
  <dcterms:created xsi:type="dcterms:W3CDTF">2021-09-04T04:17:03Z</dcterms:created>
  <dcterms:modified xsi:type="dcterms:W3CDTF">2021-10-31T05:47:38Z</dcterms:modified>
</cp:coreProperties>
</file>