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974" y="-3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6658" y="2849882"/>
            <a:ext cx="7260496" cy="2564485"/>
          </a:xfrm>
        </p:spPr>
        <p:txBody>
          <a:bodyPr anchor="b">
            <a:normAutofit/>
          </a:bodyPr>
          <a:lstStyle>
            <a:lvl1pPr>
              <a:defRPr sz="594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6658" y="5414365"/>
            <a:ext cx="7260496" cy="127645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4890" y="4897313"/>
            <a:ext cx="1535020" cy="886018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5667" y="5133481"/>
            <a:ext cx="643476" cy="41380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2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57" y="690880"/>
            <a:ext cx="7251184" cy="3532645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6657" y="4934585"/>
            <a:ext cx="7251184" cy="1763313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3588731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2351" y="3676693"/>
            <a:ext cx="643476" cy="41380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936" y="690880"/>
            <a:ext cx="6720546" cy="328168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57569" y="3972560"/>
            <a:ext cx="6219277" cy="431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6657" y="4934585"/>
            <a:ext cx="7251184" cy="1763313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64" y="3588731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2351" y="3676693"/>
            <a:ext cx="643476" cy="41380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89148" y="734406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86487" y="329268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3585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57" y="2763522"/>
            <a:ext cx="7251184" cy="3088158"/>
          </a:xfrm>
        </p:spPr>
        <p:txBody>
          <a:bodyPr anchor="b">
            <a:normAutofit/>
          </a:bodyPr>
          <a:lstStyle>
            <a:lvl1pPr algn="l">
              <a:defRPr sz="528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6657" y="5872480"/>
            <a:ext cx="7251184" cy="82690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4" y="5565415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2351" y="5647500"/>
            <a:ext cx="643476" cy="41380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66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406936" y="690880"/>
            <a:ext cx="6720546" cy="328168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36657" y="4922520"/>
            <a:ext cx="7357121" cy="9499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accent1"/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6657" y="5872480"/>
            <a:ext cx="7357121" cy="82690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64" y="5565415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2351" y="5647500"/>
            <a:ext cx="643476" cy="41380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89148" y="734406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6487" y="329268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7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58" y="711061"/>
            <a:ext cx="7251182" cy="3264023"/>
          </a:xfrm>
        </p:spPr>
        <p:txBody>
          <a:bodyPr anchor="ctr">
            <a:normAutofit/>
          </a:bodyPr>
          <a:lstStyle>
            <a:lvl1pPr algn="l">
              <a:defRPr sz="528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36657" y="4922520"/>
            <a:ext cx="7251184" cy="9499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accent1"/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6657" y="5872480"/>
            <a:ext cx="7251184" cy="82690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5565415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2351" y="5647500"/>
            <a:ext cx="643476" cy="41380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2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22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6389" y="711061"/>
            <a:ext cx="1821745" cy="5988326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6658" y="711061"/>
            <a:ext cx="5187983" cy="598832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3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722" y="707325"/>
            <a:ext cx="7248119" cy="145167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657" y="2418080"/>
            <a:ext cx="7251184" cy="428130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2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57" y="2351170"/>
            <a:ext cx="7251184" cy="1664640"/>
          </a:xfrm>
        </p:spPr>
        <p:txBody>
          <a:bodyPr anchor="b"/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6657" y="4058920"/>
            <a:ext cx="7251184" cy="975120"/>
          </a:xfrm>
        </p:spPr>
        <p:txBody>
          <a:bodyPr anchor="t"/>
          <a:lstStyle>
            <a:lvl1pPr marL="0" indent="0" algn="l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4" y="3588731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2351" y="3676693"/>
            <a:ext cx="643476" cy="41380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0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6658" y="2421601"/>
            <a:ext cx="3517284" cy="42697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1038" y="2421601"/>
            <a:ext cx="3516802" cy="42697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2351" y="892821"/>
            <a:ext cx="643476" cy="41380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2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1887" y="2523509"/>
            <a:ext cx="3162056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6657" y="3176607"/>
            <a:ext cx="3517285" cy="35197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1770" y="2519851"/>
            <a:ext cx="3160563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7087" y="3172948"/>
            <a:ext cx="3515248" cy="35197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2351" y="892821"/>
            <a:ext cx="643476" cy="41380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5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720" y="707325"/>
            <a:ext cx="7248120" cy="145167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6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6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57" y="505566"/>
            <a:ext cx="2892542" cy="1106487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7843" y="505568"/>
            <a:ext cx="4169997" cy="6136958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6657" y="1811761"/>
            <a:ext cx="2892542" cy="4830761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57" y="5440680"/>
            <a:ext cx="7251184" cy="642303"/>
          </a:xfrm>
        </p:spPr>
        <p:txBody>
          <a:bodyPr anchor="b">
            <a:normAutofit/>
          </a:bodyPr>
          <a:lstStyle>
            <a:lvl1pPr algn="l">
              <a:defRPr sz="264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6657" y="719627"/>
            <a:ext cx="7251184" cy="4368966"/>
          </a:xfrm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6657" y="6082983"/>
            <a:ext cx="7251184" cy="559540"/>
          </a:xfrm>
        </p:spPr>
        <p:txBody>
          <a:bodyPr>
            <a:normAutofit/>
          </a:bodyPr>
          <a:lstStyle>
            <a:lvl1pPr marL="0" indent="0">
              <a:buNone/>
              <a:defRPr sz="132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5565415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2351" y="5647500"/>
            <a:ext cx="643476" cy="41380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59080"/>
            <a:ext cx="2179320" cy="752377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2463" y="323"/>
            <a:ext cx="2147499" cy="7766697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201168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9720" y="707325"/>
            <a:ext cx="7248120" cy="14516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6657" y="2418080"/>
            <a:ext cx="7251184" cy="440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9640" y="6953102"/>
            <a:ext cx="843018" cy="419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62351" y="892821"/>
            <a:ext cx="643476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2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502920" rtl="0" eaLnBrk="1" latinLnBrk="0" hangingPunct="1">
        <a:spcBef>
          <a:spcPct val="0"/>
        </a:spcBef>
        <a:buNone/>
        <a:defRPr sz="396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190" indent="-37719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9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73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5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02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314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7.xml"/><Relationship Id="rId18" Type="http://schemas.openxmlformats.org/officeDocument/2006/relationships/slide" Target="slide22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12" Type="http://schemas.openxmlformats.org/officeDocument/2006/relationships/slide" Target="slide16.xml"/><Relationship Id="rId17" Type="http://schemas.openxmlformats.org/officeDocument/2006/relationships/slide" Target="slide21.xml"/><Relationship Id="rId2" Type="http://schemas.openxmlformats.org/officeDocument/2006/relationships/slide" Target="slide3.xml"/><Relationship Id="rId16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slide" Target="slide14.xml"/><Relationship Id="rId5" Type="http://schemas.openxmlformats.org/officeDocument/2006/relationships/slide" Target="slide7.xml"/><Relationship Id="rId15" Type="http://schemas.openxmlformats.org/officeDocument/2006/relationships/slide" Target="slide19.xml"/><Relationship Id="rId10" Type="http://schemas.openxmlformats.org/officeDocument/2006/relationships/slide" Target="slide13.xml"/><Relationship Id="rId4" Type="http://schemas.openxmlformats.org/officeDocument/2006/relationships/slide" Target="slide6.xml"/><Relationship Id="rId9" Type="http://schemas.openxmlformats.org/officeDocument/2006/relationships/slide" Target="slide11.xml"/><Relationship Id="rId14" Type="http://schemas.openxmlformats.org/officeDocument/2006/relationships/slide" Target="slide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uridat.be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13" Type="http://schemas.openxmlformats.org/officeDocument/2006/relationships/slide" Target="slide37.xml"/><Relationship Id="rId18" Type="http://schemas.openxmlformats.org/officeDocument/2006/relationships/slide" Target="slide43.xml"/><Relationship Id="rId3" Type="http://schemas.openxmlformats.org/officeDocument/2006/relationships/slide" Target="slide24.xml"/><Relationship Id="rId7" Type="http://schemas.openxmlformats.org/officeDocument/2006/relationships/slide" Target="slide28.xml"/><Relationship Id="rId12" Type="http://schemas.openxmlformats.org/officeDocument/2006/relationships/slide" Target="slide36.xml"/><Relationship Id="rId17" Type="http://schemas.openxmlformats.org/officeDocument/2006/relationships/slide" Target="slide41.xml"/><Relationship Id="rId2" Type="http://schemas.openxmlformats.org/officeDocument/2006/relationships/slide" Target="slide23.xml"/><Relationship Id="rId16" Type="http://schemas.openxmlformats.org/officeDocument/2006/relationships/slide" Target="slide4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7.xml"/><Relationship Id="rId11" Type="http://schemas.openxmlformats.org/officeDocument/2006/relationships/slide" Target="slide35.xml"/><Relationship Id="rId5" Type="http://schemas.openxmlformats.org/officeDocument/2006/relationships/slide" Target="slide26.xml"/><Relationship Id="rId15" Type="http://schemas.openxmlformats.org/officeDocument/2006/relationships/slide" Target="slide39.xml"/><Relationship Id="rId10" Type="http://schemas.openxmlformats.org/officeDocument/2006/relationships/slide" Target="slide34.xml"/><Relationship Id="rId4" Type="http://schemas.openxmlformats.org/officeDocument/2006/relationships/slide" Target="slide25.xml"/><Relationship Id="rId9" Type="http://schemas.openxmlformats.org/officeDocument/2006/relationships/slide" Target="slide31.xml"/><Relationship Id="rId14" Type="http://schemas.openxmlformats.org/officeDocument/2006/relationships/slide" Target="slide3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927100"/>
            <a:ext cx="3225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117600" algn="l"/>
              </a:tabLst>
            </a:pPr>
            <a:r>
              <a:rPr lang="en-US" altLang="zh-CN" sz="1800" b="1" u="sng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 REGIME DISCIPLINAIRE DES</a:t>
            </a:r>
          </a:p>
          <a:p>
            <a:pPr>
              <a:lnSpc>
                <a:spcPts val="2300"/>
              </a:lnSpc>
              <a:tabLst>
                <a:tab pos="1117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u="sng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14400" y="1981200"/>
            <a:ext cx="6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2" action="ppaction://hlinksldjump"/>
              </a:rPr>
              <a:t>1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193800" y="1981200"/>
            <a:ext cx="3594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2" action="ppaction://hlinksldjump"/>
              </a:rPr>
              <a:t>REGIME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2" action="ppaction://hlinksldjump"/>
              </a:rPr>
              <a:t>DISCIPLINAIRE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2" action="ppaction://hlinksldjump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2" action="ppaction://hlinksldjump"/>
              </a:rPr>
              <a:t>AVOCATS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2" action="ppaction://hlinksldjump"/>
              </a:rPr>
              <a:t>......................................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2" action="ppaction://hlinksldjump"/>
              </a:rPr>
              <a:t>3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54100" y="22352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3" action="ppaction://hlinksldjump"/>
              </a:rPr>
              <a:t>1.1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460500" y="2235200"/>
            <a:ext cx="3314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3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3" action="ppaction://hlinksldjump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3" action="ppaction://hlinksldjump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3" action="ppaction://hlinksldjump"/>
              </a:rPr>
              <a:t>PROFESSIONNELLE: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54100" y="2413000"/>
            <a:ext cx="3746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3" action="ppaction://hlinksldjump"/>
              </a:rPr>
              <a:t>PARTICULARITES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3" action="ppaction://hlinksldjump"/>
              </a:rPr>
              <a:t>......................................................................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3" action="ppaction://hlinksldjump"/>
              </a:rPr>
              <a:t>5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54100" y="2679700"/>
            <a:ext cx="37465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39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4" action="ppaction://hlinksldjump"/>
              </a:rPr>
              <a:t>1.2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4" action="ppaction://hlinksldjump"/>
              </a:rPr>
              <a:t>PRINCIPES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4" action="ppaction://hlinksldjump"/>
              </a:rPr>
              <a:t>GENERAUX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4" action="ppaction://hlinksldjump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4" action="ppaction://hlinksldjump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4" action="ppaction://hlinksldjump"/>
              </a:rPr>
              <a:t>DISCIPLINAIRE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4" action="ppaction://hlinksldjump"/>
              </a:rPr>
              <a:t>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4" action="ppaction://hlinksldjump"/>
              </a:rPr>
              <a:t>6</a:t>
            </a:r>
          </a:p>
          <a:p>
            <a:pPr>
              <a:lnSpc>
                <a:spcPts val="19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4" action="ppaction://hlinksldjump"/>
              </a:rPr>
              <a:t>1.2.1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4" action="ppaction://hlinksldjump"/>
              </a:rPr>
              <a:t>PRINCIPE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4" action="ppaction://hlinksldjump"/>
              </a:rPr>
              <a:t>DE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4" action="ppaction://hlinksldjump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4" action="ppaction://hlinksldjump"/>
              </a:rPr>
              <a:t>LEGALITE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4" action="ppaction://hlinksldjump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4" action="ppaction://hlinksldjump"/>
              </a:rPr>
              <a:t>INCRIMINATION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4" action="ppaction://hlinksldjump"/>
              </a:rPr>
              <a:t>6</a:t>
            </a:r>
          </a:p>
          <a:p>
            <a:pPr>
              <a:lnSpc>
                <a:spcPts val="18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1.2.2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l’AUTORITE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CHOSE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JUGEE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PENAL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ET</a:t>
            </a:r>
          </a:p>
          <a:p>
            <a:pPr>
              <a:lnSpc>
                <a:spcPts val="14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IMPACT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DISCIPLINAIRE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5" action="ppaction://hlinksldjump"/>
              </a:rPr>
              <a:t>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5" action="ppaction://hlinksldjump"/>
              </a:rPr>
              <a:t>7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93800" y="3594100"/>
            <a:ext cx="2794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1.2.3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6" action="ppaction://hlinksldjump"/>
              </a:rPr>
              <a:t>1.2.4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7" action="ppaction://hlinksldjump"/>
              </a:rPr>
              <a:t>1.2.5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752600" y="3594100"/>
            <a:ext cx="30480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DELAI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RAISONNABLE.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5" action="ppaction://hlinksldjump"/>
              </a:rPr>
              <a:t>......................................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5" action="ppaction://hlinksldjump"/>
              </a:rPr>
              <a:t>7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6" action="ppaction://hlinksldjump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6" action="ppaction://hlinksldjump"/>
              </a:rPr>
              <a:t>NON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6" action="ppaction://hlinksldjump"/>
              </a:rPr>
              <a:t>BIS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6" action="ppaction://hlinksldjump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6" action="ppaction://hlinksldjump"/>
              </a:rPr>
              <a:t>IDEM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6" action="ppaction://hlinksldjump"/>
              </a:rPr>
              <a:t>..............................................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6" action="ppaction://hlinksldjump"/>
              </a:rPr>
              <a:t>8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7" action="ppaction://hlinksldjump"/>
              </a:rPr>
              <a:t>DE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7" action="ppaction://hlinksldjump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7" action="ppaction://hlinksldjump"/>
              </a:rPr>
              <a:t>PRESCRIPTION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7" action="ppaction://hlinksldjump"/>
              </a:rPr>
              <a:t>.............................................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7" action="ppaction://hlinksldjump"/>
              </a:rPr>
              <a:t>9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93800" y="4318000"/>
            <a:ext cx="3594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8" action="ppaction://hlinksldjump"/>
              </a:rPr>
              <a:t>1.2.6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8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8" action="ppaction://hlinksldjump"/>
              </a:rPr>
              <a:t>L’ADMINISTRATION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8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8" action="ppaction://hlinksldjump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8" action="ppaction://hlinksldjump"/>
              </a:rPr>
              <a:t>PREUVE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8" action="ppaction://hlinksldjump"/>
              </a:rPr>
              <a:t>EN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8" action="ppaction://hlinksldjump"/>
              </a:rPr>
              <a:t>MATIERES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8" action="ppaction://hlinksldjump"/>
              </a:rPr>
              <a:t>DISCIPLINAIRES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8" action="ppaction://hlinksldjump"/>
              </a:rPr>
              <a:t>................................................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8" action="ppaction://hlinksldjump"/>
              </a:rPr>
              <a:t>10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54100" y="4800600"/>
            <a:ext cx="3746500" cy="175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39700" algn="l"/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9" action="ppaction://hlinksldjump"/>
              </a:rPr>
              <a:t>1.2.7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9" action="ppaction://hlinksldjump"/>
              </a:rPr>
              <a:t>SURSEANCE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9" action="ppaction://hlinksldjump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9" action="ppaction://hlinksldjump"/>
              </a:rPr>
              <a:t>STATUER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9" action="ppaction://hlinksldjump"/>
              </a:rPr>
              <a:t>(LE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9" action="ppaction://hlinksldjump"/>
              </a:rPr>
              <a:t>CRIMINEL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9" action="ppaction://hlinksldjump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9" action="ppaction://hlinksldjump"/>
              </a:rPr>
              <a:t>TIENT</a:t>
            </a:r>
          </a:p>
          <a:p>
            <a:pPr>
              <a:lnSpc>
                <a:spcPts val="1400"/>
              </a:lnSpc>
              <a:tabLst>
                <a:tab pos="139700" algn="l"/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9" action="ppaction://hlinksldjump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9" action="ppaction://hlinksldjump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9" action="ppaction://hlinksldjump"/>
              </a:rPr>
              <a:t>CIVIL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9" action="ppaction://hlinksldjump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9" action="ppaction://hlinksldjump"/>
              </a:rPr>
              <a:t>L'ETAT).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9" action="ppaction://hlinksldjump"/>
              </a:rPr>
              <a:t>....................................................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9" action="ppaction://hlinksldjump"/>
              </a:rPr>
              <a:t>11</a:t>
            </a:r>
          </a:p>
          <a:p>
            <a:pPr>
              <a:lnSpc>
                <a:spcPts val="1900"/>
              </a:lnSpc>
              <a:tabLst>
                <a:tab pos="139700" algn="l"/>
                <a:tab pos="279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1.3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SOURCES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DISCIPLINAIRES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0" action="ppaction://hlinksldjump"/>
              </a:rPr>
              <a:t>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0" action="ppaction://hlinksldjump"/>
              </a:rPr>
              <a:t>13</a:t>
            </a:r>
          </a:p>
          <a:p>
            <a:pPr>
              <a:lnSpc>
                <a:spcPts val="1900"/>
              </a:lnSpc>
              <a:tabLst>
                <a:tab pos="139700" algn="l"/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1.3.1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CADRE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LEGAL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0" action="ppaction://hlinksldjump"/>
              </a:rPr>
              <a:t>..................................................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0" action="ppaction://hlinksldjump"/>
              </a:rPr>
              <a:t>13</a:t>
            </a:r>
          </a:p>
          <a:p>
            <a:pPr>
              <a:lnSpc>
                <a:spcPts val="1900"/>
              </a:lnSpc>
              <a:tabLst>
                <a:tab pos="139700" algn="l"/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1.3.2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CADRE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JURISPRUDENTIEL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0" action="ppaction://hlinksldjump"/>
              </a:rPr>
              <a:t>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0" action="ppaction://hlinksldjump"/>
              </a:rPr>
              <a:t>13</a:t>
            </a:r>
          </a:p>
          <a:p>
            <a:pPr>
              <a:lnSpc>
                <a:spcPts val="1900"/>
              </a:lnSpc>
              <a:tabLst>
                <a:tab pos="139700" algn="l"/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1.3.3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CADRE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REGLEMENTAIRE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0" action="ppaction://hlinksldjump"/>
              </a:rPr>
              <a:t>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0" action="ppaction://hlinksldjump"/>
              </a:rPr>
              <a:t>13</a:t>
            </a:r>
          </a:p>
          <a:p>
            <a:pPr>
              <a:lnSpc>
                <a:spcPts val="1800"/>
              </a:lnSpc>
              <a:tabLst>
                <a:tab pos="139700" algn="l"/>
                <a:tab pos="2794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1.3.3.1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REGLEMENT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D’ORDRE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INTERIEUR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L’ORDRE</a:t>
            </a:r>
          </a:p>
          <a:p>
            <a:pPr>
              <a:lnSpc>
                <a:spcPts val="1400"/>
              </a:lnSpc>
              <a:tabLst>
                <a:tab pos="139700" algn="l"/>
                <a:tab pos="2794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RWANDA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l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0" action="ppaction://hlinksldjump"/>
              </a:rPr>
              <a:t>...........................................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0" action="ppaction://hlinksldjump"/>
              </a:rPr>
              <a:t>13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397500" y="13335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1" action="ppaction://hlinksldjump"/>
              </a:rPr>
              <a:t>1.4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676900" y="927100"/>
            <a:ext cx="34671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270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1.3.3.2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REGLEMENT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NO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O1/2014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FIXANT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BAREME</a:t>
            </a:r>
          </a:p>
          <a:p>
            <a:pPr>
              <a:lnSpc>
                <a:spcPts val="1400"/>
              </a:lnSpc>
              <a:tabLst>
                <a:tab pos="1270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HONORAIRES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AVOCATS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0" action="ppaction://hlinksldjump"/>
              </a:rPr>
              <a:t>....................................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0" action="ppaction://hlinksldjump"/>
              </a:rPr>
              <a:t>13</a:t>
            </a:r>
          </a:p>
          <a:p>
            <a:pPr>
              <a:lnSpc>
                <a:spcPts val="19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1" action="ppaction://hlinksldjump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1" action="ppaction://hlinksldjump"/>
              </a:rPr>
              <a:t>FAUTES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1" action="ppaction://hlinksldjump"/>
              </a:rPr>
              <a:t>PROFESSIONNELLES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1" action="ppaction://hlinksldjump"/>
              </a:rPr>
              <a:t>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1" action="ppaction://hlinksldjump"/>
              </a:rPr>
              <a:t>14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537200" y="1587500"/>
            <a:ext cx="279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1" action="ppaction://hlinksldjump"/>
              </a:rPr>
              <a:t>1.4.1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096000" y="1587500"/>
            <a:ext cx="3035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1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1" action="ppaction://hlinksldjump"/>
              </a:rPr>
              <a:t>L’ABSENCE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1" action="ppaction://hlinksldjump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1" action="ppaction://hlinksldjump"/>
              </a:rPr>
              <a:t>NOMENCLATURE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1" action="ppaction://hlinksldjump"/>
              </a:rPr>
              <a:t>DES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537200" y="1765300"/>
            <a:ext cx="3594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1" action="ppaction://hlinksldjump"/>
              </a:rPr>
              <a:t>INFRACTIONS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1" action="ppaction://hlinksldjump"/>
              </a:rPr>
              <a:t>DISCIPLINAIRES.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1" action="ppaction://hlinksldjump"/>
              </a:rPr>
              <a:t>..........................................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1" action="ppaction://hlinksldjump"/>
              </a:rPr>
              <a:t>14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537200" y="2006600"/>
            <a:ext cx="279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2" action="ppaction://hlinksldjump"/>
              </a:rPr>
              <a:t>1.4.2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096000" y="2006600"/>
            <a:ext cx="3035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2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2" action="ppaction://hlinksldjump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2" action="ppaction://hlinksldjump"/>
              </a:rPr>
              <a:t>PRÉSENTATION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2" action="ppaction://hlinksldjump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2" action="ppaction://hlinksldjump"/>
              </a:rPr>
              <a:t>NOMENCLATURE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537200" y="2184400"/>
            <a:ext cx="3594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2" action="ppaction://hlinksldjump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2" action="ppaction://hlinksldjump"/>
              </a:rPr>
              <a:t>CAS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2" action="ppaction://hlinksldjump"/>
              </a:rPr>
              <a:t>JUGÉS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2" action="ppaction://hlinksldjump"/>
              </a:rPr>
              <a:t>.....................................................................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2" action="ppaction://hlinksldjump"/>
              </a:rPr>
              <a:t>16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5537200" y="2438400"/>
            <a:ext cx="279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1.4.3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6096000" y="2438400"/>
            <a:ext cx="3035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RESPONSABILITÉ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D’UN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5397500" y="2628900"/>
            <a:ext cx="37465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COMMIS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L’EXERCICE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DE</a:t>
            </a:r>
          </a:p>
          <a:p>
            <a:pPr>
              <a:lnSpc>
                <a:spcPts val="14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FONCTIONS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3" action="ppaction://hlinksldjump"/>
              </a:rPr>
              <a:t>....................................................................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3" action="ppaction://hlinksldjump"/>
              </a:rPr>
              <a:t>17</a:t>
            </a:r>
          </a:p>
          <a:p>
            <a:pPr>
              <a:lnSpc>
                <a:spcPts val="1900"/>
              </a:lnSpc>
              <a:tabLst>
                <a:tab pos="139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1.5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ORGANES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DISCIPLINAIRES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L’ORDRE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3" action="ppaction://hlinksldjump"/>
              </a:rPr>
              <a:t>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3" action="ppaction://hlinksldjump"/>
              </a:rPr>
              <a:t>17</a:t>
            </a:r>
          </a:p>
          <a:p>
            <a:pPr>
              <a:lnSpc>
                <a:spcPts val="19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1.5.1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RAPPEL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HISTORIQUE.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3" action="ppaction://hlinksldjump"/>
              </a:rPr>
              <a:t>...........................................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3" action="ppaction://hlinksldjump"/>
              </a:rPr>
              <a:t>17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5537200" y="3543300"/>
            <a:ext cx="35941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4" action="ppaction://hlinksldjump"/>
              </a:rPr>
              <a:t>1.5.2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4" action="ppaction://hlinksldjump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4" action="ppaction://hlinksldjump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4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4" action="ppaction://hlinksldjump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4" action="ppaction://hlinksldjump"/>
              </a:rPr>
              <a:t>SIEGEANT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4" action="ppaction://hlinksldjump"/>
              </a:rPr>
              <a:t>COMME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4" action="ppaction://hlinksldjump"/>
              </a:rPr>
              <a:t>CHAMBRE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4" action="ppaction://hlinksldjump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4" action="ppaction://hlinksldjump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4" action="ppaction://hlinksldjump"/>
              </a:rPr>
              <a:t>PREMIER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4" action="ppaction://hlinksldjump"/>
              </a:rPr>
              <a:t>DEGRE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4" action="ppaction://hlinksldjump"/>
              </a:rPr>
              <a:t>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4" action="ppaction://hlinksldjump"/>
              </a:rPr>
              <a:t>18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5" action="ppaction://hlinksldjump"/>
              </a:rPr>
              <a:t>1.5.3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5" action="ppaction://hlinksldjump"/>
              </a:rPr>
              <a:t>DE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5" action="ppaction://hlinksldjump"/>
              </a:rPr>
              <a:t>LA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5" action="ppaction://hlinksldjump"/>
              </a:rPr>
              <a:t>COUR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5" action="ppaction://hlinksldjump"/>
              </a:rPr>
              <a:t>D’APPEL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5" action="ppaction://hlinksldjump"/>
              </a:rPr>
              <a:t>STATUANT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5" action="ppaction://hlinksldjump"/>
              </a:rPr>
              <a:t>COMME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5" action="ppaction://hlinksldjump"/>
              </a:rPr>
              <a:t>CONSEIL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5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5" action="ppaction://hlinksldjump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5" action="ppaction://hlinksldjump"/>
              </a:rPr>
              <a:t>D’APPEL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5" action="ppaction://hlinksldjump"/>
              </a:rPr>
              <a:t>......................................................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5" action="ppaction://hlinksldjump"/>
              </a:rPr>
              <a:t>19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5537200" y="4381500"/>
            <a:ext cx="279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5" action="ppaction://hlinksldjump"/>
              </a:rPr>
              <a:t>1.5.4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6096000" y="4381500"/>
            <a:ext cx="3035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5" action="ppaction://hlinksldjump"/>
              </a:rPr>
              <a:t>DE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5" action="ppaction://hlinksldjump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5" action="ppaction://hlinksldjump"/>
              </a:rPr>
              <a:t>COMMISSION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5" action="ppaction://hlinksldjump"/>
              </a:rPr>
              <a:t>PERMANENTE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5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5" action="ppaction://hlinksldjump"/>
              </a:rPr>
              <a:t>DISCIPLINE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5" action="ppaction://hlinksldjump"/>
              </a:rPr>
              <a:t>19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5397500" y="4876800"/>
            <a:ext cx="3746500" cy="232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39700" algn="l"/>
                <a:tab pos="279400" algn="l"/>
                <a:tab pos="36703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5" action="ppaction://hlinksldjump"/>
              </a:rPr>
              <a:t>1.5.4.1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5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5" action="ppaction://hlinksldjump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5" action="ppaction://hlinksldjump"/>
              </a:rPr>
              <a:t>CRÉATION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5" action="ppaction://hlinksldjump"/>
              </a:rPr>
              <a:t>...............................................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5" action="ppaction://hlinksldjump"/>
              </a:rPr>
              <a:t>19</a:t>
            </a:r>
          </a:p>
          <a:p>
            <a:pPr>
              <a:lnSpc>
                <a:spcPts val="1900"/>
              </a:lnSpc>
              <a:tabLst>
                <a:tab pos="139700" algn="l"/>
                <a:tab pos="279400" algn="l"/>
                <a:tab pos="36703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6" action="ppaction://hlinksldjump"/>
              </a:rPr>
              <a:t>1.5.4.2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6" action="ppaction://hlinksldjump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6" action="ppaction://hlinksldjump"/>
              </a:rPr>
              <a:t>MEMBRES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6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6" action="ppaction://hlinksldjump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6" action="ppaction://hlinksldjump"/>
              </a:rPr>
              <a:t>COMMISSION.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6" action="ppaction://hlinksldjump"/>
              </a:rPr>
              <a:t>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6" action="ppaction://hlinksldjump"/>
              </a:rPr>
              <a:t>20</a:t>
            </a:r>
          </a:p>
          <a:p>
            <a:pPr>
              <a:lnSpc>
                <a:spcPts val="1900"/>
              </a:lnSpc>
              <a:tabLst>
                <a:tab pos="139700" algn="l"/>
                <a:tab pos="279400" algn="l"/>
                <a:tab pos="36703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6" action="ppaction://hlinksldjump"/>
              </a:rPr>
              <a:t>1.5.4.3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6" action="ppaction://hlinksldjump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6" action="ppaction://hlinksldjump"/>
              </a:rPr>
              <a:t>ATTRIBUTIONS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6" action="ppaction://hlinksldjump"/>
              </a:rPr>
              <a:t>DE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6" action="ppaction://hlinksldjump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6" action="ppaction://hlinksldjump"/>
              </a:rPr>
              <a:t>COMMISSION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6" action="ppaction://hlinksldjump"/>
              </a:rPr>
              <a:t>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6" action="ppaction://hlinksldjump"/>
              </a:rPr>
              <a:t>20</a:t>
            </a:r>
          </a:p>
          <a:p>
            <a:pPr>
              <a:lnSpc>
                <a:spcPts val="1900"/>
              </a:lnSpc>
              <a:tabLst>
                <a:tab pos="139700" algn="l"/>
                <a:tab pos="279400" algn="l"/>
                <a:tab pos="36703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1.5.4.4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REGLES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FONCTIONNEMENT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7" action="ppaction://hlinksldjump"/>
              </a:rPr>
              <a:t>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7" action="ppaction://hlinksldjump"/>
              </a:rPr>
              <a:t>21</a:t>
            </a:r>
          </a:p>
          <a:p>
            <a:pPr>
              <a:lnSpc>
                <a:spcPts val="1800"/>
              </a:lnSpc>
              <a:tabLst>
                <a:tab pos="139700" algn="l"/>
                <a:tab pos="279400" algn="l"/>
                <a:tab pos="36703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1.6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PROCEDURE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DEVANT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ORGANES</a:t>
            </a:r>
          </a:p>
          <a:p>
            <a:pPr>
              <a:lnSpc>
                <a:spcPts val="1400"/>
              </a:lnSpc>
              <a:tabLst>
                <a:tab pos="139700" algn="l"/>
                <a:tab pos="279400" algn="l"/>
                <a:tab pos="36703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DISCIPLINAIRES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L’ORDRE.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7" action="ppaction://hlinksldjump"/>
              </a:rPr>
              <a:t>.................................................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7" action="ppaction://hlinksldjump"/>
              </a:rPr>
              <a:t>21</a:t>
            </a:r>
          </a:p>
          <a:p>
            <a:pPr>
              <a:lnSpc>
                <a:spcPts val="1800"/>
              </a:lnSpc>
              <a:tabLst>
                <a:tab pos="139700" algn="l"/>
                <a:tab pos="279400" algn="l"/>
                <a:tab pos="36703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8" action="ppaction://hlinksldjump"/>
              </a:rPr>
              <a:t>1.6.1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8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8" action="ppaction://hlinksldjump"/>
              </a:rPr>
              <a:t>L’INSTRUCTION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8" action="ppaction://hlinksldjump"/>
              </a:rPr>
              <a:t>PREPARATOIRE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8" action="ppaction://hlinksldjump"/>
              </a:rPr>
              <a:t>EFFECTUEE</a:t>
            </a:r>
          </a:p>
          <a:p>
            <a:pPr>
              <a:lnSpc>
                <a:spcPts val="1300"/>
              </a:lnSpc>
              <a:tabLst>
                <a:tab pos="139700" algn="l"/>
                <a:tab pos="279400" algn="l"/>
                <a:tab pos="36703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8" action="ppaction://hlinksldjump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8" action="ppaction://hlinksldjump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8" action="ppaction://hlinksldjump"/>
              </a:rPr>
              <a:t>BATONNIER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8" action="ppaction://hlinksldjump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8" action="ppaction://hlinksldjump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8" action="ppaction://hlinksldjump"/>
              </a:rPr>
              <a:t>MEMBRE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8" action="ppaction://hlinksldjump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8" action="ppaction://hlinksldjump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8" action="ppaction://hlinksldjump"/>
              </a:rPr>
              <a:t>DE</a:t>
            </a:r>
          </a:p>
          <a:p>
            <a:pPr>
              <a:lnSpc>
                <a:spcPts val="1400"/>
              </a:lnSpc>
              <a:tabLst>
                <a:tab pos="139700" algn="l"/>
                <a:tab pos="279400" algn="l"/>
                <a:tab pos="36703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8" action="ppaction://hlinksldjump"/>
              </a:rPr>
              <a:t>L’ORDRE.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8" action="ppaction://hlinksldjump"/>
              </a:rPr>
              <a:t>..............................................................................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8" action="ppaction://hlinksldjump"/>
              </a:rPr>
              <a:t>22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139700" algn="l"/>
                <a:tab pos="279400" algn="l"/>
                <a:tab pos="36703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6342900"/>
            <a:ext cx="1828800" cy="9131"/>
          </a:xfrm>
          <a:custGeom>
            <a:avLst/>
            <a:gdLst>
              <a:gd name="connsiteX0" fmla="*/ 0 w 1828800"/>
              <a:gd name="connsiteY0" fmla="*/ 4565 h 9131"/>
              <a:gd name="connsiteX1" fmla="*/ 1828800 w 1828800"/>
              <a:gd name="connsiteY1" fmla="*/ 4565 h 91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31">
                <a:moveTo>
                  <a:pt x="0" y="4565"/>
                </a:moveTo>
                <a:lnTo>
                  <a:pt x="1828800" y="456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1600" y="6997700"/>
            <a:ext cx="15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14400" y="1079500"/>
            <a:ext cx="3886200" cy="502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Février2017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quirappellequ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«ÍeÌ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matièrespénaleetselon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jurisprudence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constante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visent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ensemble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unitéd’intention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délictueuse,laprescriptiondel’actionpublique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dernier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faitsnesoientpasséparés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entreeuxparun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lapsdetempsplus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délai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prescription.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toutefoisun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autonome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régiparsesrèglespropres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commele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siennes.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lieu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d’appliquer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d’office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enmatièresdisciplinaireslesrèglespropresdégagéespar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jurisprudence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pénales.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conséquent,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souverain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d’appréciation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décider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plusieurs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déontologie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seul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grief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–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seul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474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Judiciaire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raison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d’intention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chef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auteur.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Certains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antérieurs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postérieurs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Í…Ì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toutefois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unité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d’intention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délictueuse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sorte,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seul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474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Judiciaire.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l’examen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griefs,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tiendra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prescription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prévue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474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Judiciaire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d’autre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l’unité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d’intention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réunissant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plusieurs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déontologie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seul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grief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».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9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Novembre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2018,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Bruxelles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«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reproche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continu,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prescription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acquise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défaut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entamée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l’année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connaissance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»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14400" y="64389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28700" y="6413500"/>
            <a:ext cx="3746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galement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l’Article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119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portant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Administration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01700" y="6616700"/>
            <a:ext cx="1676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preuve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Journal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Officiel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special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245100" y="1422400"/>
            <a:ext cx="3886200" cy="462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1.2.6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L’ADMINISTRATION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PREUVE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MATIERES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termes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108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preuve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établie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moyens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pourvu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soumis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débats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contradictoires.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apprécie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souverainement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l’admissibilité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pertinence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preuve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charge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décharge</a:t>
            </a:r>
          </a:p>
          <a:p>
            <a:pPr>
              <a:lnSpc>
                <a:spcPts val="21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apprécie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souverainement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l’admissibilité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pertinence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preuve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charge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décharge.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s’agit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régime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liberté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preuve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21</a:t>
            </a:r>
          </a:p>
          <a:p>
            <a:pPr>
              <a:lnSpc>
                <a:spcPts val="22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Concernantlarecherchedes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preuves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l’Article109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dumêmeCode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pouvoir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d’ordonner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requête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l’Organe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Poursuites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judiciaires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parties,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d’office,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l’administration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preuve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paraît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concluante…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l’audience,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juridiction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rechercher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preuves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quin’ontpas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étéproduites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parl’organe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poursuite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judiciaire,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plaignant,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prévenu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leurs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avocats.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Concernantl’Avocat,leConseildeDisciplined’Appel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évoquedans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sasentencedu18Mai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2011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22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,lesprincipesapplicablesenmatière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depreuve.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matièresdisciplinairecomme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enmatièrepénale,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preuve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admise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établie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élément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pourvu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rationnel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reconnu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raison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l’expérience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conduire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conviction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au-delà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245100" y="64262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372100" y="6438900"/>
            <a:ext cx="3708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d’Appel,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2011,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2011,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565(Le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pourvoi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245100" y="6591300"/>
            <a:ext cx="3467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cassation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altLang="zh-CN" sz="10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cette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sentence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rejet</a:t>
            </a:r>
            <a:r>
              <a:rPr lang="en-US" altLang="zh-CN" sz="10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Novembre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2011(RG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D11.0016F)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896111" y="2319540"/>
            <a:ext cx="3922763" cy="164592"/>
          </a:xfrm>
          <a:custGeom>
            <a:avLst/>
            <a:gdLst>
              <a:gd name="connsiteX0" fmla="*/ 0 w 3922763"/>
              <a:gd name="connsiteY0" fmla="*/ 164591 h 164592"/>
              <a:gd name="connsiteX1" fmla="*/ 3922763 w 3922763"/>
              <a:gd name="connsiteY1" fmla="*/ 164591 h 164592"/>
              <a:gd name="connsiteX2" fmla="*/ 3922763 w 3922763"/>
              <a:gd name="connsiteY2" fmla="*/ 0 h 164592"/>
              <a:gd name="connsiteX3" fmla="*/ 0 w 3922763"/>
              <a:gd name="connsiteY3" fmla="*/ 0 h 164592"/>
              <a:gd name="connsiteX4" fmla="*/ 0 w 3922763"/>
              <a:gd name="connsiteY4" fmla="*/ 164591 h 1645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92">
                <a:moveTo>
                  <a:pt x="0" y="164591"/>
                </a:moveTo>
                <a:lnTo>
                  <a:pt x="3922763" y="164591"/>
                </a:lnTo>
                <a:lnTo>
                  <a:pt x="3922763" y="0"/>
                </a:lnTo>
                <a:lnTo>
                  <a:pt x="0" y="0"/>
                </a:lnTo>
                <a:lnTo>
                  <a:pt x="0" y="16459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96111" y="2645676"/>
            <a:ext cx="3922763" cy="164579"/>
          </a:xfrm>
          <a:custGeom>
            <a:avLst/>
            <a:gdLst>
              <a:gd name="connsiteX0" fmla="*/ 0 w 3922763"/>
              <a:gd name="connsiteY0" fmla="*/ 164579 h 164579"/>
              <a:gd name="connsiteX1" fmla="*/ 3922763 w 3922763"/>
              <a:gd name="connsiteY1" fmla="*/ 164579 h 164579"/>
              <a:gd name="connsiteX2" fmla="*/ 3922763 w 3922763"/>
              <a:gd name="connsiteY2" fmla="*/ 0 h 164579"/>
              <a:gd name="connsiteX3" fmla="*/ 0 w 3922763"/>
              <a:gd name="connsiteY3" fmla="*/ 0 h 164579"/>
              <a:gd name="connsiteX4" fmla="*/ 0 w 39227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79">
                <a:moveTo>
                  <a:pt x="0" y="164579"/>
                </a:moveTo>
                <a:lnTo>
                  <a:pt x="3922763" y="164579"/>
                </a:lnTo>
                <a:lnTo>
                  <a:pt x="39227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124711" y="2810268"/>
            <a:ext cx="3694163" cy="164592"/>
          </a:xfrm>
          <a:custGeom>
            <a:avLst/>
            <a:gdLst>
              <a:gd name="connsiteX0" fmla="*/ 0 w 3694163"/>
              <a:gd name="connsiteY0" fmla="*/ 164591 h 164592"/>
              <a:gd name="connsiteX1" fmla="*/ 3694163 w 3694163"/>
              <a:gd name="connsiteY1" fmla="*/ 164591 h 164592"/>
              <a:gd name="connsiteX2" fmla="*/ 3694163 w 3694163"/>
              <a:gd name="connsiteY2" fmla="*/ 0 h 164592"/>
              <a:gd name="connsiteX3" fmla="*/ 0 w 3694163"/>
              <a:gd name="connsiteY3" fmla="*/ 0 h 164592"/>
              <a:gd name="connsiteX4" fmla="*/ 0 w 3694163"/>
              <a:gd name="connsiteY4" fmla="*/ 164591 h 1645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4163" h="164592">
                <a:moveTo>
                  <a:pt x="0" y="164591"/>
                </a:moveTo>
                <a:lnTo>
                  <a:pt x="3694163" y="164591"/>
                </a:lnTo>
                <a:lnTo>
                  <a:pt x="3694163" y="0"/>
                </a:lnTo>
                <a:lnTo>
                  <a:pt x="0" y="0"/>
                </a:lnTo>
                <a:lnTo>
                  <a:pt x="0" y="16459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124711" y="2974860"/>
            <a:ext cx="3694163" cy="164579"/>
          </a:xfrm>
          <a:custGeom>
            <a:avLst/>
            <a:gdLst>
              <a:gd name="connsiteX0" fmla="*/ 0 w 3694163"/>
              <a:gd name="connsiteY0" fmla="*/ 164579 h 164579"/>
              <a:gd name="connsiteX1" fmla="*/ 3694163 w 3694163"/>
              <a:gd name="connsiteY1" fmla="*/ 164579 h 164579"/>
              <a:gd name="connsiteX2" fmla="*/ 3694163 w 3694163"/>
              <a:gd name="connsiteY2" fmla="*/ 0 h 164579"/>
              <a:gd name="connsiteX3" fmla="*/ 0 w 3694163"/>
              <a:gd name="connsiteY3" fmla="*/ 0 h 164579"/>
              <a:gd name="connsiteX4" fmla="*/ 0 w 36941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4163" h="164579">
                <a:moveTo>
                  <a:pt x="0" y="164579"/>
                </a:moveTo>
                <a:lnTo>
                  <a:pt x="3694163" y="164579"/>
                </a:lnTo>
                <a:lnTo>
                  <a:pt x="36941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24711" y="3139452"/>
            <a:ext cx="3694163" cy="161543"/>
          </a:xfrm>
          <a:custGeom>
            <a:avLst/>
            <a:gdLst>
              <a:gd name="connsiteX0" fmla="*/ 0 w 3694163"/>
              <a:gd name="connsiteY0" fmla="*/ 161543 h 161543"/>
              <a:gd name="connsiteX1" fmla="*/ 3694163 w 3694163"/>
              <a:gd name="connsiteY1" fmla="*/ 161543 h 161543"/>
              <a:gd name="connsiteX2" fmla="*/ 3694163 w 3694163"/>
              <a:gd name="connsiteY2" fmla="*/ 0 h 161543"/>
              <a:gd name="connsiteX3" fmla="*/ 0 w 3694163"/>
              <a:gd name="connsiteY3" fmla="*/ 0 h 161543"/>
              <a:gd name="connsiteX4" fmla="*/ 0 w 3694163"/>
              <a:gd name="connsiteY4" fmla="*/ 161543 h 1615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4163" h="161543">
                <a:moveTo>
                  <a:pt x="0" y="161543"/>
                </a:moveTo>
                <a:lnTo>
                  <a:pt x="3694163" y="161543"/>
                </a:lnTo>
                <a:lnTo>
                  <a:pt x="3694163" y="0"/>
                </a:lnTo>
                <a:lnTo>
                  <a:pt x="0" y="0"/>
                </a:lnTo>
                <a:lnTo>
                  <a:pt x="0" y="16154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124711" y="3465588"/>
            <a:ext cx="3694163" cy="164579"/>
          </a:xfrm>
          <a:custGeom>
            <a:avLst/>
            <a:gdLst>
              <a:gd name="connsiteX0" fmla="*/ 0 w 3694163"/>
              <a:gd name="connsiteY0" fmla="*/ 164579 h 164579"/>
              <a:gd name="connsiteX1" fmla="*/ 3694163 w 3694163"/>
              <a:gd name="connsiteY1" fmla="*/ 164579 h 164579"/>
              <a:gd name="connsiteX2" fmla="*/ 3694163 w 3694163"/>
              <a:gd name="connsiteY2" fmla="*/ 0 h 164579"/>
              <a:gd name="connsiteX3" fmla="*/ 0 w 3694163"/>
              <a:gd name="connsiteY3" fmla="*/ 0 h 164579"/>
              <a:gd name="connsiteX4" fmla="*/ 0 w 36941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4163" h="164579">
                <a:moveTo>
                  <a:pt x="0" y="164579"/>
                </a:moveTo>
                <a:lnTo>
                  <a:pt x="3694163" y="164579"/>
                </a:lnTo>
                <a:lnTo>
                  <a:pt x="36941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124711" y="3630180"/>
            <a:ext cx="3694163" cy="164591"/>
          </a:xfrm>
          <a:custGeom>
            <a:avLst/>
            <a:gdLst>
              <a:gd name="connsiteX0" fmla="*/ 0 w 3694163"/>
              <a:gd name="connsiteY0" fmla="*/ 164591 h 164591"/>
              <a:gd name="connsiteX1" fmla="*/ 3694163 w 3694163"/>
              <a:gd name="connsiteY1" fmla="*/ 164591 h 164591"/>
              <a:gd name="connsiteX2" fmla="*/ 3694163 w 3694163"/>
              <a:gd name="connsiteY2" fmla="*/ 0 h 164591"/>
              <a:gd name="connsiteX3" fmla="*/ 0 w 3694163"/>
              <a:gd name="connsiteY3" fmla="*/ 0 h 164591"/>
              <a:gd name="connsiteX4" fmla="*/ 0 w 3694163"/>
              <a:gd name="connsiteY4" fmla="*/ 164591 h 1645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4163" h="164591">
                <a:moveTo>
                  <a:pt x="0" y="164591"/>
                </a:moveTo>
                <a:lnTo>
                  <a:pt x="3694163" y="164591"/>
                </a:lnTo>
                <a:lnTo>
                  <a:pt x="3694163" y="0"/>
                </a:lnTo>
                <a:lnTo>
                  <a:pt x="0" y="0"/>
                </a:lnTo>
                <a:lnTo>
                  <a:pt x="0" y="16459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124711" y="3794772"/>
            <a:ext cx="3694163" cy="161531"/>
          </a:xfrm>
          <a:custGeom>
            <a:avLst/>
            <a:gdLst>
              <a:gd name="connsiteX0" fmla="*/ 0 w 3694163"/>
              <a:gd name="connsiteY0" fmla="*/ 161531 h 161531"/>
              <a:gd name="connsiteX1" fmla="*/ 3694163 w 3694163"/>
              <a:gd name="connsiteY1" fmla="*/ 161531 h 161531"/>
              <a:gd name="connsiteX2" fmla="*/ 3694163 w 3694163"/>
              <a:gd name="connsiteY2" fmla="*/ 0 h 161531"/>
              <a:gd name="connsiteX3" fmla="*/ 0 w 3694163"/>
              <a:gd name="connsiteY3" fmla="*/ 0 h 161531"/>
              <a:gd name="connsiteX4" fmla="*/ 0 w 3694163"/>
              <a:gd name="connsiteY4" fmla="*/ 161531 h 1615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4163" h="161531">
                <a:moveTo>
                  <a:pt x="0" y="161531"/>
                </a:moveTo>
                <a:lnTo>
                  <a:pt x="3694163" y="161531"/>
                </a:lnTo>
                <a:lnTo>
                  <a:pt x="3694163" y="0"/>
                </a:lnTo>
                <a:lnTo>
                  <a:pt x="0" y="0"/>
                </a:lnTo>
                <a:lnTo>
                  <a:pt x="0" y="16153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896111" y="3956316"/>
            <a:ext cx="3922763" cy="164579"/>
          </a:xfrm>
          <a:custGeom>
            <a:avLst/>
            <a:gdLst>
              <a:gd name="connsiteX0" fmla="*/ 0 w 3922763"/>
              <a:gd name="connsiteY0" fmla="*/ 164579 h 164579"/>
              <a:gd name="connsiteX1" fmla="*/ 3922763 w 3922763"/>
              <a:gd name="connsiteY1" fmla="*/ 164579 h 164579"/>
              <a:gd name="connsiteX2" fmla="*/ 3922763 w 3922763"/>
              <a:gd name="connsiteY2" fmla="*/ 0 h 164579"/>
              <a:gd name="connsiteX3" fmla="*/ 0 w 3922763"/>
              <a:gd name="connsiteY3" fmla="*/ 0 h 164579"/>
              <a:gd name="connsiteX4" fmla="*/ 0 w 39227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79">
                <a:moveTo>
                  <a:pt x="0" y="164579"/>
                </a:moveTo>
                <a:lnTo>
                  <a:pt x="3922763" y="164579"/>
                </a:lnTo>
                <a:lnTo>
                  <a:pt x="39227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96111" y="4285500"/>
            <a:ext cx="3922763" cy="164579"/>
          </a:xfrm>
          <a:custGeom>
            <a:avLst/>
            <a:gdLst>
              <a:gd name="connsiteX0" fmla="*/ 0 w 3922763"/>
              <a:gd name="connsiteY0" fmla="*/ 164579 h 164579"/>
              <a:gd name="connsiteX1" fmla="*/ 3922763 w 3922763"/>
              <a:gd name="connsiteY1" fmla="*/ 164579 h 164579"/>
              <a:gd name="connsiteX2" fmla="*/ 3922763 w 3922763"/>
              <a:gd name="connsiteY2" fmla="*/ 0 h 164579"/>
              <a:gd name="connsiteX3" fmla="*/ 0 w 3922763"/>
              <a:gd name="connsiteY3" fmla="*/ 0 h 164579"/>
              <a:gd name="connsiteX4" fmla="*/ 0 w 39227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79">
                <a:moveTo>
                  <a:pt x="0" y="164579"/>
                </a:moveTo>
                <a:lnTo>
                  <a:pt x="3922763" y="164579"/>
                </a:lnTo>
                <a:lnTo>
                  <a:pt x="39227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96111" y="4450092"/>
            <a:ext cx="3922763" cy="161544"/>
          </a:xfrm>
          <a:custGeom>
            <a:avLst/>
            <a:gdLst>
              <a:gd name="connsiteX0" fmla="*/ 0 w 3922763"/>
              <a:gd name="connsiteY0" fmla="*/ 161544 h 161544"/>
              <a:gd name="connsiteX1" fmla="*/ 3922763 w 3922763"/>
              <a:gd name="connsiteY1" fmla="*/ 161544 h 161544"/>
              <a:gd name="connsiteX2" fmla="*/ 3922763 w 3922763"/>
              <a:gd name="connsiteY2" fmla="*/ 0 h 161544"/>
              <a:gd name="connsiteX3" fmla="*/ 0 w 3922763"/>
              <a:gd name="connsiteY3" fmla="*/ 0 h 161544"/>
              <a:gd name="connsiteX4" fmla="*/ 0 w 3922763"/>
              <a:gd name="connsiteY4" fmla="*/ 161544 h 161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1544">
                <a:moveTo>
                  <a:pt x="0" y="161544"/>
                </a:moveTo>
                <a:lnTo>
                  <a:pt x="3922763" y="161544"/>
                </a:lnTo>
                <a:lnTo>
                  <a:pt x="3922763" y="0"/>
                </a:lnTo>
                <a:lnTo>
                  <a:pt x="0" y="0"/>
                </a:lnTo>
                <a:lnTo>
                  <a:pt x="0" y="16154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896111" y="4776228"/>
            <a:ext cx="3922763" cy="164579"/>
          </a:xfrm>
          <a:custGeom>
            <a:avLst/>
            <a:gdLst>
              <a:gd name="connsiteX0" fmla="*/ 0 w 3922763"/>
              <a:gd name="connsiteY0" fmla="*/ 164579 h 164579"/>
              <a:gd name="connsiteX1" fmla="*/ 3922763 w 3922763"/>
              <a:gd name="connsiteY1" fmla="*/ 164579 h 164579"/>
              <a:gd name="connsiteX2" fmla="*/ 3922763 w 3922763"/>
              <a:gd name="connsiteY2" fmla="*/ 0 h 164579"/>
              <a:gd name="connsiteX3" fmla="*/ 0 w 3922763"/>
              <a:gd name="connsiteY3" fmla="*/ 0 h 164579"/>
              <a:gd name="connsiteX4" fmla="*/ 0 w 39227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79">
                <a:moveTo>
                  <a:pt x="0" y="164579"/>
                </a:moveTo>
                <a:lnTo>
                  <a:pt x="3922763" y="164579"/>
                </a:lnTo>
                <a:lnTo>
                  <a:pt x="39227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896111" y="4940808"/>
            <a:ext cx="3922763" cy="161544"/>
          </a:xfrm>
          <a:custGeom>
            <a:avLst/>
            <a:gdLst>
              <a:gd name="connsiteX0" fmla="*/ 0 w 3922763"/>
              <a:gd name="connsiteY0" fmla="*/ 161544 h 161544"/>
              <a:gd name="connsiteX1" fmla="*/ 3922763 w 3922763"/>
              <a:gd name="connsiteY1" fmla="*/ 161544 h 161544"/>
              <a:gd name="connsiteX2" fmla="*/ 3922763 w 3922763"/>
              <a:gd name="connsiteY2" fmla="*/ 0 h 161544"/>
              <a:gd name="connsiteX3" fmla="*/ 0 w 3922763"/>
              <a:gd name="connsiteY3" fmla="*/ 0 h 161544"/>
              <a:gd name="connsiteX4" fmla="*/ 0 w 3922763"/>
              <a:gd name="connsiteY4" fmla="*/ 161544 h 161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1544">
                <a:moveTo>
                  <a:pt x="0" y="161544"/>
                </a:moveTo>
                <a:lnTo>
                  <a:pt x="3922763" y="161544"/>
                </a:lnTo>
                <a:lnTo>
                  <a:pt x="3922763" y="0"/>
                </a:lnTo>
                <a:lnTo>
                  <a:pt x="0" y="0"/>
                </a:lnTo>
                <a:lnTo>
                  <a:pt x="0" y="16154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914400" y="6050292"/>
            <a:ext cx="1828800" cy="9144"/>
          </a:xfrm>
          <a:custGeom>
            <a:avLst/>
            <a:gdLst>
              <a:gd name="connsiteX0" fmla="*/ 0 w 1828800"/>
              <a:gd name="connsiteY0" fmla="*/ 4571 h 9144"/>
              <a:gd name="connsiteX1" fmla="*/ 1828800 w 1828800"/>
              <a:gd name="connsiteY1" fmla="*/ 4571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44">
                <a:moveTo>
                  <a:pt x="0" y="4571"/>
                </a:moveTo>
                <a:lnTo>
                  <a:pt x="1828800" y="457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5239511" y="2682252"/>
            <a:ext cx="3922763" cy="164579"/>
          </a:xfrm>
          <a:custGeom>
            <a:avLst/>
            <a:gdLst>
              <a:gd name="connsiteX0" fmla="*/ 0 w 3922763"/>
              <a:gd name="connsiteY0" fmla="*/ 164579 h 164579"/>
              <a:gd name="connsiteX1" fmla="*/ 3922763 w 3922763"/>
              <a:gd name="connsiteY1" fmla="*/ 164579 h 164579"/>
              <a:gd name="connsiteX2" fmla="*/ 3922763 w 3922763"/>
              <a:gd name="connsiteY2" fmla="*/ 0 h 164579"/>
              <a:gd name="connsiteX3" fmla="*/ 0 w 3922763"/>
              <a:gd name="connsiteY3" fmla="*/ 0 h 164579"/>
              <a:gd name="connsiteX4" fmla="*/ 0 w 39227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79">
                <a:moveTo>
                  <a:pt x="0" y="164579"/>
                </a:moveTo>
                <a:lnTo>
                  <a:pt x="3922763" y="164579"/>
                </a:lnTo>
                <a:lnTo>
                  <a:pt x="39227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5239511" y="2846832"/>
            <a:ext cx="3922763" cy="161544"/>
          </a:xfrm>
          <a:custGeom>
            <a:avLst/>
            <a:gdLst>
              <a:gd name="connsiteX0" fmla="*/ 0 w 3922763"/>
              <a:gd name="connsiteY0" fmla="*/ 161544 h 161544"/>
              <a:gd name="connsiteX1" fmla="*/ 3922763 w 3922763"/>
              <a:gd name="connsiteY1" fmla="*/ 161544 h 161544"/>
              <a:gd name="connsiteX2" fmla="*/ 3922763 w 3922763"/>
              <a:gd name="connsiteY2" fmla="*/ 0 h 161544"/>
              <a:gd name="connsiteX3" fmla="*/ 0 w 3922763"/>
              <a:gd name="connsiteY3" fmla="*/ 0 h 161544"/>
              <a:gd name="connsiteX4" fmla="*/ 0 w 3922763"/>
              <a:gd name="connsiteY4" fmla="*/ 161544 h 161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1544">
                <a:moveTo>
                  <a:pt x="0" y="161544"/>
                </a:moveTo>
                <a:lnTo>
                  <a:pt x="3922763" y="161544"/>
                </a:lnTo>
                <a:lnTo>
                  <a:pt x="3922763" y="0"/>
                </a:lnTo>
                <a:lnTo>
                  <a:pt x="0" y="0"/>
                </a:lnTo>
                <a:lnTo>
                  <a:pt x="0" y="16154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5239511" y="3008388"/>
            <a:ext cx="3922763" cy="164592"/>
          </a:xfrm>
          <a:custGeom>
            <a:avLst/>
            <a:gdLst>
              <a:gd name="connsiteX0" fmla="*/ 0 w 3922763"/>
              <a:gd name="connsiteY0" fmla="*/ 164592 h 164592"/>
              <a:gd name="connsiteX1" fmla="*/ 3922763 w 3922763"/>
              <a:gd name="connsiteY1" fmla="*/ 164592 h 164592"/>
              <a:gd name="connsiteX2" fmla="*/ 3922763 w 3922763"/>
              <a:gd name="connsiteY2" fmla="*/ 0 h 164592"/>
              <a:gd name="connsiteX3" fmla="*/ 0 w 3922763"/>
              <a:gd name="connsiteY3" fmla="*/ 0 h 164592"/>
              <a:gd name="connsiteX4" fmla="*/ 0 w 3922763"/>
              <a:gd name="connsiteY4" fmla="*/ 164592 h 1645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92">
                <a:moveTo>
                  <a:pt x="0" y="164592"/>
                </a:moveTo>
                <a:lnTo>
                  <a:pt x="3922763" y="164592"/>
                </a:lnTo>
                <a:lnTo>
                  <a:pt x="3922763" y="0"/>
                </a:lnTo>
                <a:lnTo>
                  <a:pt x="0" y="0"/>
                </a:lnTo>
                <a:lnTo>
                  <a:pt x="0" y="16459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5239511" y="3172993"/>
            <a:ext cx="3922763" cy="164579"/>
          </a:xfrm>
          <a:custGeom>
            <a:avLst/>
            <a:gdLst>
              <a:gd name="connsiteX0" fmla="*/ 0 w 3922763"/>
              <a:gd name="connsiteY0" fmla="*/ 164579 h 164579"/>
              <a:gd name="connsiteX1" fmla="*/ 3922763 w 3922763"/>
              <a:gd name="connsiteY1" fmla="*/ 164579 h 164579"/>
              <a:gd name="connsiteX2" fmla="*/ 3922763 w 3922763"/>
              <a:gd name="connsiteY2" fmla="*/ 0 h 164579"/>
              <a:gd name="connsiteX3" fmla="*/ 0 w 3922763"/>
              <a:gd name="connsiteY3" fmla="*/ 0 h 164579"/>
              <a:gd name="connsiteX4" fmla="*/ 0 w 39227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79">
                <a:moveTo>
                  <a:pt x="0" y="164579"/>
                </a:moveTo>
                <a:lnTo>
                  <a:pt x="3922763" y="164579"/>
                </a:lnTo>
                <a:lnTo>
                  <a:pt x="39227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239511" y="3337572"/>
            <a:ext cx="3922763" cy="164579"/>
          </a:xfrm>
          <a:custGeom>
            <a:avLst/>
            <a:gdLst>
              <a:gd name="connsiteX0" fmla="*/ 0 w 3922763"/>
              <a:gd name="connsiteY0" fmla="*/ 164579 h 164579"/>
              <a:gd name="connsiteX1" fmla="*/ 3922763 w 3922763"/>
              <a:gd name="connsiteY1" fmla="*/ 164579 h 164579"/>
              <a:gd name="connsiteX2" fmla="*/ 3922763 w 3922763"/>
              <a:gd name="connsiteY2" fmla="*/ 0 h 164579"/>
              <a:gd name="connsiteX3" fmla="*/ 0 w 3922763"/>
              <a:gd name="connsiteY3" fmla="*/ 0 h 164579"/>
              <a:gd name="connsiteX4" fmla="*/ 0 w 39227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79">
                <a:moveTo>
                  <a:pt x="0" y="164579"/>
                </a:moveTo>
                <a:lnTo>
                  <a:pt x="3922763" y="164579"/>
                </a:lnTo>
                <a:lnTo>
                  <a:pt x="39227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5239511" y="3502164"/>
            <a:ext cx="3922763" cy="161531"/>
          </a:xfrm>
          <a:custGeom>
            <a:avLst/>
            <a:gdLst>
              <a:gd name="connsiteX0" fmla="*/ 0 w 3922763"/>
              <a:gd name="connsiteY0" fmla="*/ 161531 h 161531"/>
              <a:gd name="connsiteX1" fmla="*/ 3922763 w 3922763"/>
              <a:gd name="connsiteY1" fmla="*/ 161531 h 161531"/>
              <a:gd name="connsiteX2" fmla="*/ 3922763 w 3922763"/>
              <a:gd name="connsiteY2" fmla="*/ 0 h 161531"/>
              <a:gd name="connsiteX3" fmla="*/ 0 w 3922763"/>
              <a:gd name="connsiteY3" fmla="*/ 0 h 161531"/>
              <a:gd name="connsiteX4" fmla="*/ 0 w 3922763"/>
              <a:gd name="connsiteY4" fmla="*/ 161531 h 1615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1531">
                <a:moveTo>
                  <a:pt x="0" y="161531"/>
                </a:moveTo>
                <a:lnTo>
                  <a:pt x="3922763" y="161531"/>
                </a:lnTo>
                <a:lnTo>
                  <a:pt x="3922763" y="0"/>
                </a:lnTo>
                <a:lnTo>
                  <a:pt x="0" y="0"/>
                </a:lnTo>
                <a:lnTo>
                  <a:pt x="0" y="16153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5239511" y="3663696"/>
            <a:ext cx="3922763" cy="164591"/>
          </a:xfrm>
          <a:custGeom>
            <a:avLst/>
            <a:gdLst>
              <a:gd name="connsiteX0" fmla="*/ 0 w 3922763"/>
              <a:gd name="connsiteY0" fmla="*/ 164591 h 164591"/>
              <a:gd name="connsiteX1" fmla="*/ 3922763 w 3922763"/>
              <a:gd name="connsiteY1" fmla="*/ 164591 h 164591"/>
              <a:gd name="connsiteX2" fmla="*/ 3922763 w 3922763"/>
              <a:gd name="connsiteY2" fmla="*/ 0 h 164591"/>
              <a:gd name="connsiteX3" fmla="*/ 0 w 3922763"/>
              <a:gd name="connsiteY3" fmla="*/ 0 h 164591"/>
              <a:gd name="connsiteX4" fmla="*/ 0 w 3922763"/>
              <a:gd name="connsiteY4" fmla="*/ 164591 h 1645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91">
                <a:moveTo>
                  <a:pt x="0" y="164591"/>
                </a:moveTo>
                <a:lnTo>
                  <a:pt x="3922763" y="164591"/>
                </a:lnTo>
                <a:lnTo>
                  <a:pt x="3922763" y="0"/>
                </a:lnTo>
                <a:lnTo>
                  <a:pt x="0" y="0"/>
                </a:lnTo>
                <a:lnTo>
                  <a:pt x="0" y="16459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5239511" y="3828300"/>
            <a:ext cx="3922763" cy="164579"/>
          </a:xfrm>
          <a:custGeom>
            <a:avLst/>
            <a:gdLst>
              <a:gd name="connsiteX0" fmla="*/ 0 w 3922763"/>
              <a:gd name="connsiteY0" fmla="*/ 164579 h 164579"/>
              <a:gd name="connsiteX1" fmla="*/ 3922763 w 3922763"/>
              <a:gd name="connsiteY1" fmla="*/ 164579 h 164579"/>
              <a:gd name="connsiteX2" fmla="*/ 3922763 w 3922763"/>
              <a:gd name="connsiteY2" fmla="*/ 0 h 164579"/>
              <a:gd name="connsiteX3" fmla="*/ 0 w 3922763"/>
              <a:gd name="connsiteY3" fmla="*/ 0 h 164579"/>
              <a:gd name="connsiteX4" fmla="*/ 0 w 39227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79">
                <a:moveTo>
                  <a:pt x="0" y="164579"/>
                </a:moveTo>
                <a:lnTo>
                  <a:pt x="3922763" y="164579"/>
                </a:lnTo>
                <a:lnTo>
                  <a:pt x="39227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5239511" y="3992892"/>
            <a:ext cx="3922763" cy="161544"/>
          </a:xfrm>
          <a:custGeom>
            <a:avLst/>
            <a:gdLst>
              <a:gd name="connsiteX0" fmla="*/ 0 w 3922763"/>
              <a:gd name="connsiteY0" fmla="*/ 161544 h 161544"/>
              <a:gd name="connsiteX1" fmla="*/ 3922763 w 3922763"/>
              <a:gd name="connsiteY1" fmla="*/ 161544 h 161544"/>
              <a:gd name="connsiteX2" fmla="*/ 3922763 w 3922763"/>
              <a:gd name="connsiteY2" fmla="*/ 0 h 161544"/>
              <a:gd name="connsiteX3" fmla="*/ 0 w 3922763"/>
              <a:gd name="connsiteY3" fmla="*/ 0 h 161544"/>
              <a:gd name="connsiteX4" fmla="*/ 0 w 3922763"/>
              <a:gd name="connsiteY4" fmla="*/ 161544 h 161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1544">
                <a:moveTo>
                  <a:pt x="0" y="161544"/>
                </a:moveTo>
                <a:lnTo>
                  <a:pt x="3922763" y="161544"/>
                </a:lnTo>
                <a:lnTo>
                  <a:pt x="3922763" y="0"/>
                </a:lnTo>
                <a:lnTo>
                  <a:pt x="0" y="0"/>
                </a:lnTo>
                <a:lnTo>
                  <a:pt x="0" y="16154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39511" y="4319028"/>
            <a:ext cx="3922763" cy="164579"/>
          </a:xfrm>
          <a:custGeom>
            <a:avLst/>
            <a:gdLst>
              <a:gd name="connsiteX0" fmla="*/ 0 w 3922763"/>
              <a:gd name="connsiteY0" fmla="*/ 164579 h 164579"/>
              <a:gd name="connsiteX1" fmla="*/ 3922763 w 3922763"/>
              <a:gd name="connsiteY1" fmla="*/ 164579 h 164579"/>
              <a:gd name="connsiteX2" fmla="*/ 3922763 w 3922763"/>
              <a:gd name="connsiteY2" fmla="*/ 0 h 164579"/>
              <a:gd name="connsiteX3" fmla="*/ 0 w 3922763"/>
              <a:gd name="connsiteY3" fmla="*/ 0 h 164579"/>
              <a:gd name="connsiteX4" fmla="*/ 0 w 39227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79">
                <a:moveTo>
                  <a:pt x="0" y="164579"/>
                </a:moveTo>
                <a:lnTo>
                  <a:pt x="3922763" y="164579"/>
                </a:lnTo>
                <a:lnTo>
                  <a:pt x="39227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239511" y="4809756"/>
            <a:ext cx="3922763" cy="164591"/>
          </a:xfrm>
          <a:custGeom>
            <a:avLst/>
            <a:gdLst>
              <a:gd name="connsiteX0" fmla="*/ 0 w 3922763"/>
              <a:gd name="connsiteY0" fmla="*/ 164591 h 164591"/>
              <a:gd name="connsiteX1" fmla="*/ 3922763 w 3922763"/>
              <a:gd name="connsiteY1" fmla="*/ 164591 h 164591"/>
              <a:gd name="connsiteX2" fmla="*/ 3922763 w 3922763"/>
              <a:gd name="connsiteY2" fmla="*/ 0 h 164591"/>
              <a:gd name="connsiteX3" fmla="*/ 0 w 3922763"/>
              <a:gd name="connsiteY3" fmla="*/ 0 h 164591"/>
              <a:gd name="connsiteX4" fmla="*/ 0 w 3922763"/>
              <a:gd name="connsiteY4" fmla="*/ 164591 h 1645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91">
                <a:moveTo>
                  <a:pt x="0" y="164591"/>
                </a:moveTo>
                <a:lnTo>
                  <a:pt x="3922763" y="164591"/>
                </a:lnTo>
                <a:lnTo>
                  <a:pt x="3922763" y="0"/>
                </a:lnTo>
                <a:lnTo>
                  <a:pt x="0" y="0"/>
                </a:lnTo>
                <a:lnTo>
                  <a:pt x="0" y="16459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5239511" y="4974348"/>
            <a:ext cx="3922763" cy="164579"/>
          </a:xfrm>
          <a:custGeom>
            <a:avLst/>
            <a:gdLst>
              <a:gd name="connsiteX0" fmla="*/ 0 w 3922763"/>
              <a:gd name="connsiteY0" fmla="*/ 164579 h 164579"/>
              <a:gd name="connsiteX1" fmla="*/ 3922763 w 3922763"/>
              <a:gd name="connsiteY1" fmla="*/ 164579 h 164579"/>
              <a:gd name="connsiteX2" fmla="*/ 3922763 w 3922763"/>
              <a:gd name="connsiteY2" fmla="*/ 0 h 164579"/>
              <a:gd name="connsiteX3" fmla="*/ 0 w 3922763"/>
              <a:gd name="connsiteY3" fmla="*/ 0 h 164579"/>
              <a:gd name="connsiteX4" fmla="*/ 0 w 39227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79">
                <a:moveTo>
                  <a:pt x="0" y="164579"/>
                </a:moveTo>
                <a:lnTo>
                  <a:pt x="3922763" y="164579"/>
                </a:lnTo>
                <a:lnTo>
                  <a:pt x="39227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5239511" y="5138940"/>
            <a:ext cx="3922763" cy="164579"/>
          </a:xfrm>
          <a:custGeom>
            <a:avLst/>
            <a:gdLst>
              <a:gd name="connsiteX0" fmla="*/ 0 w 3922763"/>
              <a:gd name="connsiteY0" fmla="*/ 164579 h 164579"/>
              <a:gd name="connsiteX1" fmla="*/ 3922763 w 3922763"/>
              <a:gd name="connsiteY1" fmla="*/ 164579 h 164579"/>
              <a:gd name="connsiteX2" fmla="*/ 3922763 w 3922763"/>
              <a:gd name="connsiteY2" fmla="*/ 0 h 164579"/>
              <a:gd name="connsiteX3" fmla="*/ 0 w 3922763"/>
              <a:gd name="connsiteY3" fmla="*/ 0 h 164579"/>
              <a:gd name="connsiteX4" fmla="*/ 0 w 39227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79">
                <a:moveTo>
                  <a:pt x="0" y="164579"/>
                </a:moveTo>
                <a:lnTo>
                  <a:pt x="3922763" y="164579"/>
                </a:lnTo>
                <a:lnTo>
                  <a:pt x="39227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5239511" y="5303520"/>
            <a:ext cx="3922763" cy="161544"/>
          </a:xfrm>
          <a:custGeom>
            <a:avLst/>
            <a:gdLst>
              <a:gd name="connsiteX0" fmla="*/ 0 w 3922763"/>
              <a:gd name="connsiteY0" fmla="*/ 161544 h 161544"/>
              <a:gd name="connsiteX1" fmla="*/ 3922763 w 3922763"/>
              <a:gd name="connsiteY1" fmla="*/ 161544 h 161544"/>
              <a:gd name="connsiteX2" fmla="*/ 3922763 w 3922763"/>
              <a:gd name="connsiteY2" fmla="*/ 0 h 161544"/>
              <a:gd name="connsiteX3" fmla="*/ 0 w 3922763"/>
              <a:gd name="connsiteY3" fmla="*/ 0 h 161544"/>
              <a:gd name="connsiteX4" fmla="*/ 0 w 3922763"/>
              <a:gd name="connsiteY4" fmla="*/ 161544 h 161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1544">
                <a:moveTo>
                  <a:pt x="0" y="161544"/>
                </a:moveTo>
                <a:lnTo>
                  <a:pt x="3922763" y="161544"/>
                </a:lnTo>
                <a:lnTo>
                  <a:pt x="3922763" y="0"/>
                </a:lnTo>
                <a:lnTo>
                  <a:pt x="0" y="0"/>
                </a:lnTo>
                <a:lnTo>
                  <a:pt x="0" y="16154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5239511" y="5465076"/>
            <a:ext cx="3922763" cy="164579"/>
          </a:xfrm>
          <a:custGeom>
            <a:avLst/>
            <a:gdLst>
              <a:gd name="connsiteX0" fmla="*/ 0 w 3922763"/>
              <a:gd name="connsiteY0" fmla="*/ 164579 h 164579"/>
              <a:gd name="connsiteX1" fmla="*/ 3922763 w 3922763"/>
              <a:gd name="connsiteY1" fmla="*/ 164579 h 164579"/>
              <a:gd name="connsiteX2" fmla="*/ 3922763 w 3922763"/>
              <a:gd name="connsiteY2" fmla="*/ 0 h 164579"/>
              <a:gd name="connsiteX3" fmla="*/ 0 w 3922763"/>
              <a:gd name="connsiteY3" fmla="*/ 0 h 164579"/>
              <a:gd name="connsiteX4" fmla="*/ 0 w 39227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79">
                <a:moveTo>
                  <a:pt x="0" y="164579"/>
                </a:moveTo>
                <a:lnTo>
                  <a:pt x="3922763" y="164579"/>
                </a:lnTo>
                <a:lnTo>
                  <a:pt x="39227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5239511" y="5629668"/>
            <a:ext cx="3922763" cy="164591"/>
          </a:xfrm>
          <a:custGeom>
            <a:avLst/>
            <a:gdLst>
              <a:gd name="connsiteX0" fmla="*/ 0 w 3922763"/>
              <a:gd name="connsiteY0" fmla="*/ 164591 h 164591"/>
              <a:gd name="connsiteX1" fmla="*/ 3922763 w 3922763"/>
              <a:gd name="connsiteY1" fmla="*/ 164591 h 164591"/>
              <a:gd name="connsiteX2" fmla="*/ 3922763 w 3922763"/>
              <a:gd name="connsiteY2" fmla="*/ 0 h 164591"/>
              <a:gd name="connsiteX3" fmla="*/ 0 w 3922763"/>
              <a:gd name="connsiteY3" fmla="*/ 0 h 164591"/>
              <a:gd name="connsiteX4" fmla="*/ 0 w 3922763"/>
              <a:gd name="connsiteY4" fmla="*/ 164591 h 1645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91">
                <a:moveTo>
                  <a:pt x="0" y="164591"/>
                </a:moveTo>
                <a:lnTo>
                  <a:pt x="3922763" y="164591"/>
                </a:lnTo>
                <a:lnTo>
                  <a:pt x="3922763" y="0"/>
                </a:lnTo>
                <a:lnTo>
                  <a:pt x="0" y="0"/>
                </a:lnTo>
                <a:lnTo>
                  <a:pt x="0" y="16459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1600" y="6997700"/>
            <a:ext cx="15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901700" y="1054100"/>
            <a:ext cx="3873500" cy="417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41300" algn="l"/>
                <a:tab pos="457200" algn="l"/>
                <a:tab pos="4699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raisonnable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23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soumis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contradiction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débats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</a:p>
          <a:p>
            <a:pPr>
              <a:lnSpc>
                <a:spcPts val="1400"/>
              </a:lnSpc>
              <a:tabLst>
                <a:tab pos="241300" algn="l"/>
                <a:tab pos="457200" algn="l"/>
                <a:tab pos="4699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limites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contradiction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implique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24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41300" algn="l"/>
                <a:tab pos="457200" algn="l"/>
                <a:tab pos="469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1.2.7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SURSEANCE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STATUER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CRIMINEL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</a:p>
          <a:p>
            <a:pPr>
              <a:lnSpc>
                <a:spcPts val="1300"/>
              </a:lnSpc>
              <a:tabLst>
                <a:tab pos="241300" algn="l"/>
                <a:tab pos="457200" algn="l"/>
                <a:tab pos="4699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CIVIL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L'ETAT).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41300" algn="l"/>
                <a:tab pos="457200" algn="l"/>
                <a:tab pos="4699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L’Action publique et l’Action civile se distinguent entre elles par</a:t>
            </a:r>
          </a:p>
          <a:p>
            <a:pPr>
              <a:lnSpc>
                <a:spcPts val="1200"/>
              </a:lnSpc>
              <a:tabLst>
                <a:tab pos="241300" algn="l"/>
                <a:tab pos="457200" algn="l"/>
                <a:tab pos="4699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source,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caractère</a:t>
            </a:r>
          </a:p>
          <a:p>
            <a:pPr>
              <a:lnSpc>
                <a:spcPts val="1200"/>
              </a:lnSpc>
              <a:tabLst>
                <a:tab pos="241300" algn="l"/>
                <a:tab pos="457200" algn="l"/>
                <a:tab pos="469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publique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trouve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source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l’infraction,</a:t>
            </a:r>
          </a:p>
          <a:p>
            <a:pPr>
              <a:lnSpc>
                <a:spcPts val="1200"/>
              </a:lnSpc>
              <a:tabLst>
                <a:tab pos="241300" algn="l"/>
                <a:tab pos="457200" algn="l"/>
                <a:tab pos="4699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tandis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civile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trouve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dommage</a:t>
            </a:r>
          </a:p>
          <a:p>
            <a:pPr>
              <a:lnSpc>
                <a:spcPts val="1200"/>
              </a:lnSpc>
              <a:tabLst>
                <a:tab pos="241300" algn="l"/>
                <a:tab pos="457200" algn="l"/>
                <a:tab pos="4699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cause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l’infraction</a:t>
            </a:r>
          </a:p>
          <a:p>
            <a:pPr>
              <a:lnSpc>
                <a:spcPts val="1200"/>
              </a:lnSpc>
              <a:tabLst>
                <a:tab pos="241300" algn="l"/>
                <a:tab pos="457200" algn="l"/>
                <a:tab pos="469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L’Action publique tend à l’application des peines (objectif</a:t>
            </a:r>
          </a:p>
          <a:p>
            <a:pPr>
              <a:lnSpc>
                <a:spcPts val="1200"/>
              </a:lnSpc>
              <a:tabLst>
                <a:tab pos="241300" algn="l"/>
                <a:tab pos="457200" algn="l"/>
                <a:tab pos="4699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public)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tandis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civile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200"/>
              </a:lnSpc>
              <a:tabLst>
                <a:tab pos="241300" algn="l"/>
                <a:tab pos="457200" algn="l"/>
                <a:tab pos="4699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réparation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dommage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cause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victime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</a:p>
          <a:p>
            <a:pPr>
              <a:lnSpc>
                <a:spcPts val="1200"/>
              </a:lnSpc>
              <a:tabLst>
                <a:tab pos="241300" algn="l"/>
                <a:tab pos="457200" algn="l"/>
                <a:tab pos="4699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l’infraction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(objectif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privé)</a:t>
            </a:r>
          </a:p>
          <a:p>
            <a:pPr>
              <a:lnSpc>
                <a:spcPts val="1200"/>
              </a:lnSpc>
              <a:tabLst>
                <a:tab pos="241300" algn="l"/>
                <a:tab pos="457200" algn="l"/>
                <a:tab pos="4699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L’expression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«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criminel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civil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»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principe</a:t>
            </a:r>
          </a:p>
          <a:p>
            <a:pPr>
              <a:lnSpc>
                <a:spcPts val="1200"/>
              </a:lnSpc>
              <a:tabLst>
                <a:tab pos="241300" algn="l"/>
                <a:tab pos="457200" algn="l"/>
                <a:tab pos="4699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général de droit selon lequel la juridiction civile ne peut remettre</a:t>
            </a:r>
          </a:p>
          <a:p>
            <a:pPr>
              <a:lnSpc>
                <a:spcPts val="1200"/>
              </a:lnSpc>
              <a:tabLst>
                <a:tab pos="241300" algn="l"/>
                <a:tab pos="457200" algn="l"/>
                <a:tab pos="4699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question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définitivement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certainement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  <a:p>
            <a:pPr>
              <a:lnSpc>
                <a:spcPts val="1200"/>
              </a:lnSpc>
              <a:tabLst>
                <a:tab pos="241300" algn="l"/>
                <a:tab pos="457200" algn="l"/>
                <a:tab pos="4699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nécessairement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répressif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l’existence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</a:p>
          <a:p>
            <a:pPr>
              <a:lnSpc>
                <a:spcPts val="1200"/>
              </a:lnSpc>
              <a:tabLst>
                <a:tab pos="241300" algn="l"/>
                <a:tab pos="457200" algn="l"/>
                <a:tab pos="4699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forme la base commune de l’Action civile et de l’Action publique</a:t>
            </a:r>
          </a:p>
          <a:p>
            <a:pPr>
              <a:lnSpc>
                <a:spcPts val="1200"/>
              </a:lnSpc>
              <a:tabLst>
                <a:tab pos="241300" algn="l"/>
                <a:tab pos="457200" algn="l"/>
                <a:tab pos="469900" algn="l"/>
                <a:tab pos="914400" algn="l"/>
              </a:tabLst>
            </a:pP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25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l’application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Principe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?</a:t>
            </a:r>
          </a:p>
          <a:p>
            <a:pPr>
              <a:lnSpc>
                <a:spcPts val="1200"/>
              </a:lnSpc>
              <a:tabLst>
                <a:tab pos="241300" algn="l"/>
                <a:tab pos="457200" algn="l"/>
                <a:tab pos="4699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réfèrerons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jurisprudence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belge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914400" y="61341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1054100" y="6146800"/>
            <a:ext cx="3594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CODT,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PREUVE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PENALE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NULLITE,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REVUE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DROIT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914400" y="6299200"/>
            <a:ext cx="1371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CRIMINEL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637)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914400" y="64262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028700" y="6438900"/>
            <a:ext cx="3378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Cassation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Belge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Janvier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2003,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RW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2003-2004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914400" y="6591300"/>
            <a:ext cx="3860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BOSLY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VANDERMEERSH,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DROIT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PENALE,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EDITION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2010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1001,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112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5257800" y="1079500"/>
            <a:ext cx="3873500" cy="486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6350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effet,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Liège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souligne,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29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juin</a:t>
            </a:r>
          </a:p>
          <a:p>
            <a:pPr>
              <a:lnSpc>
                <a:spcPts val="1300"/>
              </a:lnSpc>
              <a:tabLst>
                <a:tab pos="6350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2010,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qu'«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6350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nature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différente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  <a:p>
            <a:pPr>
              <a:lnSpc>
                <a:spcPts val="1300"/>
              </a:lnSpc>
              <a:tabLst>
                <a:tab pos="6350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poursuivent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buts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différents.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</a:p>
          <a:p>
            <a:pPr>
              <a:lnSpc>
                <a:spcPts val="1300"/>
              </a:lnSpc>
              <a:tabLst>
                <a:tab pos="6350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indépendante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seule</a:t>
            </a:r>
          </a:p>
          <a:p>
            <a:pPr>
              <a:lnSpc>
                <a:spcPts val="1300"/>
              </a:lnSpc>
              <a:tabLst>
                <a:tab pos="6350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réserve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matérialité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défaut</a:t>
            </a:r>
          </a:p>
          <a:p>
            <a:pPr>
              <a:lnSpc>
                <a:spcPts val="1300"/>
              </a:lnSpc>
              <a:tabLst>
                <a:tab pos="6350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texte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imposant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surseoir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</a:p>
          <a:p>
            <a:pPr>
              <a:lnSpc>
                <a:spcPts val="1300"/>
              </a:lnSpc>
              <a:tabLst>
                <a:tab pos="6350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l'attente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l'issue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l'action</a:t>
            </a:r>
          </a:p>
          <a:p>
            <a:pPr>
              <a:lnSpc>
                <a:spcPts val="1300"/>
              </a:lnSpc>
              <a:tabLst>
                <a:tab pos="6350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suspendue</a:t>
            </a:r>
          </a:p>
          <a:p>
            <a:pPr>
              <a:lnSpc>
                <a:spcPts val="1300"/>
              </a:lnSpc>
              <a:tabLst>
                <a:tab pos="6350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jusqu'à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définitive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plan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».</a:t>
            </a:r>
          </a:p>
          <a:p>
            <a:pPr>
              <a:lnSpc>
                <a:spcPts val="1300"/>
              </a:lnSpc>
              <a:tabLst>
                <a:tab pos="6350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9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septembre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2010,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refuse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surseoir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</a:p>
          <a:p>
            <a:pPr>
              <a:lnSpc>
                <a:spcPts val="1200"/>
              </a:lnSpc>
              <a:tabLst>
                <a:tab pos="6350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statuer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l'attente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l'issue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requête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introduite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</a:p>
          <a:p>
            <a:pPr>
              <a:lnSpc>
                <a:spcPts val="1200"/>
              </a:lnSpc>
              <a:tabLst>
                <a:tab pos="6350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poursuivi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Européenne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200"/>
              </a:lnSpc>
              <a:tabLst>
                <a:tab pos="6350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l'homme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violation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équitable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</a:p>
          <a:p>
            <a:pPr>
              <a:lnSpc>
                <a:spcPts val="1200"/>
              </a:lnSpc>
              <a:tabLst>
                <a:tab pos="6350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l'instance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: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«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L'introduction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requête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</a:t>
            </a:r>
          </a:p>
          <a:p>
            <a:pPr>
              <a:lnSpc>
                <a:spcPts val="1200"/>
              </a:lnSpc>
              <a:tabLst>
                <a:tab pos="6350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européenne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l'homme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n'a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effet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200"/>
              </a:lnSpc>
              <a:tabLst>
                <a:tab pos="6350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supprimer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d'atténuer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l'autorité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</a:p>
          <a:p>
            <a:pPr>
              <a:lnSpc>
                <a:spcPts val="1200"/>
              </a:lnSpc>
              <a:tabLst>
                <a:tab pos="6350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reconnue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l'Arrêt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prononcé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d'Appel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Liège.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</a:p>
          <a:p>
            <a:pPr>
              <a:lnSpc>
                <a:spcPts val="1200"/>
              </a:lnSpc>
              <a:tabLst>
                <a:tab pos="6350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autorité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s'impose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erga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omnes.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doit</a:t>
            </a:r>
          </a:p>
          <a:p>
            <a:pPr>
              <a:lnSpc>
                <a:spcPts val="1200"/>
              </a:lnSpc>
              <a:tabLst>
                <a:tab pos="6350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considérer les faits établis. La décision du juge répressif s’impose</a:t>
            </a:r>
          </a:p>
          <a:p>
            <a:pPr>
              <a:lnSpc>
                <a:spcPts val="1200"/>
              </a:lnSpc>
              <a:tabLst>
                <a:tab pos="6350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l’autorité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matérialité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faits.</a:t>
            </a:r>
          </a:p>
          <a:p>
            <a:pPr>
              <a:lnSpc>
                <a:spcPts val="1200"/>
              </a:lnSpc>
              <a:tabLst>
                <a:tab pos="6350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 plus, l'aboutissement du recours devant la Cour Européenne</a:t>
            </a:r>
          </a:p>
          <a:p>
            <a:pPr>
              <a:lnSpc>
                <a:spcPts val="1200"/>
              </a:lnSpc>
              <a:tabLst>
                <a:tab pos="6350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 Droits de l'homme et la réouverture du procès par la Cour de</a:t>
            </a:r>
          </a:p>
          <a:p>
            <a:pPr>
              <a:lnSpc>
                <a:spcPts val="1200"/>
              </a:lnSpc>
              <a:tabLst>
                <a:tab pos="6350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présentent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aucun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caractère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certitude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s'ils</a:t>
            </a:r>
          </a:p>
          <a:p>
            <a:pPr>
              <a:lnSpc>
                <a:spcPts val="1200"/>
              </a:lnSpc>
              <a:tabLst>
                <a:tab pos="6350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devaient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aboutir,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pourraient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temps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très</a:t>
            </a:r>
          </a:p>
          <a:p>
            <a:pPr>
              <a:lnSpc>
                <a:spcPts val="1200"/>
              </a:lnSpc>
              <a:tabLst>
                <a:tab pos="6350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éloigné.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sera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demande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surséance</a:t>
            </a:r>
          </a:p>
          <a:p>
            <a:pPr>
              <a:lnSpc>
                <a:spcPts val="1200"/>
              </a:lnSpc>
              <a:tabLst>
                <a:tab pos="6350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».</a:t>
            </a:r>
          </a:p>
          <a:p>
            <a:pPr>
              <a:lnSpc>
                <a:spcPts val="1200"/>
              </a:lnSpc>
              <a:tabLst>
                <a:tab pos="6350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encore,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suivie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</a:p>
          <a:p>
            <a:pPr>
              <a:lnSpc>
                <a:spcPts val="1200"/>
              </a:lnSpc>
              <a:tabLst>
                <a:tab pos="6350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d'Appel,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confirme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29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2012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jurisprudence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5257800" y="61341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5372100" y="6146800"/>
            <a:ext cx="3517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plus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détail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FRANCHIMONT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JACOB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Masset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A,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5257800" y="6299200"/>
            <a:ext cx="3759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Manuel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Procédure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Pénal,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Liège,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scientifique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faculte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5257800" y="6438900"/>
            <a:ext cx="30480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Droit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Liege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Jeune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Barreau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Liege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1989,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pp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140-152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896111" y="914412"/>
            <a:ext cx="3922763" cy="164591"/>
          </a:xfrm>
          <a:custGeom>
            <a:avLst/>
            <a:gdLst>
              <a:gd name="connsiteX0" fmla="*/ 0 w 3922763"/>
              <a:gd name="connsiteY0" fmla="*/ 164591 h 164591"/>
              <a:gd name="connsiteX1" fmla="*/ 3922763 w 3922763"/>
              <a:gd name="connsiteY1" fmla="*/ 164591 h 164591"/>
              <a:gd name="connsiteX2" fmla="*/ 3922763 w 3922763"/>
              <a:gd name="connsiteY2" fmla="*/ 0 h 164591"/>
              <a:gd name="connsiteX3" fmla="*/ 0 w 3922763"/>
              <a:gd name="connsiteY3" fmla="*/ 0 h 164591"/>
              <a:gd name="connsiteX4" fmla="*/ 0 w 3922763"/>
              <a:gd name="connsiteY4" fmla="*/ 164591 h 1645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91">
                <a:moveTo>
                  <a:pt x="0" y="164591"/>
                </a:moveTo>
                <a:lnTo>
                  <a:pt x="3922763" y="164591"/>
                </a:lnTo>
                <a:lnTo>
                  <a:pt x="3922763" y="0"/>
                </a:lnTo>
                <a:lnTo>
                  <a:pt x="0" y="0"/>
                </a:lnTo>
                <a:lnTo>
                  <a:pt x="0" y="16459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96111" y="1079004"/>
            <a:ext cx="3922763" cy="161531"/>
          </a:xfrm>
          <a:custGeom>
            <a:avLst/>
            <a:gdLst>
              <a:gd name="connsiteX0" fmla="*/ 0 w 3922763"/>
              <a:gd name="connsiteY0" fmla="*/ 161531 h 161531"/>
              <a:gd name="connsiteX1" fmla="*/ 3922763 w 3922763"/>
              <a:gd name="connsiteY1" fmla="*/ 161531 h 161531"/>
              <a:gd name="connsiteX2" fmla="*/ 3922763 w 3922763"/>
              <a:gd name="connsiteY2" fmla="*/ 0 h 161531"/>
              <a:gd name="connsiteX3" fmla="*/ 0 w 3922763"/>
              <a:gd name="connsiteY3" fmla="*/ 0 h 161531"/>
              <a:gd name="connsiteX4" fmla="*/ 0 w 3922763"/>
              <a:gd name="connsiteY4" fmla="*/ 161531 h 1615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1531">
                <a:moveTo>
                  <a:pt x="0" y="161531"/>
                </a:moveTo>
                <a:lnTo>
                  <a:pt x="3922763" y="161531"/>
                </a:lnTo>
                <a:lnTo>
                  <a:pt x="3922763" y="0"/>
                </a:lnTo>
                <a:lnTo>
                  <a:pt x="0" y="0"/>
                </a:lnTo>
                <a:lnTo>
                  <a:pt x="0" y="16153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96111" y="1405140"/>
            <a:ext cx="3922763" cy="164591"/>
          </a:xfrm>
          <a:custGeom>
            <a:avLst/>
            <a:gdLst>
              <a:gd name="connsiteX0" fmla="*/ 0 w 3922763"/>
              <a:gd name="connsiteY0" fmla="*/ 164591 h 164591"/>
              <a:gd name="connsiteX1" fmla="*/ 3922763 w 3922763"/>
              <a:gd name="connsiteY1" fmla="*/ 164591 h 164591"/>
              <a:gd name="connsiteX2" fmla="*/ 3922763 w 3922763"/>
              <a:gd name="connsiteY2" fmla="*/ 0 h 164591"/>
              <a:gd name="connsiteX3" fmla="*/ 0 w 3922763"/>
              <a:gd name="connsiteY3" fmla="*/ 0 h 164591"/>
              <a:gd name="connsiteX4" fmla="*/ 0 w 3922763"/>
              <a:gd name="connsiteY4" fmla="*/ 164591 h 1645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91">
                <a:moveTo>
                  <a:pt x="0" y="164591"/>
                </a:moveTo>
                <a:lnTo>
                  <a:pt x="3922763" y="164591"/>
                </a:lnTo>
                <a:lnTo>
                  <a:pt x="3922763" y="0"/>
                </a:lnTo>
                <a:lnTo>
                  <a:pt x="0" y="0"/>
                </a:lnTo>
                <a:lnTo>
                  <a:pt x="0" y="16459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96111" y="1569745"/>
            <a:ext cx="3922763" cy="164579"/>
          </a:xfrm>
          <a:custGeom>
            <a:avLst/>
            <a:gdLst>
              <a:gd name="connsiteX0" fmla="*/ 0 w 3922763"/>
              <a:gd name="connsiteY0" fmla="*/ 164579 h 164579"/>
              <a:gd name="connsiteX1" fmla="*/ 3922763 w 3922763"/>
              <a:gd name="connsiteY1" fmla="*/ 164579 h 164579"/>
              <a:gd name="connsiteX2" fmla="*/ 3922763 w 3922763"/>
              <a:gd name="connsiteY2" fmla="*/ 0 h 164579"/>
              <a:gd name="connsiteX3" fmla="*/ 0 w 3922763"/>
              <a:gd name="connsiteY3" fmla="*/ 0 h 164579"/>
              <a:gd name="connsiteX4" fmla="*/ 0 w 39227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79">
                <a:moveTo>
                  <a:pt x="0" y="164579"/>
                </a:moveTo>
                <a:lnTo>
                  <a:pt x="3922763" y="164579"/>
                </a:lnTo>
                <a:lnTo>
                  <a:pt x="39227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96111" y="1734324"/>
            <a:ext cx="3922763" cy="161531"/>
          </a:xfrm>
          <a:custGeom>
            <a:avLst/>
            <a:gdLst>
              <a:gd name="connsiteX0" fmla="*/ 0 w 3922763"/>
              <a:gd name="connsiteY0" fmla="*/ 161531 h 161531"/>
              <a:gd name="connsiteX1" fmla="*/ 3922763 w 3922763"/>
              <a:gd name="connsiteY1" fmla="*/ 161531 h 161531"/>
              <a:gd name="connsiteX2" fmla="*/ 3922763 w 3922763"/>
              <a:gd name="connsiteY2" fmla="*/ 0 h 161531"/>
              <a:gd name="connsiteX3" fmla="*/ 0 w 3922763"/>
              <a:gd name="connsiteY3" fmla="*/ 0 h 161531"/>
              <a:gd name="connsiteX4" fmla="*/ 0 w 3922763"/>
              <a:gd name="connsiteY4" fmla="*/ 161531 h 1615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1531">
                <a:moveTo>
                  <a:pt x="0" y="161531"/>
                </a:moveTo>
                <a:lnTo>
                  <a:pt x="3922763" y="161531"/>
                </a:lnTo>
                <a:lnTo>
                  <a:pt x="3922763" y="0"/>
                </a:lnTo>
                <a:lnTo>
                  <a:pt x="0" y="0"/>
                </a:lnTo>
                <a:lnTo>
                  <a:pt x="0" y="16153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896111" y="2060460"/>
            <a:ext cx="3922763" cy="164579"/>
          </a:xfrm>
          <a:custGeom>
            <a:avLst/>
            <a:gdLst>
              <a:gd name="connsiteX0" fmla="*/ 0 w 3922763"/>
              <a:gd name="connsiteY0" fmla="*/ 164579 h 164579"/>
              <a:gd name="connsiteX1" fmla="*/ 3922763 w 3922763"/>
              <a:gd name="connsiteY1" fmla="*/ 164579 h 164579"/>
              <a:gd name="connsiteX2" fmla="*/ 3922763 w 3922763"/>
              <a:gd name="connsiteY2" fmla="*/ 0 h 164579"/>
              <a:gd name="connsiteX3" fmla="*/ 0 w 3922763"/>
              <a:gd name="connsiteY3" fmla="*/ 0 h 164579"/>
              <a:gd name="connsiteX4" fmla="*/ 0 w 39227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79">
                <a:moveTo>
                  <a:pt x="0" y="164579"/>
                </a:moveTo>
                <a:lnTo>
                  <a:pt x="3922763" y="164579"/>
                </a:lnTo>
                <a:lnTo>
                  <a:pt x="39227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896111" y="2389632"/>
            <a:ext cx="3922763" cy="161544"/>
          </a:xfrm>
          <a:custGeom>
            <a:avLst/>
            <a:gdLst>
              <a:gd name="connsiteX0" fmla="*/ 0 w 3922763"/>
              <a:gd name="connsiteY0" fmla="*/ 161544 h 161544"/>
              <a:gd name="connsiteX1" fmla="*/ 3922763 w 3922763"/>
              <a:gd name="connsiteY1" fmla="*/ 161544 h 161544"/>
              <a:gd name="connsiteX2" fmla="*/ 3922763 w 3922763"/>
              <a:gd name="connsiteY2" fmla="*/ 0 h 161544"/>
              <a:gd name="connsiteX3" fmla="*/ 0 w 3922763"/>
              <a:gd name="connsiteY3" fmla="*/ 0 h 161544"/>
              <a:gd name="connsiteX4" fmla="*/ 0 w 3922763"/>
              <a:gd name="connsiteY4" fmla="*/ 161544 h 161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1544">
                <a:moveTo>
                  <a:pt x="0" y="161544"/>
                </a:moveTo>
                <a:lnTo>
                  <a:pt x="3922763" y="161544"/>
                </a:lnTo>
                <a:lnTo>
                  <a:pt x="3922763" y="0"/>
                </a:lnTo>
                <a:lnTo>
                  <a:pt x="0" y="0"/>
                </a:lnTo>
                <a:lnTo>
                  <a:pt x="0" y="16154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896111" y="2715780"/>
            <a:ext cx="3922763" cy="164579"/>
          </a:xfrm>
          <a:custGeom>
            <a:avLst/>
            <a:gdLst>
              <a:gd name="connsiteX0" fmla="*/ 0 w 3922763"/>
              <a:gd name="connsiteY0" fmla="*/ 164579 h 164579"/>
              <a:gd name="connsiteX1" fmla="*/ 3922763 w 3922763"/>
              <a:gd name="connsiteY1" fmla="*/ 164579 h 164579"/>
              <a:gd name="connsiteX2" fmla="*/ 3922763 w 3922763"/>
              <a:gd name="connsiteY2" fmla="*/ 0 h 164579"/>
              <a:gd name="connsiteX3" fmla="*/ 0 w 3922763"/>
              <a:gd name="connsiteY3" fmla="*/ 0 h 164579"/>
              <a:gd name="connsiteX4" fmla="*/ 0 w 39227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79">
                <a:moveTo>
                  <a:pt x="0" y="164579"/>
                </a:moveTo>
                <a:lnTo>
                  <a:pt x="3922763" y="164579"/>
                </a:lnTo>
                <a:lnTo>
                  <a:pt x="39227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896111" y="2880360"/>
            <a:ext cx="3922763" cy="164592"/>
          </a:xfrm>
          <a:custGeom>
            <a:avLst/>
            <a:gdLst>
              <a:gd name="connsiteX0" fmla="*/ 0 w 3922763"/>
              <a:gd name="connsiteY0" fmla="*/ 164591 h 164592"/>
              <a:gd name="connsiteX1" fmla="*/ 3922763 w 3922763"/>
              <a:gd name="connsiteY1" fmla="*/ 164591 h 164592"/>
              <a:gd name="connsiteX2" fmla="*/ 3922763 w 3922763"/>
              <a:gd name="connsiteY2" fmla="*/ 0 h 164592"/>
              <a:gd name="connsiteX3" fmla="*/ 0 w 3922763"/>
              <a:gd name="connsiteY3" fmla="*/ 0 h 164592"/>
              <a:gd name="connsiteX4" fmla="*/ 0 w 3922763"/>
              <a:gd name="connsiteY4" fmla="*/ 164591 h 1645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92">
                <a:moveTo>
                  <a:pt x="0" y="164591"/>
                </a:moveTo>
                <a:lnTo>
                  <a:pt x="3922763" y="164591"/>
                </a:lnTo>
                <a:lnTo>
                  <a:pt x="3922763" y="0"/>
                </a:lnTo>
                <a:lnTo>
                  <a:pt x="0" y="0"/>
                </a:lnTo>
                <a:lnTo>
                  <a:pt x="0" y="16459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96111" y="3371100"/>
            <a:ext cx="3922763" cy="164579"/>
          </a:xfrm>
          <a:custGeom>
            <a:avLst/>
            <a:gdLst>
              <a:gd name="connsiteX0" fmla="*/ 0 w 3922763"/>
              <a:gd name="connsiteY0" fmla="*/ 164579 h 164579"/>
              <a:gd name="connsiteX1" fmla="*/ 3922763 w 3922763"/>
              <a:gd name="connsiteY1" fmla="*/ 164579 h 164579"/>
              <a:gd name="connsiteX2" fmla="*/ 3922763 w 3922763"/>
              <a:gd name="connsiteY2" fmla="*/ 0 h 164579"/>
              <a:gd name="connsiteX3" fmla="*/ 0 w 3922763"/>
              <a:gd name="connsiteY3" fmla="*/ 0 h 164579"/>
              <a:gd name="connsiteX4" fmla="*/ 0 w 39227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79">
                <a:moveTo>
                  <a:pt x="0" y="164579"/>
                </a:moveTo>
                <a:lnTo>
                  <a:pt x="3922763" y="164579"/>
                </a:lnTo>
                <a:lnTo>
                  <a:pt x="39227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96111" y="3535692"/>
            <a:ext cx="3922763" cy="161544"/>
          </a:xfrm>
          <a:custGeom>
            <a:avLst/>
            <a:gdLst>
              <a:gd name="connsiteX0" fmla="*/ 0 w 3922763"/>
              <a:gd name="connsiteY0" fmla="*/ 161544 h 161544"/>
              <a:gd name="connsiteX1" fmla="*/ 3922763 w 3922763"/>
              <a:gd name="connsiteY1" fmla="*/ 161544 h 161544"/>
              <a:gd name="connsiteX2" fmla="*/ 3922763 w 3922763"/>
              <a:gd name="connsiteY2" fmla="*/ 0 h 161544"/>
              <a:gd name="connsiteX3" fmla="*/ 0 w 3922763"/>
              <a:gd name="connsiteY3" fmla="*/ 0 h 161544"/>
              <a:gd name="connsiteX4" fmla="*/ 0 w 3922763"/>
              <a:gd name="connsiteY4" fmla="*/ 161544 h 161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1544">
                <a:moveTo>
                  <a:pt x="0" y="161544"/>
                </a:moveTo>
                <a:lnTo>
                  <a:pt x="3922763" y="161544"/>
                </a:lnTo>
                <a:lnTo>
                  <a:pt x="3922763" y="0"/>
                </a:lnTo>
                <a:lnTo>
                  <a:pt x="0" y="0"/>
                </a:lnTo>
                <a:lnTo>
                  <a:pt x="0" y="16154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896111" y="3697236"/>
            <a:ext cx="3922763" cy="164579"/>
          </a:xfrm>
          <a:custGeom>
            <a:avLst/>
            <a:gdLst>
              <a:gd name="connsiteX0" fmla="*/ 0 w 3922763"/>
              <a:gd name="connsiteY0" fmla="*/ 164579 h 164579"/>
              <a:gd name="connsiteX1" fmla="*/ 3922763 w 3922763"/>
              <a:gd name="connsiteY1" fmla="*/ 164579 h 164579"/>
              <a:gd name="connsiteX2" fmla="*/ 3922763 w 3922763"/>
              <a:gd name="connsiteY2" fmla="*/ 0 h 164579"/>
              <a:gd name="connsiteX3" fmla="*/ 0 w 3922763"/>
              <a:gd name="connsiteY3" fmla="*/ 0 h 164579"/>
              <a:gd name="connsiteX4" fmla="*/ 0 w 39227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79">
                <a:moveTo>
                  <a:pt x="0" y="164579"/>
                </a:moveTo>
                <a:lnTo>
                  <a:pt x="3922763" y="164579"/>
                </a:lnTo>
                <a:lnTo>
                  <a:pt x="39227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896111" y="3861828"/>
            <a:ext cx="3922763" cy="164579"/>
          </a:xfrm>
          <a:custGeom>
            <a:avLst/>
            <a:gdLst>
              <a:gd name="connsiteX0" fmla="*/ 0 w 3922763"/>
              <a:gd name="connsiteY0" fmla="*/ 164579 h 164579"/>
              <a:gd name="connsiteX1" fmla="*/ 3922763 w 3922763"/>
              <a:gd name="connsiteY1" fmla="*/ 164579 h 164579"/>
              <a:gd name="connsiteX2" fmla="*/ 3922763 w 3922763"/>
              <a:gd name="connsiteY2" fmla="*/ 0 h 164579"/>
              <a:gd name="connsiteX3" fmla="*/ 0 w 3922763"/>
              <a:gd name="connsiteY3" fmla="*/ 0 h 164579"/>
              <a:gd name="connsiteX4" fmla="*/ 0 w 39227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79">
                <a:moveTo>
                  <a:pt x="0" y="164579"/>
                </a:moveTo>
                <a:lnTo>
                  <a:pt x="3922763" y="164579"/>
                </a:lnTo>
                <a:lnTo>
                  <a:pt x="39227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96111" y="4026408"/>
            <a:ext cx="3922763" cy="164591"/>
          </a:xfrm>
          <a:custGeom>
            <a:avLst/>
            <a:gdLst>
              <a:gd name="connsiteX0" fmla="*/ 0 w 3922763"/>
              <a:gd name="connsiteY0" fmla="*/ 164591 h 164591"/>
              <a:gd name="connsiteX1" fmla="*/ 3922763 w 3922763"/>
              <a:gd name="connsiteY1" fmla="*/ 164591 h 164591"/>
              <a:gd name="connsiteX2" fmla="*/ 3922763 w 3922763"/>
              <a:gd name="connsiteY2" fmla="*/ 0 h 164591"/>
              <a:gd name="connsiteX3" fmla="*/ 0 w 3922763"/>
              <a:gd name="connsiteY3" fmla="*/ 0 h 164591"/>
              <a:gd name="connsiteX4" fmla="*/ 0 w 3922763"/>
              <a:gd name="connsiteY4" fmla="*/ 164591 h 1645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91">
                <a:moveTo>
                  <a:pt x="0" y="164591"/>
                </a:moveTo>
                <a:lnTo>
                  <a:pt x="3922763" y="164591"/>
                </a:lnTo>
                <a:lnTo>
                  <a:pt x="3922763" y="0"/>
                </a:lnTo>
                <a:lnTo>
                  <a:pt x="0" y="0"/>
                </a:lnTo>
                <a:lnTo>
                  <a:pt x="0" y="16459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896111" y="4191012"/>
            <a:ext cx="3922763" cy="161531"/>
          </a:xfrm>
          <a:custGeom>
            <a:avLst/>
            <a:gdLst>
              <a:gd name="connsiteX0" fmla="*/ 0 w 3922763"/>
              <a:gd name="connsiteY0" fmla="*/ 161531 h 161531"/>
              <a:gd name="connsiteX1" fmla="*/ 3922763 w 3922763"/>
              <a:gd name="connsiteY1" fmla="*/ 161531 h 161531"/>
              <a:gd name="connsiteX2" fmla="*/ 3922763 w 3922763"/>
              <a:gd name="connsiteY2" fmla="*/ 0 h 161531"/>
              <a:gd name="connsiteX3" fmla="*/ 0 w 3922763"/>
              <a:gd name="connsiteY3" fmla="*/ 0 h 161531"/>
              <a:gd name="connsiteX4" fmla="*/ 0 w 3922763"/>
              <a:gd name="connsiteY4" fmla="*/ 161531 h 1615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1531">
                <a:moveTo>
                  <a:pt x="0" y="161531"/>
                </a:moveTo>
                <a:lnTo>
                  <a:pt x="3922763" y="161531"/>
                </a:lnTo>
                <a:lnTo>
                  <a:pt x="3922763" y="0"/>
                </a:lnTo>
                <a:lnTo>
                  <a:pt x="0" y="0"/>
                </a:lnTo>
                <a:lnTo>
                  <a:pt x="0" y="16153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896111" y="4352556"/>
            <a:ext cx="3922763" cy="164591"/>
          </a:xfrm>
          <a:custGeom>
            <a:avLst/>
            <a:gdLst>
              <a:gd name="connsiteX0" fmla="*/ 0 w 3922763"/>
              <a:gd name="connsiteY0" fmla="*/ 164591 h 164591"/>
              <a:gd name="connsiteX1" fmla="*/ 3922763 w 3922763"/>
              <a:gd name="connsiteY1" fmla="*/ 164591 h 164591"/>
              <a:gd name="connsiteX2" fmla="*/ 3922763 w 3922763"/>
              <a:gd name="connsiteY2" fmla="*/ 0 h 164591"/>
              <a:gd name="connsiteX3" fmla="*/ 0 w 3922763"/>
              <a:gd name="connsiteY3" fmla="*/ 0 h 164591"/>
              <a:gd name="connsiteX4" fmla="*/ 0 w 3922763"/>
              <a:gd name="connsiteY4" fmla="*/ 164591 h 1645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91">
                <a:moveTo>
                  <a:pt x="0" y="164591"/>
                </a:moveTo>
                <a:lnTo>
                  <a:pt x="3922763" y="164591"/>
                </a:lnTo>
                <a:lnTo>
                  <a:pt x="3922763" y="0"/>
                </a:lnTo>
                <a:lnTo>
                  <a:pt x="0" y="0"/>
                </a:lnTo>
                <a:lnTo>
                  <a:pt x="0" y="16459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896111" y="4517148"/>
            <a:ext cx="3922763" cy="164579"/>
          </a:xfrm>
          <a:custGeom>
            <a:avLst/>
            <a:gdLst>
              <a:gd name="connsiteX0" fmla="*/ 0 w 3922763"/>
              <a:gd name="connsiteY0" fmla="*/ 164579 h 164579"/>
              <a:gd name="connsiteX1" fmla="*/ 3922763 w 3922763"/>
              <a:gd name="connsiteY1" fmla="*/ 164579 h 164579"/>
              <a:gd name="connsiteX2" fmla="*/ 3922763 w 3922763"/>
              <a:gd name="connsiteY2" fmla="*/ 0 h 164579"/>
              <a:gd name="connsiteX3" fmla="*/ 0 w 3922763"/>
              <a:gd name="connsiteY3" fmla="*/ 0 h 164579"/>
              <a:gd name="connsiteX4" fmla="*/ 0 w 39227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79">
                <a:moveTo>
                  <a:pt x="0" y="164579"/>
                </a:moveTo>
                <a:lnTo>
                  <a:pt x="3922763" y="164579"/>
                </a:lnTo>
                <a:lnTo>
                  <a:pt x="39227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6111" y="4681740"/>
            <a:ext cx="3922763" cy="164579"/>
          </a:xfrm>
          <a:custGeom>
            <a:avLst/>
            <a:gdLst>
              <a:gd name="connsiteX0" fmla="*/ 0 w 3922763"/>
              <a:gd name="connsiteY0" fmla="*/ 164579 h 164579"/>
              <a:gd name="connsiteX1" fmla="*/ 3922763 w 3922763"/>
              <a:gd name="connsiteY1" fmla="*/ 164579 h 164579"/>
              <a:gd name="connsiteX2" fmla="*/ 3922763 w 3922763"/>
              <a:gd name="connsiteY2" fmla="*/ 0 h 164579"/>
              <a:gd name="connsiteX3" fmla="*/ 0 w 3922763"/>
              <a:gd name="connsiteY3" fmla="*/ 0 h 164579"/>
              <a:gd name="connsiteX4" fmla="*/ 0 w 39227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79">
                <a:moveTo>
                  <a:pt x="0" y="164579"/>
                </a:moveTo>
                <a:lnTo>
                  <a:pt x="3922763" y="164579"/>
                </a:lnTo>
                <a:lnTo>
                  <a:pt x="39227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896111" y="5172468"/>
            <a:ext cx="3922763" cy="164591"/>
          </a:xfrm>
          <a:custGeom>
            <a:avLst/>
            <a:gdLst>
              <a:gd name="connsiteX0" fmla="*/ 0 w 3922763"/>
              <a:gd name="connsiteY0" fmla="*/ 164591 h 164591"/>
              <a:gd name="connsiteX1" fmla="*/ 3922763 w 3922763"/>
              <a:gd name="connsiteY1" fmla="*/ 164591 h 164591"/>
              <a:gd name="connsiteX2" fmla="*/ 3922763 w 3922763"/>
              <a:gd name="connsiteY2" fmla="*/ 0 h 164591"/>
              <a:gd name="connsiteX3" fmla="*/ 0 w 3922763"/>
              <a:gd name="connsiteY3" fmla="*/ 0 h 164591"/>
              <a:gd name="connsiteX4" fmla="*/ 0 w 3922763"/>
              <a:gd name="connsiteY4" fmla="*/ 164591 h 1645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91">
                <a:moveTo>
                  <a:pt x="0" y="164591"/>
                </a:moveTo>
                <a:lnTo>
                  <a:pt x="3922763" y="164591"/>
                </a:lnTo>
                <a:lnTo>
                  <a:pt x="3922763" y="0"/>
                </a:lnTo>
                <a:lnTo>
                  <a:pt x="0" y="0"/>
                </a:lnTo>
                <a:lnTo>
                  <a:pt x="0" y="16459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96111" y="5337060"/>
            <a:ext cx="3922763" cy="164579"/>
          </a:xfrm>
          <a:custGeom>
            <a:avLst/>
            <a:gdLst>
              <a:gd name="connsiteX0" fmla="*/ 0 w 3922763"/>
              <a:gd name="connsiteY0" fmla="*/ 164579 h 164579"/>
              <a:gd name="connsiteX1" fmla="*/ 3922763 w 3922763"/>
              <a:gd name="connsiteY1" fmla="*/ 164579 h 164579"/>
              <a:gd name="connsiteX2" fmla="*/ 3922763 w 3922763"/>
              <a:gd name="connsiteY2" fmla="*/ 0 h 164579"/>
              <a:gd name="connsiteX3" fmla="*/ 0 w 3922763"/>
              <a:gd name="connsiteY3" fmla="*/ 0 h 164579"/>
              <a:gd name="connsiteX4" fmla="*/ 0 w 39227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79">
                <a:moveTo>
                  <a:pt x="0" y="164579"/>
                </a:moveTo>
                <a:lnTo>
                  <a:pt x="3922763" y="164579"/>
                </a:lnTo>
                <a:lnTo>
                  <a:pt x="39227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96111" y="5663184"/>
            <a:ext cx="3922763" cy="164591"/>
          </a:xfrm>
          <a:custGeom>
            <a:avLst/>
            <a:gdLst>
              <a:gd name="connsiteX0" fmla="*/ 0 w 3922763"/>
              <a:gd name="connsiteY0" fmla="*/ 164591 h 164591"/>
              <a:gd name="connsiteX1" fmla="*/ 3922763 w 3922763"/>
              <a:gd name="connsiteY1" fmla="*/ 164591 h 164591"/>
              <a:gd name="connsiteX2" fmla="*/ 3922763 w 3922763"/>
              <a:gd name="connsiteY2" fmla="*/ 0 h 164591"/>
              <a:gd name="connsiteX3" fmla="*/ 0 w 3922763"/>
              <a:gd name="connsiteY3" fmla="*/ 0 h 164591"/>
              <a:gd name="connsiteX4" fmla="*/ 0 w 3922763"/>
              <a:gd name="connsiteY4" fmla="*/ 164591 h 1645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91">
                <a:moveTo>
                  <a:pt x="0" y="164591"/>
                </a:moveTo>
                <a:lnTo>
                  <a:pt x="3922763" y="164591"/>
                </a:lnTo>
                <a:lnTo>
                  <a:pt x="3922763" y="0"/>
                </a:lnTo>
                <a:lnTo>
                  <a:pt x="0" y="0"/>
                </a:lnTo>
                <a:lnTo>
                  <a:pt x="0" y="16459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96111" y="5992380"/>
            <a:ext cx="3922763" cy="161544"/>
          </a:xfrm>
          <a:custGeom>
            <a:avLst/>
            <a:gdLst>
              <a:gd name="connsiteX0" fmla="*/ 0 w 3922763"/>
              <a:gd name="connsiteY0" fmla="*/ 161544 h 161544"/>
              <a:gd name="connsiteX1" fmla="*/ 3922763 w 3922763"/>
              <a:gd name="connsiteY1" fmla="*/ 161544 h 161544"/>
              <a:gd name="connsiteX2" fmla="*/ 3922763 w 3922763"/>
              <a:gd name="connsiteY2" fmla="*/ 0 h 161544"/>
              <a:gd name="connsiteX3" fmla="*/ 0 w 3922763"/>
              <a:gd name="connsiteY3" fmla="*/ 0 h 161544"/>
              <a:gd name="connsiteX4" fmla="*/ 0 w 3922763"/>
              <a:gd name="connsiteY4" fmla="*/ 161544 h 161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1544">
                <a:moveTo>
                  <a:pt x="0" y="161544"/>
                </a:moveTo>
                <a:lnTo>
                  <a:pt x="3922763" y="161544"/>
                </a:lnTo>
                <a:lnTo>
                  <a:pt x="3922763" y="0"/>
                </a:lnTo>
                <a:lnTo>
                  <a:pt x="0" y="0"/>
                </a:lnTo>
                <a:lnTo>
                  <a:pt x="0" y="16154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96111" y="6153924"/>
            <a:ext cx="3922763" cy="164579"/>
          </a:xfrm>
          <a:custGeom>
            <a:avLst/>
            <a:gdLst>
              <a:gd name="connsiteX0" fmla="*/ 0 w 3922763"/>
              <a:gd name="connsiteY0" fmla="*/ 164579 h 164579"/>
              <a:gd name="connsiteX1" fmla="*/ 3922763 w 3922763"/>
              <a:gd name="connsiteY1" fmla="*/ 164579 h 164579"/>
              <a:gd name="connsiteX2" fmla="*/ 3922763 w 3922763"/>
              <a:gd name="connsiteY2" fmla="*/ 0 h 164579"/>
              <a:gd name="connsiteX3" fmla="*/ 0 w 3922763"/>
              <a:gd name="connsiteY3" fmla="*/ 0 h 164579"/>
              <a:gd name="connsiteX4" fmla="*/ 0 w 39227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79">
                <a:moveTo>
                  <a:pt x="0" y="164579"/>
                </a:moveTo>
                <a:lnTo>
                  <a:pt x="3922763" y="164579"/>
                </a:lnTo>
                <a:lnTo>
                  <a:pt x="39227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96111" y="6318516"/>
            <a:ext cx="3922763" cy="164579"/>
          </a:xfrm>
          <a:custGeom>
            <a:avLst/>
            <a:gdLst>
              <a:gd name="connsiteX0" fmla="*/ 0 w 3922763"/>
              <a:gd name="connsiteY0" fmla="*/ 164579 h 164579"/>
              <a:gd name="connsiteX1" fmla="*/ 3922763 w 3922763"/>
              <a:gd name="connsiteY1" fmla="*/ 164579 h 164579"/>
              <a:gd name="connsiteX2" fmla="*/ 3922763 w 3922763"/>
              <a:gd name="connsiteY2" fmla="*/ 0 h 164579"/>
              <a:gd name="connsiteX3" fmla="*/ 0 w 3922763"/>
              <a:gd name="connsiteY3" fmla="*/ 0 h 164579"/>
              <a:gd name="connsiteX4" fmla="*/ 0 w 39227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79">
                <a:moveTo>
                  <a:pt x="0" y="164579"/>
                </a:moveTo>
                <a:lnTo>
                  <a:pt x="3922763" y="164579"/>
                </a:lnTo>
                <a:lnTo>
                  <a:pt x="39227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914400" y="6635508"/>
            <a:ext cx="1828800" cy="9131"/>
          </a:xfrm>
          <a:custGeom>
            <a:avLst/>
            <a:gdLst>
              <a:gd name="connsiteX0" fmla="*/ 0 w 1828800"/>
              <a:gd name="connsiteY0" fmla="*/ 4565 h 9131"/>
              <a:gd name="connsiteX1" fmla="*/ 1828800 w 1828800"/>
              <a:gd name="connsiteY1" fmla="*/ 4565 h 91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31">
                <a:moveTo>
                  <a:pt x="0" y="4565"/>
                </a:moveTo>
                <a:lnTo>
                  <a:pt x="1828800" y="456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5239511" y="1079004"/>
            <a:ext cx="3922763" cy="161531"/>
          </a:xfrm>
          <a:custGeom>
            <a:avLst/>
            <a:gdLst>
              <a:gd name="connsiteX0" fmla="*/ 0 w 3922763"/>
              <a:gd name="connsiteY0" fmla="*/ 161531 h 161531"/>
              <a:gd name="connsiteX1" fmla="*/ 3922763 w 3922763"/>
              <a:gd name="connsiteY1" fmla="*/ 161531 h 161531"/>
              <a:gd name="connsiteX2" fmla="*/ 3922763 w 3922763"/>
              <a:gd name="connsiteY2" fmla="*/ 0 h 161531"/>
              <a:gd name="connsiteX3" fmla="*/ 0 w 3922763"/>
              <a:gd name="connsiteY3" fmla="*/ 0 h 161531"/>
              <a:gd name="connsiteX4" fmla="*/ 0 w 3922763"/>
              <a:gd name="connsiteY4" fmla="*/ 161531 h 1615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1531">
                <a:moveTo>
                  <a:pt x="0" y="161531"/>
                </a:moveTo>
                <a:lnTo>
                  <a:pt x="3922763" y="161531"/>
                </a:lnTo>
                <a:lnTo>
                  <a:pt x="3922763" y="0"/>
                </a:lnTo>
                <a:lnTo>
                  <a:pt x="0" y="0"/>
                </a:lnTo>
                <a:lnTo>
                  <a:pt x="0" y="16153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5239511" y="1240536"/>
            <a:ext cx="3922763" cy="164591"/>
          </a:xfrm>
          <a:custGeom>
            <a:avLst/>
            <a:gdLst>
              <a:gd name="connsiteX0" fmla="*/ 0 w 3922763"/>
              <a:gd name="connsiteY0" fmla="*/ 164591 h 164591"/>
              <a:gd name="connsiteX1" fmla="*/ 3922763 w 3922763"/>
              <a:gd name="connsiteY1" fmla="*/ 164591 h 164591"/>
              <a:gd name="connsiteX2" fmla="*/ 3922763 w 3922763"/>
              <a:gd name="connsiteY2" fmla="*/ 0 h 164591"/>
              <a:gd name="connsiteX3" fmla="*/ 0 w 3922763"/>
              <a:gd name="connsiteY3" fmla="*/ 0 h 164591"/>
              <a:gd name="connsiteX4" fmla="*/ 0 w 3922763"/>
              <a:gd name="connsiteY4" fmla="*/ 164591 h 1645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91">
                <a:moveTo>
                  <a:pt x="0" y="164591"/>
                </a:moveTo>
                <a:lnTo>
                  <a:pt x="3922763" y="164591"/>
                </a:lnTo>
                <a:lnTo>
                  <a:pt x="3922763" y="0"/>
                </a:lnTo>
                <a:lnTo>
                  <a:pt x="0" y="0"/>
                </a:lnTo>
                <a:lnTo>
                  <a:pt x="0" y="16459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5239511" y="1569745"/>
            <a:ext cx="3922763" cy="164579"/>
          </a:xfrm>
          <a:custGeom>
            <a:avLst/>
            <a:gdLst>
              <a:gd name="connsiteX0" fmla="*/ 0 w 3922763"/>
              <a:gd name="connsiteY0" fmla="*/ 164579 h 164579"/>
              <a:gd name="connsiteX1" fmla="*/ 3922763 w 3922763"/>
              <a:gd name="connsiteY1" fmla="*/ 164579 h 164579"/>
              <a:gd name="connsiteX2" fmla="*/ 3922763 w 3922763"/>
              <a:gd name="connsiteY2" fmla="*/ 0 h 164579"/>
              <a:gd name="connsiteX3" fmla="*/ 0 w 3922763"/>
              <a:gd name="connsiteY3" fmla="*/ 0 h 164579"/>
              <a:gd name="connsiteX4" fmla="*/ 0 w 39227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79">
                <a:moveTo>
                  <a:pt x="0" y="164579"/>
                </a:moveTo>
                <a:lnTo>
                  <a:pt x="3922763" y="164579"/>
                </a:lnTo>
                <a:lnTo>
                  <a:pt x="39227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5239511" y="1734324"/>
            <a:ext cx="3922763" cy="161531"/>
          </a:xfrm>
          <a:custGeom>
            <a:avLst/>
            <a:gdLst>
              <a:gd name="connsiteX0" fmla="*/ 0 w 3922763"/>
              <a:gd name="connsiteY0" fmla="*/ 161531 h 161531"/>
              <a:gd name="connsiteX1" fmla="*/ 3922763 w 3922763"/>
              <a:gd name="connsiteY1" fmla="*/ 161531 h 161531"/>
              <a:gd name="connsiteX2" fmla="*/ 3922763 w 3922763"/>
              <a:gd name="connsiteY2" fmla="*/ 0 h 161531"/>
              <a:gd name="connsiteX3" fmla="*/ 0 w 3922763"/>
              <a:gd name="connsiteY3" fmla="*/ 0 h 161531"/>
              <a:gd name="connsiteX4" fmla="*/ 0 w 3922763"/>
              <a:gd name="connsiteY4" fmla="*/ 161531 h 1615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1531">
                <a:moveTo>
                  <a:pt x="0" y="161531"/>
                </a:moveTo>
                <a:lnTo>
                  <a:pt x="3922763" y="161531"/>
                </a:lnTo>
                <a:lnTo>
                  <a:pt x="3922763" y="0"/>
                </a:lnTo>
                <a:lnTo>
                  <a:pt x="0" y="0"/>
                </a:lnTo>
                <a:lnTo>
                  <a:pt x="0" y="16153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5239511" y="1895868"/>
            <a:ext cx="3922763" cy="164592"/>
          </a:xfrm>
          <a:custGeom>
            <a:avLst/>
            <a:gdLst>
              <a:gd name="connsiteX0" fmla="*/ 0 w 3922763"/>
              <a:gd name="connsiteY0" fmla="*/ 164591 h 164592"/>
              <a:gd name="connsiteX1" fmla="*/ 3922763 w 3922763"/>
              <a:gd name="connsiteY1" fmla="*/ 164591 h 164592"/>
              <a:gd name="connsiteX2" fmla="*/ 3922763 w 3922763"/>
              <a:gd name="connsiteY2" fmla="*/ 0 h 164592"/>
              <a:gd name="connsiteX3" fmla="*/ 0 w 3922763"/>
              <a:gd name="connsiteY3" fmla="*/ 0 h 164592"/>
              <a:gd name="connsiteX4" fmla="*/ 0 w 3922763"/>
              <a:gd name="connsiteY4" fmla="*/ 164591 h 1645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92">
                <a:moveTo>
                  <a:pt x="0" y="164591"/>
                </a:moveTo>
                <a:lnTo>
                  <a:pt x="3922763" y="164591"/>
                </a:lnTo>
                <a:lnTo>
                  <a:pt x="3922763" y="0"/>
                </a:lnTo>
                <a:lnTo>
                  <a:pt x="0" y="0"/>
                </a:lnTo>
                <a:lnTo>
                  <a:pt x="0" y="16459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5239511" y="2060460"/>
            <a:ext cx="3922763" cy="164579"/>
          </a:xfrm>
          <a:custGeom>
            <a:avLst/>
            <a:gdLst>
              <a:gd name="connsiteX0" fmla="*/ 0 w 3922763"/>
              <a:gd name="connsiteY0" fmla="*/ 164579 h 164579"/>
              <a:gd name="connsiteX1" fmla="*/ 3922763 w 3922763"/>
              <a:gd name="connsiteY1" fmla="*/ 164579 h 164579"/>
              <a:gd name="connsiteX2" fmla="*/ 3922763 w 3922763"/>
              <a:gd name="connsiteY2" fmla="*/ 0 h 164579"/>
              <a:gd name="connsiteX3" fmla="*/ 0 w 3922763"/>
              <a:gd name="connsiteY3" fmla="*/ 0 h 164579"/>
              <a:gd name="connsiteX4" fmla="*/ 0 w 39227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79">
                <a:moveTo>
                  <a:pt x="0" y="164579"/>
                </a:moveTo>
                <a:lnTo>
                  <a:pt x="3922763" y="164579"/>
                </a:lnTo>
                <a:lnTo>
                  <a:pt x="39227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5239511" y="2225052"/>
            <a:ext cx="3922763" cy="164579"/>
          </a:xfrm>
          <a:custGeom>
            <a:avLst/>
            <a:gdLst>
              <a:gd name="connsiteX0" fmla="*/ 0 w 3922763"/>
              <a:gd name="connsiteY0" fmla="*/ 164579 h 164579"/>
              <a:gd name="connsiteX1" fmla="*/ 3922763 w 3922763"/>
              <a:gd name="connsiteY1" fmla="*/ 164579 h 164579"/>
              <a:gd name="connsiteX2" fmla="*/ 3922763 w 3922763"/>
              <a:gd name="connsiteY2" fmla="*/ 0 h 164579"/>
              <a:gd name="connsiteX3" fmla="*/ 0 w 3922763"/>
              <a:gd name="connsiteY3" fmla="*/ 0 h 164579"/>
              <a:gd name="connsiteX4" fmla="*/ 0 w 39227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79">
                <a:moveTo>
                  <a:pt x="0" y="164579"/>
                </a:moveTo>
                <a:lnTo>
                  <a:pt x="3922763" y="164579"/>
                </a:lnTo>
                <a:lnTo>
                  <a:pt x="39227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5239511" y="2389632"/>
            <a:ext cx="3922763" cy="161544"/>
          </a:xfrm>
          <a:custGeom>
            <a:avLst/>
            <a:gdLst>
              <a:gd name="connsiteX0" fmla="*/ 0 w 3922763"/>
              <a:gd name="connsiteY0" fmla="*/ 161544 h 161544"/>
              <a:gd name="connsiteX1" fmla="*/ 3922763 w 3922763"/>
              <a:gd name="connsiteY1" fmla="*/ 161544 h 161544"/>
              <a:gd name="connsiteX2" fmla="*/ 3922763 w 3922763"/>
              <a:gd name="connsiteY2" fmla="*/ 0 h 161544"/>
              <a:gd name="connsiteX3" fmla="*/ 0 w 3922763"/>
              <a:gd name="connsiteY3" fmla="*/ 0 h 161544"/>
              <a:gd name="connsiteX4" fmla="*/ 0 w 3922763"/>
              <a:gd name="connsiteY4" fmla="*/ 161544 h 161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1544">
                <a:moveTo>
                  <a:pt x="0" y="161544"/>
                </a:moveTo>
                <a:lnTo>
                  <a:pt x="3922763" y="161544"/>
                </a:lnTo>
                <a:lnTo>
                  <a:pt x="3922763" y="0"/>
                </a:lnTo>
                <a:lnTo>
                  <a:pt x="0" y="0"/>
                </a:lnTo>
                <a:lnTo>
                  <a:pt x="0" y="16154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5239511" y="2551188"/>
            <a:ext cx="3922763" cy="164592"/>
          </a:xfrm>
          <a:custGeom>
            <a:avLst/>
            <a:gdLst>
              <a:gd name="connsiteX0" fmla="*/ 0 w 3922763"/>
              <a:gd name="connsiteY0" fmla="*/ 164592 h 164592"/>
              <a:gd name="connsiteX1" fmla="*/ 3922763 w 3922763"/>
              <a:gd name="connsiteY1" fmla="*/ 164592 h 164592"/>
              <a:gd name="connsiteX2" fmla="*/ 3922763 w 3922763"/>
              <a:gd name="connsiteY2" fmla="*/ 0 h 164592"/>
              <a:gd name="connsiteX3" fmla="*/ 0 w 3922763"/>
              <a:gd name="connsiteY3" fmla="*/ 0 h 164592"/>
              <a:gd name="connsiteX4" fmla="*/ 0 w 3922763"/>
              <a:gd name="connsiteY4" fmla="*/ 164592 h 1645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92">
                <a:moveTo>
                  <a:pt x="0" y="164592"/>
                </a:moveTo>
                <a:lnTo>
                  <a:pt x="3922763" y="164592"/>
                </a:lnTo>
                <a:lnTo>
                  <a:pt x="3922763" y="0"/>
                </a:lnTo>
                <a:lnTo>
                  <a:pt x="0" y="0"/>
                </a:lnTo>
                <a:lnTo>
                  <a:pt x="0" y="16459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5239511" y="2880360"/>
            <a:ext cx="3922763" cy="164592"/>
          </a:xfrm>
          <a:custGeom>
            <a:avLst/>
            <a:gdLst>
              <a:gd name="connsiteX0" fmla="*/ 0 w 3922763"/>
              <a:gd name="connsiteY0" fmla="*/ 164591 h 164592"/>
              <a:gd name="connsiteX1" fmla="*/ 3922763 w 3922763"/>
              <a:gd name="connsiteY1" fmla="*/ 164591 h 164592"/>
              <a:gd name="connsiteX2" fmla="*/ 3922763 w 3922763"/>
              <a:gd name="connsiteY2" fmla="*/ 0 h 164592"/>
              <a:gd name="connsiteX3" fmla="*/ 0 w 3922763"/>
              <a:gd name="connsiteY3" fmla="*/ 0 h 164592"/>
              <a:gd name="connsiteX4" fmla="*/ 0 w 3922763"/>
              <a:gd name="connsiteY4" fmla="*/ 164591 h 1645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92">
                <a:moveTo>
                  <a:pt x="0" y="164591"/>
                </a:moveTo>
                <a:lnTo>
                  <a:pt x="3922763" y="164591"/>
                </a:lnTo>
                <a:lnTo>
                  <a:pt x="3922763" y="0"/>
                </a:lnTo>
                <a:lnTo>
                  <a:pt x="0" y="0"/>
                </a:lnTo>
                <a:lnTo>
                  <a:pt x="0" y="16459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5239511" y="3044964"/>
            <a:ext cx="3922763" cy="161544"/>
          </a:xfrm>
          <a:custGeom>
            <a:avLst/>
            <a:gdLst>
              <a:gd name="connsiteX0" fmla="*/ 0 w 3922763"/>
              <a:gd name="connsiteY0" fmla="*/ 161544 h 161544"/>
              <a:gd name="connsiteX1" fmla="*/ 3922763 w 3922763"/>
              <a:gd name="connsiteY1" fmla="*/ 161544 h 161544"/>
              <a:gd name="connsiteX2" fmla="*/ 3922763 w 3922763"/>
              <a:gd name="connsiteY2" fmla="*/ 0 h 161544"/>
              <a:gd name="connsiteX3" fmla="*/ 0 w 3922763"/>
              <a:gd name="connsiteY3" fmla="*/ 0 h 161544"/>
              <a:gd name="connsiteX4" fmla="*/ 0 w 3922763"/>
              <a:gd name="connsiteY4" fmla="*/ 161544 h 161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1544">
                <a:moveTo>
                  <a:pt x="0" y="161544"/>
                </a:moveTo>
                <a:lnTo>
                  <a:pt x="3922763" y="161544"/>
                </a:lnTo>
                <a:lnTo>
                  <a:pt x="3922763" y="0"/>
                </a:lnTo>
                <a:lnTo>
                  <a:pt x="0" y="0"/>
                </a:lnTo>
                <a:lnTo>
                  <a:pt x="0" y="16154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5239511" y="3206508"/>
            <a:ext cx="3922763" cy="164579"/>
          </a:xfrm>
          <a:custGeom>
            <a:avLst/>
            <a:gdLst>
              <a:gd name="connsiteX0" fmla="*/ 0 w 3922763"/>
              <a:gd name="connsiteY0" fmla="*/ 164579 h 164579"/>
              <a:gd name="connsiteX1" fmla="*/ 3922763 w 3922763"/>
              <a:gd name="connsiteY1" fmla="*/ 164579 h 164579"/>
              <a:gd name="connsiteX2" fmla="*/ 3922763 w 3922763"/>
              <a:gd name="connsiteY2" fmla="*/ 0 h 164579"/>
              <a:gd name="connsiteX3" fmla="*/ 0 w 3922763"/>
              <a:gd name="connsiteY3" fmla="*/ 0 h 164579"/>
              <a:gd name="connsiteX4" fmla="*/ 0 w 39227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79">
                <a:moveTo>
                  <a:pt x="0" y="164579"/>
                </a:moveTo>
                <a:lnTo>
                  <a:pt x="3922763" y="164579"/>
                </a:lnTo>
                <a:lnTo>
                  <a:pt x="39227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5239511" y="3371100"/>
            <a:ext cx="3922763" cy="164579"/>
          </a:xfrm>
          <a:custGeom>
            <a:avLst/>
            <a:gdLst>
              <a:gd name="connsiteX0" fmla="*/ 0 w 3922763"/>
              <a:gd name="connsiteY0" fmla="*/ 164579 h 164579"/>
              <a:gd name="connsiteX1" fmla="*/ 3922763 w 3922763"/>
              <a:gd name="connsiteY1" fmla="*/ 164579 h 164579"/>
              <a:gd name="connsiteX2" fmla="*/ 3922763 w 3922763"/>
              <a:gd name="connsiteY2" fmla="*/ 0 h 164579"/>
              <a:gd name="connsiteX3" fmla="*/ 0 w 3922763"/>
              <a:gd name="connsiteY3" fmla="*/ 0 h 164579"/>
              <a:gd name="connsiteX4" fmla="*/ 0 w 39227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79">
                <a:moveTo>
                  <a:pt x="0" y="164579"/>
                </a:moveTo>
                <a:lnTo>
                  <a:pt x="3922763" y="164579"/>
                </a:lnTo>
                <a:lnTo>
                  <a:pt x="39227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5239511" y="3697236"/>
            <a:ext cx="3922763" cy="164579"/>
          </a:xfrm>
          <a:custGeom>
            <a:avLst/>
            <a:gdLst>
              <a:gd name="connsiteX0" fmla="*/ 0 w 3922763"/>
              <a:gd name="connsiteY0" fmla="*/ 164579 h 164579"/>
              <a:gd name="connsiteX1" fmla="*/ 3922763 w 3922763"/>
              <a:gd name="connsiteY1" fmla="*/ 164579 h 164579"/>
              <a:gd name="connsiteX2" fmla="*/ 3922763 w 3922763"/>
              <a:gd name="connsiteY2" fmla="*/ 0 h 164579"/>
              <a:gd name="connsiteX3" fmla="*/ 0 w 3922763"/>
              <a:gd name="connsiteY3" fmla="*/ 0 h 164579"/>
              <a:gd name="connsiteX4" fmla="*/ 0 w 39227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79">
                <a:moveTo>
                  <a:pt x="0" y="164579"/>
                </a:moveTo>
                <a:lnTo>
                  <a:pt x="3922763" y="164579"/>
                </a:lnTo>
                <a:lnTo>
                  <a:pt x="39227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5239511" y="3861828"/>
            <a:ext cx="3922763" cy="164579"/>
          </a:xfrm>
          <a:custGeom>
            <a:avLst/>
            <a:gdLst>
              <a:gd name="connsiteX0" fmla="*/ 0 w 3922763"/>
              <a:gd name="connsiteY0" fmla="*/ 164579 h 164579"/>
              <a:gd name="connsiteX1" fmla="*/ 3922763 w 3922763"/>
              <a:gd name="connsiteY1" fmla="*/ 164579 h 164579"/>
              <a:gd name="connsiteX2" fmla="*/ 3922763 w 3922763"/>
              <a:gd name="connsiteY2" fmla="*/ 0 h 164579"/>
              <a:gd name="connsiteX3" fmla="*/ 0 w 3922763"/>
              <a:gd name="connsiteY3" fmla="*/ 0 h 164579"/>
              <a:gd name="connsiteX4" fmla="*/ 0 w 39227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79">
                <a:moveTo>
                  <a:pt x="0" y="164579"/>
                </a:moveTo>
                <a:lnTo>
                  <a:pt x="3922763" y="164579"/>
                </a:lnTo>
                <a:lnTo>
                  <a:pt x="39227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5239511" y="4026408"/>
            <a:ext cx="3922763" cy="164591"/>
          </a:xfrm>
          <a:custGeom>
            <a:avLst/>
            <a:gdLst>
              <a:gd name="connsiteX0" fmla="*/ 0 w 3922763"/>
              <a:gd name="connsiteY0" fmla="*/ 164591 h 164591"/>
              <a:gd name="connsiteX1" fmla="*/ 3922763 w 3922763"/>
              <a:gd name="connsiteY1" fmla="*/ 164591 h 164591"/>
              <a:gd name="connsiteX2" fmla="*/ 3922763 w 3922763"/>
              <a:gd name="connsiteY2" fmla="*/ 0 h 164591"/>
              <a:gd name="connsiteX3" fmla="*/ 0 w 3922763"/>
              <a:gd name="connsiteY3" fmla="*/ 0 h 164591"/>
              <a:gd name="connsiteX4" fmla="*/ 0 w 3922763"/>
              <a:gd name="connsiteY4" fmla="*/ 164591 h 1645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91">
                <a:moveTo>
                  <a:pt x="0" y="164591"/>
                </a:moveTo>
                <a:lnTo>
                  <a:pt x="3922763" y="164591"/>
                </a:lnTo>
                <a:lnTo>
                  <a:pt x="3922763" y="0"/>
                </a:lnTo>
                <a:lnTo>
                  <a:pt x="0" y="0"/>
                </a:lnTo>
                <a:lnTo>
                  <a:pt x="0" y="16459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5239511" y="4191012"/>
            <a:ext cx="3922763" cy="161531"/>
          </a:xfrm>
          <a:custGeom>
            <a:avLst/>
            <a:gdLst>
              <a:gd name="connsiteX0" fmla="*/ 0 w 3922763"/>
              <a:gd name="connsiteY0" fmla="*/ 161531 h 161531"/>
              <a:gd name="connsiteX1" fmla="*/ 3922763 w 3922763"/>
              <a:gd name="connsiteY1" fmla="*/ 161531 h 161531"/>
              <a:gd name="connsiteX2" fmla="*/ 3922763 w 3922763"/>
              <a:gd name="connsiteY2" fmla="*/ 0 h 161531"/>
              <a:gd name="connsiteX3" fmla="*/ 0 w 3922763"/>
              <a:gd name="connsiteY3" fmla="*/ 0 h 161531"/>
              <a:gd name="connsiteX4" fmla="*/ 0 w 3922763"/>
              <a:gd name="connsiteY4" fmla="*/ 161531 h 1615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1531">
                <a:moveTo>
                  <a:pt x="0" y="161531"/>
                </a:moveTo>
                <a:lnTo>
                  <a:pt x="3922763" y="161531"/>
                </a:lnTo>
                <a:lnTo>
                  <a:pt x="3922763" y="0"/>
                </a:lnTo>
                <a:lnTo>
                  <a:pt x="0" y="0"/>
                </a:lnTo>
                <a:lnTo>
                  <a:pt x="0" y="16153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5239511" y="4352556"/>
            <a:ext cx="3922763" cy="164591"/>
          </a:xfrm>
          <a:custGeom>
            <a:avLst/>
            <a:gdLst>
              <a:gd name="connsiteX0" fmla="*/ 0 w 3922763"/>
              <a:gd name="connsiteY0" fmla="*/ 164591 h 164591"/>
              <a:gd name="connsiteX1" fmla="*/ 3922763 w 3922763"/>
              <a:gd name="connsiteY1" fmla="*/ 164591 h 164591"/>
              <a:gd name="connsiteX2" fmla="*/ 3922763 w 3922763"/>
              <a:gd name="connsiteY2" fmla="*/ 0 h 164591"/>
              <a:gd name="connsiteX3" fmla="*/ 0 w 3922763"/>
              <a:gd name="connsiteY3" fmla="*/ 0 h 164591"/>
              <a:gd name="connsiteX4" fmla="*/ 0 w 3922763"/>
              <a:gd name="connsiteY4" fmla="*/ 164591 h 1645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91">
                <a:moveTo>
                  <a:pt x="0" y="164591"/>
                </a:moveTo>
                <a:lnTo>
                  <a:pt x="3922763" y="164591"/>
                </a:lnTo>
                <a:lnTo>
                  <a:pt x="3922763" y="0"/>
                </a:lnTo>
                <a:lnTo>
                  <a:pt x="0" y="0"/>
                </a:lnTo>
                <a:lnTo>
                  <a:pt x="0" y="16459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5239511" y="4517148"/>
            <a:ext cx="3922763" cy="164579"/>
          </a:xfrm>
          <a:custGeom>
            <a:avLst/>
            <a:gdLst>
              <a:gd name="connsiteX0" fmla="*/ 0 w 3922763"/>
              <a:gd name="connsiteY0" fmla="*/ 164579 h 164579"/>
              <a:gd name="connsiteX1" fmla="*/ 3922763 w 3922763"/>
              <a:gd name="connsiteY1" fmla="*/ 164579 h 164579"/>
              <a:gd name="connsiteX2" fmla="*/ 3922763 w 3922763"/>
              <a:gd name="connsiteY2" fmla="*/ 0 h 164579"/>
              <a:gd name="connsiteX3" fmla="*/ 0 w 3922763"/>
              <a:gd name="connsiteY3" fmla="*/ 0 h 164579"/>
              <a:gd name="connsiteX4" fmla="*/ 0 w 39227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79">
                <a:moveTo>
                  <a:pt x="0" y="164579"/>
                </a:moveTo>
                <a:lnTo>
                  <a:pt x="3922763" y="164579"/>
                </a:lnTo>
                <a:lnTo>
                  <a:pt x="39227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5239511" y="4681740"/>
            <a:ext cx="3922763" cy="164579"/>
          </a:xfrm>
          <a:custGeom>
            <a:avLst/>
            <a:gdLst>
              <a:gd name="connsiteX0" fmla="*/ 0 w 3922763"/>
              <a:gd name="connsiteY0" fmla="*/ 164579 h 164579"/>
              <a:gd name="connsiteX1" fmla="*/ 3922763 w 3922763"/>
              <a:gd name="connsiteY1" fmla="*/ 164579 h 164579"/>
              <a:gd name="connsiteX2" fmla="*/ 3922763 w 3922763"/>
              <a:gd name="connsiteY2" fmla="*/ 0 h 164579"/>
              <a:gd name="connsiteX3" fmla="*/ 0 w 3922763"/>
              <a:gd name="connsiteY3" fmla="*/ 0 h 164579"/>
              <a:gd name="connsiteX4" fmla="*/ 0 w 3922763"/>
              <a:gd name="connsiteY4" fmla="*/ 164579 h 16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79">
                <a:moveTo>
                  <a:pt x="0" y="164579"/>
                </a:moveTo>
                <a:lnTo>
                  <a:pt x="3922763" y="164579"/>
                </a:lnTo>
                <a:lnTo>
                  <a:pt x="3922763" y="0"/>
                </a:lnTo>
                <a:lnTo>
                  <a:pt x="0" y="0"/>
                </a:lnTo>
                <a:lnTo>
                  <a:pt x="0" y="1645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5239511" y="4846320"/>
            <a:ext cx="3922763" cy="161544"/>
          </a:xfrm>
          <a:custGeom>
            <a:avLst/>
            <a:gdLst>
              <a:gd name="connsiteX0" fmla="*/ 0 w 3922763"/>
              <a:gd name="connsiteY0" fmla="*/ 161544 h 161544"/>
              <a:gd name="connsiteX1" fmla="*/ 3922763 w 3922763"/>
              <a:gd name="connsiteY1" fmla="*/ 161544 h 161544"/>
              <a:gd name="connsiteX2" fmla="*/ 3922763 w 3922763"/>
              <a:gd name="connsiteY2" fmla="*/ 0 h 161544"/>
              <a:gd name="connsiteX3" fmla="*/ 0 w 3922763"/>
              <a:gd name="connsiteY3" fmla="*/ 0 h 161544"/>
              <a:gd name="connsiteX4" fmla="*/ 0 w 3922763"/>
              <a:gd name="connsiteY4" fmla="*/ 161544 h 161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1544">
                <a:moveTo>
                  <a:pt x="0" y="161544"/>
                </a:moveTo>
                <a:lnTo>
                  <a:pt x="3922763" y="161544"/>
                </a:lnTo>
                <a:lnTo>
                  <a:pt x="3922763" y="0"/>
                </a:lnTo>
                <a:lnTo>
                  <a:pt x="0" y="0"/>
                </a:lnTo>
                <a:lnTo>
                  <a:pt x="0" y="16154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5239511" y="5172468"/>
            <a:ext cx="3922763" cy="164591"/>
          </a:xfrm>
          <a:custGeom>
            <a:avLst/>
            <a:gdLst>
              <a:gd name="connsiteX0" fmla="*/ 0 w 3922763"/>
              <a:gd name="connsiteY0" fmla="*/ 164591 h 164591"/>
              <a:gd name="connsiteX1" fmla="*/ 3922763 w 3922763"/>
              <a:gd name="connsiteY1" fmla="*/ 164591 h 164591"/>
              <a:gd name="connsiteX2" fmla="*/ 3922763 w 3922763"/>
              <a:gd name="connsiteY2" fmla="*/ 0 h 164591"/>
              <a:gd name="connsiteX3" fmla="*/ 0 w 3922763"/>
              <a:gd name="connsiteY3" fmla="*/ 0 h 164591"/>
              <a:gd name="connsiteX4" fmla="*/ 0 w 3922763"/>
              <a:gd name="connsiteY4" fmla="*/ 164591 h 1645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4591">
                <a:moveTo>
                  <a:pt x="0" y="164591"/>
                </a:moveTo>
                <a:lnTo>
                  <a:pt x="3922763" y="164591"/>
                </a:lnTo>
                <a:lnTo>
                  <a:pt x="3922763" y="0"/>
                </a:lnTo>
                <a:lnTo>
                  <a:pt x="0" y="0"/>
                </a:lnTo>
                <a:lnTo>
                  <a:pt x="0" y="16459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5239511" y="5501652"/>
            <a:ext cx="3922763" cy="161531"/>
          </a:xfrm>
          <a:custGeom>
            <a:avLst/>
            <a:gdLst>
              <a:gd name="connsiteX0" fmla="*/ 0 w 3922763"/>
              <a:gd name="connsiteY0" fmla="*/ 161531 h 161531"/>
              <a:gd name="connsiteX1" fmla="*/ 3922763 w 3922763"/>
              <a:gd name="connsiteY1" fmla="*/ 161531 h 161531"/>
              <a:gd name="connsiteX2" fmla="*/ 3922763 w 3922763"/>
              <a:gd name="connsiteY2" fmla="*/ 0 h 161531"/>
              <a:gd name="connsiteX3" fmla="*/ 0 w 3922763"/>
              <a:gd name="connsiteY3" fmla="*/ 0 h 161531"/>
              <a:gd name="connsiteX4" fmla="*/ 0 w 3922763"/>
              <a:gd name="connsiteY4" fmla="*/ 161531 h 1615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61531">
                <a:moveTo>
                  <a:pt x="0" y="161531"/>
                </a:moveTo>
                <a:lnTo>
                  <a:pt x="3922763" y="161531"/>
                </a:lnTo>
                <a:lnTo>
                  <a:pt x="3922763" y="0"/>
                </a:lnTo>
                <a:lnTo>
                  <a:pt x="0" y="0"/>
                </a:lnTo>
                <a:lnTo>
                  <a:pt x="0" y="16153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5239511" y="5663184"/>
            <a:ext cx="3922763" cy="179832"/>
          </a:xfrm>
          <a:custGeom>
            <a:avLst/>
            <a:gdLst>
              <a:gd name="connsiteX0" fmla="*/ 0 w 3922763"/>
              <a:gd name="connsiteY0" fmla="*/ 179831 h 179832"/>
              <a:gd name="connsiteX1" fmla="*/ 3922763 w 3922763"/>
              <a:gd name="connsiteY1" fmla="*/ 179831 h 179832"/>
              <a:gd name="connsiteX2" fmla="*/ 3922763 w 3922763"/>
              <a:gd name="connsiteY2" fmla="*/ 0 h 179832"/>
              <a:gd name="connsiteX3" fmla="*/ 0 w 3922763"/>
              <a:gd name="connsiteY3" fmla="*/ 0 h 179832"/>
              <a:gd name="connsiteX4" fmla="*/ 0 w 3922763"/>
              <a:gd name="connsiteY4" fmla="*/ 179831 h 1798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79832">
                <a:moveTo>
                  <a:pt x="0" y="179831"/>
                </a:moveTo>
                <a:lnTo>
                  <a:pt x="3922763" y="179831"/>
                </a:lnTo>
                <a:lnTo>
                  <a:pt x="3922763" y="0"/>
                </a:lnTo>
                <a:lnTo>
                  <a:pt x="0" y="0"/>
                </a:lnTo>
                <a:lnTo>
                  <a:pt x="0" y="17983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5239511" y="5843028"/>
            <a:ext cx="3922763" cy="179832"/>
          </a:xfrm>
          <a:custGeom>
            <a:avLst/>
            <a:gdLst>
              <a:gd name="connsiteX0" fmla="*/ 0 w 3922763"/>
              <a:gd name="connsiteY0" fmla="*/ 179832 h 179832"/>
              <a:gd name="connsiteX1" fmla="*/ 3922763 w 3922763"/>
              <a:gd name="connsiteY1" fmla="*/ 179832 h 179832"/>
              <a:gd name="connsiteX2" fmla="*/ 3922763 w 3922763"/>
              <a:gd name="connsiteY2" fmla="*/ 0 h 179832"/>
              <a:gd name="connsiteX3" fmla="*/ 0 w 3922763"/>
              <a:gd name="connsiteY3" fmla="*/ 0 h 179832"/>
              <a:gd name="connsiteX4" fmla="*/ 0 w 3922763"/>
              <a:gd name="connsiteY4" fmla="*/ 179832 h 1798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22763" h="179832">
                <a:moveTo>
                  <a:pt x="0" y="179832"/>
                </a:moveTo>
                <a:lnTo>
                  <a:pt x="3922763" y="179832"/>
                </a:lnTo>
                <a:lnTo>
                  <a:pt x="3922763" y="0"/>
                </a:lnTo>
                <a:lnTo>
                  <a:pt x="0" y="0"/>
                </a:lnTo>
                <a:lnTo>
                  <a:pt x="0" y="17983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1600" y="6997700"/>
            <a:ext cx="15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914400" y="1104900"/>
            <a:ext cx="3873500" cy="556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: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«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trancher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question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M°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comportement en cause, non contesté dans sa matérialité, et qui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donné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lieu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condamnation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comportement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passible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n'entend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évidemment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anticiper,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voire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 substituer, à la Cour Européenne des Droits de l'homme dans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l'examen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mérites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bien-fondé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requête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déposée par M° X. Il lui paraît cependant certain, que la décision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rendra,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plusieurs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années,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Européenne des droits de l'homme n'est pas de nature à modifier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l'appréciation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qu'il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comportement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incriminé.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décider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autrement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reviendrait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considérer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poursuites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 sont toujours conditionnées par la décision pénale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 qu'il ne pourrait y avoir de sanction disciplinaire en dehors de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certitude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condamnation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[...]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permis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considérer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avec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Procureur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Général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Jardin,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mercuriale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précitée,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principe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indépendante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civile.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réfère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égard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417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judiciaire,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relatif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magistrats,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étant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considérée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l'expression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principe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général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applicable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également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dehors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magistrats.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C'est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nature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groupe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vaut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 d'être autonome ». Le Conseil de Discipline de Liège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relève en outre que « la réouverture de la procédure prévue aux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articles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442bis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suivants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d'instruction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criminelle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simple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possibilité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n'est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automatique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l'hypothèse où la Cour Européenne des Droits de l'homme ferait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recours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».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 Cour de cassation énonce, dans son Arrêt du 18 février 2016,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qu'«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[i]l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n'existe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principe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général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selon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lequel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relative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fondement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914400" y="67183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1028700" y="6731000"/>
            <a:ext cx="2108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(Cass.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février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2013,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u="sng" dirty="0" smtClean="0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www.juridat.be</a:t>
            </a:r>
            <a:r>
              <a:rPr lang="en-US" altLang="zh-CN" sz="1007" dirty="0" smtClean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,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5257800" y="1066800"/>
            <a:ext cx="3873500" cy="474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 disciplinaire. En vertu de l'article 4, alinéa 1°, du titre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préliminaire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civile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poursuivie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temps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l'action publique et elle peut aussi l'être séparément, auquel cas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l'exercice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qu'il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n'a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prononcé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définitivement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publique,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intentée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pendant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civile.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vertu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417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Code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judiciaire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qu'applicable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l'espèce,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indépendante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publique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civile.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circonstance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certainement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nécessairement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décidé,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n'implique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 la juridiction disciplinaire est tenue de suspendre sa décision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jusqu'à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prononcé.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présomption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d'innocence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qu'elle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consacrée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6.2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Convention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sauvegarde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d’homme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libertés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fondamentales,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n'exclut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disciplinairedéclare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établis des faits à propos desquels une instruction pénale ou une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publique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».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Enfin,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Bruxelles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16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mars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2017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«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public,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fixée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4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17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avril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1878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contenant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titre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préliminaire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[...]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rapports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civiles.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*se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justifie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revêtu,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l'égard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civile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introduite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séparément,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l'autorité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points communs à ces deux actions"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26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). Elle ne peut être étendue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mutatis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mutandis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rapports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disciplinaires, en raison de l'autonomie du droit disciplinaire par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rapport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».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700" y="1104900"/>
            <a:ext cx="3886200" cy="581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457200" algn="l"/>
                <a:tab pos="825500" algn="l"/>
              </a:tabLst>
            </a:pPr>
            <a:r>
              <a:rPr lang="en-US" altLang="zh-CN" dirty="0" smtClean="0"/>
              <a:t>	</a:t>
            </a:r>
            <a:r>
              <a:rPr lang="en-US" altLang="zh-CN" sz="1391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1.3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11" b="1" u="sng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 SOURCES DU DROIT</a:t>
            </a:r>
          </a:p>
          <a:p>
            <a:pPr>
              <a:lnSpc>
                <a:spcPts val="1700"/>
              </a:lnSpc>
              <a:tabLst>
                <a:tab pos="457200" algn="l"/>
                <a:tab pos="825500" algn="l"/>
              </a:tabLst>
            </a:pPr>
            <a:r>
              <a:rPr lang="en-US" altLang="zh-CN" dirty="0" smtClean="0"/>
              <a:t>		</a:t>
            </a:r>
            <a:r>
              <a:rPr lang="en-US" altLang="zh-CN" sz="1511" b="1" u="sng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457200" algn="l"/>
                <a:tab pos="825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1.3.1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CADRELEGAL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825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83/2013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11/09/2013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portant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création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Rwanda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déterminant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organisation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</a:p>
          <a:p>
            <a:pPr>
              <a:lnSpc>
                <a:spcPts val="1400"/>
              </a:lnSpc>
              <a:tabLst>
                <a:tab pos="457200" algn="l"/>
                <a:tab pos="825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fonctionnement.</a:t>
            </a:r>
          </a:p>
          <a:p>
            <a:pPr>
              <a:lnSpc>
                <a:spcPts val="2100"/>
              </a:lnSpc>
              <a:tabLst>
                <a:tab pos="457200" algn="l"/>
                <a:tab pos="825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texte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entré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vigueur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04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Novembre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2013.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Articles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28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31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respectivement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Permanente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</a:p>
          <a:p>
            <a:pPr>
              <a:lnSpc>
                <a:spcPts val="1400"/>
              </a:lnSpc>
              <a:tabLst>
                <a:tab pos="457200" algn="l"/>
                <a:tab pos="825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attributions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relatives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fonctionnement.</a:t>
            </a:r>
          </a:p>
          <a:p>
            <a:pPr>
              <a:lnSpc>
                <a:spcPts val="2100"/>
              </a:lnSpc>
              <a:tabLst>
                <a:tab pos="457200" algn="l"/>
                <a:tab pos="825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ailleurs,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Chapitre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comprend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portant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respectivement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instances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ayant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attributions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lieu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citer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également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d’autres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textes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relèves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chapitres</a:t>
            </a:r>
          </a:p>
          <a:p>
            <a:pPr>
              <a:lnSpc>
                <a:spcPts val="1400"/>
              </a:lnSpc>
              <a:tabLst>
                <a:tab pos="457200" algn="l"/>
                <a:tab pos="825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précédents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57200" algn="l"/>
                <a:tab pos="825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1.3.2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CADRE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JURISPRUDENTIEL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825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s’agit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ici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synthèse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décisions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renduesaucoursd’unecertainepériodeenmatièredisciplinaires.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Celacontribueàapporterdessolutionsdansl’applicationduDroit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l’interprétation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loi(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obscure)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création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quand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compléter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</a:p>
          <a:p>
            <a:pPr>
              <a:lnSpc>
                <a:spcPts val="1400"/>
              </a:lnSpc>
              <a:tabLst>
                <a:tab pos="457200" algn="l"/>
                <a:tab pos="825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suppléer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défaut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245100" y="1117600"/>
            <a:ext cx="3886200" cy="621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57200" algn="l"/>
                <a:tab pos="901700" algn="l"/>
                <a:tab pos="14478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essence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prétorien,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procède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  <a:tab pos="14478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l’absence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texte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l’initiative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autorité,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  <a:tab pos="14478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élaboration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autonome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bref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jurisprudence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retient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</a:p>
          <a:p>
            <a:pPr>
              <a:lnSpc>
                <a:spcPts val="1400"/>
              </a:lnSpc>
              <a:tabLst>
                <a:tab pos="457200" algn="l"/>
                <a:tab pos="901700" algn="l"/>
                <a:tab pos="14478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solution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aude-làdela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loidanslesilence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oudanslalimitedelaloi.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57200" algn="l"/>
                <a:tab pos="901700" algn="l"/>
                <a:tab pos="1447800" algn="l"/>
                <a:tab pos="3746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1.3.3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CADRE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REGLEMENTAIRE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457200" algn="l"/>
                <a:tab pos="901700" algn="l"/>
                <a:tab pos="1447800" algn="l"/>
                <a:tab pos="37465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1.3.3.1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REGLEMENT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INTERIEUR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200"/>
              </a:lnSpc>
              <a:tabLst>
                <a:tab pos="457200" algn="l"/>
                <a:tab pos="901700" algn="l"/>
                <a:tab pos="1447800" algn="l"/>
                <a:tab pos="3746500" algn="l"/>
              </a:tabLst>
            </a:pPr>
            <a:r>
              <a:rPr lang="en-US" altLang="zh-CN" dirty="0" smtClean="0"/>
              <a:t>			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RWANDA</a:t>
            </a:r>
          </a:p>
          <a:p>
            <a:pPr>
              <a:lnSpc>
                <a:spcPts val="1500"/>
              </a:lnSpc>
              <a:tabLst>
                <a:tab pos="457200" algn="l"/>
                <a:tab pos="901700" algn="l"/>
                <a:tab pos="14478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Parmi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innovations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apportées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11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Septembre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2013,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  <a:tab pos="14478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figure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place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Permanente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  <a:tab pos="14478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26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Intérieur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reprend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  <a:tab pos="14478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attributions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reprises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articles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  <a:tab pos="14478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27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33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traitent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respectivement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mandat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membres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  <a:tab pos="14478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composant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laditeCommission,del’électionetdeleurdésignation,</a:t>
            </a:r>
          </a:p>
          <a:p>
            <a:pPr>
              <a:lnSpc>
                <a:spcPts val="1400"/>
              </a:lnSpc>
              <a:tabLst>
                <a:tab pos="457200" algn="l"/>
                <a:tab pos="901700" algn="l"/>
                <a:tab pos="14478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organisation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relatives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fonctionnement</a:t>
            </a:r>
          </a:p>
          <a:p>
            <a:pPr>
              <a:lnSpc>
                <a:spcPts val="2100"/>
              </a:lnSpc>
              <a:tabLst>
                <a:tab pos="457200" algn="l"/>
                <a:tab pos="901700" algn="l"/>
                <a:tab pos="14478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8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porte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Régime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  <a:tab pos="14478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comprend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relative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  <a:tab pos="14478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manquementsprofessionnelsetextraprofessionnelssusceptibles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  <a:tab pos="14478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sanctionnés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(Articles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168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170)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  <a:tab pos="14478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171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178)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457200" algn="l"/>
                <a:tab pos="901700" algn="l"/>
                <a:tab pos="1447800" algn="l"/>
                <a:tab pos="37465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1.3.3.2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REGLEMENT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O1/2014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FIXANT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200"/>
              </a:lnSpc>
              <a:tabLst>
                <a:tab pos="457200" algn="l"/>
                <a:tab pos="901700" algn="l"/>
                <a:tab pos="1447800" algn="l"/>
                <a:tab pos="3746500" algn="l"/>
              </a:tabLst>
            </a:pPr>
            <a:r>
              <a:rPr lang="en-US" altLang="zh-CN" dirty="0" smtClean="0"/>
              <a:t>			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BAREME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HONORAIRES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200"/>
              </a:lnSpc>
              <a:tabLst>
                <a:tab pos="457200" algn="l"/>
                <a:tab pos="901700" algn="l"/>
                <a:tab pos="1447800" algn="l"/>
                <a:tab pos="3746500" algn="l"/>
              </a:tabLst>
            </a:pPr>
            <a:r>
              <a:rPr lang="en-US" altLang="zh-CN" dirty="0" smtClean="0"/>
              <a:t>			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</a:p>
          <a:p>
            <a:pPr>
              <a:lnSpc>
                <a:spcPts val="1500"/>
              </a:lnSpc>
              <a:tabLst>
                <a:tab pos="457200" algn="l"/>
                <a:tab pos="901700" algn="l"/>
                <a:tab pos="14478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Chapitre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5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contentieux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relatif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  <a:tab pos="14478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honoraires.ilportesur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lacontestation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surhonoraires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(Article40)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  <a:tab pos="14478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litiges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honoraires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frais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  <a:tab pos="14478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fautif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traduit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457200" algn="l"/>
                <a:tab pos="901700" algn="l"/>
                <a:tab pos="1447800" algn="l"/>
                <a:tab pos="37465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6489204"/>
            <a:ext cx="1828800" cy="9144"/>
          </a:xfrm>
          <a:custGeom>
            <a:avLst/>
            <a:gdLst>
              <a:gd name="connsiteX0" fmla="*/ 0 w 1828800"/>
              <a:gd name="connsiteY0" fmla="*/ 4571 h 9144"/>
              <a:gd name="connsiteX1" fmla="*/ 1828800 w 1828800"/>
              <a:gd name="connsiteY1" fmla="*/ 4571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44">
                <a:moveTo>
                  <a:pt x="0" y="4571"/>
                </a:moveTo>
                <a:lnTo>
                  <a:pt x="1828800" y="457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1600" y="6997700"/>
            <a:ext cx="15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14400" y="990600"/>
            <a:ext cx="3873500" cy="242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44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instances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compétentes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statuer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caractère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400"/>
              </a:lnSpc>
              <a:tabLst>
                <a:tab pos="444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susceptible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reprochée.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444500" algn="l"/>
              </a:tabLst>
            </a:pPr>
            <a:r>
              <a:rPr lang="en-US" altLang="zh-CN" dirty="0" smtClean="0"/>
              <a:t>	</a:t>
            </a:r>
            <a:r>
              <a:rPr lang="en-US" altLang="zh-CN" sz="1391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1.4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11" b="1" u="sng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 FAUTES PROFESSIONNELLES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444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reprise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Chapitre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VII,</a:t>
            </a:r>
          </a:p>
          <a:p>
            <a:pPr>
              <a:lnSpc>
                <a:spcPts val="1300"/>
              </a:lnSpc>
              <a:tabLst>
                <a:tab pos="444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première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72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définit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étant</a:t>
            </a:r>
          </a:p>
          <a:p>
            <a:pPr>
              <a:lnSpc>
                <a:spcPts val="1300"/>
              </a:lnSpc>
              <a:tabLst>
                <a:tab pos="444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contravention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règles</a:t>
            </a:r>
          </a:p>
          <a:p>
            <a:pPr>
              <a:lnSpc>
                <a:spcPts val="1300"/>
              </a:lnSpc>
              <a:tabLst>
                <a:tab pos="444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professionnelles,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probité,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l’honneur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</a:p>
          <a:p>
            <a:pPr>
              <a:lnSpc>
                <a:spcPts val="1300"/>
              </a:lnSpc>
              <a:tabLst>
                <a:tab pos="444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délicatesse,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rapportant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extra-</a:t>
            </a:r>
          </a:p>
          <a:p>
            <a:pPr>
              <a:lnSpc>
                <a:spcPts val="1300"/>
              </a:lnSpc>
              <a:tabLst>
                <a:tab pos="444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lesquels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exposent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l’auteur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</a:p>
          <a:p>
            <a:pPr>
              <a:lnSpc>
                <a:spcPts val="1400"/>
              </a:lnSpc>
              <a:tabLst>
                <a:tab pos="444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dessanctions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27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.Seloncettedisposition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légale,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onpeutdistinguer: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30300" y="3517900"/>
            <a:ext cx="381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358900" y="3492500"/>
            <a:ext cx="32385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spécifiques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l’activité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professionnelle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contraventions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infractions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s’appliquent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citoyens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l’exercice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d’Avocat.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01700" y="4572000"/>
            <a:ext cx="38227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points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ressortent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définition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savoir</a:t>
            </a:r>
          </a:p>
          <a:p>
            <a:pPr>
              <a:lnSpc>
                <a:spcPts val="21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absence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nomenclature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infractions</a:t>
            </a:r>
          </a:p>
          <a:p>
            <a:pPr>
              <a:lnSpc>
                <a:spcPts val="14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disciplinaires.</a:t>
            </a:r>
          </a:p>
          <a:p>
            <a:pPr>
              <a:lnSpc>
                <a:spcPts val="14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possibilité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présenter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nomenclature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</a:t>
            </a:r>
          </a:p>
          <a:p>
            <a:pPr>
              <a:lnSpc>
                <a:spcPts val="14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jugés</a:t>
            </a:r>
          </a:p>
          <a:p>
            <a:pPr>
              <a:lnSpc>
                <a:spcPts val="14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3.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responsabilité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</a:p>
          <a:p>
            <a:pPr>
              <a:lnSpc>
                <a:spcPts val="14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l’exercice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fonctions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14400" y="65786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27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28700" y="6591300"/>
            <a:ext cx="2298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Official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Gazette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n°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44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04/11/2013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245100" y="990600"/>
            <a:ext cx="3873500" cy="251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1.4.1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L’ABSENCE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NOMENCLATURE</a:t>
            </a:r>
          </a:p>
          <a:p>
            <a:pPr>
              <a:lnSpc>
                <a:spcPts val="14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INFRACTIONS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Lalégislation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neprécisepasles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faitsdonnantouvertureà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l’action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disciplinaireàlafaçondontleCodepénaldécrit,qualifieetprévoit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répression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crimes.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mentionnent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certes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susceptibles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contraventionaux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règlements,auxrègles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professionnelles,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probité,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l’honneur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délicatesse,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rapportant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extra-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comportement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agissement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vie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privée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portant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atteinte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délicatesse,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dignité,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l’honneur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probité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inhérentes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;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formation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continue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245100" y="3479800"/>
            <a:ext cx="38735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participation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l’assistance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judiciaire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désignation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publicité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costume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etc…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nombre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d’infractions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peuvent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poursuivi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pratiquement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illimité,«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dégage,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l’indique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245100" y="4470400"/>
            <a:ext cx="38735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Emmanuel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Blanc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28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l’idée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compétence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générale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très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vaste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englobant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extra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s’étendant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bien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antérieurs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prestation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serment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prolongeant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pendant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l’honorariat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jusqu’à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».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justiciablesduConseildeDisciplinenon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seulement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enraison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activités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juridiques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judiciaires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245100" y="65659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397500" y="6591300"/>
            <a:ext cx="609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Blanc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6196584"/>
            <a:ext cx="1828800" cy="9144"/>
          </a:xfrm>
          <a:custGeom>
            <a:avLst/>
            <a:gdLst>
              <a:gd name="connsiteX0" fmla="*/ 0 w 1828800"/>
              <a:gd name="connsiteY0" fmla="*/ 4572 h 9144"/>
              <a:gd name="connsiteX1" fmla="*/ 1828800 w 1828800"/>
              <a:gd name="connsiteY1" fmla="*/ 4572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44">
                <a:moveTo>
                  <a:pt x="0" y="4572"/>
                </a:moveTo>
                <a:lnTo>
                  <a:pt x="1828800" y="457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1600" y="6997700"/>
            <a:ext cx="15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01700" y="990600"/>
            <a:ext cx="3886200" cy="231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privée,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également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raison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activités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annexes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autorisées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loi.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29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C’est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titre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jurisconsulte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Antoine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Loisel,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fondateurs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l’Académie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Française,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écrivait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début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XVIIe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siècle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homme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»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découle,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définition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l’infraction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parait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tellement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large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soumis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régime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l’infraction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indéterminée.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selon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doctrine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constante,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quelconque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extraprofessionnelle,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n’importe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où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susceptible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d’entrainer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.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30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01700" y="3416300"/>
            <a:ext cx="3886200" cy="237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Danscesconditions,Ilestimpossibled’établirunelisteexhaustive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d’autant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l’instar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textes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antérieurs,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11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Septembre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2013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portant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création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Rwanda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détermine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manière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exhaustive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peuvent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donner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lieu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déclenchement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l’encontre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Eneffet,l’Article168duRèglement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d’Ordreintérieurdispose,que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devoirs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obligations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prescritesparlaloirégissantl’OrdredesAvocatsouparleprésent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intérieur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barème,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professionnelle.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L’alinéa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détermine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quelques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éléments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constitutifs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caractéristiques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susceptibles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14400" y="62738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28700" y="6299200"/>
            <a:ext cx="3568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Civil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Juin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1983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82-14,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469,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Bull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civ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Gaz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283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14400" y="6438900"/>
            <a:ext cx="190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281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14400" y="65786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28700" y="6591300"/>
            <a:ext cx="3505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Hamelin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Damien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359,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cité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Mbuy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Mbiye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Tanay,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14400" y="6718300"/>
            <a:ext cx="3759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Profession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d’Avocat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Congo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Edition,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Edition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Ntobo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198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212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257800" y="990600"/>
            <a:ext cx="3886200" cy="231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termes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: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«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contravention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pays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susceptible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porter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atteinte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l’honneur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profession…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»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comportement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agissement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privée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portant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atteinte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délicatesse,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dignité,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l’honneur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probité,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inhérentes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;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manquement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formation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continue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participation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l’assistance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judiciaire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désignation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;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publicité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costume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d’Avocat.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éléments,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doctrine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renchérit,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n'importe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conduire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prononcé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n'importe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repartit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trois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catégories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suivantes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31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: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473700" y="3454400"/>
            <a:ext cx="38100" cy="237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702300" y="3429000"/>
            <a:ext cx="3378200" cy="260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l'encontre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clientèle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peuvent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regroupées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litiges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pécuniaire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fixation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honoraires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violation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principe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modération,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pratiques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répréhensibles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(Faire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publicité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personnelle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violation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loi).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l'égard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d’autres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professionnels,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défaut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confraternité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revêtir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divers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aspects,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concurrence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déloyale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(installation,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tarifs,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racolage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clientèle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...),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non-respect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contrat,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complicité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d'exercice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illégal,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démarchage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publicité.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atteintes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l’honneur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dignité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peuvent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attitude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durant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245100" y="62738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31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397500" y="6299200"/>
            <a:ext cx="3505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Christian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Rondeau,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Droit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disciplinaire,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Bull.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Acad.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Vét.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France,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245100" y="6438900"/>
            <a:ext cx="1206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1996,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69,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61-7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6342900"/>
            <a:ext cx="1828800" cy="9131"/>
          </a:xfrm>
          <a:custGeom>
            <a:avLst/>
            <a:gdLst>
              <a:gd name="connsiteX0" fmla="*/ 0 w 1828800"/>
              <a:gd name="connsiteY0" fmla="*/ 4565 h 9131"/>
              <a:gd name="connsiteX1" fmla="*/ 1828800 w 1828800"/>
              <a:gd name="connsiteY1" fmla="*/ 4565 h 91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31">
                <a:moveTo>
                  <a:pt x="0" y="4565"/>
                </a:moveTo>
                <a:lnTo>
                  <a:pt x="1828800" y="456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1600" y="6997700"/>
            <a:ext cx="15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71600" y="914400"/>
            <a:ext cx="3378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l'activité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aussi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dehors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celle-ci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14400" y="1219200"/>
            <a:ext cx="3886200" cy="340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15900" algn="l"/>
                <a:tab pos="4445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(Exemple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comportement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privée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;</a:t>
            </a:r>
          </a:p>
          <a:p>
            <a:pPr>
              <a:lnSpc>
                <a:spcPts val="1400"/>
              </a:lnSpc>
              <a:tabLst>
                <a:tab pos="215900" algn="l"/>
                <a:tab pos="4445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Voies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confrère,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journaliste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</a:t>
            </a:r>
          </a:p>
          <a:p>
            <a:pPr>
              <a:lnSpc>
                <a:spcPts val="1400"/>
              </a:lnSpc>
              <a:tabLst>
                <a:tab pos="215900" algn="l"/>
                <a:tab pos="4445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personne,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d’ébriété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permanent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ayant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</a:p>
          <a:p>
            <a:pPr>
              <a:lnSpc>
                <a:spcPts val="1400"/>
              </a:lnSpc>
              <a:tabLst>
                <a:tab pos="215900" algn="l"/>
                <a:tab pos="4445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impact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activités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l’Avocat,</a:t>
            </a:r>
          </a:p>
          <a:p>
            <a:pPr>
              <a:lnSpc>
                <a:spcPts val="1400"/>
              </a:lnSpc>
              <a:tabLst>
                <a:tab pos="215900" algn="l"/>
                <a:tab pos="4445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gestion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hôtel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rendez-vous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galants,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...)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15900" algn="l"/>
                <a:tab pos="444500" algn="l"/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Enfin,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existe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d’autres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non-paiement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215900" algn="l"/>
                <a:tab pos="444500" algn="l"/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cotisation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l’échéance,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non-respect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obligations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découlant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215900" algn="l"/>
                <a:tab pos="444500" algn="l"/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formation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continue,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suivi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dossiers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d’aide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légales,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</a:p>
          <a:p>
            <a:pPr>
              <a:lnSpc>
                <a:spcPts val="1300"/>
              </a:lnSpc>
              <a:tabLst>
                <a:tab pos="215900" algn="l"/>
                <a:tab pos="444500" algn="l"/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non-respect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certaines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exigences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relatives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l’installation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</a:t>
            </a:r>
          </a:p>
          <a:p>
            <a:pPr>
              <a:lnSpc>
                <a:spcPts val="1400"/>
              </a:lnSpc>
              <a:tabLst>
                <a:tab pos="215900" algn="l"/>
                <a:tab pos="444500" algn="l"/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Cabinet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etc.</a:t>
            </a:r>
          </a:p>
          <a:p>
            <a:pPr>
              <a:lnSpc>
                <a:spcPts val="2100"/>
              </a:lnSpc>
              <a:tabLst>
                <a:tab pos="215900" algn="l"/>
                <a:tab pos="444500" algn="l"/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doctrine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française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chapitre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</a:p>
          <a:p>
            <a:pPr>
              <a:lnSpc>
                <a:spcPts val="1300"/>
              </a:lnSpc>
              <a:tabLst>
                <a:tab pos="215900" algn="l"/>
                <a:tab pos="444500" algn="l"/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infractions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divisé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huit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reprenant</a:t>
            </a:r>
          </a:p>
          <a:p>
            <a:pPr>
              <a:lnSpc>
                <a:spcPts val="1400"/>
              </a:lnSpc>
              <a:tabLst>
                <a:tab pos="215900" algn="l"/>
                <a:tab pos="444500" algn="l"/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respectivement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: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32</a:t>
            </a:r>
          </a:p>
          <a:p>
            <a:pPr>
              <a:lnSpc>
                <a:spcPts val="2100"/>
              </a:lnSpc>
              <a:tabLst>
                <a:tab pos="215900" algn="l"/>
                <a:tab pos="4445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envers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clients</a:t>
            </a:r>
          </a:p>
          <a:p>
            <a:pPr>
              <a:lnSpc>
                <a:spcPts val="1400"/>
              </a:lnSpc>
              <a:tabLst>
                <a:tab pos="215900" algn="l"/>
                <a:tab pos="4445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infractions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</a:p>
          <a:p>
            <a:pPr>
              <a:lnSpc>
                <a:spcPts val="1400"/>
              </a:lnSpc>
              <a:tabLst>
                <a:tab pos="215900" algn="l"/>
                <a:tab pos="4445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relatives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tenue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comptabilité,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</a:p>
          <a:p>
            <a:pPr>
              <a:lnSpc>
                <a:spcPts val="1400"/>
              </a:lnSpc>
              <a:tabLst>
                <a:tab pos="215900" algn="l"/>
                <a:tab pos="4445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maniements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fonds,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assurances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garanties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30300" y="4622800"/>
            <a:ext cx="381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58900" y="4597400"/>
            <a:ext cx="3365500" cy="166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obligations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sociales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fiscales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devoirs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envers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confrères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envers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autorités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outrages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envers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magistrats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portant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atteinte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dignité,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l’honneur,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probité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délicatesse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14400" y="64262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28700" y="6438900"/>
            <a:ext cx="3568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HENRI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ADDER/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DAMIEN,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règles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profession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d’avocat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14400" y="6591300"/>
            <a:ext cx="2794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143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édition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Dalloz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2013/2014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789</a:t>
            </a:r>
          </a:p>
          <a:p>
            <a:pPr>
              <a:lnSpc>
                <a:spcPts val="700"/>
              </a:lnSpc>
              <a:tabLst>
                <a:tab pos="114300" algn="l"/>
              </a:tabLst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  <a:p>
            <a:pPr>
              <a:lnSpc>
                <a:spcPts val="4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HENRI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ADDER/ANDRE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DAMIEN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791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473700" y="952500"/>
            <a:ext cx="38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702300" y="914400"/>
            <a:ext cx="2298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relatifs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privée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245100" y="1219200"/>
            <a:ext cx="3886200" cy="342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considère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portant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atteinte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respect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démarchage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clientèle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interdit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33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.</a:t>
            </a:r>
          </a:p>
          <a:p>
            <a:pPr>
              <a:lnSpc>
                <a:spcPts val="21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résultequ’au-delà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desprincipesdeprobité,d’honneurou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délicatesse,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violation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principes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essentiels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susceptible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d’entrainer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jusqu’à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radiation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34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1.4.2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PRÉSENTATION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NOMENCLATURE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JUGÉS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présentation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nomenclature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infractions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sanctionnées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appelparles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Coursserait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fastidieuse.MOLOTécritdansson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traité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«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impossible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spécifier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infractions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fautes,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leConseildel’Ordreest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appelé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connaitre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parcequ’ellesse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présentent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avec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nuances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infinies,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suffit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rappeler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245100" y="4597400"/>
            <a:ext cx="38735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qu’ellesrésultent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detousles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actesquisont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ànos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l’exercice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»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35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seule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méthode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semble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consister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établir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jurisprudence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diversité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permettra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d’apprécier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soumis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susceptibles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d’entrer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nomenclature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entrainant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245100" y="64262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34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372100" y="6438900"/>
            <a:ext cx="2679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HENRI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ADDER/ANDRE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DAMIEN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791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245100" y="65786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372100" y="6591300"/>
            <a:ext cx="863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Mollot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,361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6342900"/>
            <a:ext cx="1828800" cy="9131"/>
          </a:xfrm>
          <a:custGeom>
            <a:avLst/>
            <a:gdLst>
              <a:gd name="connsiteX0" fmla="*/ 0 w 1828800"/>
              <a:gd name="connsiteY0" fmla="*/ 4565 h 9131"/>
              <a:gd name="connsiteX1" fmla="*/ 1828800 w 1828800"/>
              <a:gd name="connsiteY1" fmla="*/ 4565 h 91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31">
                <a:moveTo>
                  <a:pt x="0" y="4565"/>
                </a:moveTo>
                <a:lnTo>
                  <a:pt x="1828800" y="456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1600" y="6997700"/>
            <a:ext cx="15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01700" y="1422400"/>
            <a:ext cx="3873500" cy="461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457200" algn="l"/>
                <a:tab pos="8255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1.4.3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RESPONSABILITÉ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</a:p>
          <a:p>
            <a:pPr>
              <a:lnSpc>
                <a:spcPts val="1400"/>
              </a:lnSpc>
              <a:tabLst>
                <a:tab pos="457200" algn="l"/>
                <a:tab pos="8255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</a:t>
            </a:r>
          </a:p>
          <a:p>
            <a:pPr>
              <a:lnSpc>
                <a:spcPts val="1400"/>
              </a:lnSpc>
              <a:tabLst>
                <a:tab pos="457200" algn="l"/>
                <a:tab pos="8255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L’EXERCICE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825500" algn="l"/>
                <a:tab pos="914400" algn="l"/>
              </a:tabLst>
            </a:pP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responsabilité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normalement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engagée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l’intéressé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qualité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d’Avocat,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sauf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dissimulation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frauduleuse</a:t>
            </a:r>
          </a:p>
          <a:p>
            <a:pPr>
              <a:lnSpc>
                <a:spcPts val="1400"/>
              </a:lnSpc>
              <a:tabLst>
                <a:tab pos="457200" algn="l"/>
                <a:tab pos="8255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d’inscription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36</a:t>
            </a:r>
          </a:p>
          <a:p>
            <a:pPr>
              <a:lnSpc>
                <a:spcPts val="2100"/>
              </a:lnSpc>
              <a:tabLst>
                <a:tab pos="457200" algn="l"/>
                <a:tab pos="8255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premier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s’agir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particulièrement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d’infractions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(contraventions,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crimes)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vont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d’ailleurs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déclencher,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l’auteur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saisine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condamné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corruption,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chèque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provision,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Abus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confiance,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état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d’ébriété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etc…).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non-respect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certains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principes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probité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l’honneur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également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donner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lieu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qualification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457200" algn="l"/>
                <a:tab pos="8255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391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1.5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11" b="1" u="sng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 ORGANES DISCIPLINAIRES DE</a:t>
            </a:r>
          </a:p>
          <a:p>
            <a:pPr>
              <a:lnSpc>
                <a:spcPts val="1700"/>
              </a:lnSpc>
              <a:tabLst>
                <a:tab pos="457200" algn="l"/>
                <a:tab pos="8255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11" b="1" u="sng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457200" algn="l"/>
                <a:tab pos="8255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1.5.1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RAPPEL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HISTORIQUE.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14400" y="64262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28700" y="6438900"/>
            <a:ext cx="3390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Civ.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,6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2011,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21884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337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Avril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14400" y="65786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37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54100" y="6591300"/>
            <a:ext cx="3238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effet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conformément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l’Article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loi,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14400" y="6731000"/>
            <a:ext cx="34290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appelée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statuer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avant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Janvier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chaque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année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245100" y="1066800"/>
            <a:ext cx="3886200" cy="463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l'empire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décret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7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Novembre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1930,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compétence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appartenait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d'appel.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Celle-ci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connaissait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directement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Barreau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inscrits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ressort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(art.8).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régime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modifié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n°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03/1997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19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1997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portant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création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Barreau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Rwanda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attribuait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compétence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premier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degré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Conseildel'Ordre,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degréd'AppelàlaCourd'Appel(art.77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78).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numéro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83/2013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11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Septembre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2013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Articles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28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31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place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permanente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chargée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suivi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Comportement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Pratique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Rwanda.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Depuis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Organe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été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saisi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statuer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divers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soumis.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d’importance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figuraient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plusieurs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relatifs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non-paiement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cotisations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37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concernant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lesdevoirsenverslesclients,lesconfrèresetlestiers,sansoublier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susceptibles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porter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atteinte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l’honneur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dignité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38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lignes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suivent,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proposons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d’examiner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régime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spécialement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concernantlesorganes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disciplinairesauregarddestextesportant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organisation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245100" y="64262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38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97500" y="6438900"/>
            <a:ext cx="3606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rapport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2016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2019,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Celui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2020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n’a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encore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été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présenté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245100" y="6591300"/>
            <a:ext cx="2070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raison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tenue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l’Assemblée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700" y="939800"/>
            <a:ext cx="38735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1.5.2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SIEGEANT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CHAMBRE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PREMIER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DEGRE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termes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77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19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1997,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chargé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: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130300" y="2184400"/>
            <a:ext cx="381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358900" y="2159000"/>
            <a:ext cx="30480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Maintenir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principes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dedignité,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probité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délicatesse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base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profession,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Sauvegarder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l'honneur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01700" y="2844800"/>
            <a:ext cx="3886200" cy="406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Réprimer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punir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voie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infractions</a:t>
            </a:r>
          </a:p>
          <a:p>
            <a:pPr>
              <a:lnSpc>
                <a:spcPts val="14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préjudice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publique,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s'il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</a:p>
          <a:p>
            <a:pPr>
              <a:lnSpc>
                <a:spcPts val="14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lieu.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Organe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compétent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connaître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appartenant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Barreau,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qu'il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administrait,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lieu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où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pouvaient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C’est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cadre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termes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78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l'Ordre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connaissait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affaires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l'initiative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Bâtonnier,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d'office,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plainte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personne,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</a:p>
          <a:p>
            <a:pPr>
              <a:lnSpc>
                <a:spcPts val="14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dénonciation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écritedu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Procureur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Général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d'Appel.</a:t>
            </a:r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pouvait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lui-même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certains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devoirs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d'information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désigner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parmi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rapporteur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chargé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procéder.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L’information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menée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afin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vérifier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selon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4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s'il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lieu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l'instructiondisciplinaire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81).</a:t>
            </a:r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l'issue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d'instruction,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rapporteur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faisait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connaître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l'affaire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décidait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lui-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suite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donner.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pouvait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ordonner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complément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d'instruction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après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entendu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l'Avocat,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saisir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4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l'affaire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juger.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82)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245100" y="939800"/>
            <a:ext cx="38735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àlafin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del'instruction,leBâtonnier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estimait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qu'ily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lieude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poursuivre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inculpé,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faisait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chambre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donnant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connaissance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lesquels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sera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appelé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s'expliquer.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Ici,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s'abstenait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siéger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Chambre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présidence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celle-ci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assurée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245100" y="2082800"/>
            <a:ext cx="38735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ancien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appelé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Doyen.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faisait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convoquer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plaignant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témoins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audition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parait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encore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utile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au-delà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l'instruction.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245100" y="2857500"/>
            <a:ext cx="3886200" cy="441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termes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84,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comparaître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avec</a:t>
            </a:r>
          </a:p>
          <a:p>
            <a:pPr>
              <a:lnSpc>
                <a:spcPts val="1300"/>
              </a:lnSpc>
              <a:tabLst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moins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délai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quinze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jours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permettre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préparer</a:t>
            </a:r>
          </a:p>
          <a:p>
            <a:pPr>
              <a:lnSpc>
                <a:spcPts val="1300"/>
              </a:lnSpc>
              <a:tabLst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sadéfense.Lacitation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envoyéeparlettrerecommandéeavec</a:t>
            </a:r>
          </a:p>
          <a:p>
            <a:pPr>
              <a:lnSpc>
                <a:spcPts val="1300"/>
              </a:lnSpc>
              <a:tabLst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accusé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réception.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dossier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400"/>
              </a:lnSpc>
              <a:tabLst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quinze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jours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comparution.</a:t>
            </a:r>
          </a:p>
          <a:p>
            <a:pPr>
              <a:lnSpc>
                <a:spcPts val="2100"/>
              </a:lnSpc>
              <a:tabLst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inculpé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entendu,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assisté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choix</a:t>
            </a:r>
          </a:p>
          <a:p>
            <a:pPr>
              <a:lnSpc>
                <a:spcPts val="1300"/>
              </a:lnSpc>
              <a:tabLst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s'illedésirait,ils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admis,l'unet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l'autre,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àtoutel'instruction</a:t>
            </a:r>
          </a:p>
          <a:p>
            <a:pPr>
              <a:lnSpc>
                <a:spcPts val="1300"/>
              </a:lnSpc>
              <a:tabLst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d'audience,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laquelle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débutait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rapport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présenté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300"/>
              </a:lnSpc>
              <a:tabLst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désigné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rapporteur.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300"/>
              </a:lnSpc>
              <a:tabLst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faisait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convoquer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plaignant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témoins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</a:t>
            </a:r>
          </a:p>
          <a:p>
            <a:pPr>
              <a:lnSpc>
                <a:spcPts val="1300"/>
              </a:lnSpc>
              <a:tabLst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audition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paraissait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encore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utile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au-delà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l’instruction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(Article</a:t>
            </a:r>
          </a:p>
          <a:p>
            <a:pPr>
              <a:lnSpc>
                <a:spcPts val="1300"/>
              </a:lnSpc>
              <a:tabLst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85).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où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témoins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devaient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entendus,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liste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</a:p>
          <a:p>
            <a:pPr>
              <a:lnSpc>
                <a:spcPts val="1300"/>
              </a:lnSpc>
              <a:tabLst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communiquée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inculpé,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pouvait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tour</a:t>
            </a:r>
          </a:p>
          <a:p>
            <a:pPr>
              <a:lnSpc>
                <a:spcPts val="1300"/>
              </a:lnSpc>
              <a:tabLst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solliciter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l’autorisation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entendre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d'autres.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Après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présentation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rapport,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l'audition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témoins</a:t>
            </a:r>
          </a:p>
          <a:p>
            <a:pPr>
              <a:lnSpc>
                <a:spcPts val="1300"/>
              </a:lnSpc>
              <a:tabLst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éventuels,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dépositions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actées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Secrétaire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  <a:p>
            <a:pPr>
              <a:lnSpc>
                <a:spcPts val="1400"/>
              </a:lnSpc>
              <a:tabLst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signées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témoins,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président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secrétaire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86).</a:t>
            </a:r>
          </a:p>
          <a:p>
            <a:pPr>
              <a:lnSpc>
                <a:spcPts val="2100"/>
              </a:lnSpc>
              <a:tabLst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Toutesentenceprononcéeenmatièresdisciplinairesétaitnotifiée</a:t>
            </a:r>
          </a:p>
          <a:p>
            <a:pPr>
              <a:lnSpc>
                <a:spcPts val="1300"/>
              </a:lnSpc>
              <a:tabLst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quinze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jours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secrétaire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l'Ordre,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lettre</a:t>
            </a:r>
          </a:p>
          <a:p>
            <a:pPr>
              <a:lnSpc>
                <a:spcPts val="1300"/>
              </a:lnSpc>
              <a:tabLst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recommandée,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Procureur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Général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concerné</a:t>
            </a:r>
          </a:p>
          <a:p>
            <a:pPr>
              <a:lnSpc>
                <a:spcPts val="1400"/>
              </a:lnSpc>
              <a:tabLst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87).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3746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6050292"/>
            <a:ext cx="1828800" cy="9144"/>
          </a:xfrm>
          <a:custGeom>
            <a:avLst/>
            <a:gdLst>
              <a:gd name="connsiteX0" fmla="*/ 0 w 1828800"/>
              <a:gd name="connsiteY0" fmla="*/ 4571 h 9144"/>
              <a:gd name="connsiteX1" fmla="*/ 1828800 w 1828800"/>
              <a:gd name="connsiteY1" fmla="*/ 4571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44">
                <a:moveTo>
                  <a:pt x="0" y="4571"/>
                </a:moveTo>
                <a:lnTo>
                  <a:pt x="1828800" y="457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1600" y="6997700"/>
            <a:ext cx="15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01700" y="1066800"/>
            <a:ext cx="3886200" cy="461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Procureur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Général,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poursuivi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pouvaient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interjeter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d'Appel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88).</a:t>
            </a:r>
          </a:p>
          <a:p>
            <a:pPr>
              <a:lnSpc>
                <a:spcPts val="21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L'appel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notifié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lettre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recommandée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Secrétaire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l'Ordre,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quinze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jours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l'envoi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notification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sentence.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secrétaire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l'Ordre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informé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l'appel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dénonçait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lettre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recommandée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Procureur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Général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d'Appel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inculpé,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selonlecas,puisiltransmettait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ledossierausecrétairedeConseil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d'appel.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incident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ouvert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Procureur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qu'à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89).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L'appel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notifié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lettre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recommandée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secrétaire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l'Ordre,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quinze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jours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partir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l'envoi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notification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sentence(89).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1.5.3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D’APPEL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STATUANT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D’APPEL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IlétaitinstituéausiègedelaCourd'Appel,unConseildediscipline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d'appel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90).</a:t>
            </a:r>
          </a:p>
          <a:p>
            <a:pPr>
              <a:lnSpc>
                <a:spcPts val="21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termes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91,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d'Appel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était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présidé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Président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d'Appel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remplaçant.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composait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Président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d'Appel,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quatre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assesseurs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secrétaire-greffier.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Procureur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Général,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14400" y="61341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28700" y="6146800"/>
            <a:ext cx="3416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Aux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termes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l’Article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28,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créé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permanente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14400" y="6299200"/>
            <a:ext cx="1841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chargée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Avocats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14400" y="64262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28700" y="6438900"/>
            <a:ext cx="3581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L’alinéa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l’Article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l’Ordre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pouvoir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14400" y="6591300"/>
            <a:ext cx="3263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mettre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place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d’autres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l’assister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dans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l’accomplissement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attributions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l’organisation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245100" y="1066800"/>
            <a:ext cx="3886200" cy="449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57200" algn="l"/>
                <a:tab pos="9017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parquet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qu'il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désigne,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occupait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siège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</a:p>
          <a:p>
            <a:pPr>
              <a:lnSpc>
                <a:spcPts val="1400"/>
              </a:lnSpc>
              <a:tabLst>
                <a:tab pos="457200" algn="l"/>
                <a:tab pos="9017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Ministère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Public.</a:t>
            </a:r>
          </a:p>
          <a:p>
            <a:pPr>
              <a:lnSpc>
                <a:spcPts val="2100"/>
              </a:lnSpc>
              <a:tabLst>
                <a:tab pos="457200" algn="l"/>
                <a:tab pos="9017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assesseurs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choisis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Président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d'Appel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surunelisted'avocatsétablisparleBâtonnier.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appelés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siéger,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sauf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empêchement,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rang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lequel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ils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figuraient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surlaliste.LesmembresduConseildel'Ordrequiavait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rendu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frappée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d'appel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pouvaient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connaître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degré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d'appel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92).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L'appel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suspensif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l'exécution</a:t>
            </a:r>
          </a:p>
          <a:p>
            <a:pPr>
              <a:lnSpc>
                <a:spcPts val="1400"/>
              </a:lnSpc>
              <a:tabLst>
                <a:tab pos="457200" algn="l"/>
                <a:tab pos="9017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peines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57200" algn="l"/>
                <a:tab pos="9017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1.5.4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PERMANENTE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457200" algn="l"/>
                <a:tab pos="9017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1.5.4.1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CRÉATION</a:t>
            </a:r>
          </a:p>
          <a:p>
            <a:pPr>
              <a:lnSpc>
                <a:spcPts val="1500"/>
              </a:lnSpc>
              <a:tabLst>
                <a:tab pos="457200" algn="l"/>
                <a:tab pos="9017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L’intitulé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terme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Commissions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permanentes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pluriel.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législateur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insiste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particulièrement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création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permanente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chargée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39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souligné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précédemment,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particularité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principale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seulement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relève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loi,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40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maisaussihéritedel’essentieldesattributionsdisciplinaires</a:t>
            </a:r>
          </a:p>
          <a:p>
            <a:pPr>
              <a:lnSpc>
                <a:spcPts val="1400"/>
              </a:lnSpc>
              <a:tabLst>
                <a:tab pos="457200" algn="l"/>
                <a:tab pos="9017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anciennement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dévolues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41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245100" y="6146800"/>
            <a:ext cx="3581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fonctionnement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déterminés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Règlement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d’Ordre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Intérieur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245100" y="6299200"/>
            <a:ext cx="10160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l’Ordre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Avocats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245100" y="64262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372100" y="6438900"/>
            <a:ext cx="3467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effet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l’Article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concernant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attributions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245100" y="6591300"/>
            <a:ext cx="1993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permanentes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3800" y="914400"/>
            <a:ext cx="279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1.6.2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739900" y="914400"/>
            <a:ext cx="3035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RECHERCHE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D’INFORMATION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DES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193800" y="1092200"/>
            <a:ext cx="35941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ENQUETES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EFFECTUEES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PRESIDENT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UN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93800" y="1270000"/>
            <a:ext cx="3594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MEMBRE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DISCIPLINE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2" action="ppaction://hlinksldjump"/>
              </a:rPr>
              <a:t>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2" action="ppaction://hlinksldjump"/>
              </a:rPr>
              <a:t>23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93800" y="1511300"/>
            <a:ext cx="279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3" action="ppaction://hlinksldjump"/>
              </a:rPr>
              <a:t>1.6.3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739900" y="1511300"/>
            <a:ext cx="3035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3" action="ppaction://hlinksldjump"/>
              </a:rPr>
              <a:t>DE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3" action="ppaction://hlinksldjump"/>
              </a:rPr>
              <a:t>L’ENQUETE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3" action="ppaction://hlinksldjump"/>
              </a:rPr>
              <a:t>DEONTOLOGIQUE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3" action="ppaction://hlinksldjump"/>
              </a:rPr>
              <a:t>PREALABLE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3" action="ppaction://hlinksldjump"/>
              </a:rPr>
              <a:t>SUR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93800" y="1689100"/>
            <a:ext cx="3594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3" action="ppaction://hlinksldjump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3" action="ppaction://hlinksldjump"/>
              </a:rPr>
              <a:t>COMPORTEMENT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3" action="ppaction://hlinksldjump"/>
              </a:rPr>
              <a:t>DE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3" action="ppaction://hlinksldjump"/>
              </a:rPr>
              <a:t>L’AVOCAT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3" action="ppaction://hlinksldjump"/>
              </a:rPr>
              <a:t>....................................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3" action="ppaction://hlinksldjump"/>
              </a:rPr>
              <a:t>24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93800" y="1943100"/>
            <a:ext cx="279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4" action="ppaction://hlinksldjump"/>
              </a:rPr>
              <a:t>1.6.4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739900" y="1943100"/>
            <a:ext cx="3048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4" action="ppaction://hlinksldjump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4" action="ppaction://hlinksldjump"/>
              </a:rPr>
              <a:t>CARACTERISTIQUES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4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4" action="ppaction://hlinksldjump"/>
              </a:rPr>
              <a:t>L’ENQUETE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4" action="ppaction://hlinksldjump"/>
              </a:rPr>
              <a:t>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4" action="ppaction://hlinksldjump"/>
              </a:rPr>
              <a:t>25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333500" y="2197100"/>
            <a:ext cx="3937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4" action="ppaction://hlinksldjump"/>
              </a:rPr>
              <a:t>1.6.4.1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1.6.4.2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892300" y="2197100"/>
            <a:ext cx="29083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4" action="ppaction://hlinksldjump"/>
              </a:rPr>
              <a:t>L’ENQUETE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4" action="ppaction://hlinksldjump"/>
              </a:rPr>
              <a:t>DOIT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4" action="ppaction://hlinksldjump"/>
              </a:rPr>
              <a:t>ETRE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4" action="ppaction://hlinksldjump"/>
              </a:rPr>
              <a:t>EFFECTIVE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4" action="ppaction://hlinksldjump"/>
              </a:rPr>
              <a:t>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4" action="ppaction://hlinksldjump"/>
              </a:rPr>
              <a:t>25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L’ENQUETE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NON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CONTRADICTOIRE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5" action="ppaction://hlinksldjump"/>
              </a:rPr>
              <a:t>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5" action="ppaction://hlinksldjump"/>
              </a:rPr>
              <a:t>26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333500" y="2679700"/>
            <a:ext cx="393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1.6.4.3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892300" y="2679700"/>
            <a:ext cx="29083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L’ENQUETE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DOIT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ETRE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OBJECTIVE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5" action="ppaction://hlinksldjump"/>
              </a:rPr>
              <a:t>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5" action="ppaction://hlinksldjump"/>
              </a:rPr>
              <a:t>26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193800" y="2959100"/>
            <a:ext cx="5334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1.6.4.4</a:t>
            </a:r>
          </a:p>
          <a:p>
            <a:pPr>
              <a:lnSpc>
                <a:spcPts val="19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1.6.4.5</a:t>
            </a:r>
          </a:p>
          <a:p>
            <a:pPr>
              <a:lnSpc>
                <a:spcPts val="1900"/>
              </a:lnSpc>
              <a:tabLst>
                <a:tab pos="139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6" action="ppaction://hlinksldjump"/>
              </a:rPr>
              <a:t>1.6.5</a:t>
            </a:r>
          </a:p>
          <a:p>
            <a:pPr>
              <a:lnSpc>
                <a:spcPts val="1900"/>
              </a:lnSpc>
              <a:tabLst>
                <a:tab pos="139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6" action="ppaction://hlinksldjump"/>
              </a:rPr>
              <a:t>1.6.6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739900" y="2959100"/>
            <a:ext cx="30480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L’ENQUETE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SECRETE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5" action="ppaction://hlinksldjump"/>
              </a:rPr>
              <a:t>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5" action="ppaction://hlinksldjump"/>
              </a:rPr>
              <a:t>26</a:t>
            </a:r>
          </a:p>
          <a:p>
            <a:pPr>
              <a:lnSpc>
                <a:spcPts val="19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L’ENQUETE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5" action="ppaction://hlinksldjump"/>
              </a:rPr>
              <a:t>SPECIALE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5" action="ppaction://hlinksldjump"/>
              </a:rPr>
              <a:t>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5" action="ppaction://hlinksldjump"/>
              </a:rPr>
              <a:t>26</a:t>
            </a:r>
          </a:p>
          <a:p>
            <a:pPr>
              <a:lnSpc>
                <a:spcPts val="1900"/>
              </a:lnSpc>
              <a:tabLst>
                <a:tab pos="152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6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6" action="ppaction://hlinksldjump"/>
              </a:rPr>
              <a:t>L’OUVERTURE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6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6" action="ppaction://hlinksldjump"/>
              </a:rPr>
              <a:t>L’ENQUETE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6" action="ppaction://hlinksldjump"/>
              </a:rPr>
              <a:t>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6" action="ppaction://hlinksldjump"/>
              </a:rPr>
              <a:t>27</a:t>
            </a:r>
          </a:p>
          <a:p>
            <a:pPr>
              <a:lnSpc>
                <a:spcPts val="1800"/>
              </a:lnSpc>
              <a:tabLst>
                <a:tab pos="152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6" action="ppaction://hlinksldjump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6" action="ppaction://hlinksldjump"/>
              </a:rPr>
              <a:t>ROLE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6" action="ppaction://hlinksldjump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6" action="ppaction://hlinksldjump"/>
              </a:rPr>
              <a:t>BATONNIER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6" action="ppaction://hlinksldjump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6" action="ppaction://hlinksldjump"/>
              </a:rPr>
              <a:t>REGARD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6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6" action="ppaction://hlinksldjump"/>
              </a:rPr>
              <a:t>LA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193800" y="3848100"/>
            <a:ext cx="3594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6" action="ppaction://hlinksldjump"/>
              </a:rPr>
              <a:t>JURISPRUDENCE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6" action="ppaction://hlinksldjump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6" action="ppaction://hlinksldjump"/>
              </a:rPr>
              <a:t>MATIERES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6" action="ppaction://hlinksldjump"/>
              </a:rPr>
              <a:t>DISCIPLINAIRES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6" action="ppaction://hlinksldjump"/>
              </a:rPr>
              <a:t>CONSTANTE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6" action="ppaction://hlinksldjump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6" action="ppaction://hlinksldjump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6" action="ppaction://hlinksldjump"/>
              </a:rPr>
              <a:t>MATIERE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6" action="ppaction://hlinksldjump"/>
              </a:rPr>
              <a:t>..............................................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6" action="ppaction://hlinksldjump"/>
              </a:rPr>
              <a:t>27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054100" y="42672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7" action="ppaction://hlinksldjump"/>
              </a:rPr>
              <a:t>1.7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460500" y="4267200"/>
            <a:ext cx="3327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7" action="ppaction://hlinksldjump"/>
              </a:rPr>
              <a:t>DE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7" action="ppaction://hlinksldjump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7" action="ppaction://hlinksldjump"/>
              </a:rPr>
              <a:t>SAISINE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7" action="ppaction://hlinksldjump"/>
              </a:rPr>
              <a:t>DE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7" action="ppaction://hlinksldjump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7" action="ppaction://hlinksldjump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7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7" action="ppaction://hlinksldjump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7" action="ppaction://hlinksldjump"/>
              </a:rPr>
              <a:t>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7" action="ppaction://hlinksldjump"/>
              </a:rPr>
              <a:t>28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193800" y="4521200"/>
            <a:ext cx="279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8" action="ppaction://hlinksldjump"/>
              </a:rPr>
              <a:t>1.7.1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739900" y="4521200"/>
            <a:ext cx="3035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8" action="ppaction://hlinksldjump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8" action="ppaction://hlinksldjump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8" action="ppaction://hlinksldjump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8" action="ppaction://hlinksldjump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8" action="ppaction://hlinksldjump"/>
              </a:rPr>
              <a:t>DEFENSE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8" action="ppaction://hlinksldjump"/>
              </a:rPr>
              <a:t>DEVANT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8" action="ppaction://hlinksldjump"/>
              </a:rPr>
              <a:t>LA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193800" y="4699000"/>
            <a:ext cx="3594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8" action="ppaction://hlinksldjump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8" action="ppaction://hlinksldjump"/>
              </a:rPr>
              <a:t>DE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8" action="ppaction://hlinksldjump"/>
              </a:rPr>
              <a:t>DISCIPLINE.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8" action="ppaction://hlinksldjump"/>
              </a:rPr>
              <a:t>.............................................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8" action="ppaction://hlinksldjump"/>
              </a:rPr>
              <a:t>29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054100" y="4991100"/>
            <a:ext cx="37465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39700" algn="l"/>
                <a:tab pos="4064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9" action="ppaction://hlinksldjump"/>
              </a:rPr>
              <a:t>1.7.2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9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9" action="ppaction://hlinksldjump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9" action="ppaction://hlinksldjump"/>
              </a:rPr>
              <a:t>RECUSATION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9" action="ppaction://hlinksldjump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9" action="ppaction://hlinksldjump"/>
              </a:rPr>
              <a:t>MATIERES</a:t>
            </a:r>
          </a:p>
          <a:p>
            <a:pPr>
              <a:lnSpc>
                <a:spcPts val="1400"/>
              </a:lnSpc>
              <a:tabLst>
                <a:tab pos="139700" algn="l"/>
                <a:tab pos="4064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9" action="ppaction://hlinksldjump"/>
              </a:rPr>
              <a:t>DISCIPLINAIRES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9" action="ppaction://hlinksldjump"/>
              </a:rPr>
              <a:t>COMME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9" action="ppaction://hlinksldjump"/>
              </a:rPr>
              <a:t>INCIDENTS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9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9" action="ppaction://hlinksldjump"/>
              </a:rPr>
              <a:t>PROCEDURE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9" action="ppaction://hlinksldjump"/>
              </a:rPr>
              <a:t>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9" action="ppaction://hlinksldjump"/>
              </a:rPr>
              <a:t>31</a:t>
            </a:r>
          </a:p>
          <a:p>
            <a:pPr>
              <a:lnSpc>
                <a:spcPts val="1900"/>
              </a:lnSpc>
              <a:tabLst>
                <a:tab pos="139700" algn="l"/>
                <a:tab pos="4064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1.7.3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PRISE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DÉCISION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0" action="ppaction://hlinksldjump"/>
              </a:rPr>
              <a:t>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0" action="ppaction://hlinksldjump"/>
              </a:rPr>
              <a:t>34</a:t>
            </a:r>
          </a:p>
          <a:p>
            <a:pPr>
              <a:lnSpc>
                <a:spcPts val="1800"/>
              </a:lnSpc>
              <a:tabLst>
                <a:tab pos="139700" algn="l"/>
                <a:tab pos="4064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1.7.4</a:t>
            </a:r>
          </a:p>
          <a:p>
            <a:pPr>
              <a:lnSpc>
                <a:spcPts val="0"/>
              </a:lnSpc>
              <a:tabLst>
                <a:tab pos="139700" algn="l"/>
                <a:tab pos="406400" algn="l"/>
                <a:tab pos="685800" algn="l"/>
              </a:tabLst>
            </a:pPr>
            <a:r>
              <a:rPr lang="en-US" altLang="zh-CN" dirty="0" smtClean="0"/>
              <a:t>		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RECOURS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DEVANT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UNE</a:t>
            </a:r>
          </a:p>
          <a:p>
            <a:pPr>
              <a:lnSpc>
                <a:spcPts val="1400"/>
              </a:lnSpc>
              <a:tabLst>
                <a:tab pos="139700" algn="l"/>
                <a:tab pos="4064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JURIDICTION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(ARTICLE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79)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0" action="ppaction://hlinksldjump"/>
              </a:rPr>
              <a:t>.................................................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0" action="ppaction://hlinksldjump"/>
              </a:rPr>
              <a:t>34</a:t>
            </a:r>
          </a:p>
          <a:p>
            <a:pPr>
              <a:lnSpc>
                <a:spcPts val="1800"/>
              </a:lnSpc>
              <a:tabLst>
                <a:tab pos="139700" algn="l"/>
                <a:tab pos="406400" algn="l"/>
                <a:tab pos="685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1.8</a:t>
            </a:r>
          </a:p>
          <a:p>
            <a:pPr>
              <a:lnSpc>
                <a:spcPts val="0"/>
              </a:lnSpc>
              <a:tabLst>
                <a:tab pos="139700" algn="l"/>
                <a:tab pos="4064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L’EXECUTION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DECISION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PRISE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(ARTICLE</a:t>
            </a:r>
          </a:p>
          <a:p>
            <a:pPr>
              <a:lnSpc>
                <a:spcPts val="1400"/>
              </a:lnSpc>
              <a:tabLst>
                <a:tab pos="139700" algn="l"/>
                <a:tab pos="4064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0" action="ppaction://hlinksldjump"/>
              </a:rPr>
              <a:t>34</a:t>
            </a:r>
          </a:p>
          <a:p>
            <a:pPr>
              <a:lnSpc>
                <a:spcPts val="0"/>
              </a:lnSpc>
              <a:tabLst>
                <a:tab pos="139700" algn="l"/>
                <a:tab pos="406400" algn="l"/>
                <a:tab pos="685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80)</a:t>
            </a:r>
          </a:p>
          <a:p>
            <a:pPr>
              <a:lnSpc>
                <a:spcPts val="1900"/>
              </a:lnSpc>
              <a:tabLst>
                <a:tab pos="139700" algn="l"/>
                <a:tab pos="406400" algn="l"/>
                <a:tab pos="685800" algn="l"/>
              </a:tabLst>
            </a:pPr>
            <a:r>
              <a:rPr lang="en-US" altLang="zh-CN" dirty="0" smtClean="0"/>
              <a:t>		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Effets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sanctions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disciplinaires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0" action="ppaction://hlinksldjump"/>
              </a:rPr>
              <a:t>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0" action="ppaction://hlinksldjump"/>
              </a:rPr>
              <a:t>34</a:t>
            </a:r>
          </a:p>
          <a:p>
            <a:pPr>
              <a:lnSpc>
                <a:spcPts val="0"/>
              </a:lnSpc>
              <a:tabLst>
                <a:tab pos="139700" algn="l"/>
                <a:tab pos="4064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0" action="ppaction://hlinksldjump"/>
              </a:rPr>
              <a:t>1.8.1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5537200" y="914400"/>
            <a:ext cx="279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1" action="ppaction://hlinksldjump"/>
              </a:rPr>
              <a:t>1.8.2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6083300" y="914400"/>
            <a:ext cx="3035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1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1" action="ppaction://hlinksldjump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1" action="ppaction://hlinksldjump"/>
              </a:rPr>
              <a:t>force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1" action="ppaction://hlinksldjump"/>
              </a:rPr>
              <a:t>exécutoire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1" action="ppaction://hlinksldjump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1" action="ppaction://hlinksldjump"/>
              </a:rPr>
              <a:t>sanctions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1" action="ppaction://hlinksldjump"/>
              </a:rPr>
              <a:t>disciplinaires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5537200" y="1092200"/>
            <a:ext cx="3594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1" action="ppaction://hlinksldjump"/>
              </a:rPr>
              <a:t>infligées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1" action="ppaction://hlinksldjump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1" action="ppaction://hlinksldjump"/>
              </a:rPr>
              <a:t>l’Avocat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1" action="ppaction://hlinksldjump"/>
              </a:rPr>
              <a:t>................................................................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1" action="ppaction://hlinksldjump"/>
              </a:rPr>
              <a:t>35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5537200" y="1333500"/>
            <a:ext cx="279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2" action="ppaction://hlinksldjump"/>
              </a:rPr>
              <a:t>1.8.3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6083300" y="1333500"/>
            <a:ext cx="3035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2" action="ppaction://hlinksldjump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2" action="ppaction://hlinksldjump"/>
              </a:rPr>
              <a:t>obligations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2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2" action="ppaction://hlinksldjump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2" action="ppaction://hlinksldjump"/>
              </a:rPr>
              <a:t>frappé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2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2" action="ppaction://hlinksldjump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2" action="ppaction://hlinksldjump"/>
              </a:rPr>
              <a:t>sanction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2" action="ppaction://hlinksldjump"/>
              </a:rPr>
              <a:t>de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5537200" y="1511300"/>
            <a:ext cx="3594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2" action="ppaction://hlinksldjump"/>
              </a:rPr>
              <a:t>suspension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2" action="ppaction://hlinksldjump"/>
              </a:rPr>
              <a:t>............................................................................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2" action="ppaction://hlinksldjump"/>
              </a:rPr>
              <a:t>36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5537200" y="1765300"/>
            <a:ext cx="279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1.8.4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6083300" y="1765300"/>
            <a:ext cx="3048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publicité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sanctions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3" action="ppaction://hlinksldjump"/>
              </a:rPr>
              <a:t>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3" action="ppaction://hlinksldjump"/>
              </a:rPr>
              <a:t>37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5397500" y="20066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1.9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5803900" y="2006600"/>
            <a:ext cx="3327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SANCTIONS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DISCIPLINAIRES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3" action="ppaction://hlinksldjump"/>
              </a:rPr>
              <a:t>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3" action="ppaction://hlinksldjump"/>
              </a:rPr>
              <a:t>37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5537200" y="2273300"/>
            <a:ext cx="2794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1.9.1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4" action="ppaction://hlinksldjump"/>
              </a:rPr>
              <a:t>1.9.2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6083300" y="2273300"/>
            <a:ext cx="30480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POSITION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3" action="ppaction://hlinksldjump"/>
              </a:rPr>
              <a:t>LEGISLATEUR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3" action="ppaction://hlinksldjump"/>
              </a:rPr>
              <a:t>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3" action="ppaction://hlinksldjump"/>
              </a:rPr>
              <a:t>37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4" action="ppaction://hlinksldjump"/>
              </a:rPr>
              <a:t>NOMENCLATURE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4" action="ppaction://hlinksldjump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4" action="ppaction://hlinksldjump"/>
              </a:rPr>
              <a:t>SANCTIONS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4" action="ppaction://hlinksldjump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4" action="ppaction://hlinksldjump"/>
              </a:rPr>
              <a:t>LEUR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5537200" y="2679700"/>
            <a:ext cx="3594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4" action="ppaction://hlinksldjump"/>
              </a:rPr>
              <a:t>NATURE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4" action="ppaction://hlinksldjump"/>
              </a:rPr>
              <a:t>JURIDIQUE.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4" action="ppaction://hlinksldjump"/>
              </a:rPr>
              <a:t>............................................................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4" action="ppaction://hlinksldjump"/>
              </a:rPr>
              <a:t>38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5537200" y="2959100"/>
            <a:ext cx="5334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39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5" action="ppaction://hlinksldjump"/>
              </a:rPr>
              <a:t>1.9.3</a:t>
            </a:r>
          </a:p>
          <a:p>
            <a:pPr>
              <a:lnSpc>
                <a:spcPts val="19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5" action="ppaction://hlinksldjump"/>
              </a:rPr>
              <a:t>1.9.3.1</a:t>
            </a:r>
          </a:p>
          <a:p>
            <a:pPr>
              <a:lnSpc>
                <a:spcPts val="19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6" action="ppaction://hlinksldjump"/>
              </a:rPr>
              <a:t>1.9.3.2</a:t>
            </a:r>
          </a:p>
          <a:p>
            <a:pPr>
              <a:lnSpc>
                <a:spcPts val="19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6" action="ppaction://hlinksldjump"/>
              </a:rPr>
              <a:t>1.9.3.3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6083300" y="2959100"/>
            <a:ext cx="30480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52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5" action="ppaction://hlinksldjump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5" action="ppaction://hlinksldjump"/>
              </a:rPr>
              <a:t>SANCTIONS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5" action="ppaction://hlinksldjump"/>
              </a:rPr>
              <a:t>PROPREMENT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5" action="ppaction://hlinksldjump"/>
              </a:rPr>
              <a:t>DITES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5" action="ppaction://hlinksldjump"/>
              </a:rPr>
              <a:t>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5" action="ppaction://hlinksldjump"/>
              </a:rPr>
              <a:t>39</a:t>
            </a:r>
          </a:p>
          <a:p>
            <a:pPr>
              <a:lnSpc>
                <a:spcPts val="19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5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5" action="ppaction://hlinksldjump"/>
              </a:rPr>
              <a:t>L’AVERTISSEMENT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5" action="ppaction://hlinksldjump"/>
              </a:rPr>
              <a:t>......................................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5" action="ppaction://hlinksldjump"/>
              </a:rPr>
              <a:t>39</a:t>
            </a:r>
          </a:p>
          <a:p>
            <a:pPr>
              <a:lnSpc>
                <a:spcPts val="19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6" action="ppaction://hlinksldjump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6" action="ppaction://hlinksldjump"/>
              </a:rPr>
              <a:t>BLAME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6" action="ppaction://hlinksldjump"/>
              </a:rPr>
              <a:t>.........................................................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6" action="ppaction://hlinksldjump"/>
              </a:rPr>
              <a:t>40</a:t>
            </a:r>
          </a:p>
          <a:p>
            <a:pPr>
              <a:lnSpc>
                <a:spcPts val="19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6" action="ppaction://hlinksldjump"/>
              </a:rPr>
              <a:t>DE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6" action="ppaction://hlinksldjump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6" action="ppaction://hlinksldjump"/>
              </a:rPr>
              <a:t>SUSPENSION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6" action="ppaction://hlinksldjump"/>
              </a:rPr>
              <a:t>...........................................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6" action="ppaction://hlinksldjump"/>
              </a:rPr>
              <a:t>40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5676900" y="3924300"/>
            <a:ext cx="3454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1.9.3.4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DE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RADIATION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DU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TABLEAU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DE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LISTE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STAGIAIRES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7" action="ppaction://hlinksldjump"/>
              </a:rPr>
              <a:t>..............................................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7" action="ppaction://hlinksldjump"/>
              </a:rPr>
              <a:t>41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5676900" y="4343400"/>
            <a:ext cx="393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1.9.3.5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6235700" y="4343400"/>
            <a:ext cx="2908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AUTRES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SANCTIONS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: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L’AMONESTATION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5676900" y="4521200"/>
            <a:ext cx="3454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PATERNELLE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7" action="ppaction://hlinksldjump"/>
              </a:rPr>
              <a:t>BATONNIER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7" action="ppaction://hlinksldjump"/>
              </a:rPr>
              <a:t>........................................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7" action="ppaction://hlinksldjump"/>
              </a:rPr>
              <a:t>41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5397500" y="4762500"/>
            <a:ext cx="254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8" action="ppaction://hlinksldjump"/>
              </a:rPr>
              <a:t>1.10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5803900" y="4762500"/>
            <a:ext cx="3327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8" action="ppaction://hlinksldjump"/>
              </a:rPr>
              <a:t>DELITS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8" action="ppaction://hlinksldjump"/>
              </a:rPr>
              <a:t>D’AUDIENCE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8" action="ppaction://hlinksldjump"/>
              </a:rPr>
              <a:t>....................................................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8" action="ppaction://hlinksldjump"/>
              </a:rPr>
              <a:t>43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5537200" y="5029200"/>
            <a:ext cx="355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8" action="ppaction://hlinksldjump"/>
              </a:rPr>
              <a:t>1.10.1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8" action="ppaction://hlinksldjump"/>
              </a:rPr>
              <a:t>1.10.2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6083300" y="5080000"/>
            <a:ext cx="3048000" cy="210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2984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8" action="ppaction://hlinksldjump"/>
              </a:rPr>
              <a:t>CARACTERISTIQUES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8" action="ppaction://hlinksldjump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8" action="ppaction://hlinksldjump"/>
              </a:rPr>
              <a:t>DELITS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8" action="ppaction://hlinksldjump"/>
              </a:rPr>
              <a:t>D’AUDIENCE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8" action="ppaction://hlinksldjump"/>
              </a:rPr>
              <a:t>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8" action="ppaction://hlinksldjump"/>
              </a:rPr>
              <a:t>43</a:t>
            </a:r>
          </a:p>
          <a:p>
            <a:pPr>
              <a:lnSpc>
                <a:spcPts val="1900"/>
              </a:lnSpc>
              <a:tabLst>
                <a:tab pos="2984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8" action="ppaction://hlinksldjump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8" action="ppaction://hlinksldjump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8" action="ppaction://hlinksldjump"/>
              </a:rPr>
              <a:t>LIBERTE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8" action="ppaction://hlinksldjump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18" action="ppaction://hlinksldjump"/>
              </a:rPr>
              <a:t>JUGE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8" action="ppaction://hlinksldjump"/>
              </a:rPr>
              <a:t>.......................................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8" action="ppaction://hlinksldjump"/>
              </a:rPr>
              <a:t>43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2984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6489204"/>
            <a:ext cx="1828800" cy="9144"/>
          </a:xfrm>
          <a:custGeom>
            <a:avLst/>
            <a:gdLst>
              <a:gd name="connsiteX0" fmla="*/ 0 w 1828800"/>
              <a:gd name="connsiteY0" fmla="*/ 4571 h 9144"/>
              <a:gd name="connsiteX1" fmla="*/ 1828800 w 1828800"/>
              <a:gd name="connsiteY1" fmla="*/ 4571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44">
                <a:moveTo>
                  <a:pt x="0" y="4571"/>
                </a:moveTo>
                <a:lnTo>
                  <a:pt x="1828800" y="457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1600" y="6997700"/>
            <a:ext cx="15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01700" y="1066800"/>
            <a:ext cx="3886200" cy="458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Articles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29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31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déterminent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dite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attributions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fonctionnement</a:t>
            </a:r>
          </a:p>
          <a:p>
            <a:pPr>
              <a:lnSpc>
                <a:spcPts val="14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(modalitésdetenues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desréunions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desprisesdedécisions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etc..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42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).</a:t>
            </a:r>
          </a:p>
          <a:p>
            <a:pPr>
              <a:lnSpc>
                <a:spcPts val="21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attributions,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mandat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désignation,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organisation,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fonctionnement,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vacance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explicitéesavecplusdesdétails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auxarticles25à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32duRèglement</a:t>
            </a:r>
          </a:p>
          <a:p>
            <a:pPr>
              <a:lnSpc>
                <a:spcPts val="14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Intérieur.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1.5.4.2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COMMISSION.</a:t>
            </a:r>
          </a:p>
          <a:p>
            <a:pPr>
              <a:lnSpc>
                <a:spcPts val="16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Auxtermesdel’Article29delaloi,laCommissiondedisciplineest</a:t>
            </a:r>
          </a:p>
          <a:p>
            <a:pPr>
              <a:lnSpc>
                <a:spcPts val="14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composée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:</a:t>
            </a:r>
          </a:p>
          <a:p>
            <a:pPr>
              <a:lnSpc>
                <a:spcPts val="21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Doyen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4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;</a:t>
            </a:r>
          </a:p>
          <a:p>
            <a:pPr>
              <a:lnSpc>
                <a:spcPts val="21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(6)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élus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l’Assemblée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Générale.</a:t>
            </a:r>
          </a:p>
          <a:p>
            <a:pPr>
              <a:lnSpc>
                <a:spcPts val="21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représentant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Facultés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issu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Universités</a:t>
            </a:r>
          </a:p>
          <a:p>
            <a:pPr>
              <a:lnSpc>
                <a:spcPts val="14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agréées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Rwanda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inscrit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tableau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élu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pairs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;</a:t>
            </a:r>
          </a:p>
          <a:p>
            <a:pPr>
              <a:lnSpc>
                <a:spcPts val="21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LeResponsabledelaDirection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Générale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del'InstitutSupérieurde</a:t>
            </a:r>
          </a:p>
          <a:p>
            <a:pPr>
              <a:lnSpc>
                <a:spcPts val="14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Pratique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Développement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représentant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;</a:t>
            </a:r>
          </a:p>
          <a:p>
            <a:pPr>
              <a:lnSpc>
                <a:spcPts val="21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représentant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Nationale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4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Personne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;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01700" y="5638800"/>
            <a:ext cx="3873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représentant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Mandataire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Général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l’Etat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;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réunions,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inviter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personne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compétente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l’examen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14400" y="65786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245100" y="1066800"/>
            <a:ext cx="3886200" cy="461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38100" algn="l"/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point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inscrit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jour.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personne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invitée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n’a</a:t>
            </a:r>
          </a:p>
          <a:p>
            <a:pPr>
              <a:lnSpc>
                <a:spcPts val="1300"/>
              </a:lnSpc>
              <a:tabLst>
                <a:tab pos="38100" algn="l"/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vote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décisions.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personne</a:t>
            </a:r>
          </a:p>
          <a:p>
            <a:pPr>
              <a:lnSpc>
                <a:spcPts val="1300"/>
              </a:lnSpc>
              <a:tabLst>
                <a:tab pos="38100" algn="l"/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désignée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représenter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institution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38100" algn="l"/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assume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àtitre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permanent</a:t>
            </a:r>
          </a:p>
          <a:p>
            <a:pPr>
              <a:lnSpc>
                <a:spcPts val="1300"/>
              </a:lnSpc>
              <a:tabLst>
                <a:tab pos="38100" algn="l"/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moins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institution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remplace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raisons</a:t>
            </a:r>
          </a:p>
          <a:p>
            <a:pPr>
              <a:lnSpc>
                <a:spcPts val="1400"/>
              </a:lnSpc>
              <a:tabLst>
                <a:tab pos="38100" algn="l"/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importantes.</a:t>
            </a:r>
          </a:p>
          <a:p>
            <a:pPr>
              <a:lnSpc>
                <a:spcPts val="2100"/>
              </a:lnSpc>
              <a:tabLst>
                <a:tab pos="38100" algn="l"/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visés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points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3°</a:t>
            </a:r>
          </a:p>
          <a:p>
            <a:pPr>
              <a:lnSpc>
                <a:spcPts val="1300"/>
              </a:lnSpc>
              <a:tabLst>
                <a:tab pos="38100" algn="l"/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6°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l’alinéa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premier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élus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</a:p>
          <a:p>
            <a:pPr>
              <a:lnSpc>
                <a:spcPts val="1400"/>
              </a:lnSpc>
              <a:tabLst>
                <a:tab pos="38100" algn="l"/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mandat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(3)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renouvelable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(1)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fois.</a:t>
            </a:r>
          </a:p>
          <a:p>
            <a:pPr>
              <a:lnSpc>
                <a:spcPts val="2100"/>
              </a:lnSpc>
              <a:tabLst>
                <a:tab pos="38100" algn="l"/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légale,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observations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ci-après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: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</a:p>
          <a:p>
            <a:pPr>
              <a:lnSpc>
                <a:spcPts val="1300"/>
              </a:lnSpc>
              <a:tabLst>
                <a:tab pos="38100" algn="l"/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dehors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élus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l’Assemblée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générale,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d’autres</a:t>
            </a:r>
          </a:p>
          <a:p>
            <a:pPr>
              <a:lnSpc>
                <a:spcPts val="1300"/>
              </a:lnSpc>
              <a:tabLst>
                <a:tab pos="38100" algn="l"/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émanant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43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diverses</a:t>
            </a:r>
          </a:p>
          <a:p>
            <a:pPr>
              <a:lnSpc>
                <a:spcPts val="1300"/>
              </a:lnSpc>
              <a:tabLst>
                <a:tab pos="38100" algn="l"/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institutions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relevant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secteur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judiciaire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appelées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siéger</a:t>
            </a:r>
          </a:p>
          <a:p>
            <a:pPr>
              <a:lnSpc>
                <a:spcPts val="1300"/>
              </a:lnSpc>
              <a:tabLst>
                <a:tab pos="38100" algn="l"/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désormais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législateur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insiste</a:t>
            </a:r>
          </a:p>
          <a:p>
            <a:pPr>
              <a:lnSpc>
                <a:spcPts val="1300"/>
              </a:lnSpc>
              <a:tabLst>
                <a:tab pos="38100" algn="l"/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également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personne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désignée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</a:p>
          <a:p>
            <a:pPr>
              <a:lnSpc>
                <a:spcPts val="1300"/>
              </a:lnSpc>
              <a:tabLst>
                <a:tab pos="38100" algn="l"/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représenter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institution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puisse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assumer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titre</a:t>
            </a:r>
          </a:p>
          <a:p>
            <a:pPr>
              <a:lnSpc>
                <a:spcPts val="1300"/>
              </a:lnSpc>
              <a:tabLst>
                <a:tab pos="38100" algn="l"/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permanent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moins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institution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remplace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</a:p>
          <a:p>
            <a:pPr>
              <a:lnSpc>
                <a:spcPts val="1400"/>
              </a:lnSpc>
              <a:tabLst>
                <a:tab pos="38100" algn="l"/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raisons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importantes.</a:t>
            </a:r>
          </a:p>
          <a:p>
            <a:pPr>
              <a:lnSpc>
                <a:spcPts val="2100"/>
              </a:lnSpc>
              <a:tabLst>
                <a:tab pos="38100" algn="l"/>
                <a:tab pos="901700" algn="l"/>
                <a:tab pos="14478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Enfin,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mandat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</a:p>
          <a:p>
            <a:pPr>
              <a:lnSpc>
                <a:spcPts val="1400"/>
              </a:lnSpc>
              <a:tabLst>
                <a:tab pos="38100" algn="l"/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élus,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renouvelable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fois.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8100" algn="l"/>
                <a:tab pos="901700" algn="l"/>
                <a:tab pos="14478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1.5.4.3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ATTRIBUTIONS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200"/>
              </a:lnSpc>
              <a:tabLst>
                <a:tab pos="38100" algn="l"/>
                <a:tab pos="901700" algn="l"/>
                <a:tab pos="1447800" algn="l"/>
              </a:tabLst>
            </a:pPr>
            <a:r>
              <a:rPr lang="en-US" altLang="zh-CN" dirty="0" smtClean="0"/>
              <a:t>			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029700" y="5562600"/>
            <a:ext cx="101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245100" y="5588000"/>
            <a:ext cx="37465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termes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30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attributions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400"/>
              </a:lnSpc>
              <a:tabLst>
                <a:tab pos="228600" algn="l"/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suivantes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:</a:t>
            </a:r>
          </a:p>
          <a:p>
            <a:pPr>
              <a:lnSpc>
                <a:spcPts val="21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Traiter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demandes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relatives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disciplinedes</a:t>
            </a:r>
          </a:p>
          <a:p>
            <a:pPr>
              <a:lnSpc>
                <a:spcPts val="14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Avocats,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245100" y="65786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43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372100" y="6591300"/>
            <a:ext cx="3670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y’a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lieu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ici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citer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doyen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l’Ordre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représentants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diverses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245100" y="6731000"/>
            <a:ext cx="16510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institutions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reprise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l’Article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6489204"/>
            <a:ext cx="1828800" cy="9144"/>
          </a:xfrm>
          <a:custGeom>
            <a:avLst/>
            <a:gdLst>
              <a:gd name="connsiteX0" fmla="*/ 0 w 1828800"/>
              <a:gd name="connsiteY0" fmla="*/ 4571 h 9144"/>
              <a:gd name="connsiteX1" fmla="*/ 1828800 w 1828800"/>
              <a:gd name="connsiteY1" fmla="*/ 4571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44">
                <a:moveTo>
                  <a:pt x="0" y="4571"/>
                </a:moveTo>
                <a:lnTo>
                  <a:pt x="1828800" y="457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1600" y="6997700"/>
            <a:ext cx="15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143000" y="1003300"/>
            <a:ext cx="38100" cy="162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371600" y="977900"/>
            <a:ext cx="3238500" cy="204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Statuer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questions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soumises;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Imposer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prévues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présente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;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Lutter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l’injustice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discrimination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;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suivi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comportement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pratique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;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S’assurer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respect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régissant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;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suivi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annuel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s’assurer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payent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impôts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conformément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01700" y="3213100"/>
            <a:ext cx="3873500" cy="302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l’accomplissement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missions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visées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premier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alinéa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article,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agit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propre</a:t>
            </a:r>
          </a:p>
          <a:p>
            <a:pPr>
              <a:lnSpc>
                <a:spcPts val="14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initiative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demande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1.5.4.4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REGLES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FONCTIONNEMENT</a:t>
            </a:r>
          </a:p>
          <a:p>
            <a:pPr>
              <a:lnSpc>
                <a:spcPts val="16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31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expressément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renseigné,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qu’une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première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réunion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convoquée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endéans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publication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présente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Journal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Officiel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République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Rwanda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l’élection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membres</a:t>
            </a:r>
          </a:p>
          <a:p>
            <a:pPr>
              <a:lnSpc>
                <a:spcPts val="14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Bureau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Président,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Vice-Président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Secrétaire)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44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.</a:t>
            </a:r>
          </a:p>
          <a:p>
            <a:pPr>
              <a:lnSpc>
                <a:spcPts val="21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Bien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avant,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Assemblée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Générale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élective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convoquée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l’élection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représenter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Commission.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45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représentants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diverses</a:t>
            </a:r>
          </a:p>
          <a:p>
            <a:pPr>
              <a:lnSpc>
                <a:spcPts val="14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institutionsreprisesàl’Article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29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avaient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également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étédésignés.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14400" y="65786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44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28700" y="6591300"/>
            <a:ext cx="3365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Official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Gazette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44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04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Novembre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2013,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Procès-verbal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14400" y="6731000"/>
            <a:ext cx="3416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premièreréunion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tenue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257800" y="977900"/>
            <a:ext cx="3886200" cy="193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Depuis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conformément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dispositions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légales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  <a:p>
            <a:pPr>
              <a:lnSpc>
                <a:spcPts val="1300"/>
              </a:lnSpc>
              <a:tabLst>
                <a:tab pos="25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</a:p>
          <a:p>
            <a:pPr>
              <a:lnSpc>
                <a:spcPts val="1300"/>
              </a:lnSpc>
              <a:tabLst>
                <a:tab pos="25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réunit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besoin,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convocation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</a:p>
          <a:p>
            <a:pPr>
              <a:lnSpc>
                <a:spcPts val="1300"/>
              </a:lnSpc>
              <a:tabLst>
                <a:tab pos="25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Président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d’absencede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celui-ci,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Vice-Président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</a:p>
          <a:p>
            <a:pPr>
              <a:lnSpc>
                <a:spcPts val="1300"/>
              </a:lnSpc>
              <a:tabLst>
                <a:tab pos="25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demande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moins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tiers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(1/3)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</a:p>
          <a:p>
            <a:pPr>
              <a:lnSpc>
                <a:spcPts val="1300"/>
              </a:lnSpc>
              <a:tabLst>
                <a:tab pos="25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réunit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valablement,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moins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moitié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(1/2)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membres</a:t>
            </a:r>
          </a:p>
          <a:p>
            <a:pPr>
              <a:lnSpc>
                <a:spcPts val="1300"/>
              </a:lnSpc>
              <a:tabLst>
                <a:tab pos="25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présente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décisions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majorité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absolue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300"/>
              </a:lnSpc>
              <a:tabLst>
                <a:tab pos="25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présents.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défaut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quorum,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réunion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</a:p>
          <a:p>
            <a:pPr>
              <a:lnSpc>
                <a:spcPts val="1300"/>
              </a:lnSpc>
              <a:tabLst>
                <a:tab pos="25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convoquée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nouvelle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endéans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sept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(7)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jours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</a:t>
            </a:r>
          </a:p>
          <a:p>
            <a:pPr>
              <a:lnSpc>
                <a:spcPts val="1300"/>
              </a:lnSpc>
              <a:tabLst>
                <a:tab pos="25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délibère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valablement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nombre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membres</a:t>
            </a:r>
          </a:p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présents.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257800" y="3390900"/>
            <a:ext cx="3873500" cy="224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4445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1391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1.6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11" b="1" u="sng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 LA PROCEDURE DEVANT LES</a:t>
            </a:r>
          </a:p>
          <a:p>
            <a:pPr>
              <a:lnSpc>
                <a:spcPts val="1700"/>
              </a:lnSpc>
              <a:tabLst>
                <a:tab pos="4445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1511" b="1" u="sng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ORGANES DISCIPLINAIRES DE</a:t>
            </a:r>
          </a:p>
          <a:p>
            <a:pPr>
              <a:lnSpc>
                <a:spcPts val="1700"/>
              </a:lnSpc>
              <a:tabLst>
                <a:tab pos="4445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1511" b="1" u="sng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Parler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nécessite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préalable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</a:p>
          <a:p>
            <a:pPr>
              <a:lnSpc>
                <a:spcPts val="13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identificationdesacteursquil’animent.Lesorganesdel’Ordrequi</a:t>
            </a:r>
          </a:p>
          <a:p>
            <a:pPr>
              <a:lnSpc>
                <a:spcPts val="13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connaissent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affaires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définis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171</a:t>
            </a:r>
          </a:p>
          <a:p>
            <a:pPr>
              <a:lnSpc>
                <a:spcPts val="13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Intérieur.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appelés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statuer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</a:p>
          <a:p>
            <a:pPr>
              <a:lnSpc>
                <a:spcPts val="13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affairesdontilssontsaisisenfonctiondeleurcompétence.Ils’agit</a:t>
            </a:r>
          </a:p>
          <a:p>
            <a:pPr>
              <a:lnSpc>
                <a:spcPts val="13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respectivement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Président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</a:p>
          <a:p>
            <a:pPr>
              <a:lnSpc>
                <a:spcPts val="13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membredeladiteCommission,duBâtonnier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membredu</a:t>
            </a:r>
          </a:p>
          <a:p>
            <a:pPr>
              <a:lnSpc>
                <a:spcPts val="14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solidFill>
                  <a:srgbClr val="00B050"/>
                </a:solidFill>
                <a:latin typeface="Cambria" pitchFamily="18" charset="0"/>
                <a:cs typeface="Cambria" pitchFamily="18" charset="0"/>
              </a:rPr>
              <a:t>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257800" y="65786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45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372100" y="6591300"/>
            <a:ext cx="3352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Procès-verbal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première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réunion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tenue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257800" y="6731000"/>
            <a:ext cx="2336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vue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l’élection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organes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6342900"/>
            <a:ext cx="1828800" cy="9131"/>
          </a:xfrm>
          <a:custGeom>
            <a:avLst/>
            <a:gdLst>
              <a:gd name="connsiteX0" fmla="*/ 0 w 1828800"/>
              <a:gd name="connsiteY0" fmla="*/ 4565 h 9131"/>
              <a:gd name="connsiteX1" fmla="*/ 1828800 w 1828800"/>
              <a:gd name="connsiteY1" fmla="*/ 4565 h 91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31">
                <a:moveTo>
                  <a:pt x="0" y="4565"/>
                </a:moveTo>
                <a:lnTo>
                  <a:pt x="1828800" y="456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1600" y="6997700"/>
            <a:ext cx="15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01700" y="1079500"/>
            <a:ext cx="3886200" cy="490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1.6.1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L’INSTRUCTION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PREPARATOIRE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EFFECTUEE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BATONNIER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171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précité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</a:p>
          <a:p>
            <a:pPr>
              <a:lnSpc>
                <a:spcPts val="15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organes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voir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non</a:t>
            </a:r>
          </a:p>
          <a:p>
            <a:pPr>
              <a:lnSpc>
                <a:spcPts val="1500"/>
              </a:lnSpc>
              <a:tabLst>
                <a:tab pos="457200" algn="l"/>
                <a:tab pos="914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seulement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saisir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d’office,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aussi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saisi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</a:p>
          <a:p>
            <a:pPr>
              <a:lnSpc>
                <a:spcPts val="1500"/>
              </a:lnSpc>
              <a:tabLst>
                <a:tab pos="457200" algn="l"/>
                <a:tab pos="914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dénonciation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plainte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personne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intéressée….</a:t>
            </a:r>
          </a:p>
          <a:p>
            <a:pPr>
              <a:lnSpc>
                <a:spcPts val="2300"/>
              </a:lnSpc>
              <a:tabLst>
                <a:tab pos="457200" algn="l"/>
                <a:tab pos="914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effet,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consulter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</a:p>
          <a:p>
            <a:pPr>
              <a:lnSpc>
                <a:spcPts val="1500"/>
              </a:lnSpc>
              <a:tabLst>
                <a:tab pos="457200" algn="l"/>
                <a:tab pos="914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répression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relève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</a:p>
          <a:p>
            <a:pPr>
              <a:lnSpc>
                <a:spcPts val="1500"/>
              </a:lnSpc>
              <a:tabLst>
                <a:tab pos="457200" algn="l"/>
                <a:tab pos="914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compétence.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Enfin,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législateur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conféré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rôle</a:t>
            </a:r>
          </a:p>
          <a:p>
            <a:pPr>
              <a:lnSpc>
                <a:spcPts val="1500"/>
              </a:lnSpc>
              <a:tabLst>
                <a:tab pos="457200" algn="l"/>
                <a:tab pos="914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important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charge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500"/>
              </a:lnSpc>
              <a:tabLst>
                <a:tab pos="457200" algn="l"/>
                <a:tab pos="914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cause.</a:t>
            </a:r>
          </a:p>
          <a:p>
            <a:pPr>
              <a:lnSpc>
                <a:spcPts val="2300"/>
              </a:lnSpc>
              <a:tabLst>
                <a:tab pos="457200" algn="l"/>
                <a:tab pos="914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Ainsi,en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saqualitéde«Maitredespoursuites»,leBâtonnier</a:t>
            </a:r>
          </a:p>
          <a:p>
            <a:pPr>
              <a:lnSpc>
                <a:spcPts val="1500"/>
              </a:lnSpc>
              <a:tabLst>
                <a:tab pos="457200" algn="l"/>
                <a:tab pos="914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occupeuneplacecentraledansleprocessusdisciplinaire.En</a:t>
            </a:r>
          </a:p>
          <a:p>
            <a:pPr>
              <a:lnSpc>
                <a:spcPts val="1500"/>
              </a:lnSpc>
              <a:tabLst>
                <a:tab pos="457200" algn="l"/>
                <a:tab pos="914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substance,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reçoit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plaintes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recevabilité</a:t>
            </a:r>
          </a:p>
          <a:p>
            <a:pPr>
              <a:lnSpc>
                <a:spcPts val="1500"/>
              </a:lnSpc>
              <a:tabLst>
                <a:tab pos="457200" algn="l"/>
                <a:tab pos="914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formel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fondement.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</a:p>
          <a:p>
            <a:pPr>
              <a:lnSpc>
                <a:spcPts val="1500"/>
              </a:lnSpc>
              <a:tabLst>
                <a:tab pos="457200" algn="l"/>
                <a:tab pos="914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également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saisir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d’office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apparaissent</a:t>
            </a:r>
          </a:p>
          <a:p>
            <a:pPr>
              <a:lnSpc>
                <a:spcPts val="1500"/>
              </a:lnSpc>
              <a:tabLst>
                <a:tab pos="457200" algn="l"/>
                <a:tab pos="914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contraires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devoirs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quelle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soit</a:t>
            </a:r>
          </a:p>
          <a:p>
            <a:pPr>
              <a:lnSpc>
                <a:spcPts val="1500"/>
              </a:lnSpc>
              <a:tabLst>
                <a:tab pos="457200" algn="l"/>
                <a:tab pos="914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d’ailleurs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manière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été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portés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</a:p>
          <a:p>
            <a:pPr>
              <a:lnSpc>
                <a:spcPts val="1500"/>
              </a:lnSpc>
              <a:tabLst>
                <a:tab pos="457200" algn="l"/>
                <a:tab pos="914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connaissance.</a:t>
            </a:r>
          </a:p>
          <a:p>
            <a:pPr>
              <a:lnSpc>
                <a:spcPts val="2300"/>
              </a:lnSpc>
              <a:tabLst>
                <a:tab pos="457200" algn="l"/>
                <a:tab pos="914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mène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l’enquête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effectue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lui-même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</a:p>
          <a:p>
            <a:pPr>
              <a:lnSpc>
                <a:spcPts val="1500"/>
              </a:lnSpc>
              <a:tabLst>
                <a:tab pos="457200" algn="l"/>
                <a:tab pos="914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devoirsd’instruction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utiles.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Lorsqu’il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désigneun</a:t>
            </a:r>
          </a:p>
          <a:p>
            <a:pPr>
              <a:lnSpc>
                <a:spcPts val="1500"/>
              </a:lnSpc>
              <a:tabLst>
                <a:tab pos="457200" algn="l"/>
                <a:tab pos="914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plusieurs)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enquêteur(s),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fixe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limites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(leur)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14400" y="64262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28700" y="6426200"/>
            <a:ext cx="3733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Appel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Juin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2020,</a:t>
            </a:r>
            <a:r>
              <a:rPr lang="en-US" altLang="zh-CN" sz="64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46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Appel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01700" y="6591300"/>
            <a:ext cx="3568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Février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2021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François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Bruyns,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Avocats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ans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d’application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Juin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2006,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245100" y="1079500"/>
            <a:ext cx="3886200" cy="491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mission,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conservant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direction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l’enquête.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champ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d’investigation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quasiment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illimité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compétence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exclusive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personnelle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concurremment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avec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exercer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pouvoir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Cepouvoir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personnel.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empêché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Doyen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Ailleurs,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jurisprudence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constante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considère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poursuites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diligentées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enquête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ouverte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dauphin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Vice-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seraient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déclarés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irrecevables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n’était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lui-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empêché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justifier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empêchement,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soumis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aucune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formalité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particulière.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Selon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jurisprudence,iln’appartientpasàuntiersÍ…Ìdesubstituer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appréciation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celle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lui-même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quand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l’opportunité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considérer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empêché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telle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telle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situation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motif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justifier,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remplacer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Dauphin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exercice</a:t>
            </a:r>
            <a:r>
              <a:rPr lang="en-US" altLang="zh-CN" sz="79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46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premier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garant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sauvegarde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l’honneur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maintien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principe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dignité,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probité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délicatesse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doiventgarantirunexerciceadéquatdecelle-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ciainsi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respect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384800" y="6438900"/>
            <a:ext cx="736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5321808"/>
            <a:ext cx="1828800" cy="9144"/>
          </a:xfrm>
          <a:custGeom>
            <a:avLst/>
            <a:gdLst>
              <a:gd name="connsiteX0" fmla="*/ 0 w 1828800"/>
              <a:gd name="connsiteY0" fmla="*/ 4572 h 9144"/>
              <a:gd name="connsiteX1" fmla="*/ 1828800 w 1828800"/>
              <a:gd name="connsiteY1" fmla="*/ 4572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44">
                <a:moveTo>
                  <a:pt x="0" y="4572"/>
                </a:moveTo>
                <a:lnTo>
                  <a:pt x="1828800" y="457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14400" y="1041400"/>
            <a:ext cx="3886200" cy="393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contrôle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s’étend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cependant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deladelasphèredel’activitéprofessionnelledel’Avocat:Le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commettre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infraction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commun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infraction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rapport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direct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dehors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l’exercice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infraction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rapport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direct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indirect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avec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l’exercice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lorsque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aura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compromis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l’honneur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ouladignitédel’Ordre;Í…Ìl’Avocatapourimpérieuxdevoir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jamais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oublier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susceptible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porter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atteinte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l’honneur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celui-ci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atteint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défaillances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individuelles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l’atteinte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sera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d’autant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grande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aura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été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publique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aura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été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objet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scandale</a:t>
            </a:r>
            <a:r>
              <a:rPr lang="en-US" altLang="zh-CN" sz="79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47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pouvoir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s’exerce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l’égard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quelle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qualité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laquelle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ils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agissentquisontmembresducorpsqu’ilpréside,ils’agitdes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inscrits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Tableau,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ceux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inscrits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liste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stagiaires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lieu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où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susceptible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14400" y="5410200"/>
            <a:ext cx="76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48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28700" y="5435600"/>
            <a:ext cx="35433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Lambert,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Règles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usage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profession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d’Avocat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Article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74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loi.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l’Article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171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Règlement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d’Ordre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14400" y="5892800"/>
            <a:ext cx="37846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54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Intérieur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plus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détails</a:t>
            </a:r>
          </a:p>
          <a:p>
            <a:pPr>
              <a:lnSpc>
                <a:spcPts val="1100"/>
              </a:lnSpc>
              <a:tabLst>
                <a:tab pos="254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organes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disciplinaires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citées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ci-avant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connaissent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affaires</a:t>
            </a:r>
          </a:p>
          <a:p>
            <a:pPr>
              <a:lnSpc>
                <a:spcPts val="1100"/>
              </a:lnSpc>
              <a:tabLst>
                <a:tab pos="254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disciplinaires,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11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l’initiative,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chacun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concerne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fautes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compétence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</a:p>
          <a:p>
            <a:pPr>
              <a:lnSpc>
                <a:spcPts val="1100"/>
              </a:lnSpc>
              <a:tabLst>
                <a:tab pos="254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Président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d’un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ladite</a:t>
            </a:r>
          </a:p>
          <a:p>
            <a:pPr>
              <a:lnSpc>
                <a:spcPts val="1100"/>
              </a:lnSpc>
              <a:tabLst>
                <a:tab pos="254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ii.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Bâtonnier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tout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l’Ordre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11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dénonciation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245100" y="1041400"/>
            <a:ext cx="3886200" cy="401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donner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lieu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été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</a:t>
            </a:r>
          </a:p>
          <a:p>
            <a:pPr>
              <a:lnSpc>
                <a:spcPts val="1500"/>
              </a:lnSpc>
              <a:tabLst>
                <a:tab pos="457200" algn="l"/>
                <a:tab pos="914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indiffèrent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1.6.2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RECHERCHE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D’INFORMATION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ENQUETES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EFFECTUEES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PRESIDENT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termes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74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83/2013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portant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création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déterminant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organisation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fonctionnement,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Président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lui-même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recherche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d’informations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enquêteslorsd’une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affaire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disciplinaire.Ilpeut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également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confier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tâche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Discipline.</a:t>
            </a:r>
          </a:p>
          <a:p>
            <a:pPr>
              <a:lnSpc>
                <a:spcPts val="21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74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recherche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d’informations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enquêtes,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lesquelles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doivent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terminerendéansun(1)moisàcompterdeladateoùlePrésident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connaissance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confié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àun(1)membredelaCommissiondeDisciplinelatâchedemener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recherche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d’informations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enquête.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48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245100" y="5435600"/>
            <a:ext cx="38354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plainte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toute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personne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intéressée.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Telle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plainte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être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formulée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trois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mois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compter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laquelle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personne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intéressée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connaissance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faits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l’enquête.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même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245100" y="5905500"/>
            <a:ext cx="3886200" cy="127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37465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délai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s’impose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saisine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</a:p>
          <a:p>
            <a:pPr>
              <a:lnSpc>
                <a:spcPts val="1100"/>
              </a:lnSpc>
              <a:tabLst>
                <a:tab pos="37465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Bâtonnier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l’Ordre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Lorsque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</a:p>
          <a:p>
            <a:pPr>
              <a:lnSpc>
                <a:spcPts val="1100"/>
              </a:lnSpc>
              <a:tabLst>
                <a:tab pos="37465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Bâtonnier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estime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faute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nerelève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compétence,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l’oriente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</a:p>
          <a:p>
            <a:pPr>
              <a:lnSpc>
                <a:spcPts val="1100"/>
              </a:lnSpc>
              <a:tabLst>
                <a:tab pos="37465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l’organe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compétent.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L’instruction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dossier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menée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</a:p>
          <a:p>
            <a:pPr>
              <a:lnSpc>
                <a:spcPts val="1100"/>
              </a:lnSpc>
              <a:tabLst>
                <a:tab pos="37465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désigné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Président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1100"/>
              </a:lnSpc>
              <a:tabLst>
                <a:tab pos="37465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l’Ordre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désigné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Bâtonnier.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avoir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été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terminée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endéans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  <a:p>
            <a:pPr>
              <a:lnSpc>
                <a:spcPts val="1100"/>
              </a:lnSpc>
              <a:tabLst>
                <a:tab pos="37465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mois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compter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réception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dénonciation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plainte.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3746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4736604"/>
            <a:ext cx="1828800" cy="9144"/>
          </a:xfrm>
          <a:custGeom>
            <a:avLst/>
            <a:gdLst>
              <a:gd name="connsiteX0" fmla="*/ 0 w 1828800"/>
              <a:gd name="connsiteY0" fmla="*/ 4571 h 9144"/>
              <a:gd name="connsiteX1" fmla="*/ 1828800 w 1828800"/>
              <a:gd name="connsiteY1" fmla="*/ 4571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44">
                <a:moveTo>
                  <a:pt x="0" y="4571"/>
                </a:moveTo>
                <a:lnTo>
                  <a:pt x="1828800" y="457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1600" y="6997700"/>
            <a:ext cx="15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01700" y="1066800"/>
            <a:ext cx="3886200" cy="462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modalités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recherche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explicités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171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Intérieur.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49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l’examen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dispositions,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ressort,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recherche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d’information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l’enquête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évoqués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textes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précités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objet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recueillir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éléments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comportement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Barreau.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préalable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saisine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éventuelle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l’instance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50</a:t>
            </a:r>
          </a:p>
          <a:p>
            <a:pPr>
              <a:lnSpc>
                <a:spcPts val="14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prévue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effet.</a:t>
            </a:r>
          </a:p>
          <a:p>
            <a:pPr>
              <a:lnSpc>
                <a:spcPts val="21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législation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étrangère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prévoit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enquête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déontologique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organes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compétents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peuvent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mettre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œuvre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propre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initiative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encore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</a:p>
          <a:p>
            <a:pPr>
              <a:lnSpc>
                <a:spcPts val="14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personne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intéressée.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1.6.3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L’ENQUETE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DEONTOLOGIQUE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PREALABLE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COMPORTEMENT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4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Commissaire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Conseiller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instructeur,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peut,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effet,</a:t>
            </a:r>
          </a:p>
          <a:p>
            <a:pPr>
              <a:lnSpc>
                <a:spcPts val="11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procéder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enquête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faits,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auditionner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faire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rapport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</a:p>
          <a:p>
            <a:pPr>
              <a:lnSpc>
                <a:spcPts val="11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Bâtonnier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suivant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compétence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jeu.</a:t>
            </a:r>
          </a:p>
          <a:p>
            <a:pPr>
              <a:lnSpc>
                <a:spcPts val="11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Bâtonnier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peut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quant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lui,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consulter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l’Ordre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</a:t>
            </a:r>
          </a:p>
          <a:p>
            <a:pPr>
              <a:lnSpc>
                <a:spcPts val="11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concerne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fautes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répression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relève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compétence.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14400" y="55499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28700" y="5562600"/>
            <a:ext cx="3530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Article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171: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Modalités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recherche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poursuite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manquements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14400" y="5740400"/>
            <a:ext cx="38227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professionnels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organes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disciplinaires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citées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ci-avant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connaissent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affaires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disciplinaires,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l’initiative,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chacun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concerne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fautes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compétence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Président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d’un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ladite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ii.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Bâtonnier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tout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l’Ordre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dénonciation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plainte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toute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personne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intéressée.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Telle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plainte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être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formulée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trois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mois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compter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14400" y="6591300"/>
            <a:ext cx="3860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laquelle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personne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intéressée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connaissance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faits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l’enquête.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même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délai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s’impose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saisine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257800" y="1066800"/>
            <a:ext cx="3886200" cy="462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Bien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législateur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rwandais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n’utilise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expressément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terme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enquête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déontologique,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pourrait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regard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dispositions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légales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Président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l’initiative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surcroit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pouvoirsd’investigationnoter,querienneluiinterditdeprocéder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lui-même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devoirs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requis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meilleur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suivi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cours.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s’agit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enquête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comportement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cause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mené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propre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initiative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demande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personne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intéressée.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objet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permettre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rendre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personnellement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comportement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cause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prendre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connaissancedecauseladécisiondeclasseroudepoursuivre.Elle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n’estsoumiseà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aucuneformeobligatoireetpeut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mêmen’êtrepas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contradictoire.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clôture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l’enquête,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suite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y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réserver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Bâtonnier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l’Ordre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Lorsque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Bâtonnier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estime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faute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relève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compétence,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l’oriente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l’organe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compétent.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L’instruction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dossier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menée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désigné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Président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l’Ordre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désigné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Bâtonnier.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avoir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été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257800" y="5562600"/>
            <a:ext cx="3479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terminée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endéans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mois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compter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réception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257800" y="5740400"/>
            <a:ext cx="38735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dénonciation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plainte.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Commissaire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Conseiller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instructeur,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peut,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effet,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procéder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enquête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faits,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auditionner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fairerapport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Bâtonnier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suivant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compétence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jeu.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Bâtonnier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peut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quant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lui,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consulter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l’Ordre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concerne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fautes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répression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relève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compétence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257800" y="65659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372100" y="6591300"/>
            <a:ext cx="3225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Article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187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décret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91-1197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27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Novembre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1991cite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6050292"/>
            <a:ext cx="1828800" cy="9144"/>
          </a:xfrm>
          <a:custGeom>
            <a:avLst/>
            <a:gdLst>
              <a:gd name="connsiteX0" fmla="*/ 0 w 1828800"/>
              <a:gd name="connsiteY0" fmla="*/ 4571 h 9144"/>
              <a:gd name="connsiteX1" fmla="*/ 1828800 w 1828800"/>
              <a:gd name="connsiteY1" fmla="*/ 4571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44">
                <a:moveTo>
                  <a:pt x="0" y="4571"/>
                </a:moveTo>
                <a:lnTo>
                  <a:pt x="1828800" y="457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1600" y="6997700"/>
            <a:ext cx="15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130300" y="990600"/>
            <a:ext cx="381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358900" y="952500"/>
            <a:ext cx="33782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Classement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suite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lorsque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paraissent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prescrits,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trop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anciens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instruits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jugés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dansun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délai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raisonnable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manquements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déontologiques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«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véniels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»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établis,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Renvoi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01700" y="2578100"/>
            <a:ext cx="3886200" cy="309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57200" algn="l"/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Encasdeclassement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sanssuite,ladécision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signifiéeà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poursuivi.Dans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lecascontraireunecitation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àcomparaitredevant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transmise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cause</a:t>
            </a:r>
          </a:p>
          <a:p>
            <a:pPr>
              <a:lnSpc>
                <a:spcPts val="1400"/>
              </a:lnSpc>
              <a:tabLst>
                <a:tab pos="457200" algn="l"/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permettre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préparer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moyens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défense.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57200" algn="l"/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1.6.4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CARACTERISTIQUES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L’ENQUETE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9017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1.6.4.1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L’ENQUETE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EFFECTIVE</a:t>
            </a:r>
          </a:p>
          <a:p>
            <a:pPr>
              <a:lnSpc>
                <a:spcPts val="1500"/>
              </a:lnSpc>
              <a:tabLst>
                <a:tab pos="457200" algn="l"/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mieux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s’imprégner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caractère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effectif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l’enquête,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</a:p>
          <a:p>
            <a:pPr>
              <a:lnSpc>
                <a:spcPts val="1400"/>
              </a:lnSpc>
              <a:tabLst>
                <a:tab pos="457200" algn="l"/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recours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jurisprudence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belge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s’impose</a:t>
            </a:r>
          </a:p>
          <a:p>
            <a:pPr>
              <a:lnSpc>
                <a:spcPts val="2100"/>
              </a:lnSpc>
              <a:tabLst>
                <a:tab pos="457200" algn="l"/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sentence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2016,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Bruxelles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déclare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irrecevables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motifs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«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jamais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entendu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l’instruction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déclaration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incriminée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aurait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L’enquêteur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aucune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mesure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d’instruction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l’égard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14400" y="61468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51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28700" y="6159500"/>
            <a:ext cx="3657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l’esp</a:t>
            </a:r>
            <a:r>
              <a:rPr lang="en-US" altLang="zh-CN" sz="10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è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l’enqu</a:t>
            </a: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ê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teur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avait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0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en-US" altLang="zh-CN" sz="10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rapport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auquel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avait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joint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01700" y="6311900"/>
            <a:ext cx="3797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0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l’Ordre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ayant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retir</a:t>
            </a:r>
            <a:r>
              <a:rPr lang="en-US" altLang="zh-CN" sz="10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l’Avocat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poursuivi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son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agr</a:t>
            </a:r>
            <a:r>
              <a:rPr lang="en-US" altLang="zh-CN" sz="10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qualit</a:t>
            </a:r>
            <a:r>
              <a:rPr lang="en-US" altLang="zh-CN" sz="10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Maitre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stage,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rapport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qu’il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avait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01700" y="6604000"/>
            <a:ext cx="3721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cadre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cette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institution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quasi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disciplinaire,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l’inventaire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annexes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245100" y="952500"/>
            <a:ext cx="38735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desfaitsreprisaugriefetMeXn’adèslorspuvalablementexercer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défense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relatif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grief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».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19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Octobre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2016,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d’Appel,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reformant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sentence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Bruxelles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17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Mars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2016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déclare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irrecevables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fondent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sur«uneinstruction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quin’aréellementeu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lieu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»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51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.Ilrappelleque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«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tenue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enquête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condition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essentielle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régularité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l’enquêteur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instruit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245100" y="2514600"/>
            <a:ext cx="3873500" cy="273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chargeouàdéchargesur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lesfaitsdont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ous’est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saisi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52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l’objet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l’enquête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plaignantpeuventêtre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entenduss’ilslesouhaitentetque«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lanon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audition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n’entache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d’irrégularité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,que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défense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«soulignant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respect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principes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rappelés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s’impose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garantir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crédibilité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desOrdresd’Avocat,desinstitutionsdisciplinaires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laconfiance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doivent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ceux-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citoyens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général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»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revient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l’enquêteur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mener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instruction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complète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manière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garantir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cause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respect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défense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équitable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(convocation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audition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plaignant,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confrontation,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audition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témoins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charge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décharge,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collecte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éléments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dossier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etc…)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245100" y="6146800"/>
            <a:ext cx="3517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rapport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copie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52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pièces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y’</a:t>
            </a:r>
            <a:r>
              <a:rPr lang="en-US" altLang="zh-CN" sz="10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taient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annex</a:t>
            </a:r>
            <a:r>
              <a:rPr lang="en-US" altLang="zh-CN" sz="10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ée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(Audition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245100" y="6299200"/>
            <a:ext cx="3835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plaignantes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0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moins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certaines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demande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l’Avocat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poursuivi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245100" y="65659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52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372100" y="6591300"/>
            <a:ext cx="36830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Octobre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1986,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1987,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204,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18fevrier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1994,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1994,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245100" y="6731000"/>
            <a:ext cx="292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6196584"/>
            <a:ext cx="1828800" cy="9144"/>
          </a:xfrm>
          <a:custGeom>
            <a:avLst/>
            <a:gdLst>
              <a:gd name="connsiteX0" fmla="*/ 0 w 1828800"/>
              <a:gd name="connsiteY0" fmla="*/ 4572 h 9144"/>
              <a:gd name="connsiteX1" fmla="*/ 1828800 w 1828800"/>
              <a:gd name="connsiteY1" fmla="*/ 4572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44">
                <a:moveTo>
                  <a:pt x="0" y="4572"/>
                </a:moveTo>
                <a:lnTo>
                  <a:pt x="1828800" y="457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1600" y="6997700"/>
            <a:ext cx="15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01700" y="1079500"/>
            <a:ext cx="3886200" cy="490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901700" algn="l"/>
                <a:tab pos="1447800" algn="l"/>
              </a:tabLst>
            </a:pPr>
            <a:r>
              <a:rPr lang="en-US" altLang="zh-CN" dirty="0" smtClean="0"/>
              <a:t>	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1.6.4.2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L’ENQUETE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NON</a:t>
            </a:r>
          </a:p>
          <a:p>
            <a:pPr>
              <a:lnSpc>
                <a:spcPts val="1200"/>
              </a:lnSpc>
              <a:tabLst>
                <a:tab pos="901700" algn="l"/>
                <a:tab pos="14478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CONTRADICTOIRE</a:t>
            </a:r>
          </a:p>
          <a:p>
            <a:pPr>
              <a:lnSpc>
                <a:spcPts val="15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Danssasentencedu21Avril2016,leConseildeDisciplined’Appel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équitable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s’applique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qu’à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Tribunal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caractérisé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rôle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juridictionnel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non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l’instruction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préparatoire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l’enquêteur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réunir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éléments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preuve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charge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décharge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utile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tenu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soumettre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éléments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preuve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contradiction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4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parties»</a:t>
            </a:r>
          </a:p>
          <a:p>
            <a:pPr>
              <a:lnSpc>
                <a:spcPts val="21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date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53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Bruxelles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souligne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renvoi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Président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soumise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contradiction,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celui-ci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étantlibred’apprécier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defaçonsouverainelesfaitsquilui</a:t>
            </a:r>
          </a:p>
          <a:p>
            <a:pPr>
              <a:lnSpc>
                <a:spcPts val="14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soumis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901700" algn="l"/>
                <a:tab pos="1447800" algn="l"/>
              </a:tabLst>
            </a:pPr>
            <a:r>
              <a:rPr lang="en-US" altLang="zh-CN" dirty="0" smtClean="0"/>
              <a:t>	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1.6.4.3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L’ENQUETE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OBJECTIVE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54</a:t>
            </a:r>
          </a:p>
          <a:p>
            <a:pPr>
              <a:lnSpc>
                <a:spcPts val="16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26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2009,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d’Appel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«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caractère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objectif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enquête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s’appréciera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lecture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l’ensemble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celle-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s’arrêtant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extrait</a:t>
            </a:r>
          </a:p>
          <a:p>
            <a:pPr>
              <a:lnSpc>
                <a:spcPts val="14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extrait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sorti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contexte»</a:t>
            </a:r>
          </a:p>
          <a:p>
            <a:pPr>
              <a:lnSpc>
                <a:spcPts val="21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2011,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qu’afin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d’apprécier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cause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entendue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6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convention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Européenne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l’homme,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s’impose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d’appréhender</a:t>
            </a:r>
          </a:p>
          <a:p>
            <a:pPr>
              <a:lnSpc>
                <a:spcPts val="14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cause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manière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globale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55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14400" y="6286500"/>
            <a:ext cx="76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53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28700" y="6299200"/>
            <a:ext cx="3568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Bruxelles,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Avril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2016JLMB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2016/29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1369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Bruxelles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,21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Avril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2016,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JLMB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2016/29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1369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14400" y="65786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55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28700" y="6591300"/>
            <a:ext cx="3594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Voy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Octobre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1997,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J.L.M.B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1998/I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P.1324,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KITY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14400" y="6731000"/>
            <a:ext cx="2247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2006.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JLMB,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2006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245100" y="1079500"/>
            <a:ext cx="3886200" cy="515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1.6.4.4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L’ENQUETE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SECRETE</a:t>
            </a:r>
          </a:p>
          <a:p>
            <a:pPr>
              <a:lnSpc>
                <a:spcPts val="16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d’Appel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«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477offrelagarantiequelesélémentsdel’enquêtedisciplinairene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pourront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utilisés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civile,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</a:p>
          <a:p>
            <a:pPr>
              <a:lnSpc>
                <a:spcPts val="14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administrative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»</a:t>
            </a:r>
          </a:p>
          <a:p>
            <a:pPr>
              <a:lnSpc>
                <a:spcPts val="21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sentence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24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Avril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2014,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Bruxelles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56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énonce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qu’aucune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n’autorise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prendre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connaissance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rapport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d’enquête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</a:p>
          <a:p>
            <a:pPr>
              <a:lnSpc>
                <a:spcPts val="14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clôture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»</a:t>
            </a:r>
          </a:p>
          <a:p>
            <a:pPr>
              <a:lnSpc>
                <a:spcPts val="21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07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2019,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Liège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après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avoir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évoqué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travaux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préparatoires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2006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(«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rôle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préjudiciée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duplaignant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considérablement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élargi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Í…Ì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aboutir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donner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plaignant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moyens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permettant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d’alimenter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civil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alors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évidemment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Celle-ci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indépendante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publique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civile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417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Judiciaire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»)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,écarte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moyen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tiré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informé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Président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Tribunal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Première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Instance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malversations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avisé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–même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: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«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477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Judiciaire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objet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préserver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secret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4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l’instruction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1.6.4.5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L’ENQUETE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SPECIALE</a:t>
            </a:r>
          </a:p>
          <a:p>
            <a:pPr>
              <a:lnSpc>
                <a:spcPts val="16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LeConseildedisciplinedeBruxelles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57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rappelle«qu’iÌest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derègle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l’enquête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spéciale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c’est-à-dire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justifié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ouverture.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enquête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porte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"faits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"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"griefs".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griefs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justifiant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renvoi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245100" y="6286500"/>
            <a:ext cx="76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56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57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72100" y="6438900"/>
            <a:ext cx="3479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Bruxelles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,15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2019,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confirme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245100" y="6591300"/>
            <a:ext cx="990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Appel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Juin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2020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6342900"/>
            <a:ext cx="1828800" cy="9131"/>
          </a:xfrm>
          <a:custGeom>
            <a:avLst/>
            <a:gdLst>
              <a:gd name="connsiteX0" fmla="*/ 0 w 1828800"/>
              <a:gd name="connsiteY0" fmla="*/ 4565 h 9131"/>
              <a:gd name="connsiteX1" fmla="*/ 1828800 w 1828800"/>
              <a:gd name="connsiteY1" fmla="*/ 4565 h 91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31">
                <a:moveTo>
                  <a:pt x="0" y="4565"/>
                </a:moveTo>
                <a:lnTo>
                  <a:pt x="1828800" y="456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1600" y="6997700"/>
            <a:ext cx="15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27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01700" y="1092200"/>
            <a:ext cx="3873500" cy="529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disciplinairedoiventêtrebasés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surl’instructiondesfaitsàpropos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desquels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l’enquête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aura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ouverte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conduite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</a:p>
          <a:p>
            <a:pPr>
              <a:lnSpc>
                <a:spcPts val="14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terme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»</a:t>
            </a:r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l’issue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enquête,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instances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précités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dressent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rapport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décident,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lieu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d’exercer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l’action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L’enquête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faisant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nécessairement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caractère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contradictoire.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législation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française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institué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enquête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déontologique,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n’entre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directement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déroulement</a:t>
            </a:r>
          </a:p>
          <a:p>
            <a:pPr>
              <a:lnSpc>
                <a:spcPts val="14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1.6.5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L’OUVERTURE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L’ENQUETE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cause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plaignant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informés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écrit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l’ouverture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l’enquête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58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auquel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information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donnée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précisé,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l’absence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d’information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n’est</a:t>
            </a:r>
          </a:p>
          <a:p>
            <a:pPr>
              <a:lnSpc>
                <a:spcPts val="14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d’ailleurs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sanctionnée,</a:t>
            </a:r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24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2011,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Liège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59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après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avoir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constaté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«Í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Ì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enquête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ouverte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semble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ressortir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dossier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pièces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X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averti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l’ouverture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enquête»,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«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permettre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reproche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déontologique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soumis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enquête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faire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entendre,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fournir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informations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pièces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complémentaires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assister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choix</a:t>
            </a:r>
          </a:p>
          <a:p>
            <a:pPr>
              <a:lnSpc>
                <a:spcPts val="14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».</a:t>
            </a:r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ailleurs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,la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Arrêt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24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Février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2014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60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écarte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moyen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fondé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poursuivi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14400" y="64262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28700" y="6438900"/>
            <a:ext cx="3695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Bruxelles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,15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2019,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confirme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14400" y="6591300"/>
            <a:ext cx="1257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Appel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Juin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2020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14400" y="67183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59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28700" y="6731000"/>
            <a:ext cx="2171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Liège,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2011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245100" y="1079500"/>
            <a:ext cx="3886200" cy="510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possibilité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défendre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début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l’instruction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menée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charge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précisément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informé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reprochés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: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«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respect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défense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n’impliquent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celui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l’objet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poursuites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début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l’instruction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menée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charge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précisément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informé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matériels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reprochés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etn’exclutpaseffectivementqu’ilprenneconnaissance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lesquels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poursuivi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suite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décision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rendue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grande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instance.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»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1.6.6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ROLE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BATONNIER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REGARD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JURISPRUDENCE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MATIERES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CONSTANTE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MATIERE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sentence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23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2018,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d’Appel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souligne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«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ÍlÌ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dispositions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judiciaire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relative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distinguent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procédures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différentes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selon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initiées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plainte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auto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saisineduBâtonnier.Surplainte,lespoursuitessont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engagéespar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plaignant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agissements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incriminé.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plaignant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sera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éventuellement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auditionné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invité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compléter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dossier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pièces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éléments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justifient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plainte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aura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déposé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saisine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décide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lui-mêmedepoursuivrel’Avocatdontilestimeauvudeséléments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connaissance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contrevenu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règles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déontologiques.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incriminé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sera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bien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évidemment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245100" y="64262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97500" y="6438900"/>
            <a:ext cx="35560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Cass,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Fevrier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2014,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RG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12.0014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Cass,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Avril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2015,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RG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245100" y="6591300"/>
            <a:ext cx="901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14.0006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6635508"/>
            <a:ext cx="1828800" cy="9131"/>
          </a:xfrm>
          <a:custGeom>
            <a:avLst/>
            <a:gdLst>
              <a:gd name="connsiteX0" fmla="*/ 0 w 1828800"/>
              <a:gd name="connsiteY0" fmla="*/ 4565 h 9131"/>
              <a:gd name="connsiteX1" fmla="*/ 1828800 w 1828800"/>
              <a:gd name="connsiteY1" fmla="*/ 4565 h 91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31">
                <a:moveTo>
                  <a:pt x="0" y="4565"/>
                </a:moveTo>
                <a:lnTo>
                  <a:pt x="1828800" y="456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1600" y="6997700"/>
            <a:ext cx="15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14400" y="1092200"/>
            <a:ext cx="3886200" cy="515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auditionné.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tiers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éventuel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pourra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également</a:t>
            </a:r>
          </a:p>
          <a:p>
            <a:pPr>
              <a:lnSpc>
                <a:spcPts val="14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auditionner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simplement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titre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d’information</a:t>
            </a:r>
          </a:p>
          <a:p>
            <a:pPr>
              <a:lnSpc>
                <a:spcPts val="21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saisit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</a:p>
          <a:p>
            <a:pPr>
              <a:lnSpc>
                <a:spcPts val="13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affaire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agit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qu’organe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sans</a:t>
            </a:r>
          </a:p>
          <a:p>
            <a:pPr>
              <a:lnSpc>
                <a:spcPts val="13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Tribunal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6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paragraphe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premier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convention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sauvegarde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l’homme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libertés</a:t>
            </a:r>
          </a:p>
          <a:p>
            <a:pPr>
              <a:lnSpc>
                <a:spcPts val="14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fondamentales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:</a:t>
            </a:r>
          </a:p>
          <a:p>
            <a:pPr>
              <a:lnSpc>
                <a:spcPts val="21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«Deslorsquecet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organeneseprononcepassur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lebien-fondédes</a:t>
            </a:r>
          </a:p>
          <a:p>
            <a:pPr>
              <a:lnSpc>
                <a:spcPts val="13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alors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assujetti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</a:p>
          <a:p>
            <a:pPr>
              <a:lnSpc>
                <a:spcPts val="13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garanties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principe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général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relatif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</a:p>
          <a:p>
            <a:pPr>
              <a:lnSpc>
                <a:spcPts val="13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l’impartialité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toutefois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autrement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lorsque</a:t>
            </a:r>
          </a:p>
          <a:p>
            <a:pPr>
              <a:lnSpc>
                <a:spcPts val="13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l’inobservation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exigences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saisine</a:t>
            </a:r>
          </a:p>
          <a:p>
            <a:pPr>
              <a:lnSpc>
                <a:spcPts val="13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dujugedisciplinairecomprometgravementlecaractèreéquitable</a:t>
            </a:r>
          </a:p>
          <a:p>
            <a:pPr>
              <a:lnSpc>
                <a:spcPts val="14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».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4445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1391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1.7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11" b="1" u="sng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 LA SAISINE DE LA COMMISSION</a:t>
            </a:r>
          </a:p>
          <a:p>
            <a:pPr>
              <a:lnSpc>
                <a:spcPts val="1700"/>
              </a:lnSpc>
              <a:tabLst>
                <a:tab pos="4445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1511" b="1" u="sng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 DISCIPLINE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Auxtermes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del’Article75,laCommission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deDisciplineentend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</a:p>
          <a:p>
            <a:pPr>
              <a:lnSpc>
                <a:spcPts val="13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plaintes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relatives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reçoit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</a:p>
          <a:p>
            <a:pPr>
              <a:lnSpc>
                <a:spcPts val="13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plaintes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(1)</a:t>
            </a:r>
          </a:p>
          <a:p>
            <a:pPr>
              <a:lnSpc>
                <a:spcPts val="13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autre</a:t>
            </a:r>
          </a:p>
          <a:p>
            <a:pPr>
              <a:lnSpc>
                <a:spcPts val="13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personne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intéressée.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(1)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personnes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visées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l’alinéa</a:t>
            </a:r>
          </a:p>
          <a:p>
            <a:pPr>
              <a:lnSpc>
                <a:spcPts val="13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premier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estime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lieu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poursuivre</a:t>
            </a:r>
          </a:p>
          <a:p>
            <a:pPr>
              <a:lnSpc>
                <a:spcPts val="13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inculpé,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porte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plainte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(3)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</a:p>
          <a:p>
            <a:pPr>
              <a:lnSpc>
                <a:spcPts val="13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compterdeladateoùelleprend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connaissancedel’information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14400" y="67183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54100" y="6731000"/>
            <a:ext cx="2768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plus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précisions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Article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171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règlement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245100" y="1092200"/>
            <a:ext cx="3886200" cy="533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àpartir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delafinde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l’enquête.La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partiedéfenderesseest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informée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lesquels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appelée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s’expliquer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61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n’impose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guère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forme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plaintes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dénonciations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adresser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organes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précités.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pratique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déposées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forme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lettre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adressée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Président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échet.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organes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saisi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estimequ’ilya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lieudepoursuivre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inculpé,elleporte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plainte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(3)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où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prend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connaissancedel’information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àpartir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delafindel’enquête.La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défenderesse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informée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lesquels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appelée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s’expliquer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62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délai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s’impose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saisine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estime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relève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compétence,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l’oriente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l’organe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compétent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plaintes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dénonciations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adressées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l’opportunité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transmettre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consulter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répression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relève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compétence.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signification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convocation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communication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dossier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conformément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d’assignation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prévue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Civile,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Sociale,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Commerciale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Administrative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76)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ressort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l’Acte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saisine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notifiée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poursuivi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suivant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signification.C’est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pieds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éléments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245100" y="67183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62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397500" y="6731000"/>
            <a:ext cx="2768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plus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précisions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Article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171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règlement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5029212"/>
            <a:ext cx="1828800" cy="9131"/>
          </a:xfrm>
          <a:custGeom>
            <a:avLst/>
            <a:gdLst>
              <a:gd name="connsiteX0" fmla="*/ 0 w 1828800"/>
              <a:gd name="connsiteY0" fmla="*/ 4565 h 9131"/>
              <a:gd name="connsiteX1" fmla="*/ 1828800 w 1828800"/>
              <a:gd name="connsiteY1" fmla="*/ 4565 h 91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31">
                <a:moveTo>
                  <a:pt x="0" y="4565"/>
                </a:moveTo>
                <a:lnTo>
                  <a:pt x="1828800" y="456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14400" y="1028700"/>
            <a:ext cx="3873500" cy="364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dossier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poursuivi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pourrasur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fondement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duprocès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équitable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contester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l’annulation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délai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délivrance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citation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séance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dehuit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jours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jurisprudence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étrangère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renseigne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citation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comporte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nullité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l’indication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précise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l’origine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poursuites.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indication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complète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détaillée.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statuer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précisés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danslacitation.Lacitation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ouconvocation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également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àpeine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nullité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donner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référence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dispositions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législatives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règlementairesprécisantlesobligationsauxquellesilestreproché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contrevenu.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rédacteur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convocation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citation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veiller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bien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préciser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poursuivis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avec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mention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dispositions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légales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sanctionne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chacund’eux.Lajuridictiondejugementesten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effet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saisiedesdits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C’est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citation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comparaitre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76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stipule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signification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convocation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communication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dossier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conformément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14400" y="51181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63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28700" y="5130800"/>
            <a:ext cx="3708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travaux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préparatoires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effectues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14400" y="5270500"/>
            <a:ext cx="19050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cours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retraites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2021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2022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14400" y="54102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64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28700" y="5422900"/>
            <a:ext cx="3441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Article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172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Règlement.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L’organe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compétent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doit,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14400" y="5613400"/>
            <a:ext cx="3873500" cy="127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nullité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toute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procédure,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communiquer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dossier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constitué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l’Avocat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impliqué,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l’inviter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présenter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écrit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défense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délai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sept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(7)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quatorze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(14)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jours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calendriers.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Lorsqu’une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affaire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commande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instruction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disciplinaire,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Bâtonnier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permanente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peut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désigner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instructeur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échéant,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l’organe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compétent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peut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procéder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l’audition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confrontation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lors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d’audition.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cette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occasion,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l’Avocat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cité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peut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faire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assister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l’un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confrères.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Seuls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Avocats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concernés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plaignants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peuvent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assister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aux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audiences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permanente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245100" y="1041400"/>
            <a:ext cx="3886200" cy="388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d’assignation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prévue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Civile,</a:t>
            </a:r>
          </a:p>
          <a:p>
            <a:pPr>
              <a:lnSpc>
                <a:spcPts val="14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Sociale,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Commerciale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Administrative.</a:t>
            </a:r>
          </a:p>
          <a:p>
            <a:pPr>
              <a:lnSpc>
                <a:spcPts val="21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déplorer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limite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transmettre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juste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correspondance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comportant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liste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l’objet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avec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juste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exposé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sommaire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laretraiteeffectuéepar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touscespointsavaient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été</a:t>
            </a:r>
          </a:p>
          <a:p>
            <a:pPr>
              <a:lnSpc>
                <a:spcPts val="14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soulevés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dispositions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pratiques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remédier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63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1.7.1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DEFENSE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4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termes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77,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accusé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entendu,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assisté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choix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désire.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admis,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l’autre,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présenter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arguments.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Celui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l’enquête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présented’abord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lerapportsurles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accusationset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ensuitel’Avocat</a:t>
            </a:r>
          </a:p>
          <a:p>
            <a:pPr>
              <a:lnSpc>
                <a:spcPts val="14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accusé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présente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moyens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défense.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64</a:t>
            </a:r>
          </a:p>
          <a:p>
            <a:pPr>
              <a:lnSpc>
                <a:spcPts val="21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modalités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pratiques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l’instruction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défense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l’Affaire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définies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245100" y="5130800"/>
            <a:ext cx="3746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dossier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convocation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l’Avocat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concerné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font,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245100" y="5270500"/>
            <a:ext cx="3568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dossiers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relevant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permanente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discipline,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245100" y="5422900"/>
            <a:ext cx="3848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conformément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procédure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d’assignation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prévue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procédure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245100" y="5613400"/>
            <a:ext cx="3886200" cy="156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37465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civile,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commerciale,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sociale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administrative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soins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Secrétaire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1100"/>
              </a:lnSpc>
              <a:tabLst>
                <a:tab pos="37465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l’Ordre.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permanente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réunie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présence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d’au</a:t>
            </a:r>
          </a:p>
          <a:p>
            <a:pPr>
              <a:lnSpc>
                <a:spcPts val="1100"/>
              </a:lnSpc>
              <a:tabLst>
                <a:tab pos="37465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moins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deux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tiers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(2/3)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membres,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statuer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quinze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(15)</a:t>
            </a:r>
          </a:p>
          <a:p>
            <a:pPr>
              <a:lnSpc>
                <a:spcPts val="1100"/>
              </a:lnSpc>
              <a:tabLst>
                <a:tab pos="37465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jours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suivent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l’audition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l’Avocat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impliqué,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majorité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deux</a:t>
            </a:r>
          </a:p>
          <a:p>
            <a:pPr>
              <a:lnSpc>
                <a:spcPts val="1100"/>
              </a:lnSpc>
              <a:tabLst>
                <a:tab pos="37465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tiers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(2/3)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membres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présents.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S’agissant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fautes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répression</a:t>
            </a:r>
          </a:p>
          <a:p>
            <a:pPr>
              <a:lnSpc>
                <a:spcPts val="1100"/>
              </a:lnSpc>
              <a:tabLst>
                <a:tab pos="37465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relève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Bâtonnier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l’Ordre,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décision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être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prise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quinze</a:t>
            </a:r>
          </a:p>
          <a:p>
            <a:pPr>
              <a:lnSpc>
                <a:spcPts val="1100"/>
              </a:lnSpc>
              <a:tabLst>
                <a:tab pos="37465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(15)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jours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suivent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consultation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l’Ordre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défaut,</a:t>
            </a:r>
          </a:p>
          <a:p>
            <a:pPr>
              <a:lnSpc>
                <a:spcPts val="1100"/>
              </a:lnSpc>
              <a:tabLst>
                <a:tab pos="37465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quinze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(15)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jours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ouvrables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suivant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réception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rapport</a:t>
            </a:r>
          </a:p>
          <a:p>
            <a:pPr>
              <a:lnSpc>
                <a:spcPts val="1100"/>
              </a:lnSpc>
              <a:tabLst>
                <a:tab pos="37465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d’instruction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dossier.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3746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6489204"/>
            <a:ext cx="1828800" cy="9144"/>
          </a:xfrm>
          <a:custGeom>
            <a:avLst/>
            <a:gdLst>
              <a:gd name="connsiteX0" fmla="*/ 0 w 1828800"/>
              <a:gd name="connsiteY0" fmla="*/ 4571 h 9144"/>
              <a:gd name="connsiteX1" fmla="*/ 1828800 w 1828800"/>
              <a:gd name="connsiteY1" fmla="*/ 4571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44">
                <a:moveTo>
                  <a:pt x="0" y="4571"/>
                </a:moveTo>
                <a:lnTo>
                  <a:pt x="1828800" y="457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239511" y="1511808"/>
            <a:ext cx="3922763" cy="9144"/>
          </a:xfrm>
          <a:custGeom>
            <a:avLst/>
            <a:gdLst>
              <a:gd name="connsiteX0" fmla="*/ 0 w 3922763"/>
              <a:gd name="connsiteY0" fmla="*/ 4572 h 9144"/>
              <a:gd name="connsiteX1" fmla="*/ 3922763 w 3922763"/>
              <a:gd name="connsiteY1" fmla="*/ 4572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22763" h="9144">
                <a:moveTo>
                  <a:pt x="0" y="4572"/>
                </a:moveTo>
                <a:lnTo>
                  <a:pt x="3922763" y="457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239511" y="1466100"/>
            <a:ext cx="3922763" cy="36563"/>
          </a:xfrm>
          <a:custGeom>
            <a:avLst/>
            <a:gdLst>
              <a:gd name="connsiteX0" fmla="*/ 0 w 3922763"/>
              <a:gd name="connsiteY0" fmla="*/ 18281 h 36563"/>
              <a:gd name="connsiteX1" fmla="*/ 3922763 w 3922763"/>
              <a:gd name="connsiteY1" fmla="*/ 18281 h 365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22763" h="36563">
                <a:moveTo>
                  <a:pt x="0" y="18281"/>
                </a:moveTo>
                <a:lnTo>
                  <a:pt x="3922763" y="18281"/>
                </a:lnTo>
              </a:path>
            </a:pathLst>
          </a:custGeom>
          <a:ln w="508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067800" y="69977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14400" y="6578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77900" y="6591300"/>
            <a:ext cx="3759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François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Bruyns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Avocats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d’application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loi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14400" y="6731000"/>
            <a:ext cx="2019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Juin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2006,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Edition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Larcier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257800" y="1092200"/>
            <a:ext cx="3886200" cy="542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2667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u="sng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 REGIME DISCIPLINAIRE DES</a:t>
            </a:r>
          </a:p>
          <a:p>
            <a:pPr>
              <a:lnSpc>
                <a:spcPts val="21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u="sng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tenu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nature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implique</a:t>
            </a:r>
          </a:p>
          <a:p>
            <a:pPr>
              <a:lnSpc>
                <a:spcPts val="1300"/>
              </a:lnSpc>
              <a:tabLst>
                <a:tab pos="266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indépendance,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dignité,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modération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désintéressement,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</a:p>
          <a:p>
            <a:pPr>
              <a:lnSpc>
                <a:spcPts val="1300"/>
              </a:lnSpc>
              <a:tabLst>
                <a:tab pos="266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demeureleseularbitredesoncomportement.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Danstoutactequ’il</a:t>
            </a:r>
          </a:p>
          <a:p>
            <a:pPr>
              <a:lnSpc>
                <a:spcPts val="1300"/>
              </a:lnSpc>
              <a:tabLst>
                <a:tab pos="266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pose,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montrer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scrupuleux,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diligent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circonspect.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doit</a:t>
            </a:r>
          </a:p>
          <a:p>
            <a:pPr>
              <a:lnSpc>
                <a:spcPts val="1300"/>
              </a:lnSpc>
              <a:tabLst>
                <a:tab pos="266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prendre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d’éviter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pourrait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</a:p>
          <a:p>
            <a:pPr>
              <a:lnSpc>
                <a:spcPts val="1300"/>
              </a:lnSpc>
              <a:tabLst>
                <a:tab pos="266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reproché.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doute,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devrait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référer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</a:t>
            </a:r>
          </a:p>
          <a:p>
            <a:pPr>
              <a:lnSpc>
                <a:spcPts val="1300"/>
              </a:lnSpc>
              <a:tabLst>
                <a:tab pos="266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nécessaire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requérir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hésiter.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toutes</a:t>
            </a:r>
          </a:p>
          <a:p>
            <a:pPr>
              <a:lnSpc>
                <a:spcPts val="1300"/>
              </a:lnSpc>
              <a:tabLst>
                <a:tab pos="266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circonstances,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réfléchit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exigences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plusieurs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natures</a:t>
            </a:r>
          </a:p>
          <a:p>
            <a:pPr>
              <a:lnSpc>
                <a:spcPts val="1300"/>
              </a:lnSpc>
              <a:tabLst>
                <a:tab pos="266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qu’implique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l’exercice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particulièrement</a:t>
            </a:r>
          </a:p>
          <a:p>
            <a:pPr>
              <a:lnSpc>
                <a:spcPts val="1300"/>
              </a:lnSpc>
              <a:tabLst>
                <a:tab pos="266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comportement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affiche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Confrères,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266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clients,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magistrats,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autorités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ordinales,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tiers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</a:p>
          <a:p>
            <a:pPr>
              <a:lnSpc>
                <a:spcPts val="1400"/>
              </a:lnSpc>
              <a:tabLst>
                <a:tab pos="266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lui-même.</a:t>
            </a:r>
          </a:p>
          <a:p>
            <a:pPr>
              <a:lnSpc>
                <a:spcPts val="2100"/>
              </a:lnSpc>
              <a:tabLst>
                <a:tab pos="266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temps,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édicté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règles</a:t>
            </a:r>
          </a:p>
          <a:p>
            <a:pPr>
              <a:lnSpc>
                <a:spcPts val="1300"/>
              </a:lnSpc>
              <a:tabLst>
                <a:tab pos="266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déontologiques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veillé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respect</a:t>
            </a:r>
          </a:p>
          <a:p>
            <a:pPr>
              <a:lnSpc>
                <a:spcPts val="1300"/>
              </a:lnSpc>
              <a:tabLst>
                <a:tab pos="266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processus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codifié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l’Empereur</a:t>
            </a:r>
          </a:p>
          <a:p>
            <a:pPr>
              <a:lnSpc>
                <a:spcPts val="1300"/>
              </a:lnSpc>
              <a:tabLst>
                <a:tab pos="266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Napoléon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Premier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revient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également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mérite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266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restauration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Ordres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intervenue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révolution</a:t>
            </a:r>
          </a:p>
          <a:p>
            <a:pPr>
              <a:lnSpc>
                <a:spcPts val="1300"/>
              </a:lnSpc>
              <a:tabLst>
                <a:tab pos="266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française.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toutefois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s’avérer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bien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processus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266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codification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motivé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politique</a:t>
            </a:r>
          </a:p>
          <a:p>
            <a:pPr>
              <a:lnSpc>
                <a:spcPts val="1300"/>
              </a:lnSpc>
              <a:tabLst>
                <a:tab pos="266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voulait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assurer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contrôle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ordres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système</a:t>
            </a:r>
          </a:p>
          <a:p>
            <a:pPr>
              <a:lnSpc>
                <a:spcPts val="1400"/>
              </a:lnSpc>
              <a:tabLst>
                <a:tab pos="266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garantissait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moins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l’indépendance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profession.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1</a:t>
            </a:r>
          </a:p>
          <a:p>
            <a:pPr>
              <a:lnSpc>
                <a:spcPts val="2100"/>
              </a:lnSpc>
              <a:tabLst>
                <a:tab pos="266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règlesseront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reprises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pratiquement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tellequelles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dansleCode</a:t>
            </a:r>
          </a:p>
          <a:p>
            <a:pPr>
              <a:lnSpc>
                <a:spcPts val="1300"/>
              </a:lnSpc>
              <a:tabLst>
                <a:tab pos="266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Judiciaire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belge.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effet,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troisième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livre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300"/>
              </a:lnSpc>
              <a:tabLst>
                <a:tab pos="266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Barreau,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notamment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renseigné,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39800"/>
            <a:ext cx="38735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complétées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172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Intérieur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: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L’organe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compétent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nullité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communiquer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dossier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charge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14400" y="1727200"/>
            <a:ext cx="3873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impliqué,et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l’inviteràprésenterparécritsadéfensedans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délai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sept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(7)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quatorze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(14)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jours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calendriers.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Lorsqu’une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914400" y="2133600"/>
            <a:ext cx="3886200" cy="203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affairecommandeuneinstruction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disciplinaire,leBâtonnier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oula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permanente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désigner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instructeur.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échéant,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l’organe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compétent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l’audition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confrontation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d’audition.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occasion,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assister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confrères.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Seuls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plaignants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peuvent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assister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audiences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permanente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communication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dossier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convocation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dossiers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relevant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permanente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conformément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14400" y="4191000"/>
            <a:ext cx="3873500" cy="238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d’assignation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prévue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civile,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commerciale,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sociale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administrative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Secrétaire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permanente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réunie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présenced’aumoinsdeuxtiers(2/3)desesmembres,doitstatuer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quinze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(15)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jours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suivent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l’audition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impliqué,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majorité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tiers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(2/3)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présents.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S’agissant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répression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relève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quinze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(15)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jours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suivent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consultation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défaut,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quinze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(15)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jours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ouvrables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suivant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réception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durapportd’instruction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dudossier.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lecture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l’examen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règlementaire,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appert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c’est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245100" y="927100"/>
            <a:ext cx="38735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016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siégeant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revient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deprocéder</a:t>
            </a:r>
          </a:p>
          <a:p>
            <a:pPr>
              <a:lnSpc>
                <a:spcPts val="14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l’instruction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l’affaire.</a:t>
            </a:r>
          </a:p>
          <a:p>
            <a:pPr>
              <a:lnSpc>
                <a:spcPts val="2100"/>
              </a:lnSpc>
              <a:tabLst>
                <a:tab pos="1016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Ilyaégalement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lieud’insistersurlecaractèrecontradictoiredela</a:t>
            </a:r>
          </a:p>
          <a:p>
            <a:pPr>
              <a:lnSpc>
                <a:spcPts val="1300"/>
              </a:lnSpc>
              <a:tabLst>
                <a:tab pos="1016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effet,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172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insiste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245100" y="1727200"/>
            <a:ext cx="2451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communication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dossier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constitué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impliqué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l’invitation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97800" y="1727200"/>
            <a:ext cx="1333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charge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</a:p>
          <a:p>
            <a:pPr>
              <a:lnSpc>
                <a:spcPts val="1300"/>
              </a:lnSpc>
              <a:tabLst>
                <a:tab pos="17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présenter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écrit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245100" y="2133600"/>
            <a:ext cx="3873500" cy="195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défenseest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délaiprescrit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souspeinedenullitédela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DemêmelaDéfensepeut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solliciterqu’ilyait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audition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destémoins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celle-ci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utile.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dépositions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actées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Secrétaire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signées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contresignées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secrétaire.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inculpé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entendu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défense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avec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l’assistance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l’instruction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soumise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principe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constitutionnel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défense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garantiesdontdoitbénéficiertoutepersonnepoursuivieàsavoir: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73700" y="4254500"/>
            <a:ext cx="38100" cy="238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702300" y="4241800"/>
            <a:ext cx="3429000" cy="298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32893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libellé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précis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reprochés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nature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400"/>
              </a:lnSpc>
              <a:tabLst>
                <a:tab pos="32893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motifs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l’Accusation</a:t>
            </a:r>
          </a:p>
          <a:p>
            <a:pPr>
              <a:lnSpc>
                <a:spcPts val="1400"/>
              </a:lnSpc>
              <a:tabLst>
                <a:tab pos="32893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possibilité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consulter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dossier</a:t>
            </a:r>
          </a:p>
          <a:p>
            <a:pPr>
              <a:lnSpc>
                <a:spcPts val="1400"/>
              </a:lnSpc>
              <a:tabLst>
                <a:tab pos="32893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temps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facilités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nécessaires</a:t>
            </a:r>
          </a:p>
          <a:p>
            <a:pPr>
              <a:lnSpc>
                <a:spcPts val="1400"/>
              </a:lnSpc>
              <a:tabLst>
                <a:tab pos="32893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préparation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défense</a:t>
            </a:r>
          </a:p>
          <a:p>
            <a:pPr>
              <a:lnSpc>
                <a:spcPts val="1400"/>
              </a:lnSpc>
              <a:tabLst>
                <a:tab pos="32893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entendu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avec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l’assistance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</a:p>
          <a:p>
            <a:pPr>
              <a:lnSpc>
                <a:spcPts val="1400"/>
              </a:lnSpc>
              <a:tabLst>
                <a:tab pos="32893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celui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déposer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conclusions.</a:t>
            </a:r>
          </a:p>
          <a:p>
            <a:pPr>
              <a:lnSpc>
                <a:spcPts val="1400"/>
              </a:lnSpc>
              <a:tabLst>
                <a:tab pos="32893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d’assister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d’audition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sans</a:t>
            </a:r>
          </a:p>
          <a:p>
            <a:pPr>
              <a:lnSpc>
                <a:spcPts val="1400"/>
              </a:lnSpc>
              <a:tabLst>
                <a:tab pos="32893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celle-ci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entrecoupée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400"/>
              </a:lnSpc>
              <a:tabLst>
                <a:tab pos="32893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conciliabules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secrets</a:t>
            </a:r>
          </a:p>
          <a:p>
            <a:pPr>
              <a:lnSpc>
                <a:spcPts val="1400"/>
              </a:lnSpc>
              <a:tabLst>
                <a:tab pos="32893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récusation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plusieurs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400"/>
              </a:lnSpc>
              <a:tabLst>
                <a:tab pos="32893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laCommission</a:t>
            </a:r>
          </a:p>
          <a:p>
            <a:pPr>
              <a:lnSpc>
                <a:spcPts val="1400"/>
              </a:lnSpc>
              <a:tabLst>
                <a:tab pos="32893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sentence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motivée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etc.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32893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6050292"/>
            <a:ext cx="1828800" cy="9144"/>
          </a:xfrm>
          <a:custGeom>
            <a:avLst/>
            <a:gdLst>
              <a:gd name="connsiteX0" fmla="*/ 0 w 1828800"/>
              <a:gd name="connsiteY0" fmla="*/ 4571 h 9144"/>
              <a:gd name="connsiteX1" fmla="*/ 1828800 w 1828800"/>
              <a:gd name="connsiteY1" fmla="*/ 4571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44">
                <a:moveTo>
                  <a:pt x="0" y="4571"/>
                </a:moveTo>
                <a:lnTo>
                  <a:pt x="1828800" y="457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1600" y="6997700"/>
            <a:ext cx="15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01700" y="1079500"/>
            <a:ext cx="3886200" cy="487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appelé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entendu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celui-ci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après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audition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l’instruction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préparatoire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Mons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65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l’alinéa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l’Article458duCodeJudiciaireconsacre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pourleplaignant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entendu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muet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l’existence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identique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chef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estime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toutefois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vertu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principe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l’égalité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armes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respect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défense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convient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d’admettre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reconnu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misen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causepour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autantqu’il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ledemande;quecedroit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entendu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s’interpréter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celui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valoir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observations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arguments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quelque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forme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seulement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manière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orale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cause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possibilité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prendre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connaissance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dossier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comprendre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seulement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dossier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spécial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établi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l’occasion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l’infraction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poursuivie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comprend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plainte,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procès-verbaux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d’audition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témoins,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rapport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rapporteur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également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dossier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personnel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administratif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comprenant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plaintes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déposées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passé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lui,les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disciplinairesdontila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saisi.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dossier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effet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influence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communiqué.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dossier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constamment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tenu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l’Avocatpoursuivi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afinderespecterlecontradictoire,ilappartient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celui-ci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prendre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connaissance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souhaite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;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aucune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nécessité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d’informer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préalablement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poursuivi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14400" y="61341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28700" y="6146800"/>
            <a:ext cx="3733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Mons,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Juin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Avocats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14400" y="6299200"/>
            <a:ext cx="3479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d’application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Juin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2006,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Larcier,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Journal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Tribunaux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page84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14400" y="65786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66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28700" y="6591300"/>
            <a:ext cx="3340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CNB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Avis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2008-035,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2008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14400" y="6731000"/>
            <a:ext cx="1447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l’Avocat,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Dalloz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2013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407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245100" y="1066800"/>
            <a:ext cx="3873500" cy="457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l’accomplissement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diligence.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communiquer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mesure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accomplissement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l’instruction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66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.</a:t>
            </a:r>
          </a:p>
          <a:p>
            <a:pPr>
              <a:lnSpc>
                <a:spcPts val="21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poursuivi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assisté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défendu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confrère.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défenseur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doivent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parole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derniers.</a:t>
            </a:r>
          </a:p>
          <a:p>
            <a:pPr>
              <a:lnSpc>
                <a:spcPts val="21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invoqué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défense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fond,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moyen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nullité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aurait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selon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affecté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l’instruction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préparatoire,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irrecevable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prévaloir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première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fois</a:t>
            </a:r>
          </a:p>
          <a:p>
            <a:pPr>
              <a:lnSpc>
                <a:spcPts val="21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LeConseildedisciplined’Appelsoulignele25Janvier2012,qu’«il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aucun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cause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juridictions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représenter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lui-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67</a:t>
            </a:r>
          </a:p>
          <a:p>
            <a:pPr>
              <a:lnSpc>
                <a:spcPts val="21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ailleurs,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sentence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décembre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2021,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Juridictiond’Appelconstatequ’envertudesArticles459et467du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Judiciaire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(«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traite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l’Affaire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audience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publique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»)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recouru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écrite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conséquent,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ordonne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comparution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assisté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représenté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1.7.2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RECUSATION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MATIERES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INCIDENTS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PROCEDURE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245100" y="61341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67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372100" y="6146800"/>
            <a:ext cx="3530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,26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1999,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2000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142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Kuty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ensuite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245100" y="6299200"/>
            <a:ext cx="3657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identite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motifs,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l’Article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285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Penal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modifie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Fevrier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5907036"/>
            <a:ext cx="1828800" cy="9131"/>
          </a:xfrm>
          <a:custGeom>
            <a:avLst/>
            <a:gdLst>
              <a:gd name="connsiteX0" fmla="*/ 0 w 1828800"/>
              <a:gd name="connsiteY0" fmla="*/ 4565 h 9131"/>
              <a:gd name="connsiteX1" fmla="*/ 1828800 w 1828800"/>
              <a:gd name="connsiteY1" fmla="*/ 4565 h 91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31">
                <a:moveTo>
                  <a:pt x="0" y="4565"/>
                </a:moveTo>
                <a:lnTo>
                  <a:pt x="1828800" y="456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1600" y="6997700"/>
            <a:ext cx="15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01700" y="1066800"/>
            <a:ext cx="3886200" cy="469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381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l'instar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</a:p>
          <a:p>
            <a:pPr>
              <a:lnSpc>
                <a:spcPts val="1300"/>
              </a:lnSpc>
              <a:tabLst>
                <a:tab pos="381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trouvant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situation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où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prendre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</a:p>
          <a:p>
            <a:pPr>
              <a:lnSpc>
                <a:spcPts val="1300"/>
              </a:lnSpc>
              <a:tabLst>
                <a:tab pos="381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l'instruction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dossier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avec</a:t>
            </a:r>
          </a:p>
          <a:p>
            <a:pPr>
              <a:lnSpc>
                <a:spcPts val="1300"/>
              </a:lnSpc>
              <a:tabLst>
                <a:tab pos="381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l'impartialité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détachement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nécessaires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aurait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</a:p>
          <a:p>
            <a:pPr>
              <a:lnSpc>
                <a:spcPts val="1300"/>
              </a:lnSpc>
              <a:tabLst>
                <a:tab pos="381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intérêt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quelconque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indirect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cause,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tenu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</a:p>
          <a:p>
            <a:pPr>
              <a:lnSpc>
                <a:spcPts val="1300"/>
              </a:lnSpc>
              <a:tabLst>
                <a:tab pos="381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déporter.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également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arriver,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qu'en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</a:p>
          <a:p>
            <a:pPr>
              <a:lnSpc>
                <a:spcPts val="1300"/>
              </a:lnSpc>
              <a:tabLst>
                <a:tab pos="381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poursuivi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saisisse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demande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</a:p>
          <a:p>
            <a:pPr>
              <a:lnSpc>
                <a:spcPts val="1300"/>
              </a:lnSpc>
              <a:tabLst>
                <a:tab pos="381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récusation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oudeplusieurs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Commissaires,en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raison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400"/>
              </a:lnSpc>
              <a:tabLst>
                <a:tab pos="381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partialité.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déport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volontaire,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seule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exigence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</a:p>
          <a:p>
            <a:pPr>
              <a:lnSpc>
                <a:spcPts val="1300"/>
              </a:lnSpc>
              <a:tabLst>
                <a:tab pos="381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sincère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définitif.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alors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400"/>
              </a:lnSpc>
              <a:tabLst>
                <a:tab pos="381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récusation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?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Larécusation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toutcomme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ledéport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volontairedes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membresdela</a:t>
            </a:r>
          </a:p>
          <a:p>
            <a:pPr>
              <a:lnSpc>
                <a:spcPts val="1300"/>
              </a:lnSpc>
              <a:tabLst>
                <a:tab pos="381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expressément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prévu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</a:p>
          <a:p>
            <a:pPr>
              <a:lnSpc>
                <a:spcPts val="1300"/>
              </a:lnSpc>
              <a:tabLst>
                <a:tab pos="381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portant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Organisation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Rwanda.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Ils</a:t>
            </a:r>
          </a:p>
          <a:p>
            <a:pPr>
              <a:lnSpc>
                <a:spcPts val="1300"/>
              </a:lnSpc>
              <a:tabLst>
                <a:tab pos="381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revanche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renseignés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Chapitre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II,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première,</a:t>
            </a:r>
          </a:p>
          <a:p>
            <a:pPr>
              <a:lnSpc>
                <a:spcPts val="1300"/>
              </a:lnSpc>
              <a:tabLst>
                <a:tab pos="381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sous-section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6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numéro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21/2012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14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2012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portant</a:t>
            </a:r>
          </a:p>
          <a:p>
            <a:pPr>
              <a:lnSpc>
                <a:spcPts val="1300"/>
              </a:lnSpc>
              <a:tabLst>
                <a:tab pos="381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Civile,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Commerciale,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Sociale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  <a:p>
            <a:pPr>
              <a:lnSpc>
                <a:spcPts val="1300"/>
              </a:lnSpc>
              <a:tabLst>
                <a:tab pos="381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Administrative.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68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ici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repris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</a:p>
          <a:p>
            <a:pPr>
              <a:lnSpc>
                <a:spcPts val="1400"/>
              </a:lnSpc>
              <a:tabLst>
                <a:tab pos="381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l’actuel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Civile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récusation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définie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termes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102,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</a:p>
          <a:p>
            <a:pPr>
              <a:lnSpc>
                <a:spcPts val="1300"/>
              </a:lnSpc>
              <a:tabLst>
                <a:tab pos="381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exception,unmoyenparlequelunepartie,sanss’attaqueraufond</a:t>
            </a:r>
          </a:p>
          <a:p>
            <a:pPr>
              <a:lnSpc>
                <a:spcPts val="1300"/>
              </a:lnSpc>
              <a:tabLst>
                <a:tab pos="381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dudroit,demandel’ajournement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deladiscussion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surlefond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dela</a:t>
            </a:r>
          </a:p>
          <a:p>
            <a:pPr>
              <a:lnSpc>
                <a:spcPts val="1300"/>
              </a:lnSpc>
              <a:tabLst>
                <a:tab pos="381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demande.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incident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survenir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cours</a:t>
            </a:r>
          </a:p>
          <a:p>
            <a:pPr>
              <a:lnSpc>
                <a:spcPts val="1300"/>
              </a:lnSpc>
              <a:tabLst>
                <a:tab pos="381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instance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déjà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ouverte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effet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14400" y="59944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28700" y="6007100"/>
            <a:ext cx="3746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Official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Gazette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nº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16/07/2012,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Cette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disposition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légale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été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reprise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14400" y="6146800"/>
            <a:ext cx="3505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intégralement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l’Article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premier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alinéa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nouveau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numéro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14400" y="6311900"/>
            <a:ext cx="37719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22/2018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Juin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2018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portant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Procédure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civile,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Commerciale,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Sociale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Administrative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(Official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Gazette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numéro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spécial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Avril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218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14400" y="67183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69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28700" y="6731000"/>
            <a:ext cx="3225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plus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précisions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Articles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81,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102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109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loi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245100" y="1066800"/>
            <a:ext cx="3886200" cy="453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marche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marche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69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dispositions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suivent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énoncent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motifs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justifier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Récusation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suivre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récusation.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positions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divergé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point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savoir,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légalement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justifié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statuer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récusation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l’absence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expresse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y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afférente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prescrite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Fallait-il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invoquer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l'autonomie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s’enfermant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juridismepuret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durou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alors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recourir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dispositions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général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récusation.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tenants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première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thèse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principes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base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selon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lesquels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civile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inapplicables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sauf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lorsqu'un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texte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prévoit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expressément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extension.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l’absence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dispositions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expresses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afférente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portant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création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intérieur,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demande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récusation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devraitsevoiropposerunefindenon-recevoir.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70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Cettethèseavait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l’objet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d’après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débats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niveau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adversaires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aurait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lieu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référer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premier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numéro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21/2012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14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2012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portant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Civile,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Commerciale,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Sociale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Administrative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également,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l`égard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autres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compris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commun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delaprocédure.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71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Aussil’onsedoitd’adjoindreauxrèglesdudroit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245100" y="59944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70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372100" y="6007100"/>
            <a:ext cx="3746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procès-verbal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réunion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tenue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245100" y="61341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71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372100" y="6146800"/>
            <a:ext cx="3746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Official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Gazette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nº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16/07/2012,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Cette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disposition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légale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été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reprise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245100" y="6311900"/>
            <a:ext cx="37973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intégralement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l’Article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premier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alinéa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nouvelle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numéro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22/2018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Juin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2018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portant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Procédure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civile,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Commerciale,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Sociale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Administrative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(Official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Gazette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numéro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spécial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Avril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245100" y="6731000"/>
            <a:ext cx="190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218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6050292"/>
            <a:ext cx="1828800" cy="9144"/>
          </a:xfrm>
          <a:custGeom>
            <a:avLst/>
            <a:gdLst>
              <a:gd name="connsiteX0" fmla="*/ 0 w 1828800"/>
              <a:gd name="connsiteY0" fmla="*/ 4571 h 9144"/>
              <a:gd name="connsiteX1" fmla="*/ 1828800 w 1828800"/>
              <a:gd name="connsiteY1" fmla="*/ 4571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44">
                <a:moveTo>
                  <a:pt x="0" y="4571"/>
                </a:moveTo>
                <a:lnTo>
                  <a:pt x="1828800" y="457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1600" y="6997700"/>
            <a:ext cx="15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14400" y="1079500"/>
            <a:ext cx="3886200" cy="491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diverses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dispositions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contenues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aussi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relatifs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saisie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récusation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Commissaires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pardesAvocatsmisencause,laCommissionadéclarélademande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recevable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entrepris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d’examiner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fond.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Bien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avant,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été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place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chargée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d’établir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fondé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d’accréditer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thèse.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Al’appuidecettethèse,laCommissionainvoquél’Articlepremier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alinéa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précitée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précitée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également,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l`égard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compris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également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référer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Articles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76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Articles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172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173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Barreau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mention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portant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Civile,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Commerciale,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SocialeetAdministrativeencequ’ilpeutêtrefaitmentiondecette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notifier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citation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comparaitre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pourrait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adjoindre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diverses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dispositions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contenues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aussi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relatifs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voir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principes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généraux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élaborés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jurisprudence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pourraient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inséré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ferenda.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jurisprudence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étrangère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quelques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orientations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quant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dispositions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l’existence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motif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légitime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redouter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chef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défaut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d’impartialité.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14400" y="61341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28700" y="6146800"/>
            <a:ext cx="3378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Fréderic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Henri,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procédures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0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cusation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dessaisissement,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01700" y="6299200"/>
            <a:ext cx="952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JLMB,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2009,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57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01700" y="6426200"/>
            <a:ext cx="76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73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74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28700" y="6451600"/>
            <a:ext cx="3683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Cass,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Avril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09.000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Consultable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juridad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,be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1990,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531;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2002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185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01700" y="6731000"/>
            <a:ext cx="3568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Castiaux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Alardin,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Droit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disciplinaire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jurisprudence,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245100" y="1054100"/>
            <a:ext cx="3873500" cy="435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effet,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considère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lieu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rechercherquesi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lessoupçonsqu’unepartiedit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éprouverquant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indépendance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impartialité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peuvent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passer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objectivement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justifiés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72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suffit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souligne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sentence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2017,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affirme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subjectif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l’impartialité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l’indépendance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déduire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établi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existe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apparence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partialité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indépendant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impartial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73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jurisprudence,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certains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déjà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requérant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coupable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manquement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disciplinairedanslecadred’uneprocédureantérieuren’implique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suspicion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légitime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égard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74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l’inimitié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capital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grief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suppose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révèlent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avec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nettetéetun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caractèresuffisantdegravité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qu’ilexistechezlejuge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véritable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haine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moins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animosité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oblitéré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faussé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75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circonstance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certains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déjà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participé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sentence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déclarant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demandeur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coupable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manquements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nature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naitre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suspicion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légitime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l’aptitude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statuer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manière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impartiale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nouvelles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exercées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245100" y="6146800"/>
            <a:ext cx="3797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analyse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Strasbourg,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Constitutionnelle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245100" y="6299200"/>
            <a:ext cx="2476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Cassation,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Larcier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2014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286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245100" y="64262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75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372100" y="6438900"/>
            <a:ext cx="3124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Fetweis,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Manuel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civile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1987,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209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5614428"/>
            <a:ext cx="1828800" cy="9144"/>
          </a:xfrm>
          <a:custGeom>
            <a:avLst/>
            <a:gdLst>
              <a:gd name="connsiteX0" fmla="*/ 0 w 1828800"/>
              <a:gd name="connsiteY0" fmla="*/ 4571 h 9144"/>
              <a:gd name="connsiteX1" fmla="*/ 1828800 w 1828800"/>
              <a:gd name="connsiteY1" fmla="*/ 4571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44">
                <a:moveTo>
                  <a:pt x="0" y="4571"/>
                </a:moveTo>
                <a:lnTo>
                  <a:pt x="1828800" y="457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1600" y="6997700"/>
            <a:ext cx="15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34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01700" y="1054100"/>
            <a:ext cx="3873500" cy="420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1.7.3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DÉCISION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Auxtermes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del’Article76delaloi,laCommission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deDisciplinese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réunit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délibère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valablement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moins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tiers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(2/3)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présents.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prendre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endéans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quinze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(15)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jours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réception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plainte.</a:t>
            </a:r>
          </a:p>
          <a:p>
            <a:pPr>
              <a:lnSpc>
                <a:spcPts val="21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majorité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tiers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(2/3)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présents.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Secrétaire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communique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fautif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encontre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endéans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quinze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(15)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jours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formes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prévues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Civile,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Commerciale,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Sociale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Administrative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76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1.7.4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RECOURS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(ARTICLE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79)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satisfait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d’interjeter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appel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compétente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endéans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quinze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(15)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jours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notification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décision.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appelante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doit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informer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Secrétaire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recours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77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14400" y="57023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54100" y="5715000"/>
            <a:ext cx="3619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effet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l’Article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173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Règlement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détermine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modalités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14400" y="5867400"/>
            <a:ext cx="3822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notification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décision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prise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termes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décision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prise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communiquée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l’Avocat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concerné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Secrétaire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l’Ordre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Avocats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quinze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(15)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jours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ouvrables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suivent,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prévues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14400" y="6299200"/>
            <a:ext cx="3860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signification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procédure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civile,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commerciale,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sociale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14400" y="6438900"/>
            <a:ext cx="2578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administrative,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compris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courrier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électronique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14400" y="65786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77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28700" y="6591300"/>
            <a:ext cx="3632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Article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174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Règlement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L’Avocat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satisfait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décision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prise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914400" y="6731000"/>
            <a:ext cx="3848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encontre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permanente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peut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faire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recours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245100" y="1054100"/>
            <a:ext cx="3886200" cy="438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57200" algn="l"/>
                <a:tab pos="825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caractère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suspensif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recours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déterminé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juridiction</a:t>
            </a:r>
          </a:p>
          <a:p>
            <a:pPr>
              <a:lnSpc>
                <a:spcPts val="1400"/>
              </a:lnSpc>
              <a:tabLst>
                <a:tab pos="457200" algn="l"/>
                <a:tab pos="825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saisie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recours.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457200" algn="l"/>
                <a:tab pos="825500" algn="l"/>
              </a:tabLst>
            </a:pPr>
            <a:r>
              <a:rPr lang="en-US" altLang="zh-CN" dirty="0" smtClean="0"/>
              <a:t>	</a:t>
            </a:r>
            <a:r>
              <a:rPr lang="en-US" altLang="zh-CN" sz="1391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1.8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11" b="1" u="sng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 L’EXECUTION DE LA DECISION</a:t>
            </a:r>
          </a:p>
          <a:p>
            <a:pPr>
              <a:lnSpc>
                <a:spcPts val="1700"/>
              </a:lnSpc>
              <a:tabLst>
                <a:tab pos="457200" algn="l"/>
                <a:tab pos="825500" algn="l"/>
              </a:tabLst>
            </a:pPr>
            <a:r>
              <a:rPr lang="en-US" altLang="zh-CN" dirty="0" smtClean="0"/>
              <a:t>		</a:t>
            </a:r>
            <a:r>
              <a:rPr lang="en-US" altLang="zh-CN" sz="1511" b="1" u="sng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PRISE (ARTICLE 80)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457200" algn="l"/>
                <a:tab pos="825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1.8.1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Effets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825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termes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80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incombe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mettre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exécution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ouderadiationd’un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AvocatdutableaudesAvocatsou</a:t>
            </a:r>
          </a:p>
          <a:p>
            <a:pPr>
              <a:lnSpc>
                <a:spcPts val="1400"/>
              </a:lnSpc>
              <a:tabLst>
                <a:tab pos="457200" algn="l"/>
                <a:tab pos="825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liste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stagiaires.</a:t>
            </a:r>
          </a:p>
          <a:p>
            <a:pPr>
              <a:lnSpc>
                <a:spcPts val="2100"/>
              </a:lnSpc>
              <a:tabLst>
                <a:tab pos="457200" algn="l"/>
                <a:tab pos="825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processus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intervient,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après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Secrétaire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communiqué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fautif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priseàson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encontreendéansquinze(15)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jours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formes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prévues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Civile,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Commerciale,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Sociale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  <a:p>
            <a:pPr>
              <a:lnSpc>
                <a:spcPts val="1400"/>
              </a:lnSpc>
              <a:tabLst>
                <a:tab pos="457200" algn="l"/>
                <a:tab pos="825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Administrative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78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.</a:t>
            </a:r>
          </a:p>
          <a:p>
            <a:pPr>
              <a:lnSpc>
                <a:spcPts val="2100"/>
              </a:lnSpc>
              <a:tabLst>
                <a:tab pos="457200" algn="l"/>
                <a:tab pos="825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effets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desdécisions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explicitésà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l’Article73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alinéa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doit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245100" y="5715000"/>
            <a:ext cx="3619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devant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juridiction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compétente,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quinze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(15)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jours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ouvrables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245100" y="5867400"/>
            <a:ext cx="3860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compter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notification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décision.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même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temps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Secrétaire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l’Ordre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Avocats.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tous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recours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n’est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suspensif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sauf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décision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contraire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juridiction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saisie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245100" y="62738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78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372100" y="6299200"/>
            <a:ext cx="3467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Article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78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l’Article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173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Règlement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d’Ordre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245100" y="6438900"/>
            <a:ext cx="431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Intérieur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4785372"/>
            <a:ext cx="1828800" cy="9131"/>
          </a:xfrm>
          <a:custGeom>
            <a:avLst/>
            <a:gdLst>
              <a:gd name="connsiteX0" fmla="*/ 0 w 1828800"/>
              <a:gd name="connsiteY0" fmla="*/ 4565 h 9131"/>
              <a:gd name="connsiteX1" fmla="*/ 1828800 w 1828800"/>
              <a:gd name="connsiteY1" fmla="*/ 4565 h 91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31">
                <a:moveTo>
                  <a:pt x="0" y="4565"/>
                </a:moveTo>
                <a:lnTo>
                  <a:pt x="1828800" y="456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1600" y="6997700"/>
            <a:ext cx="15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01700" y="1028700"/>
            <a:ext cx="3886200" cy="346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cesser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mener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activités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pendant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durée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suspension.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173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intérieur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l’intitulé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obligations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incombant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frappé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stipule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décision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prononcée,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s’abstenir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acte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découle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défini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2-1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régissant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Barreau.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79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bien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continue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titre,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demeure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soumis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obligations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s’attachent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qualité,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demeure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moins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vrai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privé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l’exercice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effectif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d’autre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jouissancedesrevenuspouvantenrésulter.L’Avocat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suspendune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prétendre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honoraires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mérités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mesure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radiation,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cesse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inscrit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Tableau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80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liste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stage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surcroît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perd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qualité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d’Avocat.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14400" y="4851400"/>
            <a:ext cx="889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6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54100" y="4902200"/>
            <a:ext cx="3721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L’Avocat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suspendu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doit,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dès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moment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où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décision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prononcée,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14400" y="5118100"/>
            <a:ext cx="3886200" cy="152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s’abstenir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tout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professionnel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qu’il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découle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mission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définie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l’article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2-1°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régissant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Barreau.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L’avocat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réintègre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après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période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suspension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avoir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préalablement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réglé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cotisations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dues,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même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qu’une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pénalité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équivalente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tiers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(1/3)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cotisation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annuelle.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également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payer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l’intégralité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cotisation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l’année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exercice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pendant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laquelle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l’avocat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suspendu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demande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réintégration.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Dès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décision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frappe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devenue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exécutoire,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l’Avocat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suspendu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informe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immédiatement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clientsetlesconfrèresaveclesquelsilest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relationdans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dossiers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cours,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impossibilité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d’exercer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profession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durée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celle-ci.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L’Avocat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suspendu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assortit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14400" y="6642100"/>
            <a:ext cx="387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l’avis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qu’il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loisible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reprendre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dossier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Avocat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245100" y="1041400"/>
            <a:ext cx="3886200" cy="370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termes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176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radiation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emporteinterdictiontotaled’exercice.L’Avocat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radiénepeut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inscrit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Tableau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liste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stagiaires.</a:t>
            </a:r>
          </a:p>
          <a:p>
            <a:pPr>
              <a:lnSpc>
                <a:spcPts val="21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clientèle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radié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réglé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où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clients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éprouvent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difficultés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trouver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assumer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leurs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affaires.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1.8.2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force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exécutoire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sanctions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infligées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L'exécution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n'entraînant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interdiction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temporaire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définitive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d'exercer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interne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l'Ordre;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d’avertissements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blâme.</a:t>
            </a:r>
          </a:p>
          <a:p>
            <a:pPr>
              <a:lnSpc>
                <a:spcPts val="21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Lorsqu'une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interdiction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temporaire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définitive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prononcée,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simple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suffit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toujours.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cas,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raye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tableau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durée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prévue;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continue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malgré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exercer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art,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pourra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245100" y="4889500"/>
            <a:ext cx="3873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choix.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Lorsqu’il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procédure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cours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exécuter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d’urgence,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245100" y="5092700"/>
            <a:ext cx="38862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suggestion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nom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d’un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successeur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n’est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associé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coll</a:t>
            </a: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aborateur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s’a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d’un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dossier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posés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l’origine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suspension.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n’est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dispensé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avis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affaires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requérant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aucun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professionnel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quelconque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pendant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temps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suspension.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Pendant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durée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suspension,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l’avocat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suspendu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doit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remettre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professionnelle.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Bâtonnier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l’Ordre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0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stagiaires,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collaborateurs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associés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l’Avocat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suspendu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avec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eux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leur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situation</a:t>
            </a:r>
            <a:r>
              <a:rPr lang="en-US" altLang="zh-CN" sz="10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l’Ordre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place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mécanismes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gestion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dossiers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étaient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assumés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l’Avocat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suspendu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n’ont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d’autres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solutions.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245100" y="67183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80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372100" y="6731000"/>
            <a:ext cx="2336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Barreau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Rwanda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NZ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etc…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6489204"/>
            <a:ext cx="1828800" cy="9144"/>
          </a:xfrm>
          <a:custGeom>
            <a:avLst/>
            <a:gdLst>
              <a:gd name="connsiteX0" fmla="*/ 0 w 1828800"/>
              <a:gd name="connsiteY0" fmla="*/ 4571 h 9144"/>
              <a:gd name="connsiteX1" fmla="*/ 1828800 w 1828800"/>
              <a:gd name="connsiteY1" fmla="*/ 4571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44">
                <a:moveTo>
                  <a:pt x="0" y="4571"/>
                </a:moveTo>
                <a:lnTo>
                  <a:pt x="1828800" y="457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1600" y="6997700"/>
            <a:ext cx="15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36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14400" y="1092200"/>
            <a:ext cx="3886200" cy="525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alors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êtrepoursuivi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exerciceillégal.Danscecas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leSecrétaire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notifie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concerné.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assure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large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diffusion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àtraversle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siteWebdu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Barreau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eninformelesautres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instances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secteur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judiciaire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effectif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d'entrée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exécution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prononcéeàcharged'unAvocatconstitueunproblèmeimportant.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intérêts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trouvent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effet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opposition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: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sanctionner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désemparer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comportement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indigne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affiché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d'autre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éviter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qu'une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hâtive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démesurée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l'organe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recours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corrigerait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besoin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substituant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légère,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frappe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innocent.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26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l'Arrêté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royal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14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juillet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1932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portant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mesure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d'exécutiondudécretdu7novembre1930tranchaitensontemps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question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manière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précise,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édictant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«dès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où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l'interdiction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radiation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prononcée,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n'est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admisàplaider,bienqueladécisionnesoitpasencoredéfinitive».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l’empire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19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1997,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voies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recours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suspensives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l’exécution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décisions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rendues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disciplinaires.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81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Barreau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Kigali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corps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défenseurs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Judiciaires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l’avaient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expressément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édicté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Intérieur.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82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législateur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actuel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tranché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expressément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point.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silence,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174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alinéa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d’Ordre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Intérieur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considère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recours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rendue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suspensif,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sauf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décision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saisie.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14400" y="65786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28700" y="6591300"/>
            <a:ext cx="3619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L’Article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93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stipulait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L'appel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suspensif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14400" y="6731000"/>
            <a:ext cx="1841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l'exécution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peines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disciplinaires.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245100" y="1092200"/>
            <a:ext cx="3886200" cy="529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pourraitdansces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conditions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endéduire,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quelesdécisionsde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aussitôt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prononcées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revêtent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caractère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exécutoire.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Seule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saisie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recours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leurconférerun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caractèresuspensifconformémentàl’Article239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alinéa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numéro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21/2018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29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Avril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2018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portant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Code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Civile,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Commerciale,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Sociale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Administrative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: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demandes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provisoires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d'exécution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introduites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entendues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conformément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référé.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83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1.8.3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obligations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frappé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suspension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où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prononcée,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s’abstenir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découle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delamissiondéfinieàl’article2-1°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delaLoirégissantleBarreau…</a:t>
            </a:r>
          </a:p>
          <a:p>
            <a:pPr>
              <a:lnSpc>
                <a:spcPts val="21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frappe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devenue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exécutoire,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suspenduinformeimmédiatementsesclientsetlesconfrèresavec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lesquels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dossiers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impossibilité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d’exercer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durée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celle-ci.</a:t>
            </a:r>
          </a:p>
          <a:p>
            <a:pPr>
              <a:lnSpc>
                <a:spcPts val="21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assortit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communication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client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l’avis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loisible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reprendre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dossier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choix.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exécuter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d’urgence,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suggestion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nom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successeur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associé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collaborateur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s’agit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dossier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posés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l’origine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suspension.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n’est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dispensé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informations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affaires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245100" y="65659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82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372100" y="6591300"/>
            <a:ext cx="3200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règlement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d’Ordre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Intérieur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Barreau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Kigali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2001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245100" y="67183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83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72100" y="6731000"/>
            <a:ext cx="2095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Official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Gazette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nº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Special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29/04/2018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700" y="1104900"/>
            <a:ext cx="3886200" cy="557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requérant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aucun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acteprofessionnelquelconque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pendant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letemps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suspension.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Pendant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durée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suspension,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</a:p>
          <a:p>
            <a:pPr>
              <a:lnSpc>
                <a:spcPts val="14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suspendudoit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remettre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carte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professionnelle.</a:t>
            </a:r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L'exécution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n'entraînant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interdiction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temporaire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définitive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d'exercer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interne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</a:p>
          <a:p>
            <a:pPr>
              <a:lnSpc>
                <a:spcPts val="14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l'Ordre;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avertissements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blâmes.</a:t>
            </a:r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Lorsqu'une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interdiction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temporaire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définitive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prononcée,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simple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suffit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toujours.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cas,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raye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tableau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durée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prévue;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continue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malgré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exercer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art,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pourra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alorsêtrepoursuivipourexerciceillégal.Danscecas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leSecrétaire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notifie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concerné,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assurer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large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diffusionàtraverslesiteWebduBarreaueteninformerlesautres</a:t>
            </a:r>
          </a:p>
          <a:p>
            <a:pPr>
              <a:lnSpc>
                <a:spcPts val="14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instances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secteur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judiciaire.</a:t>
            </a:r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informe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stagiaires,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collaborateurs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associés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examine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avec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situation.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LeConseilde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l’Ordremet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enplace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desmécanismesdegestion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dossiers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assumés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</a:p>
          <a:p>
            <a:pPr>
              <a:lnSpc>
                <a:spcPts val="14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clients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d’autres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solutions.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1.8.4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publicité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termes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170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Intérieur,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radiation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communiquées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juridictions,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l’Organe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National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Judiciaires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institutions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publiées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web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Barreau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d’autres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moyens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communication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</a:t>
            </a:r>
          </a:p>
          <a:p>
            <a:pPr>
              <a:lnSpc>
                <a:spcPts val="14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fréquemment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utilisés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Rwanda.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245100" y="1117600"/>
            <a:ext cx="3886200" cy="622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457200" algn="l"/>
                <a:tab pos="3746500" algn="l"/>
              </a:tabLst>
            </a:pPr>
            <a:r>
              <a:rPr lang="en-US" altLang="zh-CN" dirty="0" smtClean="0"/>
              <a:t>	</a:t>
            </a:r>
            <a:r>
              <a:rPr lang="en-US" altLang="zh-CN" sz="1391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1.9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11" b="1" u="sng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 SANCTIONS DISCIPLINAIRES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4572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Lesprincipesessentielsdelaprofessionguidentlecomportement</a:t>
            </a:r>
          </a:p>
          <a:p>
            <a:pPr>
              <a:lnSpc>
                <a:spcPts val="1400"/>
              </a:lnSpc>
              <a:tabLst>
                <a:tab pos="4572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circonstances</a:t>
            </a:r>
          </a:p>
          <a:p>
            <a:pPr>
              <a:lnSpc>
                <a:spcPts val="2100"/>
              </a:lnSpc>
              <a:tabLst>
                <a:tab pos="4572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exerce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avec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dignité,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conscience,</a:t>
            </a:r>
          </a:p>
          <a:p>
            <a:pPr>
              <a:lnSpc>
                <a:spcPts val="1300"/>
              </a:lnSpc>
              <a:tabLst>
                <a:tab pos="4572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indépendance,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probité,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humanité,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termes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</a:p>
          <a:p>
            <a:pPr>
              <a:lnSpc>
                <a:spcPts val="1300"/>
              </a:lnSpc>
              <a:tabLst>
                <a:tab pos="4572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serment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.Il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respecte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outre,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exercice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principes</a:t>
            </a:r>
          </a:p>
          <a:p>
            <a:pPr>
              <a:lnSpc>
                <a:spcPts val="1300"/>
              </a:lnSpc>
              <a:tabLst>
                <a:tab pos="4572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d’honneur,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loyauté,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désintéressement,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confraternité,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4572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délicatesse,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confraternité,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délicatesse,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modération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4572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courtoisie.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preuve,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l’égard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clients,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compétence,</a:t>
            </a:r>
          </a:p>
          <a:p>
            <a:pPr>
              <a:lnSpc>
                <a:spcPts val="1300"/>
              </a:lnSpc>
              <a:tabLst>
                <a:tab pos="4572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dévouement,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diligences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prudence.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devoirs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  <a:p>
            <a:pPr>
              <a:lnSpc>
                <a:spcPts val="1300"/>
              </a:lnSpc>
              <a:tabLst>
                <a:tab pos="4572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interdictions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repris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51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actuelle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dont</a:t>
            </a:r>
          </a:p>
          <a:p>
            <a:pPr>
              <a:lnSpc>
                <a:spcPts val="1300"/>
              </a:lnSpc>
              <a:tabLst>
                <a:tab pos="4572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l’intitule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comportement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  <a:p>
            <a:pPr>
              <a:lnSpc>
                <a:spcPts val="1300"/>
              </a:lnSpc>
              <a:tabLst>
                <a:tab pos="4572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méconnaissance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entrainer</a:t>
            </a:r>
          </a:p>
          <a:p>
            <a:pPr>
              <a:lnSpc>
                <a:spcPts val="1400"/>
              </a:lnSpc>
              <a:tabLst>
                <a:tab pos="4572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57200" algn="l"/>
                <a:tab pos="3746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1.9.1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POSITION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LEGISLATEUR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Encasdemanquementprofessionnel,l’Article73delaloiprescrit</a:t>
            </a:r>
          </a:p>
          <a:p>
            <a:pPr>
              <a:lnSpc>
                <a:spcPts val="1300"/>
              </a:lnSpc>
              <a:tabLst>
                <a:tab pos="4572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infliger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fautifs.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s’agit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4572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l’Avertissement,du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Blâme,delaSuspensionpendant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unepériode</a:t>
            </a:r>
          </a:p>
          <a:p>
            <a:pPr>
              <a:lnSpc>
                <a:spcPts val="1300"/>
              </a:lnSpc>
              <a:tabLst>
                <a:tab pos="4572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donnéeetdelaRadiationduTableaudesAvocatsoudelalistedes</a:t>
            </a:r>
          </a:p>
          <a:p>
            <a:pPr>
              <a:lnSpc>
                <a:spcPts val="1300"/>
              </a:lnSpc>
              <a:tabLst>
                <a:tab pos="4572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stagiaires.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termes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l’alinéa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disposition</a:t>
            </a:r>
          </a:p>
          <a:p>
            <a:pPr>
              <a:lnSpc>
                <a:spcPts val="1300"/>
              </a:lnSpc>
              <a:tabLst>
                <a:tab pos="457200" algn="l"/>
                <a:tab pos="37465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légaleleBâtonnierdel’Ordre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pouvoird’imposer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457200" algn="l"/>
                <a:tab pos="37465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6635508"/>
            <a:ext cx="1828800" cy="9131"/>
          </a:xfrm>
          <a:custGeom>
            <a:avLst/>
            <a:gdLst>
              <a:gd name="connsiteX0" fmla="*/ 0 w 1828800"/>
              <a:gd name="connsiteY0" fmla="*/ 4565 h 9131"/>
              <a:gd name="connsiteX1" fmla="*/ 1828800 w 1828800"/>
              <a:gd name="connsiteY1" fmla="*/ 4565 h 91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31">
                <a:moveTo>
                  <a:pt x="0" y="4565"/>
                </a:moveTo>
                <a:lnTo>
                  <a:pt x="1828800" y="456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1600" y="6997700"/>
            <a:ext cx="15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38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14400" y="1016000"/>
            <a:ext cx="3886200" cy="308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visées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points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1º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2º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l’alinéa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premier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article.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84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L’énumération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reprise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titre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indicatif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169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Intérieur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termes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: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sanctionné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temporaire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délai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allant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trois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(3)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douze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(12)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maximum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radiation,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prévus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168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sanctionné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temporaire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(1)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(6)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moins,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payé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cotisation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annuelle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l’échéance.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pourra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réintégrer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l’issue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période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qu’après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payé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l’intégralité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cotisation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année.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sanctionné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plusd’unefoispourmanquement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aupayement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cotisations,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encourir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radiation.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récidive,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portant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temporaire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portée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double.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sanctionné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allant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(6)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douze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(12)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43000" y="4165600"/>
            <a:ext cx="381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371600" y="4152900"/>
            <a:ext cx="33528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devoirs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envers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clients,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envers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confrères,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envers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envers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tiers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;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formation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continue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participation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l’assistance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judiciaire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désignation.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Peuvent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sanctionnés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l’avertissement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blâme,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publicité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costume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14400" y="5283200"/>
            <a:ext cx="38735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d’Avocat.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renvoi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dossier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4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permanentede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récidive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déjà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sanctionnée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blâme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s’avère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reprochés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</a:p>
          <a:p>
            <a:pPr>
              <a:lnSpc>
                <a:spcPts val="14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caractère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frauduleux,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doleaux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et/ou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manifestement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délibéré;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85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14400" y="67183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84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28700" y="6731000"/>
            <a:ext cx="20320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s’agit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l’avertissement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blâme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245100" y="1016000"/>
            <a:ext cx="3886200" cy="318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estime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dénoncés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exceptionnelle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gravité.</a:t>
            </a:r>
          </a:p>
          <a:p>
            <a:pPr>
              <a:lnSpc>
                <a:spcPts val="21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Aussi,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incombe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d’user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d’appréciation,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l’identification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susceptibles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justifier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nature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gravité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1.9.2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NOMENCLATURE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NATURE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JURIDIQUE.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examen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approfondi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textes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décrits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appellent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quelques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observations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commentaires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nomenclature,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nature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  <a:p>
            <a:pPr>
              <a:lnSpc>
                <a:spcPts val="13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caractéristiques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s’articule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points</a:t>
            </a:r>
          </a:p>
          <a:p>
            <a:pPr>
              <a:lnSpc>
                <a:spcPts val="14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ci-après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:</a:t>
            </a:r>
          </a:p>
          <a:p>
            <a:pPr>
              <a:lnSpc>
                <a:spcPts val="2100"/>
              </a:lnSpc>
              <a:tabLst>
                <a:tab pos="4572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-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différentes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prescrites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245100" y="4140200"/>
            <a:ext cx="38735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Intérieur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hiérarchisées.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simple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Avertissement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Radiation.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-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reparties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: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n'emportant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interdiction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d'exercer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(l'Avertissement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Blâme),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245100" y="5334000"/>
            <a:ext cx="38735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ii.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portant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interdiction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d'exercer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(Suspension,radiation).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Bien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temporaire,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l'interdiction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d'exercer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moyen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d'existence,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l'obligeant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changer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durant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période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suspension.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S'il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outre,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d'exercice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illégal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5760720"/>
            <a:ext cx="1828800" cy="9144"/>
          </a:xfrm>
          <a:custGeom>
            <a:avLst/>
            <a:gdLst>
              <a:gd name="connsiteX0" fmla="*/ 0 w 1828800"/>
              <a:gd name="connsiteY0" fmla="*/ 4572 h 9144"/>
              <a:gd name="connsiteX1" fmla="*/ 1828800 w 1828800"/>
              <a:gd name="connsiteY1" fmla="*/ 4572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44">
                <a:moveTo>
                  <a:pt x="0" y="4572"/>
                </a:moveTo>
                <a:lnTo>
                  <a:pt x="1828800" y="457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01700" y="1066800"/>
            <a:ext cx="3873500" cy="462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57200" algn="l"/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s'exposeràdenouvellessanctionsdisciplinairessipasfairel’objet</a:t>
            </a:r>
          </a:p>
          <a:p>
            <a:pPr>
              <a:lnSpc>
                <a:spcPts val="1400"/>
              </a:lnSpc>
              <a:tabLst>
                <a:tab pos="457200" algn="l"/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poursuitespénales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86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.</a:t>
            </a:r>
          </a:p>
          <a:p>
            <a:pPr>
              <a:lnSpc>
                <a:spcPts val="2100"/>
              </a:lnSpc>
              <a:tabLst>
                <a:tab pos="457200" algn="l"/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Cependant,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l'espoir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exercer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nouveau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métierpourlequelilaétéformépeutencourager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leprofessionnel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chemin.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espoir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fortement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amoindri</a:t>
            </a:r>
          </a:p>
          <a:p>
            <a:pPr>
              <a:lnSpc>
                <a:spcPts val="1400"/>
              </a:lnSpc>
              <a:tabLst>
                <a:tab pos="457200" algn="l"/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radiation</a:t>
            </a:r>
          </a:p>
          <a:p>
            <a:pPr>
              <a:lnSpc>
                <a:spcPts val="2100"/>
              </a:lnSpc>
              <a:tabLst>
                <a:tab pos="457200" algn="l"/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extrême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Liège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justifie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tenu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première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suspension,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promesses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d’amendement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d’Appel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tenues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répétition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comportements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nouveau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identiques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déjà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sanctionnes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consistent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synthèse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utiliser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titre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prestige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réaliser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opérations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commerciales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douteuses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obtenir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fonds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mirifiques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promesses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dénote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méconnaissance</a:t>
            </a:r>
          </a:p>
          <a:p>
            <a:pPr>
              <a:lnSpc>
                <a:spcPts val="1400"/>
              </a:lnSpc>
              <a:tabLst>
                <a:tab pos="457200" algn="l"/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persistantes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élémentaires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d’Avocat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57200" algn="l"/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1.9.3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PROPREMENT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9017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1.9.3.1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L’AVERTISSEMENT</a:t>
            </a:r>
          </a:p>
          <a:p>
            <a:pPr>
              <a:lnSpc>
                <a:spcPts val="1500"/>
              </a:lnSpc>
              <a:tabLst>
                <a:tab pos="457200" algn="l"/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Leterme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avertissementdériveduverbe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avertir.Iltiresonorigine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terme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latin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Advertere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signifie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tourner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vers,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sévir,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punir.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</a:p>
          <a:p>
            <a:pPr>
              <a:lnSpc>
                <a:spcPts val="1300"/>
              </a:lnSpc>
              <a:tabLst>
                <a:tab pos="457200" algn="l"/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s’agit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menace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extension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début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14400" y="58420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86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28700" y="5854700"/>
            <a:ext cx="3403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Article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portant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création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l’Ordre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Avocats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14400" y="6007100"/>
            <a:ext cx="419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Rwanda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14400" y="61341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87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28700" y="6146800"/>
            <a:ext cx="3378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VOCABULAIRE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JURIDIQUE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90.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République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14400" y="6299200"/>
            <a:ext cx="3365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Démocratique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Congo,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d’admonestation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paternelle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14400" y="6438900"/>
            <a:ext cx="3644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Bâtonnier,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quelque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sorte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rappel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l’ordre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émanant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cette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14400" y="6591300"/>
            <a:ext cx="3352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haute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autorité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l’Ordre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l’Avocat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auteur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certaines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fautes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professionnelles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mineures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245100" y="1066800"/>
            <a:ext cx="3873500" cy="450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ã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moins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premier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degré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sanction.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Exemple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d’avertissement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admonestation,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observation,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87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législateur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rwandais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considère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l’Avertissement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légère.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moins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graves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88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Enfin,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relève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pouvoirs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respectifs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permanente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selon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89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LaCommissiondeDisciplineasouventétésaisiedes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faitspouvant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entrainer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d’Avertissement.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nombre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Confrères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infligés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d’avertissement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avoirpayétardivement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cotisations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90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,d’autres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fauteslégères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découlaient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desnégligences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minimes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danslesuivi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desaffaires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confiées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clients,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paiement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d’honoraires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deca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minimums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requis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Barème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ayant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impact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danslesuividesdossiersqui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leurétaientconfiés,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racolagede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clientèle,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non-respect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obligations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envers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confrères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etc…Ilfallaitlesrappeler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àl’ordre,quandils’avéraitquelesfautes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avaient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inexpérience,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défauts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d’inattention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relevant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causes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propres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étaient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étrangères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d’encadrement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instances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degré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moindre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pourrait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également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application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169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alinéa5duRèglementpoursanctionnerlesmanquementsliésàla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publicité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costume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etc…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245100" y="58420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88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334000" y="5854700"/>
            <a:ext cx="3759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Article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73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alinéa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loi,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Article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169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alinéa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Règlement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245100" y="6007100"/>
            <a:ext cx="863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d’Ordre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Intérieur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245100" y="61341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89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334000" y="6146800"/>
            <a:ext cx="3759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Article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73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alinéa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loi,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Article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169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alinéa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Règlement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245100" y="6299200"/>
            <a:ext cx="863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d’Ordre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Intérieur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5245100" y="64262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90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372100" y="6438900"/>
            <a:ext cx="3568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diverses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décisions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prises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depuis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5245100" y="6604000"/>
            <a:ext cx="38862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37465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2014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jusqu’à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jour.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Grace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cette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sanction,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nombre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d’Avocats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fautifs</a:t>
            </a:r>
          </a:p>
          <a:p>
            <a:pPr>
              <a:lnSpc>
                <a:spcPts val="1100"/>
              </a:lnSpc>
              <a:tabLst>
                <a:tab pos="37465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diminué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sensiblement.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3746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5760720"/>
            <a:ext cx="1828800" cy="9144"/>
          </a:xfrm>
          <a:custGeom>
            <a:avLst/>
            <a:gdLst>
              <a:gd name="connsiteX0" fmla="*/ 0 w 1828800"/>
              <a:gd name="connsiteY0" fmla="*/ 4572 h 9144"/>
              <a:gd name="connsiteX1" fmla="*/ 1828800 w 1828800"/>
              <a:gd name="connsiteY1" fmla="*/ 4572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44">
                <a:moveTo>
                  <a:pt x="0" y="4572"/>
                </a:moveTo>
                <a:lnTo>
                  <a:pt x="1828800" y="457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067800" y="69977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01700" y="1003300"/>
            <a:ext cx="3886200" cy="290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admoneste,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préside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l’Organe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émanation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naitra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lequel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rôle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précisés,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statuts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plaignant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définis,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rôle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Parquets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instances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judiciaires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bien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circonscrits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3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régime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prévaut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création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Barreau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1997.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effet,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termes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3/1997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19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1997,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Rwanda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assurée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respectivement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Bâtonnier.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4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poursuiteetdeJugement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sontrespectivementconfonduesausein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organes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ordinaux.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d’Appel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office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d’Appel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statue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dernier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ressort.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système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judiciaire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toutefois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contradiction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flagrante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avec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dispositionsdel’Article6delaConvention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Européennedesdroits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l’homme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garantir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équitable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01700" y="3848100"/>
            <a:ext cx="38735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Tribunal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impartial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indépendant,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qu’interprété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jurisprudence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Européenne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l’homme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Cassation.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01700" y="4495800"/>
            <a:ext cx="38862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Devantleconstatdel’inadéquationtotaleduRégimedisciplinaire</a:t>
            </a:r>
          </a:p>
          <a:p>
            <a:pPr>
              <a:lnSpc>
                <a:spcPts val="1300"/>
              </a:lnSpc>
              <a:tabLst>
                <a:tab pos="381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delaprofessiond’Avocat,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ConseilNationaldesBarreaux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(CNB)</a:t>
            </a:r>
          </a:p>
          <a:p>
            <a:pPr>
              <a:lnSpc>
                <a:spcPts val="1300"/>
              </a:lnSpc>
              <a:tabLst>
                <a:tab pos="381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Conférence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Nationale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Barreaux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France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proposé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</a:p>
          <a:p>
            <a:pPr>
              <a:lnSpc>
                <a:spcPts val="1300"/>
              </a:lnSpc>
              <a:tabLst>
                <a:tab pos="381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chancellerie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réformer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mettre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conformité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avec</a:t>
            </a:r>
          </a:p>
          <a:p>
            <a:pPr>
              <a:lnSpc>
                <a:spcPts val="1400"/>
              </a:lnSpc>
              <a:tabLst>
                <a:tab pos="381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lescritères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Convention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Européenne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desdroitsdel’homme.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5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14400" y="58420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77900" y="5854700"/>
            <a:ext cx="3759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Georges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Leval,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Judiciaire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Edition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Charte,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Janvier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1993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14400" y="6007100"/>
            <a:ext cx="1270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82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14400" y="6134100"/>
            <a:ext cx="38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77900" y="6159500"/>
            <a:ext cx="3797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Francois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Bruyns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chapitre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1997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seize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Articles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traitant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914400" y="6438900"/>
            <a:ext cx="1104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(77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93)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914400" y="6578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977900" y="6591300"/>
            <a:ext cx="3797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JEAN-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MICHEL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BRAUNSHWEIG,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JACQUES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DEMAISON,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Guide,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914400" y="6731000"/>
            <a:ext cx="1943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l’Avocat,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Cabinet,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Wolters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Kluwers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245100" y="1003300"/>
            <a:ext cx="3886200" cy="283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côté,lelégislateurRwandaisde2013nevapluslaisseraux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seuls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régner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parmi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eux.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adjoindre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d’autres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instances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secteur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judiciaire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(justice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sector).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C’est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cadre,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modèle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Africain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(LAW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COUNSEL),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sera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créée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permanente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chargée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detraiterdetoutes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lesdemandesrelativesà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ladiscipline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Avocats.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6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concurremment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avec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exerce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contrôle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priori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posteriori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comportements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trouvent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origine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violation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déontologiques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indispensables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compatibles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avec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dignité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7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sanctionne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l'inobservance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contrevenant.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Partant,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Barreau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Rwanda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normatif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: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473700" y="3911600"/>
            <a:ext cx="381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702300" y="3886200"/>
            <a:ext cx="30988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Organiser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qu'il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régit,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Contrôler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qualité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Fixer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conduite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travers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5245100" y="4457700"/>
            <a:ext cx="38862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Déontologie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bien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étoffé.</a:t>
            </a:r>
          </a:p>
          <a:p>
            <a:pPr>
              <a:lnSpc>
                <a:spcPts val="14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cependant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s'assurer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suivi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disciplinairenepuisseviolerlesprincipesélémentairesdesdroits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l'homme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particulier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puissent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assurer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défenses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équité.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Juillet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2013,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censuré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Arrêt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radiation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rendu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346700" y="5854700"/>
            <a:ext cx="838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325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522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5245100" y="59944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5321300" y="6007100"/>
            <a:ext cx="3606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onze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membres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composent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six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5245100" y="6159500"/>
            <a:ext cx="3771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Avocats,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autres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émanent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diverses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institutions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système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judiciaire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spécifiée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règlement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(Voir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l’Articles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5245100" y="6438900"/>
            <a:ext cx="927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suivants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loi)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5245100" y="65659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5321300" y="6591300"/>
            <a:ext cx="3797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Article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73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alinéa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loi,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Article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171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172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Règlement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d’Ordre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5245100" y="6731000"/>
            <a:ext cx="431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Intérieur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6342900"/>
            <a:ext cx="1828800" cy="9131"/>
          </a:xfrm>
          <a:custGeom>
            <a:avLst/>
            <a:gdLst>
              <a:gd name="connsiteX0" fmla="*/ 0 w 1828800"/>
              <a:gd name="connsiteY0" fmla="*/ 4565 h 9131"/>
              <a:gd name="connsiteX1" fmla="*/ 1828800 w 1828800"/>
              <a:gd name="connsiteY1" fmla="*/ 4565 h 91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31">
                <a:moveTo>
                  <a:pt x="0" y="4565"/>
                </a:moveTo>
                <a:lnTo>
                  <a:pt x="1828800" y="456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1600" y="6997700"/>
            <a:ext cx="15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01700" y="1397000"/>
            <a:ext cx="3886200" cy="473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1.9.3.2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BLAME</a:t>
            </a:r>
          </a:p>
          <a:p>
            <a:pPr>
              <a:lnSpc>
                <a:spcPts val="16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dérive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verbe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blâmer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origine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verbe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latin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blasphemare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signifie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outrager,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reproches.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plan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défini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consistant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réprobation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officielle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l’attitude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agissements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personne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soumise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statut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venant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général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gravité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seconde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ligne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après</a:t>
            </a:r>
          </a:p>
          <a:p>
            <a:pPr>
              <a:lnSpc>
                <a:spcPts val="14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l’avertissement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91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.</a:t>
            </a:r>
          </a:p>
          <a:p>
            <a:pPr>
              <a:lnSpc>
                <a:spcPts val="21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termes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portant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création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Blâme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sévère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l’avertissement.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Selon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doctrine,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provoque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l’esprit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celui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frappé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retentissement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profond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durable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92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blâme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n’intervient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lorsqu’un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premier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écart,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légère.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hypothèse,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soit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éclairé,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conseillé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averti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contenu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conséquences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revanche,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renouvelle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grave,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l’avertissement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suffit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C’est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alors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qu’intervient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Blâme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termes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73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169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relève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compétence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4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l’Ordre.</a:t>
            </a:r>
          </a:p>
          <a:p>
            <a:pPr>
              <a:lnSpc>
                <a:spcPts val="21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Enfin,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169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alinéa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5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6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peuvent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sanctionnés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l’avertissement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blâme,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</a:p>
          <a:p>
            <a:pPr>
              <a:lnSpc>
                <a:spcPts val="14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publicité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costume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d’Avocat.</a:t>
            </a:r>
          </a:p>
          <a:p>
            <a:pPr>
              <a:lnSpc>
                <a:spcPts val="21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renvoi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dossier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</a:p>
          <a:p>
            <a:pPr>
              <a:lnSpc>
                <a:spcPts val="14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permanente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14400" y="6426200"/>
            <a:ext cx="76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91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28700" y="6451600"/>
            <a:ext cx="3683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Vocabulaire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juridique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105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blanc,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nouvelle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profession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d’avocat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ljna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paris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1972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mbuy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14400" y="6731000"/>
            <a:ext cx="1460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mbiye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tanayi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246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245100" y="1092200"/>
            <a:ext cx="3886200" cy="523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récidive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déjà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sanctionnée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blâme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s’avère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reprochés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</a:p>
          <a:p>
            <a:pPr>
              <a:lnSpc>
                <a:spcPts val="14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caractère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frauduleux,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doleux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et/ou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manifestement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délibéré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;</a:t>
            </a:r>
          </a:p>
          <a:p>
            <a:pPr>
              <a:lnSpc>
                <a:spcPts val="21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estime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dénoncés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exceptionnelle</a:t>
            </a:r>
          </a:p>
          <a:p>
            <a:pPr>
              <a:lnSpc>
                <a:spcPts val="14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gravité.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93</a:t>
            </a:r>
          </a:p>
          <a:p>
            <a:pPr>
              <a:lnSpc>
                <a:spcPts val="21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doctrine,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l’avertissement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blâme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produisent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aucun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effet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particulier,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précédent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récidive,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permettre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d’envisager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importante.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L’interdiction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temporaire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partie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duConseildel’Ordreest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mesure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negêne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l’exercice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saprofession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parunAvocat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maisquilerend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inhabileàexercer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direction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effet,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l’incapacité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faire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rendre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candidat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incapable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élu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semble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nécessaire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peine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assortied’unepublicité,maiscettepublicitépeut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existerdans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suffrages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porteraient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confrère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frappé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interdiction.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où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confrère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serait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devrait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aussitôt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démissionner.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L’affichage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locaux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peine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complémentairedontlaportéepeutêtreextrêmementrigoureuse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nedevraêtremaniéequ’avecinfinimentdeprécaution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sans</a:t>
            </a:r>
          </a:p>
          <a:p>
            <a:pPr>
              <a:lnSpc>
                <a:spcPts val="14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oublier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protection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public.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1.9.3.3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SUSPENSION</a:t>
            </a:r>
          </a:p>
          <a:p>
            <a:pPr>
              <a:lnSpc>
                <a:spcPts val="16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latin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suspensio,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verbe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suspendere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signifie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suspendre.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général,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c’est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mesure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temporaire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</a:p>
          <a:p>
            <a:pPr>
              <a:lnSpc>
                <a:spcPts val="1300"/>
              </a:lnSpc>
              <a:tabLst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temporairement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obstacle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l’exercice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245100" y="64262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93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372100" y="6438900"/>
            <a:ext cx="1917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Article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169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alinéa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règlement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6196584"/>
            <a:ext cx="1828800" cy="9144"/>
          </a:xfrm>
          <a:custGeom>
            <a:avLst/>
            <a:gdLst>
              <a:gd name="connsiteX0" fmla="*/ 0 w 1828800"/>
              <a:gd name="connsiteY0" fmla="*/ 4572 h 9144"/>
              <a:gd name="connsiteX1" fmla="*/ 1828800 w 1828800"/>
              <a:gd name="connsiteY1" fmla="*/ 4572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44">
                <a:moveTo>
                  <a:pt x="0" y="4572"/>
                </a:moveTo>
                <a:lnTo>
                  <a:pt x="1828800" y="457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1600" y="6997700"/>
            <a:ext cx="15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01700" y="1092200"/>
            <a:ext cx="3873500" cy="513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fonction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94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professionnelles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passibles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suspension,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lieu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4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référer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contenu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169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alinéa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4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Règlement.</a:t>
            </a:r>
          </a:p>
          <a:p>
            <a:pPr>
              <a:lnSpc>
                <a:spcPts val="21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appelée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réprimer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chef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action,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comportement,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infamant,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ignominieux,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point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retentissement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soit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susceptible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rejaillir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corps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flétrirait,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néanmoinssuffisamment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gravedanssesconséquences,ouencore</a:t>
            </a:r>
          </a:p>
          <a:p>
            <a:pPr>
              <a:lnSpc>
                <a:spcPts val="14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effets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publicité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faite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95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.</a:t>
            </a:r>
          </a:p>
          <a:p>
            <a:pPr>
              <a:lnSpc>
                <a:spcPts val="21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devrait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s’appliquer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gravité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exceptionnelle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avérée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alors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existe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charge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indices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sérieux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culpabilité,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concordants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  <a:p>
            <a:pPr>
              <a:lnSpc>
                <a:spcPts val="14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suffisamment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graves</a:t>
            </a:r>
          </a:p>
          <a:p>
            <a:pPr>
              <a:lnSpc>
                <a:spcPts val="21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Point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besoin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s’agit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mesure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envisagée,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qu’avec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circonspection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toutes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dispositions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nécessaires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sauvegarder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4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défense.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901700" algn="l"/>
                <a:tab pos="1447800" algn="l"/>
              </a:tabLst>
            </a:pPr>
            <a:r>
              <a:rPr lang="en-US" altLang="zh-CN" dirty="0" smtClean="0"/>
              <a:t>	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1.9.3.4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RADIATION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TABLEAU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</a:p>
          <a:p>
            <a:pPr>
              <a:lnSpc>
                <a:spcPts val="1200"/>
              </a:lnSpc>
              <a:tabLst>
                <a:tab pos="901700" algn="l"/>
                <a:tab pos="14478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LISTE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</a:p>
          <a:p>
            <a:pPr>
              <a:lnSpc>
                <a:spcPts val="1200"/>
              </a:lnSpc>
              <a:tabLst>
                <a:tab pos="901700" algn="l"/>
                <a:tab pos="14478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STAGIAIRES</a:t>
            </a:r>
          </a:p>
          <a:p>
            <a:pPr>
              <a:lnSpc>
                <a:spcPts val="15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terme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radiation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verbe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latin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radere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signifie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raser,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rayer.Ils’agit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d’uneopération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consistantàrayersurunregistrela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mentiond’unnom,d’undroit.Elleapoureffet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desupprimer(sous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réserves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rétablissement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ultérieur)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effets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attachés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inscription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;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désigne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l’opération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matérielle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14400" y="62738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28700" y="6299200"/>
            <a:ext cx="1917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Vocabulaire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juridique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814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14400" y="6438900"/>
            <a:ext cx="76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95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96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97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28700" y="6451600"/>
            <a:ext cx="26162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MBUY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MBIYE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TANAYI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202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VOCABULAIRE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JURIDIQUE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680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Barreau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Rwanda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etc…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245100" y="1092200"/>
            <a:ext cx="3886200" cy="513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(…)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juridique,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laquelle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correspond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souvent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4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grave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…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96</a:t>
            </a:r>
          </a:p>
          <a:p>
            <a:pPr>
              <a:lnSpc>
                <a:spcPts val="21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radiation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grave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puisse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frapper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frappé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radiation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cesse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d’être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inscrit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auTableau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97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surlalistedestage.Ilperdainsi</a:t>
            </a:r>
          </a:p>
          <a:p>
            <a:pPr>
              <a:lnSpc>
                <a:spcPts val="14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qualité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d’Avocat.</a:t>
            </a:r>
          </a:p>
          <a:p>
            <a:pPr>
              <a:lnSpc>
                <a:spcPts val="21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entendue,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radiation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mesure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extrêmement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grave,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devrait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envisager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qu’avec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circonspection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discernement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entourant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garanties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nécessaires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sauvegarde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radiation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intervient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également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condamnation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agissements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</a:p>
          <a:p>
            <a:pPr>
              <a:lnSpc>
                <a:spcPts val="14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l’honneur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probité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mœurs.</a:t>
            </a:r>
          </a:p>
          <a:p>
            <a:pPr>
              <a:lnSpc>
                <a:spcPts val="21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LaCommissiondedisciplineaordonnérécemmentlaradiationde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certainsAvocatspourdescasdecorruptionmanifestesetd’autres</a:t>
            </a:r>
          </a:p>
          <a:p>
            <a:pPr>
              <a:lnSpc>
                <a:spcPts val="14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infractions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entachant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l’honneur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dignité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98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901700" algn="l"/>
                <a:tab pos="1447800" algn="l"/>
              </a:tabLst>
            </a:pPr>
            <a:r>
              <a:rPr lang="en-US" altLang="zh-CN" dirty="0" smtClean="0"/>
              <a:t>	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1.9.3.5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200"/>
              </a:lnSpc>
              <a:tabLst>
                <a:tab pos="901700" algn="l"/>
                <a:tab pos="14478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L’AMONESTATION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PATERNELLE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</a:p>
          <a:p>
            <a:pPr>
              <a:lnSpc>
                <a:spcPts val="1200"/>
              </a:lnSpc>
              <a:tabLst>
                <a:tab pos="901700" algn="l"/>
                <a:tab pos="14478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BATONNIER</a:t>
            </a:r>
          </a:p>
          <a:p>
            <a:pPr>
              <a:lnSpc>
                <a:spcPts val="15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peines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d’avertissement,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blâme,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radiation,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l’admonestation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paternelle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mesure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véritablement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peine,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bien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garde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négligences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prononcées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dehors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plupart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300"/>
              </a:lnSpc>
              <a:tabLst>
                <a:tab pos="901700" algn="l"/>
                <a:tab pos="1447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Barreaux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connaissaient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mesure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prévue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245100" y="62738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98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372100" y="6299200"/>
            <a:ext cx="3746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Décision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rendue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Commission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l’Affaire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opposant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245100" y="6451600"/>
            <a:ext cx="1701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397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l’Ordre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Confrère</a:t>
            </a:r>
          </a:p>
          <a:p>
            <a:pPr>
              <a:lnSpc>
                <a:spcPts val="11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6489204"/>
            <a:ext cx="1828800" cy="9144"/>
          </a:xfrm>
          <a:custGeom>
            <a:avLst/>
            <a:gdLst>
              <a:gd name="connsiteX0" fmla="*/ 0 w 1828800"/>
              <a:gd name="connsiteY0" fmla="*/ 4571 h 9144"/>
              <a:gd name="connsiteX1" fmla="*/ 1828800 w 1828800"/>
              <a:gd name="connsiteY1" fmla="*/ 4571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44">
                <a:moveTo>
                  <a:pt x="0" y="4571"/>
                </a:moveTo>
                <a:lnTo>
                  <a:pt x="1828800" y="457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1600" y="6997700"/>
            <a:ext cx="15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42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14400" y="952500"/>
            <a:ext cx="38735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également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interdite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s’agissait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véritable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proprement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parler,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pouvoir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généralduBâtonnieràl’intérieurdesonBarreaudereprendreles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conduitesdéfaillantes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etdeconseilleren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lesmorigénantsibesoin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maisparlaquelleleBâtonnier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avertit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Confrèrequesaconduite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exempt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reproche.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prononcer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l’interdiction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d’exercer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électoraux,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01700" y="2286000"/>
            <a:ext cx="3886200" cy="417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l’inéligibilitéauxfonctionsdeBâtonnier,demembreduConseilde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membre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conseiller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lieu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également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d’ajouter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l’admonestation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paternelle,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relèveduBâtonnier.Cettemesurene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constituepasvéritablement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peine,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bien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garde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négligences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prononcées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dehors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poursuite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plupart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Barreaux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connaissaient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mesure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prévue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également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interdite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s’agissait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véritable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proprement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parler,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général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l’intérieur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Barreau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reprendre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conduites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défaillantes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conseiller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morigénant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besoin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laquelle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avertit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Confrère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conduite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exempt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reproches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d’unlargepouvoird’appréciation,laloiluiconférant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lepouvoirde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traiter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demandes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relatives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statuer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questions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soumises,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suivi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comportement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pratique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s’assurer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respect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régissant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d’Avocat.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99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graves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peuvent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double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qualification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mettent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cause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probité,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14400" y="65786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99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28700" y="6591300"/>
            <a:ext cx="3365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0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veloppé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concernant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juridictions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01700" y="6731000"/>
            <a:ext cx="736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disciplinaires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245100" y="952500"/>
            <a:ext cx="38862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malversations,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maniement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irréguliers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fonds,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détournements,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vols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escroqueries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etc.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grave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encore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atteintes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personnes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physiques.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gravité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lieu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majeure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radiation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stigmatisée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considérations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type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suivent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jurisprudence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73700" y="2273300"/>
            <a:ext cx="38100" cy="181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702300" y="2311400"/>
            <a:ext cx="3416300" cy="411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«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prélever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autorisation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préalable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fonds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gestion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usage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personnel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infraction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grave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particulièrement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investi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mission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médiateur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laquelle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désigné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Tribunal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impliquant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celui-ci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médiés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confiance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totale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médiateur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;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erreurs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qualité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médiateur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nombreux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importants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100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.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«Me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manifesté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manifesté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évident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respect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l’égard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décisions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judiciaires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coulées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force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jugée,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prononcées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encontre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refusant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expressément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exécuter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volontairement,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laissant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entendre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moyens.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comportement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dignité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respect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l’égard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Tribunaux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avec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circonstance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aggravante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déployé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moyens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compris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moyens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dilatoires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défendre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l’existence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dettes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judiciaires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allant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jusqu’en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l’affaire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X)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abouti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décisions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graves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245100" y="6578600"/>
            <a:ext cx="114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410200" y="6591300"/>
            <a:ext cx="1498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6489204"/>
            <a:ext cx="1828800" cy="9144"/>
          </a:xfrm>
          <a:custGeom>
            <a:avLst/>
            <a:gdLst>
              <a:gd name="connsiteX0" fmla="*/ 0 w 1828800"/>
              <a:gd name="connsiteY0" fmla="*/ 4571 h 9144"/>
              <a:gd name="connsiteX1" fmla="*/ 1828800 w 1828800"/>
              <a:gd name="connsiteY1" fmla="*/ 4571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44">
                <a:moveTo>
                  <a:pt x="0" y="4571"/>
                </a:moveTo>
                <a:lnTo>
                  <a:pt x="1828800" y="457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1600" y="6997700"/>
            <a:ext cx="152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43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01700" y="1092200"/>
            <a:ext cx="3873500" cy="513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57200" algn="l"/>
                <a:tab pos="469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traduisent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chef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méconnaissance</a:t>
            </a:r>
          </a:p>
          <a:p>
            <a:pPr>
              <a:lnSpc>
                <a:spcPts val="1400"/>
              </a:lnSpc>
              <a:tabLst>
                <a:tab pos="457200" algn="l"/>
                <a:tab pos="469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flagrante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principes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fondamentaux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gouvernent</a:t>
            </a:r>
          </a:p>
          <a:p>
            <a:pPr>
              <a:lnSpc>
                <a:spcPts val="1400"/>
              </a:lnSpc>
              <a:tabLst>
                <a:tab pos="457200" algn="l"/>
                <a:tab pos="469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l’exercice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d’Avocat»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101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457200" algn="l"/>
                <a:tab pos="469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391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1.10</a:t>
            </a:r>
            <a:r>
              <a:rPr lang="en-US" altLang="zh-CN" sz="1511" b="1" u="sng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DELITS D’AUDIENCE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457200" algn="l"/>
                <a:tab pos="469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1.10.1CARACTERISTIQUES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DELITS</a:t>
            </a:r>
          </a:p>
          <a:p>
            <a:pPr>
              <a:lnSpc>
                <a:spcPts val="1400"/>
              </a:lnSpc>
              <a:tabLst>
                <a:tab pos="457200" algn="l"/>
                <a:tab pos="4699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D’AUDIENCE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4699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d’audience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aspect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particulier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457200" algn="l"/>
                <a:tab pos="4699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l’actiondisciplinairequeleBarreaupeutexercer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sursesmembres</a:t>
            </a:r>
          </a:p>
          <a:p>
            <a:pPr>
              <a:lnSpc>
                <a:spcPts val="1300"/>
              </a:lnSpc>
              <a:tabLst>
                <a:tab pos="457200" algn="l"/>
                <a:tab pos="4699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vertu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control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façon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assurer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qu’ils</a:t>
            </a:r>
          </a:p>
          <a:p>
            <a:pPr>
              <a:lnSpc>
                <a:spcPts val="1400"/>
              </a:lnSpc>
              <a:tabLst>
                <a:tab pos="457200" algn="l"/>
                <a:tab pos="4699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restent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dignes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traditions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</a:p>
          <a:p>
            <a:pPr>
              <a:lnSpc>
                <a:spcPts val="2100"/>
              </a:lnSpc>
              <a:tabLst>
                <a:tab pos="457200" algn="l"/>
                <a:tab pos="4699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contraire,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répression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d’audience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</a:p>
          <a:p>
            <a:pPr>
              <a:lnSpc>
                <a:spcPts val="1300"/>
              </a:lnSpc>
              <a:tabLst>
                <a:tab pos="457200" algn="l"/>
                <a:tab pos="4699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incursion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judiciaire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457200" algn="l"/>
                <a:tab pos="4699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défense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requiert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essentiellement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liberté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;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</a:p>
          <a:p>
            <a:pPr>
              <a:lnSpc>
                <a:spcPts val="1300"/>
              </a:lnSpc>
              <a:tabLst>
                <a:tab pos="457200" algn="l"/>
                <a:tab pos="4699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antinomie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principe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nécessité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défense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libre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457200" algn="l"/>
                <a:tab pos="4699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répression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l’audience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</a:p>
          <a:p>
            <a:pPr>
              <a:lnSpc>
                <a:spcPts val="1300"/>
              </a:lnSpc>
              <a:tabLst>
                <a:tab pos="457200" algn="l"/>
                <a:tab pos="4699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l’exercice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fonctions.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importe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d’abord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poser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</a:p>
          <a:p>
            <a:pPr>
              <a:lnSpc>
                <a:spcPts val="1300"/>
              </a:lnSpc>
              <a:tabLst>
                <a:tab pos="457200" algn="l"/>
                <a:tab pos="4699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principes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vertu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desquels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liberté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défense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admise</a:t>
            </a:r>
          </a:p>
          <a:p>
            <a:pPr>
              <a:lnSpc>
                <a:spcPts val="1400"/>
              </a:lnSpc>
              <a:tabLst>
                <a:tab pos="457200" algn="l"/>
                <a:tab pos="469900" algn="l"/>
                <a:tab pos="9144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57200" algn="l"/>
                <a:tab pos="469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1.10.2DE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LIBERTE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14400" y="6578600"/>
            <a:ext cx="114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66800" y="6591300"/>
            <a:ext cx="3416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Bruxelles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02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2013,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14400" y="6731000"/>
            <a:ext cx="1231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Bruxelles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Fevrier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20\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257800" y="1003300"/>
            <a:ext cx="3886200" cy="273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conception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justice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monde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occidental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pays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civilises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suppose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liberté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seulement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vis-à-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visdesespropresintérêtsetvis-à-visdupouvoir,maismêmevis-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à-vis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bien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l’Etat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censé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incarner.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signifie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référer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l’utilité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sentence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bien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public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déterminer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âme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conscience.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importe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acquitte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celui-ci,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absolvant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partiellement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celui-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condamnant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lourdement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autre.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crée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troubles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publics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supérieurs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l’avantage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societe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sentence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indépendante,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dépend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conscience.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conception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lentement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civilisation,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futjamaiscelle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desnationsantiquesquirattachaient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étroitement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sentence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volonté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prince,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pays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pluscivilises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dirions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pluséquitables,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nécessités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bien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commun.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257800" y="6591300"/>
            <a:ext cx="1054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RMons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5605271"/>
            <a:ext cx="1828800" cy="9144"/>
          </a:xfrm>
          <a:custGeom>
            <a:avLst/>
            <a:gdLst>
              <a:gd name="connsiteX0" fmla="*/ 0 w 1828800"/>
              <a:gd name="connsiteY0" fmla="*/ 4571 h 9144"/>
              <a:gd name="connsiteX1" fmla="*/ 1828800 w 1828800"/>
              <a:gd name="connsiteY1" fmla="*/ 4571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44">
                <a:moveTo>
                  <a:pt x="0" y="4571"/>
                </a:moveTo>
                <a:lnTo>
                  <a:pt x="1828800" y="457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067800" y="69977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14400" y="1054100"/>
            <a:ext cx="3886200" cy="430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d’Appel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Montpellier,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rappelant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équitable</a:t>
            </a:r>
          </a:p>
          <a:p>
            <a:pPr>
              <a:lnSpc>
                <a:spcPts val="13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implique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personnepoursuivie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</a:p>
          <a:p>
            <a:pPr>
              <a:lnSpc>
                <a:spcPts val="13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entendue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l’audience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puisse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parole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</a:p>
          <a:p>
            <a:pPr>
              <a:lnSpc>
                <a:spcPts val="13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dernier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…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8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C’est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esprit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inspiré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législateur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rwandais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2013.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lignes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suivent,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axerons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réflexions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</a:p>
          <a:p>
            <a:pPr>
              <a:lnSpc>
                <a:spcPts val="14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points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ci-après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:</a:t>
            </a:r>
          </a:p>
          <a:p>
            <a:pPr>
              <a:lnSpc>
                <a:spcPts val="21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qu’est-ce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c’est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?</a:t>
            </a:r>
          </a:p>
          <a:p>
            <a:pPr>
              <a:lnSpc>
                <a:spcPts val="22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éléments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repose-t-elle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?</a:t>
            </a:r>
          </a:p>
          <a:p>
            <a:pPr>
              <a:lnSpc>
                <a:spcPts val="21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personnes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l’animent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?</a:t>
            </a:r>
          </a:p>
          <a:p>
            <a:pPr>
              <a:lnSpc>
                <a:spcPts val="21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sous-tendent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?</a:t>
            </a:r>
          </a:p>
          <a:p>
            <a:pPr>
              <a:lnSpc>
                <a:spcPts val="21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lessanctionsinfligéesauxAvocatsmis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encauseentrent</a:t>
            </a:r>
          </a:p>
          <a:p>
            <a:pPr>
              <a:lnSpc>
                <a:spcPts val="14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–elles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vigueur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?</a:t>
            </a:r>
          </a:p>
          <a:p>
            <a:pPr>
              <a:lnSpc>
                <a:spcPts val="21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sont–elles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exécutées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?</a:t>
            </a:r>
          </a:p>
          <a:p>
            <a:pPr>
              <a:lnSpc>
                <a:spcPts val="2100"/>
              </a:lnSpc>
              <a:tabLst>
                <a:tab pos="444500" algn="l"/>
                <a:tab pos="8128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effets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4445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1391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1.1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11" b="1" u="sng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 LA DISCIPLINE</a:t>
            </a:r>
          </a:p>
          <a:p>
            <a:pPr>
              <a:lnSpc>
                <a:spcPts val="1700"/>
              </a:lnSpc>
              <a:tabLst>
                <a:tab pos="4445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1511" b="1" u="sng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PROFESSIONNELLE:</a:t>
            </a:r>
          </a:p>
          <a:p>
            <a:pPr>
              <a:lnSpc>
                <a:spcPts val="1700"/>
              </a:lnSpc>
              <a:tabLst>
                <a:tab pos="4445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1511" b="1" u="sng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PARTICULARITES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14400" y="5702300"/>
            <a:ext cx="38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77900" y="5715000"/>
            <a:ext cx="35052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civil,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Juillet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2013,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12-23-553,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Bull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Civ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Christian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Rondeau,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Droit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disciplinaire,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Bull.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Acad.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Vét.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France,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14400" y="6134100"/>
            <a:ext cx="1206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1996,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69,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61-7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14400" y="64262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28700" y="6400800"/>
            <a:ext cx="3416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Cassation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Belge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1980,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P.918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altLang="zh-CN" sz="100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ê</a:t>
            </a:r>
            <a:r>
              <a:rPr lang="en-US" altLang="zh-CN" sz="1007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07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01700" y="6591300"/>
            <a:ext cx="3771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Décembre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1999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129/99)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d’Arbitrage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(aujourd’hui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Cour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Constitutionnelle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avait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considéré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qu’il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existe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différence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fondé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245100" y="1066800"/>
            <a:ext cx="3886200" cy="441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Ladisciplineprofessionnelleimpliqueunemanièredeseconduire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suivant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d'une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branche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disciplines'appliquant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auxprofessionsetàcetitresedistinguede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répression,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qu'elle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sanctionner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infractions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valables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l'ensemble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corps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social,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spéciales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corps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intermédiaire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composant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corps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social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9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.Il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organisées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ordre,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stricte,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puisque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l'organisation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atteint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l'un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degrés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achevés.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sera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priori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importante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précise,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nombreuses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matérialisant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norme,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comportement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normal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professionneletceci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unpointtelqu'il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possible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delaqualifier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distinguera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naturellement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répressif,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distingue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répression.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sera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encore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moins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civile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tenu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l’autonomie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prétorienet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largementnonécrit.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àl’instardu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Droitd’autres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libérales,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exister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indépendamment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énonciation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texte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formel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10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principe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rappelé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Liège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sentence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29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2012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termes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:«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admis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interne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qu’effectivement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manière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légitime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l’objet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245100" y="5715000"/>
            <a:ext cx="37719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critère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objectif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personne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d’une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procédure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disciplinaire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font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l’objet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poursuite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pénales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celles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font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l’objet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poursuites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disciplinaires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cité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Francois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Bruyns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Avocats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245100" y="6134100"/>
            <a:ext cx="2705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d’application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Juin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2006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6635508"/>
            <a:ext cx="1828800" cy="9131"/>
          </a:xfrm>
          <a:custGeom>
            <a:avLst/>
            <a:gdLst>
              <a:gd name="connsiteX0" fmla="*/ 0 w 1828800"/>
              <a:gd name="connsiteY0" fmla="*/ 4565 h 9131"/>
              <a:gd name="connsiteX1" fmla="*/ 1828800 w 1828800"/>
              <a:gd name="connsiteY1" fmla="*/ 4565 h 91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31">
                <a:moveTo>
                  <a:pt x="0" y="4565"/>
                </a:moveTo>
                <a:lnTo>
                  <a:pt x="1828800" y="456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01700" y="1092200"/>
            <a:ext cx="3886200" cy="541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d’incriminations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précises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comportement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privée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autrement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possible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d’énoncer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manière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précise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exhaustive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transgresser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vrai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comportement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digne,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probe,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honnête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d’honneur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autrement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définies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déontologie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Avocats…».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côté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Bruxelles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Sentence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23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Janvier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2014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renchérit,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«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n’est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soumis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principe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légalité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manière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notamment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définition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infractions.Iln’estpointrequisenmatièresdisciplinairequ’un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déontologie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prévoit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échelle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complètes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éventail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allant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minimum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b="1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maximum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incombe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spécialement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déterminer,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fixer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hauteur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référant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personnalité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contrevenant,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spécification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l’infraction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gravité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égard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impératifs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bonne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pratique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professionnelle.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démarche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spécifique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tributaire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donné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factuel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affaire.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Partant,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spécifique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sources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principes.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implique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entraine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instances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compétentes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peines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reposentsurplusieurssourcesformellesdudroit(laConstitution,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conventions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internationales,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Jurisprudence,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principes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généraux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etc…)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245100" y="1460500"/>
            <a:ext cx="3886200" cy="586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457200" algn="l"/>
                <a:tab pos="825500" algn="l"/>
                <a:tab pos="914400" algn="l"/>
                <a:tab pos="3822700" algn="l"/>
              </a:tabLst>
            </a:pPr>
            <a:r>
              <a:rPr lang="en-US" altLang="zh-CN" dirty="0" smtClean="0"/>
              <a:t>	</a:t>
            </a:r>
            <a:r>
              <a:rPr lang="en-US" altLang="zh-CN" sz="1391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1.2</a:t>
            </a:r>
            <a:r>
              <a:rPr lang="en-US" altLang="zh-CN" sz="151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11" b="1" u="sng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PRINCIPES GENERAUX DU DROIT</a:t>
            </a:r>
          </a:p>
          <a:p>
            <a:pPr>
              <a:lnSpc>
                <a:spcPts val="1700"/>
              </a:lnSpc>
              <a:tabLst>
                <a:tab pos="457200" algn="l"/>
                <a:tab pos="825500" algn="l"/>
                <a:tab pos="914400" algn="l"/>
                <a:tab pos="3822700" algn="l"/>
              </a:tabLst>
            </a:pPr>
            <a:r>
              <a:rPr lang="en-US" altLang="zh-CN" dirty="0" smtClean="0"/>
              <a:t>		</a:t>
            </a:r>
            <a:r>
              <a:rPr lang="en-US" altLang="zh-CN" sz="1511" b="1" u="sng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457200" algn="l"/>
                <a:tab pos="825500" algn="l"/>
                <a:tab pos="914400" algn="l"/>
                <a:tab pos="3822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termes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section,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rappellerons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principes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  <a:tab pos="914400" algn="l"/>
                <a:tab pos="3822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généraux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interviennent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Ils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  <a:tab pos="914400" algn="l"/>
                <a:tab pos="3822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sontlesmêmesqueceuxconnusdanslesautresbranchesduDroit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  <a:tab pos="914400" algn="l"/>
                <a:tab pos="3822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(Pénal,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Civil,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Administratif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etc….)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attèlerons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  <a:tab pos="914400" algn="l"/>
                <a:tab pos="3822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particulièrement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certains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d’entre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</a:p>
          <a:p>
            <a:pPr>
              <a:lnSpc>
                <a:spcPts val="1400"/>
              </a:lnSpc>
              <a:tabLst>
                <a:tab pos="457200" algn="l"/>
                <a:tab pos="825500" algn="l"/>
                <a:tab pos="914400" algn="l"/>
                <a:tab pos="3822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fréquents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commun.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57200" algn="l"/>
                <a:tab pos="825500" algn="l"/>
                <a:tab pos="914400" algn="l"/>
                <a:tab pos="38227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1.2.1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PRINCIPE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LEGALITE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  <a:tab pos="914400" algn="l"/>
                <a:tab pos="38227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INCRIMINATION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825500" algn="l"/>
                <a:tab pos="914400" algn="l"/>
                <a:tab pos="3822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chapitre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VII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83/2013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11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Septembre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2013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  <a:tab pos="914400" algn="l"/>
                <a:tab pos="3822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portant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création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déterminant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  <a:tab pos="914400" algn="l"/>
                <a:tab pos="3822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organisation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fonctionnement,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l’intitulé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porte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  <a:tab pos="914400" algn="l"/>
                <a:tab pos="3822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,contient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dispositions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référence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  <a:tab pos="914400" algn="l"/>
                <a:tab pos="3822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portant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Civile,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Commerciales,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Sociale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  <a:tab pos="914400" algn="l"/>
                <a:tab pos="3822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Administrative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11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l’absence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texte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spécial,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  <a:tab pos="914400" algn="l"/>
                <a:tab pos="3822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réfèrent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400"/>
              </a:lnSpc>
              <a:tabLst>
                <a:tab pos="457200" algn="l"/>
                <a:tab pos="825500" algn="l"/>
                <a:tab pos="914400" algn="l"/>
                <a:tab pos="3822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procédure.</a:t>
            </a:r>
          </a:p>
          <a:p>
            <a:pPr>
              <a:lnSpc>
                <a:spcPts val="2100"/>
              </a:lnSpc>
              <a:tabLst>
                <a:tab pos="457200" algn="l"/>
                <a:tab pos="825500" algn="l"/>
                <a:tab pos="914400" algn="l"/>
                <a:tab pos="3822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effet,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bien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connu,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l’instar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d’autres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branches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  <a:tab pos="914400" algn="l"/>
                <a:tab pos="3822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largement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écrite.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  <a:tab pos="914400" algn="l"/>
                <a:tab pos="3822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Ellenefait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pasl’objet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d’incriminationsprécises.Sesrèglesnesont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  <a:tab pos="914400" algn="l"/>
                <a:tab pos="3822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bien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définies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pénales.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dès</a:t>
            </a:r>
          </a:p>
          <a:p>
            <a:pPr>
              <a:lnSpc>
                <a:spcPts val="1300"/>
              </a:lnSpc>
              <a:tabLst>
                <a:tab pos="457200" algn="l"/>
                <a:tab pos="825500" algn="l"/>
                <a:tab pos="914400" algn="l"/>
                <a:tab pos="3822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soumise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principe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légalité.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Enfin,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point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457200" algn="l"/>
                <a:tab pos="825500" algn="l"/>
                <a:tab pos="914400" algn="l"/>
                <a:tab pos="38227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6004559"/>
            <a:ext cx="1828800" cy="9144"/>
          </a:xfrm>
          <a:custGeom>
            <a:avLst/>
            <a:gdLst>
              <a:gd name="connsiteX0" fmla="*/ 0 w 1828800"/>
              <a:gd name="connsiteY0" fmla="*/ 4571 h 9144"/>
              <a:gd name="connsiteX1" fmla="*/ 1828800 w 1828800"/>
              <a:gd name="connsiteY1" fmla="*/ 4571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44">
                <a:moveTo>
                  <a:pt x="0" y="4571"/>
                </a:moveTo>
                <a:lnTo>
                  <a:pt x="1828800" y="457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067800" y="69977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14400" y="952500"/>
            <a:ext cx="38735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44500" algn="l"/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requis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enmatièresdisciplinaires,qu’un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dedéontologie</a:t>
            </a:r>
          </a:p>
          <a:p>
            <a:pPr>
              <a:lnSpc>
                <a:spcPts val="1400"/>
              </a:lnSpc>
              <a:tabLst>
                <a:tab pos="444500" algn="l"/>
                <a:tab pos="901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puisse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échelle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complètes.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44500" algn="l"/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1.2.2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l’AUTORITE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</a:p>
          <a:p>
            <a:pPr>
              <a:lnSpc>
                <a:spcPts val="1300"/>
              </a:lnSpc>
              <a:tabLst>
                <a:tab pos="444500" algn="l"/>
                <a:tab pos="9017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IMPACT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</a:p>
          <a:p>
            <a:pPr>
              <a:lnSpc>
                <a:spcPts val="1400"/>
              </a:lnSpc>
              <a:tabLst>
                <a:tab pos="444500" algn="l"/>
                <a:tab pos="9017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01700" y="4064000"/>
            <a:ext cx="38862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spéciales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i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….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».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Qu’entend-onalors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leterme«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»reprisparle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législateur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?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soumises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prévue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lesloisspéciales,l’onpeutentreautre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sous-entendrelesmatières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Partant,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l’autorité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civilpeut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s’étendreégalement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matièresdisciplinaires.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Tel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reste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position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jurisprudence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belge.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01700" y="6096000"/>
            <a:ext cx="101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7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28700" y="6096000"/>
            <a:ext cx="3644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03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Official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Gazette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nº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29/04/2018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47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0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ê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Appel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,24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1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vrier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2021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01700" y="6451600"/>
            <a:ext cx="38354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397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Avocats,</a:t>
            </a:r>
          </a:p>
          <a:p>
            <a:pPr>
              <a:lnSpc>
                <a:spcPts val="11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d’application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Juin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2006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Francois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Bruyns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</a:p>
          <a:p>
            <a:pPr>
              <a:lnSpc>
                <a:spcPts val="1100"/>
              </a:lnSpc>
              <a:tabLst>
                <a:tab pos="1397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55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56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245100" y="952500"/>
            <a:ext cx="38862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effet,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Sentence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18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Novembre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2015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13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d’Appel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l’autorité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définitive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matérialité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: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ÍÍ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autorité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s’impose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production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dossier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répressif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apparait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inutile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vérité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judiciaire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dument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établie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grief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14400" y="2311400"/>
            <a:ext cx="8216900" cy="173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3307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17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Décembre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2020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14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Bruxelles</a:t>
            </a:r>
          </a:p>
          <a:p>
            <a:pPr>
              <a:lnSpc>
                <a:spcPts val="1300"/>
              </a:lnSpc>
              <a:tabLst>
                <a:tab pos="43307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souligne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civiles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</a:p>
          <a:p>
            <a:pPr>
              <a:lnSpc>
                <a:spcPts val="1300"/>
              </a:lnSpc>
              <a:tabLst>
                <a:tab pos="43307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Commerciales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l’occurrence</a:t>
            </a:r>
          </a:p>
          <a:p>
            <a:pPr>
              <a:lnSpc>
                <a:spcPts val="1300"/>
              </a:lnSpc>
              <a:tabLst>
                <a:tab pos="43307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s’impose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matérialité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300"/>
              </a:lnSpc>
              <a:tabLst>
                <a:tab pos="43307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faitsqu’ilscontiennent.L’Autorité</a:t>
            </a:r>
          </a:p>
          <a:p>
            <a:pPr>
              <a:lnSpc>
                <a:spcPts val="1300"/>
              </a:lnSpc>
              <a:tabLst>
                <a:tab pos="43307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matérialité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contenus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définitive,</a:t>
            </a:r>
          </a:p>
          <a:p>
            <a:pPr>
              <a:lnSpc>
                <a:spcPts val="1300"/>
              </a:lnSpc>
              <a:tabLst>
                <a:tab pos="43307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sansquelamotivation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decet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Arrêtnes’imposepourdécidersiles</a:t>
            </a:r>
          </a:p>
          <a:p>
            <a:pPr>
              <a:lnSpc>
                <a:spcPts val="1400"/>
              </a:lnSpc>
              <a:tabLst>
                <a:tab pos="43307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griefs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fondéssur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établis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ounon</a:t>
            </a:r>
          </a:p>
          <a:p>
            <a:pPr>
              <a:lnSpc>
                <a:spcPts val="1200"/>
              </a:lnSpc>
              <a:tabLst>
                <a:tab pos="4330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effet,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: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«Elle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également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</a:p>
          <a:p>
            <a:pPr>
              <a:lnSpc>
                <a:spcPts val="1300"/>
              </a:lnSpc>
              <a:tabLst>
                <a:tab pos="43307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l’égard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desautres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matièresnonsoumises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uneprocédureprévue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245100" y="4178300"/>
            <a:ext cx="38735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1.2.3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DELAI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RAISONNABLE.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personne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cause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entendue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délai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raisonnable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consacré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judiciaire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rwandais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6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paragraphe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premier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convention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européenne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l’homme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14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paragraphe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Pacte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International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relatif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civils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politiques.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l’instar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prescription,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principe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délai</a:t>
            </a:r>
          </a:p>
          <a:p>
            <a:pPr>
              <a:lnSpc>
                <a:spcPts val="14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raisonnable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différents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fondements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: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245100" y="62484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372100" y="6223000"/>
            <a:ext cx="3644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Bruxelles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confirm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Conseil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245100" y="6426200"/>
            <a:ext cx="3771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Appel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,26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Aout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2021in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Avocats,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d’application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Juin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2006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Francois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Bruyns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55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6196584"/>
            <a:ext cx="1828800" cy="9144"/>
          </a:xfrm>
          <a:custGeom>
            <a:avLst/>
            <a:gdLst>
              <a:gd name="connsiteX0" fmla="*/ 0 w 1828800"/>
              <a:gd name="connsiteY0" fmla="*/ 4572 h 9144"/>
              <a:gd name="connsiteX1" fmla="*/ 1828800 w 1828800"/>
              <a:gd name="connsiteY1" fmla="*/ 4572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44">
                <a:moveTo>
                  <a:pt x="0" y="4572"/>
                </a:moveTo>
                <a:lnTo>
                  <a:pt x="1828800" y="457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067800" y="69977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143000" y="977900"/>
            <a:ext cx="381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371600" y="939800"/>
            <a:ext cx="33909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nécessité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d’épargner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l’inculpé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très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longues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incertitudes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;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volonté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prolonger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indument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souffrances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personne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poursuivie,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présumée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innocente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;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danger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dépérissement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preuves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d’atteinte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défense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01700" y="2298700"/>
            <a:ext cx="3873500" cy="382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doctrine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considère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caractère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raisonnable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délai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lequelunepersonneest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jugéenerésultepasd’uneappréciationin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abstracto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examiné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éléments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concrets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propres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cause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15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délai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raisonnable,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arrêté,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exigences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d’Appel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délai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raisonnable,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raisons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expliquer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restée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point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pendant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douze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ans,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qu’une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prononcée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ayant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justifié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16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ailleurs,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confirmant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l’autonomie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rapport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Liège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estime,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dépassement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délai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raisonnable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l’instance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l’espèce,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poursuivi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sollicité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obtenu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surséance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statuer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l’attente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l’issue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l’action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publique.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motivesadécision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: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«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dépassement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délai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raisonnable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retenu,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retard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justiciable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lui-même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01700" y="6286500"/>
            <a:ext cx="76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28700" y="6299200"/>
            <a:ext cx="3733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Cassation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0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è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00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cembre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1986,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1987,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471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Francois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Bruyns,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Avocats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d’application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loi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01700" y="6591300"/>
            <a:ext cx="1498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397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Juin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2006,</a:t>
            </a:r>
          </a:p>
          <a:p>
            <a:pPr>
              <a:lnSpc>
                <a:spcPts val="11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Edition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Larcier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55-56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245100" y="952500"/>
            <a:ext cx="38735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sollicite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reports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cause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sollicite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rapports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d’instruction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d’informations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d’attendre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d’autres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juridictions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aientstatué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l’espèce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fondementdes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pénales.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estime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conséquence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délai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raisonnable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juger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dépassé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sorte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n’y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lieu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motif,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prononcer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acquittement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245100" y="2286000"/>
            <a:ext cx="3873500" cy="381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suspendre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prononcé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sentence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17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1.2.4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IDEM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Selon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vocabulaire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juridique,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s’agit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maxime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latine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signifiant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«Pasdeuxfoissurlamêmechose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»aujourd’hui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utilisée</a:t>
            </a:r>
          </a:p>
          <a:p>
            <a:pPr>
              <a:lnSpc>
                <a:spcPts val="14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exprimer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:</a:t>
            </a:r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1/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accusé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(acquitté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condamné)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décision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susceptible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recours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poursuivi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</a:t>
            </a:r>
          </a:p>
          <a:p>
            <a:pPr>
              <a:lnSpc>
                <a:spcPts val="14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;</a:t>
            </a:r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2/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lorsqu’un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matériel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tomber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coup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plusieurs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incriminations,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retenir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seule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qualifications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possibles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telle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sorte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délinquant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soit</a:t>
            </a:r>
          </a:p>
          <a:p>
            <a:pPr>
              <a:lnSpc>
                <a:spcPts val="14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puni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fait…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18</a:t>
            </a:r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Concernant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l’autonomie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rapport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permet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d’aller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jusqu’à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rejuger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déjà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jugé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fois,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vérité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judiciaire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vérité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coïncident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plus.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245100" y="6286500"/>
            <a:ext cx="76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372100" y="6299200"/>
            <a:ext cx="3594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Francois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Bruyns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58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Association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Henri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Capitan,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VOCABULAIRE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JURIDIQUE,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PRESSES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245100" y="6591300"/>
            <a:ext cx="3213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UNIVERSITAIRES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FRANCE,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EDITION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1987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552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6342900"/>
            <a:ext cx="1828800" cy="9131"/>
          </a:xfrm>
          <a:custGeom>
            <a:avLst/>
            <a:gdLst>
              <a:gd name="connsiteX0" fmla="*/ 0 w 1828800"/>
              <a:gd name="connsiteY0" fmla="*/ 4565 h 9131"/>
              <a:gd name="connsiteX1" fmla="*/ 1828800 w 1828800"/>
              <a:gd name="connsiteY1" fmla="*/ 4565 h 91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00" h="9131">
                <a:moveTo>
                  <a:pt x="0" y="4565"/>
                </a:moveTo>
                <a:lnTo>
                  <a:pt x="1828800" y="456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067800" y="6997700"/>
            <a:ext cx="76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01700" y="1092200"/>
            <a:ext cx="3886200" cy="530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manquement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différent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différemment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apprécié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atteinte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différente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comportement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doit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rien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n’empêche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autorités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réexaminer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comportement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l’angle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l’atteinte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l’honneur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dignité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Ainsi,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d’Appel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précise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principe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idem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signifie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(infraction)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peut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être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sanctionné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poursuivi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seconde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s’il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déjà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l’objet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condamnation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définitive.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Tel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n’est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manifestement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caractère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effet,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relatives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comportement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supposé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elles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fondées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règles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propres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encourue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nature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strictement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professionnelle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19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sentence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17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2016,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Bruxelles,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après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rappelé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Avocat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poursuivi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«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pasvuimposerunesanctiondisciplinaireparleConseildel’Ordre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siégeant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administratives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qu’il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objet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qued’unemesureadministrativedelapartdecelui-ci»considère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«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retrait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durée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quatre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ans,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mesure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administrative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Ordre,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l’agrément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X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stage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caractère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répressif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prédominant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constitue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dès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lors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une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sanction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nature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4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septième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Protocole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additionnel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laconventioneuropéennedesdroitsdel’hommeetdel’article50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Charte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droits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fondamentaux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l’Union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européenne.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s’ensuitqueleretraitdel’agrémentdeMXcommemaitredestage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s’oppose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soient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menées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encontre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poursuites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identiques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àceux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14400" y="64389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28700" y="6413500"/>
            <a:ext cx="3657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Europ</a:t>
            </a:r>
            <a:r>
              <a:rPr lang="en-US" altLang="zh-CN" sz="11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Droits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l’homme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rappelle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Arrêt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01700" y="6616700"/>
            <a:ext cx="3009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Février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2013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(Arr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Muller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Hartberg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Autriche,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$$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245100" y="1092200"/>
            <a:ext cx="3873500" cy="516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38100" algn="l"/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lesquels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agrément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maitre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stage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lui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été</a:t>
            </a:r>
          </a:p>
          <a:p>
            <a:pPr>
              <a:lnSpc>
                <a:spcPts val="1400"/>
              </a:lnSpc>
              <a:tabLst>
                <a:tab pos="38100" algn="l"/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retiré.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»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81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1.2.5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PRESCRIPTION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8100" algn="l"/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7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loi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numéro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Nº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027/2019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19/09/2019</a:t>
            </a:r>
          </a:p>
          <a:p>
            <a:pPr>
              <a:lnSpc>
                <a:spcPts val="1200"/>
              </a:lnSpc>
              <a:tabLst>
                <a:tab pos="38100" algn="l"/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portant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stipule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délai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prescription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l’action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publique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court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partir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jour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où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</a:tabLst>
            </a:pP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infractionnel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été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si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intervalle,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n’a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été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</a:tabLst>
            </a:pP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aucun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acte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d’instruction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poursuite.</a:t>
            </a:r>
          </a:p>
          <a:p>
            <a:pPr>
              <a:lnSpc>
                <a:spcPts val="1400"/>
              </a:lnSpc>
              <a:tabLst>
                <a:tab pos="381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alinéas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2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3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légale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renchérissent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</a:p>
          <a:p>
            <a:pPr>
              <a:lnSpc>
                <a:spcPts val="1400"/>
              </a:lnSpc>
              <a:tabLst>
                <a:tab pos="38100" algn="l"/>
                <a:tab pos="4572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infractions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instantanées,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prescription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l’action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publique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où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l’infraction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commise.</a:t>
            </a:r>
          </a:p>
          <a:p>
            <a:pPr>
              <a:lnSpc>
                <a:spcPts val="1400"/>
              </a:lnSpc>
              <a:tabLst>
                <a:tab pos="38100" algn="l"/>
                <a:tab pos="4572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d’infractions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continues,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prescription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400"/>
              </a:lnSpc>
              <a:tabLst>
                <a:tab pos="38100" algn="l"/>
                <a:tab pos="4572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publique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court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partir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où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acte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cessé.</a:t>
            </a:r>
          </a:p>
          <a:p>
            <a:pPr>
              <a:lnSpc>
                <a:spcPts val="1200"/>
              </a:lnSpc>
              <a:tabLst>
                <a:tab pos="38100" algn="l"/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même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l’Article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474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Judiciaire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belge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dispose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que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prescription,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ouverte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douze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mois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connaissance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l’autorité</a:t>
            </a:r>
          </a:p>
          <a:p>
            <a:pPr>
              <a:lnSpc>
                <a:spcPts val="1400"/>
              </a:lnSpc>
              <a:tabLst>
                <a:tab pos="38100" algn="l"/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compétente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initier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cette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procédure</a:t>
            </a:r>
          </a:p>
          <a:p>
            <a:pPr>
              <a:lnSpc>
                <a:spcPts val="2100"/>
              </a:lnSpc>
              <a:tabLst>
                <a:tab pos="38100" algn="l"/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Paranalogieaveclesrèglesapplicablesenmatièredeprescription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pénale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persistance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d’un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comportement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contraire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déontologie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est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souvent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prise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considération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pour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apprécier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point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départ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prescription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rapport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à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notion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connaissance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faits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par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Bâtonnier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ou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detoute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autre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instance</a:t>
            </a:r>
          </a:p>
          <a:p>
            <a:pPr>
              <a:lnSpc>
                <a:spcPts val="1400"/>
              </a:lnSpc>
              <a:tabLst>
                <a:tab pos="38100" algn="l"/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l’Ordre</a:t>
            </a:r>
            <a:r>
              <a:rPr lang="en-US" altLang="zh-CN" sz="696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  <a:hlinkClick r:id="rId2" action="ppaction://hlinksldjump"/>
              </a:rPr>
              <a:t>20</a:t>
            </a:r>
          </a:p>
          <a:p>
            <a:pPr>
              <a:lnSpc>
                <a:spcPts val="2100"/>
              </a:lnSpc>
              <a:tabLst>
                <a:tab pos="38100" algn="l"/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Néanmoins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en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matières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disciplinaires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,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importe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detenir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compte</a:t>
            </a:r>
          </a:p>
          <a:p>
            <a:pPr>
              <a:lnSpc>
                <a:spcPts val="1300"/>
              </a:lnSpc>
              <a:tabLst>
                <a:tab pos="38100" algn="l"/>
                <a:tab pos="457200" algn="l"/>
              </a:tabLst>
            </a:pP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la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position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Conseil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Discipline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Bruxelles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datée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du</a:t>
            </a:r>
            <a:r>
              <a:rPr lang="en-US" altLang="zh-CN" sz="11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Cambria" pitchFamily="18" charset="0"/>
                <a:cs typeface="Cambria" pitchFamily="18" charset="0"/>
              </a:rPr>
              <a:t>12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245100" y="64262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372100" y="6438900"/>
            <a:ext cx="3733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Francois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Bruyns,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discipline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Avocats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d’application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loi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245100" y="6591300"/>
            <a:ext cx="863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39700" algn="l"/>
              </a:tabLst>
            </a:pP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Juin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2006,</a:t>
            </a:r>
          </a:p>
          <a:p>
            <a:pPr>
              <a:lnSpc>
                <a:spcPts val="11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cit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0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</TotalTime>
  <Words>13873</Words>
  <Application>Microsoft Office PowerPoint</Application>
  <PresentationFormat>Personnalisé</PresentationFormat>
  <Paragraphs>2809</Paragraphs>
  <Slides>43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Cambria</vt:lpstr>
      <vt:lpstr>Century Gothic</vt:lpstr>
      <vt:lpstr>Times New Roman</vt:lpstr>
      <vt:lpstr>Wingdings 3</vt:lpstr>
      <vt:lpstr>幼圆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modjo</cp:lastModifiedBy>
  <cp:revision>4</cp:revision>
  <dcterms:created xsi:type="dcterms:W3CDTF">2006-08-16T00:00:00Z</dcterms:created>
  <dcterms:modified xsi:type="dcterms:W3CDTF">2023-07-31T04:33:27Z</dcterms:modified>
</cp:coreProperties>
</file>