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319" r:id="rId67"/>
    <p:sldId id="320" r:id="rId68"/>
    <p:sldId id="321" r:id="rId69"/>
    <p:sldId id="322" r:id="rId70"/>
    <p:sldId id="323" r:id="rId71"/>
    <p:sldId id="324" r:id="rId72"/>
    <p:sldId id="325" r:id="rId73"/>
    <p:sldId id="32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789049"/>
            <a:ext cx="6253317" cy="2536063"/>
          </a:xfrm>
        </p:spPr>
        <p:txBody>
          <a:bodyPr>
            <a:normAutofit/>
          </a:bodyPr>
          <a:lstStyle/>
          <a:p>
            <a:pPr algn="ctr"/>
            <a:r>
              <a:rPr lang="en-US" sz="8000" dirty="0"/>
              <a:t>Legal English</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ctr"/>
            <a:r>
              <a:rPr lang="en-US" sz="2400" dirty="0">
                <a:solidFill>
                  <a:schemeClr val="tx1">
                    <a:lumMod val="85000"/>
                    <a:lumOff val="15000"/>
                  </a:schemeClr>
                </a:solidFill>
              </a:rPr>
              <a:t>A Practical Introduction for Professionals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2419-02D0-4283-8539-B83C1A701079}"/>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ARTICLES</a:t>
            </a:r>
            <a:endParaRPr lang="en-US" dirty="0"/>
          </a:p>
        </p:txBody>
      </p:sp>
      <p:sp>
        <p:nvSpPr>
          <p:cNvPr id="3" name="Content Placeholder 2">
            <a:extLst>
              <a:ext uri="{FF2B5EF4-FFF2-40B4-BE49-F238E27FC236}">
                <a16:creationId xmlns:a16="http://schemas.microsoft.com/office/drawing/2014/main" id="{DD1891F4-7B8A-4DE2-9D9E-4EAD069952F9}"/>
              </a:ext>
            </a:extLst>
          </p:cNvPr>
          <p:cNvSpPr>
            <a:spLocks noGrp="1"/>
          </p:cNvSpPr>
          <p:nvPr>
            <p:ph idx="1"/>
          </p:nvPr>
        </p:nvSpPr>
        <p:spPr/>
        <p:txBody>
          <a:bodyPr>
            <a:normAutofit/>
          </a:bodyPr>
          <a:lstStyle/>
          <a:p>
            <a:pPr algn="just"/>
            <a:r>
              <a:rPr lang="en-US" sz="3600" dirty="0"/>
              <a:t>Also, when using certain abstract nouns in a general, conceptual sense, it is not necessary to use an article to precede the noun (In the event of </a:t>
            </a:r>
            <a:r>
              <a:rPr lang="en-US" sz="3600" strike="sngStrike" dirty="0">
                <a:solidFill>
                  <a:srgbClr val="FF0000"/>
                </a:solidFill>
              </a:rPr>
              <a:t>a</a:t>
            </a:r>
            <a:r>
              <a:rPr lang="en-US" sz="3600" dirty="0"/>
              <a:t> conflict between the definitions in Appendix 1 and the definitions in the contract, the contract shall prevail’).</a:t>
            </a:r>
          </a:p>
        </p:txBody>
      </p:sp>
    </p:spTree>
    <p:extLst>
      <p:ext uri="{BB962C8B-B14F-4D97-AF65-F5344CB8AC3E}">
        <p14:creationId xmlns:p14="http://schemas.microsoft.com/office/powerpoint/2010/main" val="368672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4586-24C4-4114-BC90-5E3F57835EFA}"/>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ARTICLES</a:t>
            </a:r>
            <a:endParaRPr lang="en-US" dirty="0"/>
          </a:p>
        </p:txBody>
      </p:sp>
      <p:sp>
        <p:nvSpPr>
          <p:cNvPr id="3" name="Content Placeholder 2">
            <a:extLst>
              <a:ext uri="{FF2B5EF4-FFF2-40B4-BE49-F238E27FC236}">
                <a16:creationId xmlns:a16="http://schemas.microsoft.com/office/drawing/2014/main" id="{59458C2A-71DE-47AA-BFEA-9A482E0B42D9}"/>
              </a:ext>
            </a:extLst>
          </p:cNvPr>
          <p:cNvSpPr>
            <a:spLocks noGrp="1"/>
          </p:cNvSpPr>
          <p:nvPr>
            <p:ph idx="1"/>
          </p:nvPr>
        </p:nvSpPr>
        <p:spPr/>
        <p:txBody>
          <a:bodyPr>
            <a:normAutofit/>
          </a:bodyPr>
          <a:lstStyle/>
          <a:p>
            <a:pPr algn="just"/>
            <a:r>
              <a:rPr lang="en-US" sz="3600" dirty="0"/>
              <a:t>However, when referring to a specific conflict, articles should be used (The efforts of negotiators to end </a:t>
            </a:r>
            <a:r>
              <a:rPr lang="en-US" sz="3600" dirty="0">
                <a:highlight>
                  <a:srgbClr val="00FFFF"/>
                </a:highlight>
              </a:rPr>
              <a:t>the</a:t>
            </a:r>
            <a:r>
              <a:rPr lang="en-US" sz="3600" dirty="0"/>
              <a:t> conflict between the two warring nations have so far been unsuccessful). In this example, ‘the’ is needed before ‘conflict’ to indicate that a specific conflict is being referred to.</a:t>
            </a:r>
          </a:p>
        </p:txBody>
      </p:sp>
    </p:spTree>
    <p:extLst>
      <p:ext uri="{BB962C8B-B14F-4D97-AF65-F5344CB8AC3E}">
        <p14:creationId xmlns:p14="http://schemas.microsoft.com/office/powerpoint/2010/main" val="101340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3342-25AC-4BB0-BFAC-230A1CDC0D94}"/>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a:t>
            </a:r>
            <a:endParaRPr lang="en-US" dirty="0"/>
          </a:p>
        </p:txBody>
      </p:sp>
      <p:sp>
        <p:nvSpPr>
          <p:cNvPr id="3" name="Content Placeholder 2">
            <a:extLst>
              <a:ext uri="{FF2B5EF4-FFF2-40B4-BE49-F238E27FC236}">
                <a16:creationId xmlns:a16="http://schemas.microsoft.com/office/drawing/2014/main" id="{C41A5AE8-B83F-402E-B34B-3006DF822473}"/>
              </a:ext>
            </a:extLst>
          </p:cNvPr>
          <p:cNvSpPr>
            <a:spLocks noGrp="1"/>
          </p:cNvSpPr>
          <p:nvPr>
            <p:ph idx="1"/>
          </p:nvPr>
        </p:nvSpPr>
        <p:spPr/>
        <p:txBody>
          <a:bodyPr>
            <a:normAutofit/>
          </a:bodyPr>
          <a:lstStyle/>
          <a:p>
            <a:pPr algn="just"/>
            <a:r>
              <a:rPr lang="en-US" sz="2800" dirty="0"/>
              <a:t>Prepositions are single words (</a:t>
            </a:r>
            <a:r>
              <a:rPr lang="en-US" sz="2800" b="1" i="1" dirty="0"/>
              <a:t>at</a:t>
            </a:r>
            <a:r>
              <a:rPr lang="en-US" sz="2800" dirty="0"/>
              <a:t>, </a:t>
            </a:r>
            <a:r>
              <a:rPr lang="en-US" sz="2800" b="1" i="1" dirty="0"/>
              <a:t>on</a:t>
            </a:r>
            <a:r>
              <a:rPr lang="en-US" sz="2800" dirty="0"/>
              <a:t>, </a:t>
            </a:r>
            <a:r>
              <a:rPr lang="en-US" sz="2800" b="1" i="1" dirty="0"/>
              <a:t>by</a:t>
            </a:r>
            <a:r>
              <a:rPr lang="en-US" sz="2800" dirty="0"/>
              <a:t>, </a:t>
            </a:r>
            <a:r>
              <a:rPr lang="en-US" sz="2800" b="1" i="1" dirty="0"/>
              <a:t>to</a:t>
            </a:r>
            <a:r>
              <a:rPr lang="en-US" sz="2800" dirty="0"/>
              <a:t> etc.) or a combination of two words (</a:t>
            </a:r>
            <a:r>
              <a:rPr lang="en-US" sz="2800" b="1" i="1" dirty="0"/>
              <a:t>as of</a:t>
            </a:r>
            <a:r>
              <a:rPr lang="en-US" sz="2800" dirty="0"/>
              <a:t>, </a:t>
            </a:r>
            <a:r>
              <a:rPr lang="en-US" sz="2800" b="1" i="1" dirty="0"/>
              <a:t>as regards</a:t>
            </a:r>
            <a:r>
              <a:rPr lang="en-US" sz="2800" dirty="0"/>
              <a:t> etc.) or three words (</a:t>
            </a:r>
            <a:r>
              <a:rPr lang="en-US" sz="2800" b="1" i="1" dirty="0"/>
              <a:t>in relation to</a:t>
            </a:r>
            <a:r>
              <a:rPr lang="en-US" sz="2800" dirty="0"/>
              <a:t>, </a:t>
            </a:r>
            <a:r>
              <a:rPr lang="en-US" sz="2800" b="1" i="1" dirty="0"/>
              <a:t>in accordance with </a:t>
            </a:r>
            <a:r>
              <a:rPr lang="en-US" sz="2800" dirty="0" err="1"/>
              <a:t>etc</a:t>
            </a:r>
            <a:r>
              <a:rPr lang="en-US" sz="2800" dirty="0"/>
              <a:t>). They are used as connectors showing the relationship between a noun or a pronoun and some other word in the sentence. For instance, in the phrase ‘the judge was in court’ the preposition </a:t>
            </a:r>
            <a:r>
              <a:rPr lang="en-US" sz="2800" b="1" i="1" dirty="0"/>
              <a:t>in</a:t>
            </a:r>
            <a:r>
              <a:rPr lang="en-US" sz="2800" dirty="0"/>
              <a:t> shows the relationship between the judge and the court.</a:t>
            </a:r>
          </a:p>
          <a:p>
            <a:pPr algn="just"/>
            <a:endParaRPr lang="en-US" sz="2800" dirty="0"/>
          </a:p>
        </p:txBody>
      </p:sp>
    </p:spTree>
    <p:extLst>
      <p:ext uri="{BB962C8B-B14F-4D97-AF65-F5344CB8AC3E}">
        <p14:creationId xmlns:p14="http://schemas.microsoft.com/office/powerpoint/2010/main" val="360557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786B-631C-4449-B06C-25F744A6F031}"/>
              </a:ext>
            </a:extLst>
          </p:cNvPr>
          <p:cNvSpPr>
            <a:spLocks noGrp="1"/>
          </p:cNvSpPr>
          <p:nvPr>
            <p:ph type="title"/>
          </p:nvPr>
        </p:nvSpPr>
        <p:spPr/>
        <p:txBody>
          <a:bodyPr/>
          <a:lstStyle/>
          <a:p>
            <a:pPr algn="ctr"/>
            <a:r>
              <a:rPr lang="en-US" b="1" dirty="0"/>
              <a:t>PREPOSITIONS</a:t>
            </a:r>
          </a:p>
        </p:txBody>
      </p:sp>
      <p:sp>
        <p:nvSpPr>
          <p:cNvPr id="3" name="Content Placeholder 2">
            <a:extLst>
              <a:ext uri="{FF2B5EF4-FFF2-40B4-BE49-F238E27FC236}">
                <a16:creationId xmlns:a16="http://schemas.microsoft.com/office/drawing/2014/main" id="{7F7F57AE-2351-4A5E-A1FF-3CE582D6A565}"/>
              </a:ext>
            </a:extLst>
          </p:cNvPr>
          <p:cNvSpPr>
            <a:spLocks noGrp="1"/>
          </p:cNvSpPr>
          <p:nvPr>
            <p:ph idx="1"/>
          </p:nvPr>
        </p:nvSpPr>
        <p:spPr/>
        <p:txBody>
          <a:bodyPr>
            <a:noAutofit/>
          </a:bodyPr>
          <a:lstStyle/>
          <a:p>
            <a:pPr algn="just"/>
            <a:r>
              <a:rPr lang="en-US" sz="2800" dirty="0"/>
              <a:t>While preposition usage is a complicated feature of the English language, there is a glimmer of hope in the fact that the following nine prepositions make up about 90% of preposition usage:</a:t>
            </a:r>
          </a:p>
          <a:p>
            <a:pPr algn="just">
              <a:buFont typeface="Wingdings" panose="05000000000000000000" pitchFamily="2" charset="2"/>
              <a:buChar char="§"/>
            </a:pPr>
            <a:r>
              <a:rPr lang="en-US" sz="2800" dirty="0"/>
              <a:t> These are with, at, by, to, in, for, from, of and on.</a:t>
            </a:r>
          </a:p>
          <a:p>
            <a:pPr algn="just">
              <a:buFont typeface="Wingdings" panose="05000000000000000000" pitchFamily="2" charset="2"/>
              <a:buChar char="§"/>
            </a:pPr>
            <a:r>
              <a:rPr lang="en-US" sz="2800" dirty="0"/>
              <a:t>Prepositions are primarily used to show the place, position, time or method in relation to a noun or pronoun in the context of a sentence in which it appears. They are also used to show quantity, purpose </a:t>
            </a:r>
            <a:r>
              <a:rPr lang="en-US" sz="2800"/>
              <a:t>and condition.</a:t>
            </a:r>
            <a:endParaRPr lang="en-US" sz="28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280018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6187-3D76-4BF1-9062-EEDB476DBE81}"/>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a:t>
            </a:r>
            <a:endParaRPr lang="en-US" dirty="0"/>
          </a:p>
        </p:txBody>
      </p:sp>
      <p:sp>
        <p:nvSpPr>
          <p:cNvPr id="3" name="Content Placeholder 2">
            <a:extLst>
              <a:ext uri="{FF2B5EF4-FFF2-40B4-BE49-F238E27FC236}">
                <a16:creationId xmlns:a16="http://schemas.microsoft.com/office/drawing/2014/main" id="{0D0EEECD-0C74-4D6A-85E9-320A8A941F49}"/>
              </a:ext>
            </a:extLst>
          </p:cNvPr>
          <p:cNvSpPr>
            <a:spLocks noGrp="1"/>
          </p:cNvSpPr>
          <p:nvPr>
            <p:ph idx="1"/>
          </p:nvPr>
        </p:nvSpPr>
        <p:spPr>
          <a:xfrm>
            <a:off x="1097279" y="1961323"/>
            <a:ext cx="10246581" cy="3907770"/>
          </a:xfrm>
        </p:spPr>
        <p:txBody>
          <a:bodyPr>
            <a:normAutofit lnSpcReduction="10000"/>
          </a:bodyPr>
          <a:lstStyle/>
          <a:p>
            <a:pPr algn="just"/>
            <a:r>
              <a:rPr lang="en-US" sz="2800" dirty="0"/>
              <a:t>There are several functions that prepositions help perform in a contractual context. Because prepositions provide the means of these functions, they are an essential part of legal writing. Their correct use is one of the key means of expressing detailed obligations in a precise manner. Conversely, their incorrect use can cause interpretative difficulties.</a:t>
            </a:r>
          </a:p>
          <a:p>
            <a:pPr algn="just"/>
            <a:r>
              <a:rPr lang="en-US" sz="2800" dirty="0"/>
              <a:t>Below we look at the several functions and the corresponding proper use of preposition.</a:t>
            </a:r>
          </a:p>
        </p:txBody>
      </p:sp>
    </p:spTree>
    <p:extLst>
      <p:ext uri="{BB962C8B-B14F-4D97-AF65-F5344CB8AC3E}">
        <p14:creationId xmlns:p14="http://schemas.microsoft.com/office/powerpoint/2010/main" val="65424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4B9C-B5CD-4FD2-9156-9FD922457AF5}"/>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a:t>
            </a:r>
            <a:endParaRPr lang="en-US" dirty="0"/>
          </a:p>
        </p:txBody>
      </p:sp>
      <p:sp>
        <p:nvSpPr>
          <p:cNvPr id="3" name="Content Placeholder 2">
            <a:extLst>
              <a:ext uri="{FF2B5EF4-FFF2-40B4-BE49-F238E27FC236}">
                <a16:creationId xmlns:a16="http://schemas.microsoft.com/office/drawing/2014/main" id="{4325F171-1FB8-4CF8-884F-CBF25D300E71}"/>
              </a:ext>
            </a:extLst>
          </p:cNvPr>
          <p:cNvSpPr>
            <a:spLocks noGrp="1"/>
          </p:cNvSpPr>
          <p:nvPr>
            <p:ph idx="1"/>
          </p:nvPr>
        </p:nvSpPr>
        <p:spPr/>
        <p:txBody>
          <a:bodyPr/>
          <a:lstStyle/>
          <a:p>
            <a:r>
              <a:rPr lang="en-US" sz="2400" b="1" dirty="0"/>
              <a:t>Function				Preposition</a:t>
            </a:r>
          </a:p>
          <a:p>
            <a:r>
              <a:rPr lang="en-US" dirty="0"/>
              <a:t>Quantity		Five units </a:t>
            </a:r>
            <a:r>
              <a:rPr lang="en-US" b="1" dirty="0"/>
              <a:t>of</a:t>
            </a:r>
            <a:r>
              <a:rPr lang="en-US" dirty="0"/>
              <a:t> the Product shall be delivered.</a:t>
            </a:r>
          </a:p>
          <a:p>
            <a:r>
              <a:rPr lang="en-US" dirty="0"/>
              <a:t>Condition		Five units of the Product shall be delivered </a:t>
            </a:r>
            <a:r>
              <a:rPr lang="en-US" b="1" dirty="0"/>
              <a:t>in</a:t>
            </a:r>
            <a:r>
              <a:rPr lang="en-US" dirty="0"/>
              <a:t> good condition.</a:t>
            </a:r>
          </a:p>
          <a:p>
            <a:r>
              <a:rPr lang="en-US" dirty="0"/>
              <a:t>Method			Five units of the Product shall be delivered </a:t>
            </a:r>
            <a:r>
              <a:rPr lang="en-US" b="1" dirty="0"/>
              <a:t>in</a:t>
            </a:r>
            <a:r>
              <a:rPr lang="en-US" dirty="0"/>
              <a:t> good condition </a:t>
            </a:r>
            <a:r>
              <a:rPr lang="en-US" b="1" dirty="0"/>
              <a:t>by</a:t>
            </a:r>
            <a:r>
              <a:rPr lang="en-US" dirty="0"/>
              <a:t> air.</a:t>
            </a:r>
          </a:p>
          <a:p>
            <a:r>
              <a:rPr lang="en-US" dirty="0"/>
              <a:t>Place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rPr>
              <a:t> Five units of the Product shall be delivered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rPr>
              <a:t>in</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rPr>
              <a:t> good condition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rPr>
              <a:t>by</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rPr>
              <a:t> air to</a:t>
            </a:r>
          </a:p>
          <a:p>
            <a:pPr lvl="8"/>
            <a:r>
              <a:rPr lang="en-US" dirty="0">
                <a:solidFill>
                  <a:srgbClr val="000000">
                    <a:lumMod val="75000"/>
                    <a:lumOff val="25000"/>
                  </a:srgbClr>
                </a:solidFill>
                <a:latin typeface="Franklin Gothic Book" panose="020F0502020204030204"/>
              </a:rPr>
              <a:t>                         </a:t>
            </a:r>
            <a:r>
              <a:rPr lang="en-US" sz="1900" dirty="0">
                <a:solidFill>
                  <a:srgbClr val="000000">
                    <a:lumMod val="75000"/>
                    <a:lumOff val="25000"/>
                  </a:srgbClr>
                </a:solidFill>
                <a:latin typeface="Franklin Gothic Book" panose="020F0502020204030204"/>
              </a:rPr>
              <a:t>the Buyer’s premises</a:t>
            </a:r>
            <a:r>
              <a:rPr lang="en-US" dirty="0">
                <a:solidFill>
                  <a:srgbClr val="000000">
                    <a:lumMod val="75000"/>
                    <a:lumOff val="25000"/>
                  </a:srgbClr>
                </a:solidFill>
                <a:latin typeface="Franklin Gothic Book" panose="020F0502020204030204"/>
              </a:rPr>
              <a:t>.</a:t>
            </a:r>
          </a:p>
        </p:txBody>
      </p:sp>
    </p:spTree>
    <p:extLst>
      <p:ext uri="{BB962C8B-B14F-4D97-AF65-F5344CB8AC3E}">
        <p14:creationId xmlns:p14="http://schemas.microsoft.com/office/powerpoint/2010/main" val="405001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20B7-D60F-4CC5-89C9-FCFE5E2D16CC}"/>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a:t>
            </a:r>
            <a:endParaRPr lang="en-US" dirty="0"/>
          </a:p>
        </p:txBody>
      </p:sp>
      <p:sp>
        <p:nvSpPr>
          <p:cNvPr id="3" name="Content Placeholder 2">
            <a:extLst>
              <a:ext uri="{FF2B5EF4-FFF2-40B4-BE49-F238E27FC236}">
                <a16:creationId xmlns:a16="http://schemas.microsoft.com/office/drawing/2014/main" id="{7F0308E1-AEEF-4FBA-A652-9C8AC7E8566C}"/>
              </a:ext>
            </a:extLst>
          </p:cNvPr>
          <p:cNvSpPr>
            <a:spLocks noGrp="1"/>
          </p:cNvSpPr>
          <p:nvPr>
            <p:ph idx="1"/>
          </p:nvPr>
        </p:nvSpPr>
        <p:spPr/>
        <p:txBody>
          <a:bodyPr>
            <a:normAutofit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24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Function				Preposition</a:t>
            </a:r>
          </a:p>
          <a:p>
            <a:r>
              <a:rPr lang="en-US" dirty="0"/>
              <a:t>Position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Five units of the Product shall be delivered </a:t>
            </a: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in good condition by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air to</a:t>
            </a:r>
          </a:p>
          <a:p>
            <a:pPr lvl="1"/>
            <a:r>
              <a:rPr lang="en-US" dirty="0">
                <a:solidFill>
                  <a:srgbClr val="000000">
                    <a:lumMod val="75000"/>
                    <a:lumOff val="25000"/>
                  </a:srgbClr>
                </a:solidFill>
                <a:latin typeface="Franklin Gothic Book" panose="020F0502020204030204"/>
              </a:rPr>
              <a:t>                                             </a:t>
            </a:r>
            <a:r>
              <a:rPr lang="en-US" sz="1900" dirty="0">
                <a:solidFill>
                  <a:srgbClr val="000000">
                    <a:lumMod val="75000"/>
                    <a:lumOff val="25000"/>
                  </a:srgbClr>
                </a:solidFill>
                <a:latin typeface="Franklin Gothic Book" panose="020F0502020204030204"/>
              </a:rPr>
              <a:t>the Buyer’s premises </a:t>
            </a:r>
            <a:r>
              <a:rPr lang="en-US" sz="1900" b="1" dirty="0">
                <a:solidFill>
                  <a:srgbClr val="000000">
                    <a:lumMod val="75000"/>
                    <a:lumOff val="25000"/>
                  </a:srgbClr>
                </a:solidFill>
                <a:latin typeface="Franklin Gothic Book" panose="020F0502020204030204"/>
              </a:rPr>
              <a:t>at</a:t>
            </a:r>
            <a:r>
              <a:rPr lang="en-US" sz="1900" dirty="0">
                <a:solidFill>
                  <a:srgbClr val="000000">
                    <a:lumMod val="75000"/>
                    <a:lumOff val="25000"/>
                  </a:srgbClr>
                </a:solidFill>
                <a:latin typeface="Franklin Gothic Book" panose="020F0502020204030204"/>
              </a:rPr>
              <a:t> 1 </a:t>
            </a:r>
            <a:r>
              <a:rPr lang="en-US" sz="1900" dirty="0" err="1">
                <a:solidFill>
                  <a:srgbClr val="000000">
                    <a:lumMod val="75000"/>
                    <a:lumOff val="25000"/>
                  </a:srgbClr>
                </a:solidFill>
                <a:latin typeface="Franklin Gothic Book" panose="020F0502020204030204"/>
              </a:rPr>
              <a:t>Warkley</a:t>
            </a:r>
            <a:r>
              <a:rPr lang="en-US" sz="1900" dirty="0">
                <a:solidFill>
                  <a:srgbClr val="000000">
                    <a:lumMod val="75000"/>
                    <a:lumOff val="25000"/>
                  </a:srgbClr>
                </a:solidFill>
                <a:latin typeface="Franklin Gothic Book" panose="020F0502020204030204"/>
              </a:rPr>
              <a:t> Road, Nottingham.</a:t>
            </a:r>
          </a:p>
          <a:p>
            <a:r>
              <a:rPr lang="en-US" dirty="0">
                <a:solidFill>
                  <a:srgbClr val="000000">
                    <a:lumMod val="75000"/>
                    <a:lumOff val="25000"/>
                  </a:srgbClr>
                </a:solidFill>
                <a:latin typeface="Franklin Gothic Book" panose="020F0502020204030204"/>
              </a:rPr>
              <a:t>Time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Five units of the Product shall be delivered </a:t>
            </a: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in good condition by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air to</a:t>
            </a:r>
          </a:p>
          <a:p>
            <a:pPr lvl="1"/>
            <a:r>
              <a:rPr lang="en-US" dirty="0">
                <a:solidFill>
                  <a:srgbClr val="000000">
                    <a:lumMod val="75000"/>
                    <a:lumOff val="25000"/>
                  </a:srgbClr>
                </a:solidFill>
                <a:latin typeface="Franklin Gothic Book" panose="020F0502020204030204"/>
              </a:rPr>
              <a:t>                                             </a:t>
            </a:r>
            <a:r>
              <a:rPr lang="en-US" sz="1900" dirty="0">
                <a:solidFill>
                  <a:srgbClr val="000000">
                    <a:lumMod val="75000"/>
                    <a:lumOff val="25000"/>
                  </a:srgbClr>
                </a:solidFill>
                <a:latin typeface="Franklin Gothic Book" panose="020F0502020204030204"/>
              </a:rPr>
              <a:t>the Buyer’s premises at 1 </a:t>
            </a:r>
            <a:r>
              <a:rPr lang="en-US" sz="1900" dirty="0" err="1">
                <a:solidFill>
                  <a:srgbClr val="000000">
                    <a:lumMod val="75000"/>
                    <a:lumOff val="25000"/>
                  </a:srgbClr>
                </a:solidFill>
                <a:latin typeface="Franklin Gothic Book" panose="020F0502020204030204"/>
              </a:rPr>
              <a:t>Warkley</a:t>
            </a:r>
            <a:r>
              <a:rPr lang="en-US" sz="1900" dirty="0">
                <a:solidFill>
                  <a:srgbClr val="000000">
                    <a:lumMod val="75000"/>
                    <a:lumOff val="25000"/>
                  </a:srgbClr>
                </a:solidFill>
                <a:latin typeface="Franklin Gothic Book" panose="020F0502020204030204"/>
              </a:rPr>
              <a:t> Road, Nottingham </a:t>
            </a:r>
            <a:r>
              <a:rPr lang="en-US" sz="1900" b="1" dirty="0">
                <a:solidFill>
                  <a:srgbClr val="000000">
                    <a:lumMod val="75000"/>
                    <a:lumOff val="25000"/>
                  </a:srgbClr>
                </a:solidFill>
                <a:latin typeface="Franklin Gothic Book" panose="020F0502020204030204"/>
              </a:rPr>
              <a:t>no later than</a:t>
            </a:r>
            <a:r>
              <a:rPr lang="en-US" sz="1900" dirty="0">
                <a:solidFill>
                  <a:srgbClr val="000000">
                    <a:lumMod val="75000"/>
                    <a:lumOff val="25000"/>
                  </a:srgbClr>
                </a:solidFill>
                <a:latin typeface="Franklin Gothic Book" panose="020F0502020204030204"/>
              </a:rPr>
              <a:t> 18</a:t>
            </a:r>
          </a:p>
          <a:p>
            <a:pPr lvl="1"/>
            <a:r>
              <a:rPr lang="en-US" sz="1900" dirty="0">
                <a:solidFill>
                  <a:srgbClr val="000000">
                    <a:lumMod val="75000"/>
                    <a:lumOff val="25000"/>
                  </a:srgbClr>
                </a:solidFill>
                <a:latin typeface="Franklin Gothic Book" panose="020F0502020204030204"/>
              </a:rPr>
              <a:t>                                        May 2021.</a:t>
            </a:r>
          </a:p>
          <a:p>
            <a:r>
              <a:rPr lang="en-US" dirty="0">
                <a:solidFill>
                  <a:srgbClr val="000000">
                    <a:lumMod val="75000"/>
                    <a:lumOff val="25000"/>
                  </a:srgbClr>
                </a:solidFill>
                <a:latin typeface="Franklin Gothic Book" panose="020F0502020204030204"/>
              </a:rPr>
              <a:t>Purpose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Five units of the Product shall be delivered </a:t>
            </a: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in</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good condition </a:t>
            </a: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by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air to</a:t>
            </a:r>
            <a:b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b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the Buyer’s premises at 1 </a:t>
            </a:r>
            <a:r>
              <a:rPr kumimoji="0" lang="en-US" sz="1900" b="0" i="0" u="none" strike="noStrike" kern="1200" cap="none" spc="0" normalizeH="0" baseline="0" noProof="0" dirty="0" err="1">
                <a:ln>
                  <a:noFill/>
                </a:ln>
                <a:solidFill>
                  <a:srgbClr val="000000">
                    <a:lumMod val="75000"/>
                    <a:lumOff val="25000"/>
                  </a:srgbClr>
                </a:solidFill>
                <a:effectLst/>
                <a:uLnTx/>
                <a:uFillTx/>
                <a:latin typeface="Franklin Gothic Book" panose="020F0502020204030204"/>
                <a:ea typeface="+mn-ea"/>
                <a:cs typeface="+mn-cs"/>
              </a:rPr>
              <a:t>Warkley</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Road, Nottingham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no later than</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18</a:t>
            </a:r>
          </a:p>
          <a:p>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lang="en-US" dirty="0">
                <a:solidFill>
                  <a:srgbClr val="000000">
                    <a:lumMod val="75000"/>
                    <a:lumOff val="25000"/>
                  </a:srgbClr>
                </a:solidFill>
                <a:latin typeface="Franklin Gothic Book" panose="020F0502020204030204"/>
              </a:rPr>
              <a:t>May 2021 </a:t>
            </a:r>
            <a:r>
              <a:rPr lang="en-US" b="1" dirty="0">
                <a:solidFill>
                  <a:srgbClr val="000000">
                    <a:lumMod val="75000"/>
                    <a:lumOff val="25000"/>
                  </a:srgbClr>
                </a:solidFill>
                <a:latin typeface="Franklin Gothic Book" panose="020F0502020204030204"/>
              </a:rPr>
              <a:t>for</a:t>
            </a:r>
            <a:r>
              <a:rPr lang="en-US" dirty="0">
                <a:solidFill>
                  <a:srgbClr val="000000">
                    <a:lumMod val="75000"/>
                    <a:lumOff val="25000"/>
                  </a:srgbClr>
                </a:solidFill>
                <a:latin typeface="Franklin Gothic Book" panose="020F0502020204030204"/>
              </a:rPr>
              <a:t> use by the Buyer in its factory.</a:t>
            </a:r>
            <a:endPar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178253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8BAC-DDD7-413B-B7DE-35B03D890B08}"/>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 AND MEANING</a:t>
            </a:r>
            <a:endParaRPr lang="en-US" dirty="0"/>
          </a:p>
        </p:txBody>
      </p:sp>
      <p:sp>
        <p:nvSpPr>
          <p:cNvPr id="3" name="Content Placeholder 2">
            <a:extLst>
              <a:ext uri="{FF2B5EF4-FFF2-40B4-BE49-F238E27FC236}">
                <a16:creationId xmlns:a16="http://schemas.microsoft.com/office/drawing/2014/main" id="{CB600922-670C-4B00-9CC4-C0B9C111E485}"/>
              </a:ext>
            </a:extLst>
          </p:cNvPr>
          <p:cNvSpPr>
            <a:spLocks noGrp="1"/>
          </p:cNvSpPr>
          <p:nvPr>
            <p:ph idx="1"/>
          </p:nvPr>
        </p:nvSpPr>
        <p:spPr/>
        <p:txBody>
          <a:bodyPr>
            <a:normAutofit fontScale="92500" lnSpcReduction="20000"/>
          </a:bodyPr>
          <a:lstStyle/>
          <a:p>
            <a:pPr algn="just"/>
            <a:r>
              <a:rPr lang="en-US" sz="3600" dirty="0"/>
              <a:t>In some circumstances, alternative prepositions may be used to fulfil the same function without there being any particular difference in meaning between them. For example:</a:t>
            </a:r>
          </a:p>
          <a:p>
            <a:pPr algn="just"/>
            <a:r>
              <a:rPr lang="en-US" sz="3600" dirty="0">
                <a:highlight>
                  <a:srgbClr val="00FFFF"/>
                </a:highlight>
              </a:rPr>
              <a:t>I am writing to you with regard to/with respect to/in relation to/about the delivery of the goods on 18 May 2021.</a:t>
            </a:r>
          </a:p>
        </p:txBody>
      </p:sp>
    </p:spTree>
    <p:extLst>
      <p:ext uri="{BB962C8B-B14F-4D97-AF65-F5344CB8AC3E}">
        <p14:creationId xmlns:p14="http://schemas.microsoft.com/office/powerpoint/2010/main" val="253110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77D0-7AD3-4983-98AE-DCC9E2131A27}"/>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 AND MEANING</a:t>
            </a:r>
            <a:endParaRPr lang="en-US" dirty="0"/>
          </a:p>
        </p:txBody>
      </p:sp>
      <p:sp>
        <p:nvSpPr>
          <p:cNvPr id="3" name="Content Placeholder 2">
            <a:extLst>
              <a:ext uri="{FF2B5EF4-FFF2-40B4-BE49-F238E27FC236}">
                <a16:creationId xmlns:a16="http://schemas.microsoft.com/office/drawing/2014/main" id="{5A986365-27BF-40C7-A5AF-63FCA0829545}"/>
              </a:ext>
            </a:extLst>
          </p:cNvPr>
          <p:cNvSpPr>
            <a:spLocks noGrp="1"/>
          </p:cNvSpPr>
          <p:nvPr>
            <p:ph idx="1"/>
          </p:nvPr>
        </p:nvSpPr>
        <p:spPr>
          <a:xfrm>
            <a:off x="1097280" y="1921565"/>
            <a:ext cx="10058400" cy="3947527"/>
          </a:xfrm>
        </p:spPr>
        <p:txBody>
          <a:bodyPr>
            <a:normAutofit fontScale="62500" lnSpcReduction="20000"/>
          </a:bodyPr>
          <a:lstStyle/>
          <a:p>
            <a:r>
              <a:rPr lang="en-US" sz="2800" dirty="0"/>
              <a:t>There may also be small but important differences in meaning between certain prepositions in certain circumstances. For example, the sentence:</a:t>
            </a:r>
          </a:p>
          <a:p>
            <a:r>
              <a:rPr lang="en-US" sz="2800" b="1" dirty="0">
                <a:highlight>
                  <a:srgbClr val="00FFFF"/>
                </a:highlight>
              </a:rPr>
              <a:t>The goods shall be moved to the warehouse</a:t>
            </a:r>
          </a:p>
          <a:p>
            <a:r>
              <a:rPr lang="en-US" sz="2800" dirty="0"/>
              <a:t>Is subtly different from</a:t>
            </a:r>
          </a:p>
          <a:p>
            <a:r>
              <a:rPr lang="en-US" sz="2800" b="1" dirty="0">
                <a:highlight>
                  <a:srgbClr val="00FFFF"/>
                </a:highlight>
              </a:rPr>
              <a:t>The goods shall be moved into the warehouse.</a:t>
            </a:r>
          </a:p>
          <a:p>
            <a:pPr algn="just"/>
            <a:r>
              <a:rPr lang="en-US" sz="2800" dirty="0"/>
              <a:t>The use of </a:t>
            </a:r>
            <a:r>
              <a:rPr lang="en-US" sz="2800" b="1" i="1" dirty="0"/>
              <a:t>into</a:t>
            </a:r>
            <a:r>
              <a:rPr lang="en-US" sz="2800" dirty="0"/>
              <a:t> in the second sentence makes it clear that the goods must be put inside the warehouse, while </a:t>
            </a:r>
            <a:r>
              <a:rPr lang="en-US" sz="2800" b="1" i="1" dirty="0"/>
              <a:t>to</a:t>
            </a:r>
            <a:r>
              <a:rPr lang="en-US" sz="2800" dirty="0"/>
              <a:t> could also be interpreted as meaning that it is sufficient for the goods simply to be put outside the warehouse but close to it. This minor difference in drafting could have serious practical consequences.</a:t>
            </a:r>
          </a:p>
          <a:p>
            <a:pPr algn="just"/>
            <a:r>
              <a:rPr lang="en-US" sz="2800" dirty="0"/>
              <a:t>Imagine if the goods in question were highly perishable foodstuffs (fish, milk etc.), the warehouse was refrigerated, the delivery was made late on Friday afternoon after most of the warehouse staff had gone home and it was a hot day!</a:t>
            </a:r>
          </a:p>
        </p:txBody>
      </p:sp>
    </p:spTree>
    <p:extLst>
      <p:ext uri="{BB962C8B-B14F-4D97-AF65-F5344CB8AC3E}">
        <p14:creationId xmlns:p14="http://schemas.microsoft.com/office/powerpoint/2010/main" val="65083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742-4A6A-4EA7-B27B-C9AC988F8910}"/>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 AND MEANING</a:t>
            </a:r>
            <a:endParaRPr lang="en-US" dirty="0"/>
          </a:p>
        </p:txBody>
      </p:sp>
      <p:sp>
        <p:nvSpPr>
          <p:cNvPr id="3" name="Content Placeholder 2">
            <a:extLst>
              <a:ext uri="{FF2B5EF4-FFF2-40B4-BE49-F238E27FC236}">
                <a16:creationId xmlns:a16="http://schemas.microsoft.com/office/drawing/2014/main" id="{CA7A392F-7E1C-4211-AF78-0D729292A352}"/>
              </a:ext>
            </a:extLst>
          </p:cNvPr>
          <p:cNvSpPr>
            <a:spLocks noGrp="1"/>
          </p:cNvSpPr>
          <p:nvPr>
            <p:ph idx="1"/>
          </p:nvPr>
        </p:nvSpPr>
        <p:spPr>
          <a:xfrm>
            <a:off x="1097280" y="1934817"/>
            <a:ext cx="10058400" cy="3934275"/>
          </a:xfrm>
        </p:spPr>
        <p:txBody>
          <a:bodyPr>
            <a:noAutofit/>
          </a:bodyPr>
          <a:lstStyle/>
          <a:p>
            <a:r>
              <a:rPr lang="en-US" sz="2400" dirty="0"/>
              <a:t>Another example of subtle differences that may have serious consequences is as follows:</a:t>
            </a:r>
          </a:p>
          <a:p>
            <a:r>
              <a:rPr lang="en-US" sz="2400" b="1" dirty="0">
                <a:highlight>
                  <a:srgbClr val="00FFFF"/>
                </a:highlight>
              </a:rPr>
              <a:t>The goods shall be delivered in seven days</a:t>
            </a:r>
          </a:p>
          <a:p>
            <a:r>
              <a:rPr lang="en-US" sz="2400" dirty="0"/>
              <a:t>Is subtly different from</a:t>
            </a:r>
          </a:p>
          <a:p>
            <a:r>
              <a:rPr lang="en-US" sz="2400" b="1" dirty="0">
                <a:highlight>
                  <a:srgbClr val="00FFFF"/>
                </a:highlight>
              </a:rPr>
              <a:t>The goods shall be delivered within seven days.</a:t>
            </a:r>
          </a:p>
          <a:p>
            <a:r>
              <a:rPr lang="en-US" sz="2400" dirty="0"/>
              <a:t>In the first sentence, the use of </a:t>
            </a:r>
            <a:r>
              <a:rPr lang="en-US" sz="2400" b="1" i="1" dirty="0"/>
              <a:t>in</a:t>
            </a:r>
            <a:r>
              <a:rPr lang="en-US" sz="2400" dirty="0"/>
              <a:t> gives the impression that the goods will be delivered no earlier than the seventh day. The use of </a:t>
            </a:r>
            <a:r>
              <a:rPr lang="en-US" sz="2400" b="1" i="1" dirty="0"/>
              <a:t>within</a:t>
            </a:r>
            <a:r>
              <a:rPr lang="en-US" sz="2400" dirty="0"/>
              <a:t> in the second sentence makes it clear that the goods can be delivered at any time during the seven-day period, but not after it.</a:t>
            </a:r>
          </a:p>
        </p:txBody>
      </p:sp>
    </p:spTree>
    <p:extLst>
      <p:ext uri="{BB962C8B-B14F-4D97-AF65-F5344CB8AC3E}">
        <p14:creationId xmlns:p14="http://schemas.microsoft.com/office/powerpoint/2010/main" val="101839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lgn="just"/>
            <a:r>
              <a:rPr lang="en-US" sz="4800" i="1" dirty="0">
                <a:solidFill>
                  <a:srgbClr val="FFFFFF"/>
                </a:solidFill>
              </a:rPr>
              <a:t>“English is the dominant language of international business relations, and a good working knowledge of the language is essential for today’s legal or business professional.”</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RUPERT HAIGH</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401B-93EF-49DC-97F6-DF8DD6984685}"/>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PREPOSITIONS AND MEANING</a:t>
            </a:r>
            <a:endParaRPr lang="en-US" dirty="0"/>
          </a:p>
        </p:txBody>
      </p:sp>
      <p:sp>
        <p:nvSpPr>
          <p:cNvPr id="3" name="Content Placeholder 2">
            <a:extLst>
              <a:ext uri="{FF2B5EF4-FFF2-40B4-BE49-F238E27FC236}">
                <a16:creationId xmlns:a16="http://schemas.microsoft.com/office/drawing/2014/main" id="{9C00C3B3-0164-4716-80E2-0479162E0B01}"/>
              </a:ext>
            </a:extLst>
          </p:cNvPr>
          <p:cNvSpPr>
            <a:spLocks noGrp="1"/>
          </p:cNvSpPr>
          <p:nvPr>
            <p:ph idx="1"/>
          </p:nvPr>
        </p:nvSpPr>
        <p:spPr/>
        <p:txBody>
          <a:bodyPr>
            <a:normAutofit fontScale="92500" lnSpcReduction="20000"/>
          </a:bodyPr>
          <a:lstStyle/>
          <a:p>
            <a:r>
              <a:rPr kumimoji="0" lang="en-US" sz="2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Another example of these differences is set out below:</a:t>
            </a:r>
          </a:p>
          <a:p>
            <a:r>
              <a:rPr lang="en-US" sz="2400" b="1" dirty="0">
                <a:solidFill>
                  <a:srgbClr val="000000">
                    <a:lumMod val="75000"/>
                    <a:lumOff val="25000"/>
                  </a:srgbClr>
                </a:solidFill>
                <a:highlight>
                  <a:srgbClr val="00FFFF"/>
                </a:highlight>
                <a:latin typeface="Franklin Gothic Book" panose="020F0502020204030204"/>
              </a:rPr>
              <a:t>The fee shall be paid by each company within the group of companies</a:t>
            </a:r>
          </a:p>
          <a:p>
            <a:r>
              <a:rPr lang="en-US" sz="2400" dirty="0">
                <a:solidFill>
                  <a:srgbClr val="000000">
                    <a:lumMod val="75000"/>
                    <a:lumOff val="25000"/>
                  </a:srgbClr>
                </a:solidFill>
                <a:latin typeface="Franklin Gothic Book" panose="020F0502020204030204"/>
              </a:rPr>
              <a:t>Is subtly different from</a:t>
            </a:r>
          </a:p>
          <a:p>
            <a:r>
              <a:rPr lang="en-US" sz="2400" b="1" dirty="0">
                <a:solidFill>
                  <a:srgbClr val="000000">
                    <a:lumMod val="75000"/>
                    <a:lumOff val="25000"/>
                  </a:srgbClr>
                </a:solidFill>
                <a:highlight>
                  <a:srgbClr val="00FFFF"/>
                </a:highlight>
                <a:latin typeface="Franklin Gothic Book" panose="020F0502020204030204"/>
              </a:rPr>
              <a:t>The fee shall be paid in respect of each company within the group of companies.</a:t>
            </a:r>
          </a:p>
          <a:p>
            <a:r>
              <a:rPr lang="en-US" sz="2400" dirty="0">
                <a:solidFill>
                  <a:srgbClr val="000000">
                    <a:lumMod val="75000"/>
                    <a:lumOff val="25000"/>
                  </a:srgbClr>
                </a:solidFill>
                <a:latin typeface="Franklin Gothic Book" panose="020F0502020204030204"/>
              </a:rPr>
              <a:t>The use of </a:t>
            </a:r>
            <a:r>
              <a:rPr lang="en-US" sz="2400" b="1" i="1" dirty="0">
                <a:solidFill>
                  <a:srgbClr val="000000">
                    <a:lumMod val="75000"/>
                    <a:lumOff val="25000"/>
                  </a:srgbClr>
                </a:solidFill>
                <a:latin typeface="Franklin Gothic Book" panose="020F0502020204030204"/>
              </a:rPr>
              <a:t>by</a:t>
            </a:r>
            <a:r>
              <a:rPr lang="en-US" sz="2400" dirty="0">
                <a:solidFill>
                  <a:srgbClr val="000000">
                    <a:lumMod val="75000"/>
                    <a:lumOff val="25000"/>
                  </a:srgbClr>
                </a:solidFill>
                <a:latin typeface="Franklin Gothic Book" panose="020F0502020204030204"/>
              </a:rPr>
              <a:t> in the first sentence makes it clear that each company in the group is directly responsible for paying the fee. However, the use of </a:t>
            </a:r>
            <a:r>
              <a:rPr lang="en-US" sz="2400" b="1" i="1" dirty="0">
                <a:solidFill>
                  <a:srgbClr val="000000">
                    <a:lumMod val="75000"/>
                    <a:lumOff val="25000"/>
                  </a:srgbClr>
                </a:solidFill>
                <a:latin typeface="Franklin Gothic Book" panose="020F0502020204030204"/>
              </a:rPr>
              <a:t>in respect of</a:t>
            </a:r>
            <a:r>
              <a:rPr lang="en-US" sz="2400" dirty="0">
                <a:solidFill>
                  <a:srgbClr val="000000">
                    <a:lumMod val="75000"/>
                    <a:lumOff val="25000"/>
                  </a:srgbClr>
                </a:solidFill>
                <a:latin typeface="Franklin Gothic Book" panose="020F0502020204030204"/>
              </a:rPr>
              <a:t> in the second sentence creates a looser connection between the company and the fee. It makes it clear that the fee </a:t>
            </a:r>
            <a:r>
              <a:rPr lang="en-US" sz="2400" b="1" i="1" dirty="0">
                <a:solidFill>
                  <a:srgbClr val="000000">
                    <a:lumMod val="75000"/>
                    <a:lumOff val="25000"/>
                  </a:srgbClr>
                </a:solidFill>
                <a:latin typeface="Franklin Gothic Book" panose="020F0502020204030204"/>
              </a:rPr>
              <a:t>attributable</a:t>
            </a:r>
            <a:r>
              <a:rPr lang="en-US" sz="2400" dirty="0">
                <a:solidFill>
                  <a:srgbClr val="000000">
                    <a:lumMod val="75000"/>
                    <a:lumOff val="25000"/>
                  </a:srgbClr>
                </a:solidFill>
                <a:latin typeface="Franklin Gothic Book" panose="020F0502020204030204"/>
              </a:rPr>
              <a:t> to each company shall be paid, but does not specify who must pay the fee.</a:t>
            </a:r>
            <a:endParaRPr lang="en-US" dirty="0"/>
          </a:p>
        </p:txBody>
      </p:sp>
    </p:spTree>
    <p:extLst>
      <p:ext uri="{BB962C8B-B14F-4D97-AF65-F5344CB8AC3E}">
        <p14:creationId xmlns:p14="http://schemas.microsoft.com/office/powerpoint/2010/main" val="78537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F9E0-5282-4ADB-8792-A4AD8BAC036C}"/>
              </a:ext>
            </a:extLst>
          </p:cNvPr>
          <p:cNvSpPr>
            <a:spLocks noGrp="1"/>
          </p:cNvSpPr>
          <p:nvPr>
            <p:ph type="title"/>
          </p:nvPr>
        </p:nvSpPr>
        <p:spPr/>
        <p:txBody>
          <a:bodyPr/>
          <a:lstStyle/>
          <a:p>
            <a:pPr algn="ctr"/>
            <a:r>
              <a:rPr lang="en-US" b="1" dirty="0"/>
              <a:t>LIST OF PREPOSITIONS WITH EXAMPLES OF USAGE</a:t>
            </a:r>
          </a:p>
        </p:txBody>
      </p:sp>
      <p:sp>
        <p:nvSpPr>
          <p:cNvPr id="3" name="Content Placeholder 2">
            <a:extLst>
              <a:ext uri="{FF2B5EF4-FFF2-40B4-BE49-F238E27FC236}">
                <a16:creationId xmlns:a16="http://schemas.microsoft.com/office/drawing/2014/main" id="{08DC1CFA-E8B4-40C1-A825-436F73265688}"/>
              </a:ext>
            </a:extLst>
          </p:cNvPr>
          <p:cNvSpPr>
            <a:spLocks noGrp="1"/>
          </p:cNvSpPr>
          <p:nvPr>
            <p:ph idx="1"/>
          </p:nvPr>
        </p:nvSpPr>
        <p:spPr>
          <a:xfrm>
            <a:off x="1097280" y="1948071"/>
            <a:ext cx="10058400" cy="3921022"/>
          </a:xfrm>
        </p:spPr>
        <p:txBody>
          <a:bodyPr>
            <a:normAutofit/>
          </a:bodyPr>
          <a:lstStyle/>
          <a:p>
            <a:r>
              <a:rPr lang="en-US" b="1" i="1" dirty="0"/>
              <a:t>Above</a:t>
            </a:r>
            <a:r>
              <a:rPr lang="en-US" dirty="0"/>
              <a:t> – Please refer to the paragraph </a:t>
            </a:r>
            <a:r>
              <a:rPr lang="en-US" b="1" i="1" dirty="0"/>
              <a:t>above</a:t>
            </a:r>
            <a:r>
              <a:rPr lang="en-US" dirty="0"/>
              <a:t>, which deals with insurance arrangements.</a:t>
            </a:r>
          </a:p>
          <a:p>
            <a:r>
              <a:rPr lang="en-US" b="1" i="1" dirty="0"/>
              <a:t>Across</a:t>
            </a:r>
            <a:r>
              <a:rPr lang="en-US" dirty="0"/>
              <a:t> – She went </a:t>
            </a:r>
            <a:r>
              <a:rPr lang="en-US" b="1" i="1" dirty="0"/>
              <a:t>across</a:t>
            </a:r>
            <a:r>
              <a:rPr lang="en-US" dirty="0"/>
              <a:t> to the court to issue the proceedings.</a:t>
            </a:r>
          </a:p>
          <a:p>
            <a:r>
              <a:rPr lang="en-US" b="1" i="1" dirty="0"/>
              <a:t>After</a:t>
            </a:r>
            <a:r>
              <a:rPr lang="en-US" dirty="0"/>
              <a:t> – The contract was signed </a:t>
            </a:r>
            <a:r>
              <a:rPr lang="en-US" b="1" i="1" dirty="0"/>
              <a:t>after</a:t>
            </a:r>
            <a:r>
              <a:rPr lang="en-US" dirty="0"/>
              <a:t> the parties had agreed the prices to be paid for the goods.</a:t>
            </a:r>
          </a:p>
          <a:p>
            <a:r>
              <a:rPr lang="en-US" b="1" i="1" dirty="0"/>
              <a:t>Against</a:t>
            </a:r>
            <a:r>
              <a:rPr lang="en-US" dirty="0"/>
              <a:t>– The company began trademark infringement proceedings </a:t>
            </a:r>
            <a:r>
              <a:rPr lang="en-US" b="1" i="1" dirty="0"/>
              <a:t>against</a:t>
            </a:r>
            <a:r>
              <a:rPr lang="en-US" dirty="0"/>
              <a:t> one of its competitors.</a:t>
            </a:r>
          </a:p>
          <a:p>
            <a:r>
              <a:rPr lang="en-US" b="1" i="1" dirty="0"/>
              <a:t>Along</a:t>
            </a:r>
            <a:r>
              <a:rPr lang="en-US" dirty="0"/>
              <a:t> – The client did not go </a:t>
            </a:r>
            <a:r>
              <a:rPr lang="en-US" b="1" i="1" dirty="0"/>
              <a:t>along</a:t>
            </a:r>
            <a:r>
              <a:rPr lang="en-US" dirty="0"/>
              <a:t> with the advice given by the lawyer.</a:t>
            </a:r>
          </a:p>
          <a:p>
            <a:r>
              <a:rPr lang="en-US" b="1" i="1" dirty="0"/>
              <a:t>Among</a:t>
            </a:r>
            <a:r>
              <a:rPr lang="en-US" dirty="0"/>
              <a:t> (or </a:t>
            </a:r>
            <a:r>
              <a:rPr lang="en-US" b="1" i="1" dirty="0"/>
              <a:t>amongst</a:t>
            </a:r>
            <a:r>
              <a:rPr lang="en-US" dirty="0"/>
              <a:t>) – A copy of the plan of the property was found </a:t>
            </a:r>
            <a:r>
              <a:rPr lang="en-US" b="1" i="1" dirty="0"/>
              <a:t>among</a:t>
            </a:r>
            <a:r>
              <a:rPr lang="en-US" dirty="0"/>
              <a:t> the papers in the file.</a:t>
            </a:r>
          </a:p>
          <a:p>
            <a:r>
              <a:rPr lang="en-US" b="1" i="1" dirty="0"/>
              <a:t>Around</a:t>
            </a:r>
            <a:r>
              <a:rPr lang="en-US" dirty="0"/>
              <a:t> – we expect the purchase price to be </a:t>
            </a:r>
            <a:r>
              <a:rPr lang="en-US" b="1" i="1" dirty="0"/>
              <a:t>around</a:t>
            </a:r>
            <a:r>
              <a:rPr lang="en-US" dirty="0"/>
              <a:t> EUR 500,000.</a:t>
            </a:r>
          </a:p>
          <a:p>
            <a:r>
              <a:rPr lang="en-US" b="1" i="1" dirty="0"/>
              <a:t>At</a:t>
            </a:r>
            <a:r>
              <a:rPr lang="en-US" dirty="0"/>
              <a:t> – The contract stipulates that goods must arrive </a:t>
            </a:r>
            <a:r>
              <a:rPr lang="en-US" b="1" i="1" dirty="0"/>
              <a:t>at</a:t>
            </a:r>
            <a:r>
              <a:rPr lang="en-US" dirty="0"/>
              <a:t> the depot </a:t>
            </a:r>
            <a:r>
              <a:rPr lang="en-US" b="1" i="1" dirty="0"/>
              <a:t>at</a:t>
            </a:r>
            <a:r>
              <a:rPr lang="en-US" dirty="0"/>
              <a:t> 10.00 on 13 July.</a:t>
            </a:r>
          </a:p>
        </p:txBody>
      </p:sp>
    </p:spTree>
    <p:extLst>
      <p:ext uri="{BB962C8B-B14F-4D97-AF65-F5344CB8AC3E}">
        <p14:creationId xmlns:p14="http://schemas.microsoft.com/office/powerpoint/2010/main" val="3902911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E029-0225-4E68-AFE9-31721AD3A3E1}"/>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PREPOSITIONS WITH EXAMPLES OF USAGE</a:t>
            </a:r>
            <a:endParaRPr lang="en-US" dirty="0"/>
          </a:p>
        </p:txBody>
      </p:sp>
      <p:sp>
        <p:nvSpPr>
          <p:cNvPr id="3" name="Content Placeholder 2">
            <a:extLst>
              <a:ext uri="{FF2B5EF4-FFF2-40B4-BE49-F238E27FC236}">
                <a16:creationId xmlns:a16="http://schemas.microsoft.com/office/drawing/2014/main" id="{6A565FBF-C108-4D3A-9B93-93B3142AC19A}"/>
              </a:ext>
            </a:extLst>
          </p:cNvPr>
          <p:cNvSpPr>
            <a:spLocks noGrp="1"/>
          </p:cNvSpPr>
          <p:nvPr>
            <p:ph idx="1"/>
          </p:nvPr>
        </p:nvSpPr>
        <p:spPr>
          <a:xfrm>
            <a:off x="940904" y="2108201"/>
            <a:ext cx="10482469" cy="3760891"/>
          </a:xfrm>
        </p:spPr>
        <p:txBody>
          <a:bodyPr>
            <a:normAutofit fontScale="92500" lnSpcReduction="10000"/>
          </a:bodyPr>
          <a:lstStyle/>
          <a:p>
            <a:r>
              <a:rPr lang="en-US" b="1" i="1" dirty="0"/>
              <a:t>Before</a:t>
            </a:r>
            <a:r>
              <a:rPr lang="en-US" dirty="0"/>
              <a:t> – The lawyer appeared </a:t>
            </a:r>
            <a:r>
              <a:rPr lang="en-US" b="1" i="1" dirty="0"/>
              <a:t>before</a:t>
            </a:r>
            <a:r>
              <a:rPr lang="en-US" dirty="0"/>
              <a:t> the judge in court and argued her client’s case.</a:t>
            </a:r>
          </a:p>
          <a:p>
            <a:r>
              <a:rPr lang="en-US" b="1" i="1" dirty="0"/>
              <a:t>Behind</a:t>
            </a:r>
            <a:r>
              <a:rPr lang="en-US" dirty="0"/>
              <a:t> – It seemed likely that the criminal gang was </a:t>
            </a:r>
            <a:r>
              <a:rPr lang="en-US" b="1" i="1" dirty="0"/>
              <a:t>behind</a:t>
            </a:r>
            <a:r>
              <a:rPr lang="en-US" dirty="0"/>
              <a:t> the thefts from the local garage.</a:t>
            </a:r>
          </a:p>
          <a:p>
            <a:r>
              <a:rPr lang="en-US" b="1" i="1" dirty="0"/>
              <a:t>Below</a:t>
            </a:r>
            <a:r>
              <a:rPr lang="en-US" dirty="0"/>
              <a:t> – The company was not prepared to consider offers </a:t>
            </a:r>
            <a:r>
              <a:rPr lang="en-US" b="1" i="1" dirty="0"/>
              <a:t>below</a:t>
            </a:r>
            <a:r>
              <a:rPr lang="en-US" dirty="0"/>
              <a:t> a threshold of three million dollars.</a:t>
            </a:r>
          </a:p>
          <a:p>
            <a:r>
              <a:rPr lang="en-US" b="1" i="1" dirty="0"/>
              <a:t>Beneath</a:t>
            </a:r>
            <a:r>
              <a:rPr lang="en-US" dirty="0"/>
              <a:t> – The Emperor of Ruritania considered it </a:t>
            </a:r>
            <a:r>
              <a:rPr lang="en-US" b="1" i="1" dirty="0"/>
              <a:t>beneath</a:t>
            </a:r>
            <a:r>
              <a:rPr lang="en-US" dirty="0"/>
              <a:t> his dignity to open a supermarket in Spain.</a:t>
            </a:r>
          </a:p>
          <a:p>
            <a:r>
              <a:rPr lang="en-US" b="1" i="1" dirty="0"/>
              <a:t>Between</a:t>
            </a:r>
            <a:r>
              <a:rPr lang="en-US" dirty="0"/>
              <a:t> – An agreement was reached </a:t>
            </a:r>
            <a:r>
              <a:rPr lang="en-US" b="1" i="1" dirty="0"/>
              <a:t>between</a:t>
            </a:r>
            <a:r>
              <a:rPr lang="en-US" dirty="0"/>
              <a:t> </a:t>
            </a:r>
            <a:r>
              <a:rPr lang="en-US" dirty="0" err="1"/>
              <a:t>Haxter</a:t>
            </a:r>
            <a:r>
              <a:rPr lang="en-US" dirty="0"/>
              <a:t> Ltd and </a:t>
            </a:r>
            <a:r>
              <a:rPr lang="en-US" dirty="0" err="1"/>
              <a:t>Tollby</a:t>
            </a:r>
            <a:r>
              <a:rPr lang="en-US" dirty="0"/>
              <a:t> Ltd on 14 September 2017.</a:t>
            </a:r>
          </a:p>
          <a:p>
            <a:r>
              <a:rPr lang="en-US" b="1" i="1" dirty="0"/>
              <a:t>Beyond</a:t>
            </a:r>
            <a:r>
              <a:rPr lang="en-US" dirty="0"/>
              <a:t> – It is important not to go </a:t>
            </a:r>
            <a:r>
              <a:rPr lang="en-US" b="1" i="1" dirty="0"/>
              <a:t>beyond</a:t>
            </a:r>
            <a:r>
              <a:rPr lang="en-US" dirty="0"/>
              <a:t> what was agreed without discussing the matter with the client first.</a:t>
            </a:r>
          </a:p>
          <a:p>
            <a:r>
              <a:rPr lang="en-US" b="1" i="1" dirty="0"/>
              <a:t>Concerning</a:t>
            </a:r>
            <a:r>
              <a:rPr lang="en-US" dirty="0"/>
              <a:t> – We have received further information </a:t>
            </a:r>
            <a:r>
              <a:rPr lang="en-US" b="1" i="1" dirty="0"/>
              <a:t>concerning</a:t>
            </a:r>
            <a:r>
              <a:rPr lang="en-US" dirty="0"/>
              <a:t> the warranties to be included in the share purchase agreement.</a:t>
            </a:r>
          </a:p>
        </p:txBody>
      </p:sp>
    </p:spTree>
    <p:extLst>
      <p:ext uri="{BB962C8B-B14F-4D97-AF65-F5344CB8AC3E}">
        <p14:creationId xmlns:p14="http://schemas.microsoft.com/office/powerpoint/2010/main" val="355533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A2C0-5C66-4BD3-8383-F132D317389A}"/>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PREPOSITIONS WITH EXAMPLES OF USAGE</a:t>
            </a:r>
            <a:endParaRPr lang="en-US" dirty="0"/>
          </a:p>
        </p:txBody>
      </p:sp>
      <p:sp>
        <p:nvSpPr>
          <p:cNvPr id="3" name="Content Placeholder 2">
            <a:extLst>
              <a:ext uri="{FF2B5EF4-FFF2-40B4-BE49-F238E27FC236}">
                <a16:creationId xmlns:a16="http://schemas.microsoft.com/office/drawing/2014/main" id="{D04E234D-89E7-4722-8286-44FEE5D6ED31}"/>
              </a:ext>
            </a:extLst>
          </p:cNvPr>
          <p:cNvSpPr>
            <a:spLocks noGrp="1"/>
          </p:cNvSpPr>
          <p:nvPr>
            <p:ph idx="1"/>
          </p:nvPr>
        </p:nvSpPr>
        <p:spPr/>
        <p:txBody>
          <a:bodyPr/>
          <a:lstStyle/>
          <a:p>
            <a:r>
              <a:rPr lang="en-US" b="1" i="1" dirty="0"/>
              <a:t>Despite</a:t>
            </a:r>
            <a:r>
              <a:rPr lang="en-US" dirty="0"/>
              <a:t> – We have instructions to proceed with the case </a:t>
            </a:r>
            <a:r>
              <a:rPr lang="en-US" b="1" i="1" dirty="0"/>
              <a:t>despite</a:t>
            </a:r>
            <a:r>
              <a:rPr lang="en-US" dirty="0"/>
              <a:t> the points raised in the </a:t>
            </a:r>
            <a:r>
              <a:rPr lang="en-US" dirty="0" err="1"/>
              <a:t>defence</a:t>
            </a:r>
            <a:r>
              <a:rPr lang="en-US" dirty="0"/>
              <a:t>.</a:t>
            </a:r>
          </a:p>
          <a:p>
            <a:r>
              <a:rPr lang="en-US" b="1" i="1" dirty="0"/>
              <a:t>Down</a:t>
            </a:r>
            <a:r>
              <a:rPr lang="en-US" dirty="0"/>
              <a:t> – The lawyer advised her client to turn </a:t>
            </a:r>
            <a:r>
              <a:rPr lang="en-US" b="1" i="1" dirty="0"/>
              <a:t>down</a:t>
            </a:r>
            <a:r>
              <a:rPr lang="en-US" dirty="0"/>
              <a:t> the offer made by the defendant.</a:t>
            </a:r>
          </a:p>
          <a:p>
            <a:r>
              <a:rPr lang="en-US" b="1" i="1" dirty="0"/>
              <a:t>During</a:t>
            </a:r>
            <a:r>
              <a:rPr lang="en-US" dirty="0"/>
              <a:t> – A great deal of new evidence emerged </a:t>
            </a:r>
            <a:r>
              <a:rPr lang="en-US" b="1" i="1" dirty="0"/>
              <a:t>during</a:t>
            </a:r>
            <a:r>
              <a:rPr lang="en-US" dirty="0"/>
              <a:t> the course of the testimony given by the witness.</a:t>
            </a:r>
          </a:p>
          <a:p>
            <a:r>
              <a:rPr lang="en-US" b="1" i="1" dirty="0"/>
              <a:t>Except</a:t>
            </a:r>
            <a:r>
              <a:rPr lang="en-US" dirty="0"/>
              <a:t> – This restriction applies to all applications </a:t>
            </a:r>
            <a:r>
              <a:rPr lang="en-US" b="1" i="1" dirty="0"/>
              <a:t>except</a:t>
            </a:r>
            <a:r>
              <a:rPr lang="en-US" dirty="0"/>
              <a:t> those already received by the company.</a:t>
            </a:r>
          </a:p>
          <a:p>
            <a:r>
              <a:rPr lang="en-US" b="1" i="1" dirty="0"/>
              <a:t>Excluding</a:t>
            </a:r>
            <a:r>
              <a:rPr lang="en-US" dirty="0"/>
              <a:t> – The contract contains a provision </a:t>
            </a:r>
            <a:r>
              <a:rPr lang="en-US" b="1" i="1" dirty="0"/>
              <a:t>excluding</a:t>
            </a:r>
            <a:r>
              <a:rPr lang="en-US" dirty="0"/>
              <a:t> liability in certain cases of default.</a:t>
            </a:r>
          </a:p>
          <a:p>
            <a:r>
              <a:rPr lang="en-US" b="1" i="1" dirty="0"/>
              <a:t>Following</a:t>
            </a:r>
            <a:r>
              <a:rPr lang="en-US" dirty="0"/>
              <a:t> – The </a:t>
            </a:r>
            <a:r>
              <a:rPr lang="en-US" b="1" i="1" dirty="0"/>
              <a:t>following</a:t>
            </a:r>
            <a:r>
              <a:rPr lang="en-US" dirty="0"/>
              <a:t> items must be supplied no later than 25 January.</a:t>
            </a:r>
          </a:p>
          <a:p>
            <a:r>
              <a:rPr lang="en-US" b="1" i="1" dirty="0"/>
              <a:t>For</a:t>
            </a:r>
            <a:r>
              <a:rPr lang="en-US" dirty="0"/>
              <a:t> – Payments </a:t>
            </a:r>
            <a:r>
              <a:rPr lang="en-US" b="1" i="1" dirty="0"/>
              <a:t>for</a:t>
            </a:r>
            <a:r>
              <a:rPr lang="en-US" dirty="0"/>
              <a:t> the goods shall be made on delivery.</a:t>
            </a:r>
          </a:p>
        </p:txBody>
      </p:sp>
    </p:spTree>
    <p:extLst>
      <p:ext uri="{BB962C8B-B14F-4D97-AF65-F5344CB8AC3E}">
        <p14:creationId xmlns:p14="http://schemas.microsoft.com/office/powerpoint/2010/main" val="1585414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A029-1B94-4FED-A9F5-53D182963036}"/>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PREPOSITIONS WITH EXAMPLES OF USAGE</a:t>
            </a:r>
            <a:endParaRPr lang="en-US" dirty="0"/>
          </a:p>
        </p:txBody>
      </p:sp>
      <p:sp>
        <p:nvSpPr>
          <p:cNvPr id="3" name="Content Placeholder 2">
            <a:extLst>
              <a:ext uri="{FF2B5EF4-FFF2-40B4-BE49-F238E27FC236}">
                <a16:creationId xmlns:a16="http://schemas.microsoft.com/office/drawing/2014/main" id="{5B7F7ACD-8919-4FD8-A758-10D03B264A7E}"/>
              </a:ext>
            </a:extLst>
          </p:cNvPr>
          <p:cNvSpPr>
            <a:spLocks noGrp="1"/>
          </p:cNvSpPr>
          <p:nvPr>
            <p:ph idx="1"/>
          </p:nvPr>
        </p:nvSpPr>
        <p:spPr/>
        <p:txBody>
          <a:bodyPr/>
          <a:lstStyle/>
          <a:p>
            <a:r>
              <a:rPr lang="en-US" b="1" i="1" dirty="0"/>
              <a:t>From</a:t>
            </a:r>
            <a:r>
              <a:rPr lang="en-US" dirty="0"/>
              <a:t> – We have now received the necessary undertakings </a:t>
            </a:r>
            <a:r>
              <a:rPr lang="en-US" b="1" i="1" dirty="0"/>
              <a:t>from</a:t>
            </a:r>
            <a:r>
              <a:rPr lang="en-US" dirty="0"/>
              <a:t> the defendant’s lawyer.</a:t>
            </a:r>
          </a:p>
          <a:p>
            <a:r>
              <a:rPr lang="en-US" b="1" i="1" dirty="0"/>
              <a:t>In</a:t>
            </a:r>
            <a:r>
              <a:rPr lang="en-US" dirty="0"/>
              <a:t> – The price list is set out </a:t>
            </a:r>
            <a:r>
              <a:rPr lang="en-US" b="1" i="1" dirty="0"/>
              <a:t>in</a:t>
            </a:r>
            <a:r>
              <a:rPr lang="en-US" dirty="0"/>
              <a:t> Schedule 1.</a:t>
            </a:r>
          </a:p>
          <a:p>
            <a:r>
              <a:rPr lang="en-US" b="1" i="1" dirty="0"/>
              <a:t>Including</a:t>
            </a:r>
            <a:r>
              <a:rPr lang="en-US" dirty="0"/>
              <a:t> – We seek delivery of all the missing parts, </a:t>
            </a:r>
            <a:r>
              <a:rPr lang="en-US" b="1" i="1" dirty="0"/>
              <a:t>including</a:t>
            </a:r>
            <a:r>
              <a:rPr lang="en-US" dirty="0"/>
              <a:t> those currently stored in the defendant’s warehouse.</a:t>
            </a:r>
          </a:p>
          <a:p>
            <a:r>
              <a:rPr lang="en-US" b="1" i="1" dirty="0"/>
              <a:t>Into</a:t>
            </a:r>
            <a:r>
              <a:rPr lang="en-US" dirty="0"/>
              <a:t> – The clerk asked the parties to go back </a:t>
            </a:r>
            <a:r>
              <a:rPr lang="en-US" b="1" i="1" dirty="0"/>
              <a:t>into</a:t>
            </a:r>
            <a:r>
              <a:rPr lang="en-US" dirty="0"/>
              <a:t> court following the adjournment.</a:t>
            </a:r>
          </a:p>
          <a:p>
            <a:r>
              <a:rPr lang="en-US" b="1" i="1" dirty="0"/>
              <a:t>Near</a:t>
            </a:r>
            <a:r>
              <a:rPr lang="en-US" dirty="0"/>
              <a:t> – The court is </a:t>
            </a:r>
            <a:r>
              <a:rPr lang="en-US" b="1" i="1" dirty="0"/>
              <a:t>near</a:t>
            </a:r>
            <a:r>
              <a:rPr lang="en-US" dirty="0"/>
              <a:t> the cathedral.</a:t>
            </a:r>
          </a:p>
          <a:p>
            <a:r>
              <a:rPr lang="en-US" b="1" i="1" dirty="0"/>
              <a:t>Next</a:t>
            </a:r>
            <a:r>
              <a:rPr lang="en-US" dirty="0"/>
              <a:t> – The client agreed to bring the documents to the </a:t>
            </a:r>
            <a:r>
              <a:rPr lang="en-US" b="1" i="1" dirty="0"/>
              <a:t>next</a:t>
            </a:r>
            <a:r>
              <a:rPr lang="en-US" dirty="0"/>
              <a:t> meeting.</a:t>
            </a:r>
          </a:p>
          <a:p>
            <a:r>
              <a:rPr lang="en-US" b="1" i="1" dirty="0"/>
              <a:t>Of</a:t>
            </a:r>
            <a:r>
              <a:rPr lang="en-US" dirty="0"/>
              <a:t> – The attorney was a member </a:t>
            </a:r>
            <a:r>
              <a:rPr lang="en-US" b="1" i="1" dirty="0"/>
              <a:t>of</a:t>
            </a:r>
            <a:r>
              <a:rPr lang="en-US" dirty="0"/>
              <a:t> various professional </a:t>
            </a:r>
            <a:r>
              <a:rPr lang="en-US" dirty="0" err="1"/>
              <a:t>organisations</a:t>
            </a:r>
            <a:r>
              <a:rPr lang="en-US" dirty="0"/>
              <a:t>.</a:t>
            </a:r>
          </a:p>
        </p:txBody>
      </p:sp>
    </p:spTree>
    <p:extLst>
      <p:ext uri="{BB962C8B-B14F-4D97-AF65-F5344CB8AC3E}">
        <p14:creationId xmlns:p14="http://schemas.microsoft.com/office/powerpoint/2010/main" val="161152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7F0D-B3F7-439A-8B5A-9F8ACCCA5E22}"/>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PREPOSITIONS WITH EXAMPLES OF USAGE</a:t>
            </a:r>
            <a:endParaRPr lang="en-US" dirty="0"/>
          </a:p>
        </p:txBody>
      </p:sp>
      <p:sp>
        <p:nvSpPr>
          <p:cNvPr id="3" name="Content Placeholder 2">
            <a:extLst>
              <a:ext uri="{FF2B5EF4-FFF2-40B4-BE49-F238E27FC236}">
                <a16:creationId xmlns:a16="http://schemas.microsoft.com/office/drawing/2014/main" id="{51A66465-1AAF-46F0-84B5-6E13264B228B}"/>
              </a:ext>
            </a:extLst>
          </p:cNvPr>
          <p:cNvSpPr>
            <a:spLocks noGrp="1"/>
          </p:cNvSpPr>
          <p:nvPr>
            <p:ph idx="1"/>
          </p:nvPr>
        </p:nvSpPr>
        <p:spPr>
          <a:xfrm>
            <a:off x="861391" y="1895061"/>
            <a:ext cx="10429461" cy="3974031"/>
          </a:xfrm>
        </p:spPr>
        <p:txBody>
          <a:bodyPr>
            <a:normAutofit/>
          </a:bodyPr>
          <a:lstStyle/>
          <a:p>
            <a:r>
              <a:rPr lang="en-US" b="1" i="1" dirty="0"/>
              <a:t>Off </a:t>
            </a:r>
            <a:r>
              <a:rPr lang="en-US" dirty="0"/>
              <a:t>– Certain discussions took place between the lawyers </a:t>
            </a:r>
            <a:r>
              <a:rPr lang="en-US" b="1" i="1" dirty="0"/>
              <a:t>off</a:t>
            </a:r>
            <a:r>
              <a:rPr lang="en-US" dirty="0"/>
              <a:t> the record.</a:t>
            </a:r>
          </a:p>
          <a:p>
            <a:r>
              <a:rPr lang="en-US" b="1" i="1" dirty="0"/>
              <a:t>On</a:t>
            </a:r>
            <a:r>
              <a:rPr lang="en-US" dirty="0"/>
              <a:t> – The new law </a:t>
            </a:r>
            <a:r>
              <a:rPr lang="en-US" b="1" i="1" dirty="0"/>
              <a:t>on</a:t>
            </a:r>
            <a:r>
              <a:rPr lang="en-US" dirty="0"/>
              <a:t> employment contracts comes into force tomorrow.</a:t>
            </a:r>
          </a:p>
          <a:p>
            <a:r>
              <a:rPr lang="en-US" b="1" i="1" dirty="0"/>
              <a:t>Opposite</a:t>
            </a:r>
            <a:r>
              <a:rPr lang="en-US" dirty="0"/>
              <a:t> – The court is located </a:t>
            </a:r>
            <a:r>
              <a:rPr lang="en-US" b="1" i="1" dirty="0"/>
              <a:t>opposite</a:t>
            </a:r>
            <a:r>
              <a:rPr lang="en-US" dirty="0"/>
              <a:t> the cathedral in the central square.</a:t>
            </a:r>
          </a:p>
          <a:p>
            <a:r>
              <a:rPr lang="en-US" b="1" i="1" dirty="0"/>
              <a:t>Out</a:t>
            </a:r>
            <a:r>
              <a:rPr lang="en-US" dirty="0"/>
              <a:t> – The lawyers worked </a:t>
            </a:r>
            <a:r>
              <a:rPr lang="en-US" b="1" i="1" dirty="0"/>
              <a:t>out</a:t>
            </a:r>
            <a:r>
              <a:rPr lang="en-US" dirty="0"/>
              <a:t> the terms of a compromise agreement.</a:t>
            </a:r>
          </a:p>
          <a:p>
            <a:r>
              <a:rPr lang="en-US" b="1" i="1" dirty="0"/>
              <a:t>Over</a:t>
            </a:r>
            <a:r>
              <a:rPr lang="en-US" dirty="0"/>
              <a:t> – A dispute arose between the landowners </a:t>
            </a:r>
            <a:r>
              <a:rPr lang="en-US" b="1" i="1" dirty="0"/>
              <a:t>over</a:t>
            </a:r>
            <a:r>
              <a:rPr lang="en-US" dirty="0"/>
              <a:t> the positioning of the boundary.</a:t>
            </a:r>
          </a:p>
          <a:p>
            <a:r>
              <a:rPr lang="en-US" b="1" i="1" dirty="0"/>
              <a:t>Per</a:t>
            </a:r>
            <a:r>
              <a:rPr lang="en-US" dirty="0"/>
              <a:t> – A travel allowance of EUR 60 </a:t>
            </a:r>
            <a:r>
              <a:rPr lang="en-US" b="1" i="1" dirty="0"/>
              <a:t>per</a:t>
            </a:r>
            <a:r>
              <a:rPr lang="en-US" dirty="0"/>
              <a:t> day was paid to the employee.</a:t>
            </a:r>
          </a:p>
          <a:p>
            <a:r>
              <a:rPr lang="en-US" b="1" i="1" dirty="0"/>
              <a:t>Plus</a:t>
            </a:r>
            <a:r>
              <a:rPr lang="en-US" dirty="0"/>
              <a:t> – The invoice came to EUR 4000 </a:t>
            </a:r>
            <a:r>
              <a:rPr lang="en-US" b="1" i="1" dirty="0"/>
              <a:t>plus</a:t>
            </a:r>
            <a:r>
              <a:rPr lang="en-US" dirty="0"/>
              <a:t> VAT.</a:t>
            </a:r>
          </a:p>
          <a:p>
            <a:r>
              <a:rPr lang="en-US" b="1" i="1" dirty="0"/>
              <a:t>Regarding</a:t>
            </a:r>
            <a:r>
              <a:rPr lang="en-US" dirty="0"/>
              <a:t> – Negotiations took place </a:t>
            </a:r>
            <a:r>
              <a:rPr lang="en-US" b="1" i="1" dirty="0"/>
              <a:t>regarding</a:t>
            </a:r>
            <a:r>
              <a:rPr lang="en-US" dirty="0"/>
              <a:t> usage of the storage facilities owned by the company.</a:t>
            </a:r>
          </a:p>
        </p:txBody>
      </p:sp>
    </p:spTree>
    <p:extLst>
      <p:ext uri="{BB962C8B-B14F-4D97-AF65-F5344CB8AC3E}">
        <p14:creationId xmlns:p14="http://schemas.microsoft.com/office/powerpoint/2010/main" val="568272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3827-9C0A-491D-99E8-869C1F736E5A}"/>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PREPOSITIONS WITH EXAMPLES OF USAGE</a:t>
            </a:r>
            <a:endParaRPr lang="en-US" dirty="0"/>
          </a:p>
        </p:txBody>
      </p:sp>
      <p:sp>
        <p:nvSpPr>
          <p:cNvPr id="3" name="Content Placeholder 2">
            <a:extLst>
              <a:ext uri="{FF2B5EF4-FFF2-40B4-BE49-F238E27FC236}">
                <a16:creationId xmlns:a16="http://schemas.microsoft.com/office/drawing/2014/main" id="{40EC9D10-4C33-4313-88D2-0F0BA880D03E}"/>
              </a:ext>
            </a:extLst>
          </p:cNvPr>
          <p:cNvSpPr>
            <a:spLocks noGrp="1"/>
          </p:cNvSpPr>
          <p:nvPr>
            <p:ph idx="1"/>
          </p:nvPr>
        </p:nvSpPr>
        <p:spPr>
          <a:xfrm>
            <a:off x="1097280" y="1895061"/>
            <a:ext cx="10058400" cy="4200939"/>
          </a:xfrm>
        </p:spPr>
        <p:txBody>
          <a:bodyPr>
            <a:normAutofit/>
          </a:bodyPr>
          <a:lstStyle/>
          <a:p>
            <a:r>
              <a:rPr lang="en-US" b="1" i="1" dirty="0"/>
              <a:t>Since</a:t>
            </a:r>
            <a:r>
              <a:rPr lang="en-US" dirty="0"/>
              <a:t> – There have been a number of significant developments in the case </a:t>
            </a:r>
            <a:r>
              <a:rPr lang="en-US" b="1" i="1" dirty="0"/>
              <a:t>since</a:t>
            </a:r>
            <a:r>
              <a:rPr lang="en-US" dirty="0"/>
              <a:t> the previous court hearing.</a:t>
            </a:r>
          </a:p>
          <a:p>
            <a:r>
              <a:rPr lang="en-US" b="1" i="1" dirty="0"/>
              <a:t>Than</a:t>
            </a:r>
            <a:r>
              <a:rPr lang="en-US" dirty="0"/>
              <a:t> – The amount of damages awarded by the court was more </a:t>
            </a:r>
            <a:r>
              <a:rPr lang="en-US" b="1" i="1" dirty="0"/>
              <a:t>than</a:t>
            </a:r>
            <a:r>
              <a:rPr lang="en-US" dirty="0"/>
              <a:t> the lawyer had anticipated.</a:t>
            </a:r>
          </a:p>
          <a:p>
            <a:r>
              <a:rPr lang="en-US" b="1" i="1" dirty="0"/>
              <a:t>Through</a:t>
            </a:r>
            <a:r>
              <a:rPr lang="en-US" dirty="0"/>
              <a:t> – The lawyer read </a:t>
            </a:r>
            <a:r>
              <a:rPr lang="en-US" b="1" i="1" dirty="0"/>
              <a:t>through</a:t>
            </a:r>
            <a:r>
              <a:rPr lang="en-US" dirty="0"/>
              <a:t> the papers in the file.</a:t>
            </a:r>
          </a:p>
          <a:p>
            <a:r>
              <a:rPr lang="en-US" b="1" i="1" dirty="0"/>
              <a:t>To</a:t>
            </a:r>
            <a:r>
              <a:rPr lang="en-US" dirty="0"/>
              <a:t> – Delivery shall be made </a:t>
            </a:r>
            <a:r>
              <a:rPr lang="en-US" b="1" dirty="0"/>
              <a:t>to</a:t>
            </a:r>
            <a:r>
              <a:rPr lang="en-US" dirty="0"/>
              <a:t> an address notified by the purchaser to the vendor.</a:t>
            </a:r>
          </a:p>
          <a:p>
            <a:r>
              <a:rPr lang="en-US" b="1" i="1" dirty="0"/>
              <a:t>Towards</a:t>
            </a:r>
            <a:r>
              <a:rPr lang="en-US" dirty="0"/>
              <a:t> – A great deal of progress has been made </a:t>
            </a:r>
            <a:r>
              <a:rPr lang="en-US" b="1" i="1" dirty="0"/>
              <a:t>towards</a:t>
            </a:r>
            <a:r>
              <a:rPr lang="en-US" dirty="0"/>
              <a:t> settlement of the case, but a little more time is required in order to reach final agreement between the parties.</a:t>
            </a:r>
          </a:p>
          <a:p>
            <a:r>
              <a:rPr lang="en-US" b="1" i="1" dirty="0"/>
              <a:t>Under</a:t>
            </a:r>
            <a:r>
              <a:rPr lang="en-US" dirty="0"/>
              <a:t> – The witness gave evidence </a:t>
            </a:r>
            <a:r>
              <a:rPr lang="en-US" b="1" i="1" dirty="0"/>
              <a:t>under</a:t>
            </a:r>
            <a:r>
              <a:rPr lang="en-US" dirty="0"/>
              <a:t> oath.</a:t>
            </a:r>
          </a:p>
          <a:p>
            <a:r>
              <a:rPr lang="en-US" b="1" i="1" dirty="0"/>
              <a:t>Until</a:t>
            </a:r>
            <a:r>
              <a:rPr lang="en-US" dirty="0"/>
              <a:t> – It is unlikely that the case will be settled </a:t>
            </a:r>
            <a:r>
              <a:rPr lang="en-US" b="1" i="1" dirty="0"/>
              <a:t>until</a:t>
            </a:r>
            <a:r>
              <a:rPr lang="en-US" dirty="0"/>
              <a:t> the morning of the hearing.</a:t>
            </a:r>
          </a:p>
        </p:txBody>
      </p:sp>
    </p:spTree>
    <p:extLst>
      <p:ext uri="{BB962C8B-B14F-4D97-AF65-F5344CB8AC3E}">
        <p14:creationId xmlns:p14="http://schemas.microsoft.com/office/powerpoint/2010/main" val="2023281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5456-2BD4-4D73-8FD2-373E9FF37698}"/>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PREPOSITIONS WITH EXAMPLES OF USAGE</a:t>
            </a:r>
            <a:endParaRPr lang="en-US" dirty="0"/>
          </a:p>
        </p:txBody>
      </p:sp>
      <p:sp>
        <p:nvSpPr>
          <p:cNvPr id="3" name="Content Placeholder 2">
            <a:extLst>
              <a:ext uri="{FF2B5EF4-FFF2-40B4-BE49-F238E27FC236}">
                <a16:creationId xmlns:a16="http://schemas.microsoft.com/office/drawing/2014/main" id="{6F094331-E4FB-4DA2-A4B6-DD53C426E652}"/>
              </a:ext>
            </a:extLst>
          </p:cNvPr>
          <p:cNvSpPr>
            <a:spLocks noGrp="1"/>
          </p:cNvSpPr>
          <p:nvPr>
            <p:ph idx="1"/>
          </p:nvPr>
        </p:nvSpPr>
        <p:spPr/>
        <p:txBody>
          <a:bodyPr/>
          <a:lstStyle/>
          <a:p>
            <a:r>
              <a:rPr lang="en-US" b="1" i="1" dirty="0"/>
              <a:t>Up</a:t>
            </a:r>
            <a:r>
              <a:rPr lang="en-US" dirty="0"/>
              <a:t> – He brought </a:t>
            </a:r>
            <a:r>
              <a:rPr lang="en-US" b="1" i="1" dirty="0"/>
              <a:t>up</a:t>
            </a:r>
            <a:r>
              <a:rPr lang="en-US" dirty="0"/>
              <a:t> the question of our fees again.</a:t>
            </a:r>
          </a:p>
          <a:p>
            <a:r>
              <a:rPr lang="en-US" b="1" i="1" dirty="0"/>
              <a:t>Upon</a:t>
            </a:r>
            <a:r>
              <a:rPr lang="en-US" dirty="0"/>
              <a:t> – The proceedings were served </a:t>
            </a:r>
            <a:r>
              <a:rPr lang="en-US" b="1" i="1" dirty="0"/>
              <a:t>upon</a:t>
            </a:r>
            <a:r>
              <a:rPr lang="en-US" dirty="0"/>
              <a:t> the defendant yesterday.</a:t>
            </a:r>
          </a:p>
          <a:p>
            <a:r>
              <a:rPr lang="en-US" b="1" i="1" dirty="0"/>
              <a:t>Via</a:t>
            </a:r>
            <a:r>
              <a:rPr lang="en-US" dirty="0"/>
              <a:t> – All contact with the claimant was conducted </a:t>
            </a:r>
            <a:r>
              <a:rPr lang="en-US" b="1" i="1" dirty="0"/>
              <a:t>via</a:t>
            </a:r>
            <a:r>
              <a:rPr lang="en-US" dirty="0"/>
              <a:t> her lawyer.</a:t>
            </a:r>
          </a:p>
          <a:p>
            <a:r>
              <a:rPr lang="en-US" b="1" i="1" dirty="0"/>
              <a:t>With</a:t>
            </a:r>
            <a:r>
              <a:rPr lang="en-US" dirty="0"/>
              <a:t> – He was charged </a:t>
            </a:r>
            <a:r>
              <a:rPr lang="en-US" b="1" i="1" dirty="0"/>
              <a:t>with</a:t>
            </a:r>
            <a:r>
              <a:rPr lang="en-US" dirty="0"/>
              <a:t> murder.</a:t>
            </a:r>
          </a:p>
          <a:p>
            <a:r>
              <a:rPr lang="en-US" b="1" i="1" dirty="0"/>
              <a:t>Within</a:t>
            </a:r>
            <a:r>
              <a:rPr lang="en-US" dirty="0"/>
              <a:t> – The goods must be delivered </a:t>
            </a:r>
            <a:r>
              <a:rPr lang="en-US" b="1" i="1" dirty="0"/>
              <a:t>within</a:t>
            </a:r>
            <a:r>
              <a:rPr lang="en-US" dirty="0"/>
              <a:t> 14 days of the contract being signed.</a:t>
            </a:r>
          </a:p>
          <a:p>
            <a:r>
              <a:rPr lang="en-US" b="1" i="1" dirty="0"/>
              <a:t>Without</a:t>
            </a:r>
            <a:r>
              <a:rPr lang="en-US" dirty="0"/>
              <a:t> – The total amount of the invoice is EUR 30,450 </a:t>
            </a:r>
            <a:r>
              <a:rPr lang="en-US" b="1" i="1" dirty="0"/>
              <a:t>without</a:t>
            </a:r>
            <a:r>
              <a:rPr lang="en-US" dirty="0"/>
              <a:t> VAT.</a:t>
            </a:r>
          </a:p>
        </p:txBody>
      </p:sp>
    </p:spTree>
    <p:extLst>
      <p:ext uri="{BB962C8B-B14F-4D97-AF65-F5344CB8AC3E}">
        <p14:creationId xmlns:p14="http://schemas.microsoft.com/office/powerpoint/2010/main" val="1543941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129F-E96F-4122-A1D5-61CA3792EAC3}"/>
              </a:ext>
            </a:extLst>
          </p:cNvPr>
          <p:cNvSpPr>
            <a:spLocks noGrp="1"/>
          </p:cNvSpPr>
          <p:nvPr>
            <p:ph type="title"/>
          </p:nvPr>
        </p:nvSpPr>
        <p:spPr>
          <a:xfrm>
            <a:off x="861391" y="286603"/>
            <a:ext cx="10294289" cy="1450757"/>
          </a:xfrm>
        </p:spPr>
        <p:txBody>
          <a:bodyPr>
            <a:normAutofit fontScale="90000"/>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TWO-WORD PREPOSITIONS WITH EXAMPLES OF USAGE</a:t>
            </a:r>
            <a:endParaRPr lang="en-US" dirty="0"/>
          </a:p>
        </p:txBody>
      </p:sp>
      <p:sp>
        <p:nvSpPr>
          <p:cNvPr id="3" name="Content Placeholder 2">
            <a:extLst>
              <a:ext uri="{FF2B5EF4-FFF2-40B4-BE49-F238E27FC236}">
                <a16:creationId xmlns:a16="http://schemas.microsoft.com/office/drawing/2014/main" id="{3B19DDBA-F011-408A-9C00-D0AAB4ACBBA5}"/>
              </a:ext>
            </a:extLst>
          </p:cNvPr>
          <p:cNvSpPr>
            <a:spLocks noGrp="1"/>
          </p:cNvSpPr>
          <p:nvPr>
            <p:ph idx="1"/>
          </p:nvPr>
        </p:nvSpPr>
        <p:spPr>
          <a:xfrm>
            <a:off x="1097279" y="1921565"/>
            <a:ext cx="10524878" cy="3947527"/>
          </a:xfrm>
        </p:spPr>
        <p:txBody>
          <a:bodyPr>
            <a:normAutofit/>
          </a:bodyPr>
          <a:lstStyle/>
          <a:p>
            <a:r>
              <a:rPr lang="en-US" b="1" i="1" dirty="0"/>
              <a:t>According to</a:t>
            </a:r>
            <a:r>
              <a:rPr lang="en-US" dirty="0"/>
              <a:t> – </a:t>
            </a:r>
            <a:r>
              <a:rPr lang="en-US" b="1" i="1" dirty="0"/>
              <a:t>According to</a:t>
            </a:r>
            <a:r>
              <a:rPr lang="en-US" dirty="0"/>
              <a:t> the contract, rent must be paid on the third day of each month.</a:t>
            </a:r>
          </a:p>
          <a:p>
            <a:r>
              <a:rPr lang="en-US" b="1" i="1" dirty="0"/>
              <a:t>Ahead of</a:t>
            </a:r>
            <a:r>
              <a:rPr lang="en-US" dirty="0"/>
              <a:t> – We should schedule a further meeting </a:t>
            </a:r>
            <a:r>
              <a:rPr lang="en-US" b="1" i="1" dirty="0"/>
              <a:t>ahead of</a:t>
            </a:r>
            <a:r>
              <a:rPr lang="en-US" dirty="0"/>
              <a:t> the next court hearing.</a:t>
            </a:r>
          </a:p>
          <a:p>
            <a:r>
              <a:rPr lang="en-US" b="1" i="1" dirty="0"/>
              <a:t>Apart from</a:t>
            </a:r>
            <a:r>
              <a:rPr lang="en-US" dirty="0"/>
              <a:t> – There are no further matters to be resolved </a:t>
            </a:r>
            <a:r>
              <a:rPr lang="en-US" b="1" i="1" dirty="0"/>
              <a:t>apart from</a:t>
            </a:r>
            <a:r>
              <a:rPr lang="en-US" dirty="0"/>
              <a:t> the copyright issue.</a:t>
            </a:r>
          </a:p>
          <a:p>
            <a:r>
              <a:rPr lang="en-US" b="1" i="1" dirty="0"/>
              <a:t>As of</a:t>
            </a:r>
            <a:r>
              <a:rPr lang="en-US" dirty="0"/>
              <a:t> – The new law on employment comes into force </a:t>
            </a:r>
            <a:r>
              <a:rPr lang="en-US" b="1" i="1" dirty="0"/>
              <a:t>as of</a:t>
            </a:r>
            <a:r>
              <a:rPr lang="en-US" dirty="0"/>
              <a:t> midnight tonight.</a:t>
            </a:r>
          </a:p>
          <a:p>
            <a:r>
              <a:rPr lang="en-US" b="1" i="1" dirty="0"/>
              <a:t>As regards</a:t>
            </a:r>
            <a:r>
              <a:rPr lang="en-US" dirty="0"/>
              <a:t> – </a:t>
            </a:r>
            <a:r>
              <a:rPr lang="en-US" b="1" i="1" dirty="0"/>
              <a:t>As regards</a:t>
            </a:r>
            <a:r>
              <a:rPr lang="en-US" dirty="0"/>
              <a:t> payment of our fee, we can offer an instalment option.</a:t>
            </a:r>
          </a:p>
          <a:p>
            <a:r>
              <a:rPr lang="en-US" b="1" i="1" dirty="0"/>
              <a:t>Aside from</a:t>
            </a:r>
            <a:r>
              <a:rPr lang="en-US" dirty="0"/>
              <a:t> – There are one or two issues we need to address </a:t>
            </a:r>
            <a:r>
              <a:rPr lang="en-US" b="1" i="1" dirty="0"/>
              <a:t>aside from</a:t>
            </a:r>
            <a:r>
              <a:rPr lang="en-US" dirty="0"/>
              <a:t> the question of trademarks.</a:t>
            </a:r>
          </a:p>
          <a:p>
            <a:r>
              <a:rPr lang="en-US" b="1" i="1" dirty="0"/>
              <a:t>Because of</a:t>
            </a:r>
            <a:r>
              <a:rPr lang="en-US" dirty="0"/>
              <a:t> – The litigation arose </a:t>
            </a:r>
            <a:r>
              <a:rPr lang="en-US" b="1" i="1" dirty="0"/>
              <a:t>because of</a:t>
            </a:r>
            <a:r>
              <a:rPr lang="en-US" dirty="0"/>
              <a:t> the unreasonable position taken by the defendant.</a:t>
            </a:r>
          </a:p>
          <a:p>
            <a:r>
              <a:rPr lang="en-US" b="1" i="1" dirty="0"/>
              <a:t>Close to</a:t>
            </a:r>
            <a:r>
              <a:rPr lang="en-US" dirty="0"/>
              <a:t> – The case is now </a:t>
            </a:r>
            <a:r>
              <a:rPr lang="en-US" b="1" i="1" dirty="0"/>
              <a:t>close to</a:t>
            </a:r>
            <a:r>
              <a:rPr lang="en-US" dirty="0"/>
              <a:t> settlement but there are several issues still to be resolved.</a:t>
            </a:r>
          </a:p>
        </p:txBody>
      </p:sp>
    </p:spTree>
    <p:extLst>
      <p:ext uri="{BB962C8B-B14F-4D97-AF65-F5344CB8AC3E}">
        <p14:creationId xmlns:p14="http://schemas.microsoft.com/office/powerpoint/2010/main" val="403515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D428-328B-44D0-B8C7-43B6F6974380}"/>
              </a:ext>
            </a:extLst>
          </p:cNvPr>
          <p:cNvSpPr>
            <a:spLocks noGrp="1"/>
          </p:cNvSpPr>
          <p:nvPr>
            <p:ph type="title"/>
          </p:nvPr>
        </p:nvSpPr>
        <p:spPr/>
        <p:txBody>
          <a:bodyPr>
            <a:normAutofit fontScale="90000"/>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TWO-WORD PREPOSITIONS WITH EXAMPLES OF USAGE</a:t>
            </a:r>
            <a:endParaRPr lang="en-US" dirty="0"/>
          </a:p>
        </p:txBody>
      </p:sp>
      <p:sp>
        <p:nvSpPr>
          <p:cNvPr id="3" name="Content Placeholder 2">
            <a:extLst>
              <a:ext uri="{FF2B5EF4-FFF2-40B4-BE49-F238E27FC236}">
                <a16:creationId xmlns:a16="http://schemas.microsoft.com/office/drawing/2014/main" id="{3308634F-E263-4B1F-AF5E-A94956CDF6CB}"/>
              </a:ext>
            </a:extLst>
          </p:cNvPr>
          <p:cNvSpPr>
            <a:spLocks noGrp="1"/>
          </p:cNvSpPr>
          <p:nvPr>
            <p:ph idx="1"/>
          </p:nvPr>
        </p:nvSpPr>
        <p:spPr>
          <a:xfrm>
            <a:off x="371061" y="2108201"/>
            <a:ext cx="11237843" cy="3760891"/>
          </a:xfrm>
        </p:spPr>
        <p:txBody>
          <a:bodyPr>
            <a:normAutofit fontScale="92500" lnSpcReduction="20000"/>
          </a:bodyPr>
          <a:lstStyle/>
          <a:p>
            <a:pPr marL="0" indent="0">
              <a:buNone/>
            </a:pPr>
            <a:r>
              <a:rPr lang="en-US" dirty="0"/>
              <a:t> </a:t>
            </a:r>
            <a:r>
              <a:rPr lang="en-US" b="1" dirty="0"/>
              <a:t>Due to</a:t>
            </a:r>
            <a:r>
              <a:rPr lang="en-US" dirty="0"/>
              <a:t> – The office is closed tomorrow </a:t>
            </a:r>
            <a:r>
              <a:rPr lang="en-US" b="1" dirty="0"/>
              <a:t>due to</a:t>
            </a:r>
            <a:r>
              <a:rPr lang="en-US" dirty="0"/>
              <a:t> a public holiday.</a:t>
            </a:r>
          </a:p>
          <a:p>
            <a:pPr marL="0" indent="0">
              <a:buNone/>
            </a:pPr>
            <a:r>
              <a:rPr lang="en-US" dirty="0"/>
              <a:t> </a:t>
            </a:r>
            <a:r>
              <a:rPr lang="en-US" b="1" i="1" dirty="0"/>
              <a:t>Far from</a:t>
            </a:r>
            <a:r>
              <a:rPr lang="en-US" dirty="0"/>
              <a:t> – The contract is </a:t>
            </a:r>
            <a:r>
              <a:rPr lang="en-US" b="1" i="1" dirty="0"/>
              <a:t>far from</a:t>
            </a:r>
            <a:r>
              <a:rPr lang="en-US" dirty="0"/>
              <a:t> ready to be signed since a number of amendments need to be   made to it.</a:t>
            </a:r>
          </a:p>
          <a:p>
            <a:pPr marL="0" indent="0">
              <a:buNone/>
            </a:pPr>
            <a:r>
              <a:rPr lang="en-US" dirty="0"/>
              <a:t> </a:t>
            </a:r>
            <a:r>
              <a:rPr lang="en-US" b="1" i="1" dirty="0"/>
              <a:t>Instead of</a:t>
            </a:r>
            <a:r>
              <a:rPr lang="en-US" dirty="0"/>
              <a:t> – Overtime worked by the employee shall be compensated by extra holiday </a:t>
            </a:r>
            <a:r>
              <a:rPr lang="en-US" b="1" i="1" dirty="0"/>
              <a:t>instead of</a:t>
            </a:r>
            <a:r>
              <a:rPr lang="en-US" dirty="0"/>
              <a:t> payment.</a:t>
            </a:r>
          </a:p>
          <a:p>
            <a:pPr marL="0" indent="0">
              <a:buNone/>
            </a:pPr>
            <a:r>
              <a:rPr lang="en-US" dirty="0"/>
              <a:t> </a:t>
            </a:r>
            <a:r>
              <a:rPr lang="en-US" b="1" i="1" dirty="0"/>
              <a:t>Out of</a:t>
            </a:r>
            <a:r>
              <a:rPr lang="en-US" dirty="0"/>
              <a:t> – Payment was made </a:t>
            </a:r>
            <a:r>
              <a:rPr lang="en-US" b="1" i="1" dirty="0"/>
              <a:t>out of</a:t>
            </a:r>
            <a:r>
              <a:rPr lang="en-US" dirty="0"/>
              <a:t> the company’s account.</a:t>
            </a:r>
          </a:p>
          <a:p>
            <a:pPr marL="0" indent="0">
              <a:buNone/>
            </a:pPr>
            <a:r>
              <a:rPr lang="en-US" dirty="0"/>
              <a:t> </a:t>
            </a:r>
            <a:r>
              <a:rPr lang="en-US" b="1" i="1" dirty="0"/>
              <a:t>Owing to</a:t>
            </a:r>
            <a:r>
              <a:rPr lang="en-US" dirty="0"/>
              <a:t> – The advice given to the client was amended </a:t>
            </a:r>
            <a:r>
              <a:rPr lang="en-US" b="1" i="1" dirty="0"/>
              <a:t>owing to</a:t>
            </a:r>
            <a:r>
              <a:rPr lang="en-US" dirty="0"/>
              <a:t> a recent decision of the Court of Appeal.</a:t>
            </a:r>
          </a:p>
          <a:p>
            <a:pPr marL="0" indent="0">
              <a:buNone/>
            </a:pPr>
            <a:r>
              <a:rPr lang="en-US" dirty="0"/>
              <a:t> </a:t>
            </a:r>
            <a:r>
              <a:rPr lang="en-US" b="1" dirty="0"/>
              <a:t>Prior to</a:t>
            </a:r>
            <a:r>
              <a:rPr lang="en-US" dirty="0"/>
              <a:t> – The consent of the bank must be obtained </a:t>
            </a:r>
            <a:r>
              <a:rPr lang="en-US" b="1" i="1" dirty="0"/>
              <a:t>prior to</a:t>
            </a:r>
            <a:r>
              <a:rPr lang="en-US" dirty="0"/>
              <a:t> the share transfer being made.</a:t>
            </a:r>
          </a:p>
          <a:p>
            <a:pPr marL="0" indent="0">
              <a:buNone/>
            </a:pPr>
            <a:r>
              <a:rPr lang="en-US" dirty="0"/>
              <a:t> </a:t>
            </a:r>
            <a:r>
              <a:rPr lang="en-US" b="1" i="1" dirty="0"/>
              <a:t>pursuant to</a:t>
            </a:r>
            <a:r>
              <a:rPr lang="en-US" dirty="0"/>
              <a:t> – The company changed its name </a:t>
            </a:r>
            <a:r>
              <a:rPr lang="en-US" b="1" i="1" dirty="0"/>
              <a:t>pursuant to</a:t>
            </a:r>
            <a:r>
              <a:rPr lang="en-US" dirty="0"/>
              <a:t> the new legislation on company names.</a:t>
            </a:r>
          </a:p>
          <a:p>
            <a:pPr marL="0" indent="0">
              <a:buNone/>
            </a:pPr>
            <a:r>
              <a:rPr lang="en-US" b="1" i="1" dirty="0"/>
              <a:t>Regardless of</a:t>
            </a:r>
            <a:r>
              <a:rPr lang="en-US" dirty="0"/>
              <a:t> – Our client wishes to seek an injunction against his </a:t>
            </a:r>
            <a:r>
              <a:rPr lang="en-US" dirty="0" err="1"/>
              <a:t>neighbour</a:t>
            </a:r>
            <a:r>
              <a:rPr lang="en-US" dirty="0"/>
              <a:t> </a:t>
            </a:r>
            <a:r>
              <a:rPr lang="en-US" b="1" i="1" dirty="0"/>
              <a:t>regardless of</a:t>
            </a:r>
            <a:r>
              <a:rPr lang="en-US" dirty="0"/>
              <a:t> whether the building work is suspended or not.</a:t>
            </a:r>
          </a:p>
          <a:p>
            <a:pPr marL="0" indent="0">
              <a:buNone/>
            </a:pPr>
            <a:endParaRPr lang="en-US" dirty="0"/>
          </a:p>
        </p:txBody>
      </p:sp>
    </p:spTree>
    <p:extLst>
      <p:ext uri="{BB962C8B-B14F-4D97-AF65-F5344CB8AC3E}">
        <p14:creationId xmlns:p14="http://schemas.microsoft.com/office/powerpoint/2010/main" val="304481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3181-2743-432B-B241-F12DC7F51D63}"/>
              </a:ext>
            </a:extLst>
          </p:cNvPr>
          <p:cNvSpPr>
            <a:spLocks noGrp="1"/>
          </p:cNvSpPr>
          <p:nvPr>
            <p:ph type="title"/>
          </p:nvPr>
        </p:nvSpPr>
        <p:spPr/>
        <p:txBody>
          <a:bodyPr/>
          <a:lstStyle/>
          <a:p>
            <a:pPr algn="ctr"/>
            <a:r>
              <a:rPr lang="en-US" b="1" dirty="0"/>
              <a:t>THE IMPORTANCE OF LEGAL ENGLISH</a:t>
            </a:r>
          </a:p>
        </p:txBody>
      </p:sp>
      <p:sp>
        <p:nvSpPr>
          <p:cNvPr id="3" name="Content Placeholder 2">
            <a:extLst>
              <a:ext uri="{FF2B5EF4-FFF2-40B4-BE49-F238E27FC236}">
                <a16:creationId xmlns:a16="http://schemas.microsoft.com/office/drawing/2014/main" id="{956D168E-3F98-42F4-9CD5-37817C1CEAC4}"/>
              </a:ext>
            </a:extLst>
          </p:cNvPr>
          <p:cNvSpPr>
            <a:spLocks noGrp="1"/>
          </p:cNvSpPr>
          <p:nvPr>
            <p:ph idx="1"/>
          </p:nvPr>
        </p:nvSpPr>
        <p:spPr/>
        <p:txBody>
          <a:bodyPr>
            <a:normAutofit/>
          </a:bodyPr>
          <a:lstStyle/>
          <a:p>
            <a:pPr algn="just"/>
            <a:r>
              <a:rPr lang="en-US" sz="4000" dirty="0"/>
              <a:t>Legal English is important because law is important; it provides the means by which law, when written in English, is articulated, applied and enforced.</a:t>
            </a:r>
          </a:p>
        </p:txBody>
      </p:sp>
    </p:spTree>
    <p:extLst>
      <p:ext uri="{BB962C8B-B14F-4D97-AF65-F5344CB8AC3E}">
        <p14:creationId xmlns:p14="http://schemas.microsoft.com/office/powerpoint/2010/main" val="2586367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D632-585C-40A6-A7D8-24070C59BA34}"/>
              </a:ext>
            </a:extLst>
          </p:cNvPr>
          <p:cNvSpPr>
            <a:spLocks noGrp="1"/>
          </p:cNvSpPr>
          <p:nvPr>
            <p:ph type="title"/>
          </p:nvPr>
        </p:nvSpPr>
        <p:spPr/>
        <p:txBody>
          <a:bodyPr/>
          <a:lstStyle/>
          <a:p>
            <a:pPr algn="ctr"/>
            <a:r>
              <a:rPr kumimoji="0" lang="en-US" sz="38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TWO-WORD PREPOSITIONS WITH EXAMPLES OF USAGE</a:t>
            </a:r>
            <a:endParaRPr lang="en-US" dirty="0"/>
          </a:p>
        </p:txBody>
      </p:sp>
      <p:sp>
        <p:nvSpPr>
          <p:cNvPr id="3" name="Content Placeholder 2">
            <a:extLst>
              <a:ext uri="{FF2B5EF4-FFF2-40B4-BE49-F238E27FC236}">
                <a16:creationId xmlns:a16="http://schemas.microsoft.com/office/drawing/2014/main" id="{BAE03AD3-7EA0-49EB-9E32-6F6694D59EBF}"/>
              </a:ext>
            </a:extLst>
          </p:cNvPr>
          <p:cNvSpPr>
            <a:spLocks noGrp="1"/>
          </p:cNvSpPr>
          <p:nvPr>
            <p:ph idx="1"/>
          </p:nvPr>
        </p:nvSpPr>
        <p:spPr/>
        <p:txBody>
          <a:bodyPr/>
          <a:lstStyle/>
          <a:p>
            <a:r>
              <a:rPr lang="en-US" b="1" i="1" dirty="0"/>
              <a:t>Subsequent to</a:t>
            </a:r>
            <a:r>
              <a:rPr lang="en-US" dirty="0"/>
              <a:t> – The court’s decision was handed down </a:t>
            </a:r>
            <a:r>
              <a:rPr lang="en-US" b="1" i="1" dirty="0"/>
              <a:t>subsequent to</a:t>
            </a:r>
            <a:r>
              <a:rPr lang="en-US" dirty="0"/>
              <a:t> the new law coming into force.</a:t>
            </a:r>
          </a:p>
          <a:p>
            <a:r>
              <a:rPr lang="en-US" b="1" i="1" dirty="0"/>
              <a:t>Thanks to</a:t>
            </a:r>
            <a:r>
              <a:rPr lang="en-US" dirty="0"/>
              <a:t> – A satisfactory outcome was achieved in the case, </a:t>
            </a:r>
            <a:r>
              <a:rPr lang="en-US" b="1" i="1" dirty="0"/>
              <a:t>thanks</a:t>
            </a:r>
            <a:r>
              <a:rPr lang="en-US" dirty="0"/>
              <a:t> to the meticulous work undertaken by the claimant’s lawyers.</a:t>
            </a:r>
          </a:p>
          <a:p>
            <a:r>
              <a:rPr lang="en-US" b="1" i="1" dirty="0"/>
              <a:t>That of</a:t>
            </a:r>
            <a:r>
              <a:rPr lang="en-US" dirty="0"/>
              <a:t> – One issue still remains to be resolved – </a:t>
            </a:r>
            <a:r>
              <a:rPr lang="en-US" b="1" i="1" dirty="0"/>
              <a:t>that of </a:t>
            </a:r>
            <a:r>
              <a:rPr lang="en-US" dirty="0"/>
              <a:t>the payment method to be used.</a:t>
            </a:r>
          </a:p>
        </p:txBody>
      </p:sp>
    </p:spTree>
    <p:extLst>
      <p:ext uri="{BB962C8B-B14F-4D97-AF65-F5344CB8AC3E}">
        <p14:creationId xmlns:p14="http://schemas.microsoft.com/office/powerpoint/2010/main" val="3696511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736E-A4A5-44F5-9587-03FF278C3698}"/>
              </a:ext>
            </a:extLst>
          </p:cNvPr>
          <p:cNvSpPr>
            <a:spLocks noGrp="1"/>
          </p:cNvSpPr>
          <p:nvPr>
            <p:ph type="title"/>
          </p:nvPr>
        </p:nvSpPr>
        <p:spPr/>
        <p:txBody>
          <a:bodyPr/>
          <a:lstStyle/>
          <a:p>
            <a:pPr algn="ctr"/>
            <a:r>
              <a:rPr kumimoji="0" lang="en-US" sz="38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THREE-WORD PREPOSITIONS WITH EXAMPLES OF USAGE</a:t>
            </a:r>
            <a:endParaRPr lang="en-US" dirty="0"/>
          </a:p>
        </p:txBody>
      </p:sp>
      <p:sp>
        <p:nvSpPr>
          <p:cNvPr id="3" name="Content Placeholder 2">
            <a:extLst>
              <a:ext uri="{FF2B5EF4-FFF2-40B4-BE49-F238E27FC236}">
                <a16:creationId xmlns:a16="http://schemas.microsoft.com/office/drawing/2014/main" id="{90B805B8-C8C4-432D-8C3C-AAE3A9A07E67}"/>
              </a:ext>
            </a:extLst>
          </p:cNvPr>
          <p:cNvSpPr>
            <a:spLocks noGrp="1"/>
          </p:cNvSpPr>
          <p:nvPr>
            <p:ph idx="1"/>
          </p:nvPr>
        </p:nvSpPr>
        <p:spPr>
          <a:xfrm>
            <a:off x="1097280" y="1934817"/>
            <a:ext cx="10058400" cy="3934275"/>
          </a:xfrm>
        </p:spPr>
        <p:txBody>
          <a:bodyPr>
            <a:normAutofit/>
          </a:bodyPr>
          <a:lstStyle/>
          <a:p>
            <a:r>
              <a:rPr lang="en-US" b="1" i="1" dirty="0"/>
              <a:t>As far as</a:t>
            </a:r>
            <a:r>
              <a:rPr lang="en-US" dirty="0"/>
              <a:t> – The summons has not yet been served </a:t>
            </a:r>
            <a:r>
              <a:rPr lang="en-US" b="1" i="1" dirty="0"/>
              <a:t>as far as</a:t>
            </a:r>
            <a:r>
              <a:rPr lang="en-US" dirty="0"/>
              <a:t> I know.</a:t>
            </a:r>
          </a:p>
          <a:p>
            <a:r>
              <a:rPr lang="en-US" b="1" i="1" dirty="0"/>
              <a:t>As well as</a:t>
            </a:r>
            <a:r>
              <a:rPr lang="en-US" dirty="0"/>
              <a:t> – The vendor must deliver the software </a:t>
            </a:r>
            <a:r>
              <a:rPr lang="en-US" b="1" i="1" dirty="0"/>
              <a:t>as well as</a:t>
            </a:r>
            <a:r>
              <a:rPr lang="en-US" dirty="0"/>
              <a:t> the hardware n later than 10 December.</a:t>
            </a:r>
          </a:p>
          <a:p>
            <a:r>
              <a:rPr lang="en-US" b="1" i="1" dirty="0"/>
              <a:t>By means of</a:t>
            </a:r>
            <a:r>
              <a:rPr lang="en-US" dirty="0"/>
              <a:t> – Payment shall be made </a:t>
            </a:r>
            <a:r>
              <a:rPr lang="en-US" b="1" i="1" dirty="0"/>
              <a:t>by means of</a:t>
            </a:r>
            <a:r>
              <a:rPr lang="en-US" dirty="0"/>
              <a:t> direct bank transfer.</a:t>
            </a:r>
          </a:p>
          <a:p>
            <a:r>
              <a:rPr lang="en-US" b="1" i="1" dirty="0"/>
              <a:t>In accordance with</a:t>
            </a:r>
            <a:r>
              <a:rPr lang="en-US" dirty="0"/>
              <a:t> – The sum of $45,000 must be paid on 5 December </a:t>
            </a:r>
            <a:r>
              <a:rPr lang="en-US" b="1" i="1" dirty="0"/>
              <a:t>in accordance with</a:t>
            </a:r>
            <a:r>
              <a:rPr lang="en-US" dirty="0"/>
              <a:t> the court order.</a:t>
            </a:r>
          </a:p>
          <a:p>
            <a:r>
              <a:rPr lang="en-US" b="1" i="1" dirty="0"/>
              <a:t>In addition to</a:t>
            </a:r>
            <a:r>
              <a:rPr lang="en-US" dirty="0"/>
              <a:t> – Certain legal documents require the signature of witnesses </a:t>
            </a:r>
            <a:r>
              <a:rPr lang="en-US" b="1" i="1" dirty="0"/>
              <a:t>in addition to </a:t>
            </a:r>
            <a:r>
              <a:rPr lang="en-US" dirty="0"/>
              <a:t>the parties in order to be valid.</a:t>
            </a:r>
          </a:p>
          <a:p>
            <a:r>
              <a:rPr lang="en-US" b="1" i="1" dirty="0"/>
              <a:t>In case of</a:t>
            </a:r>
            <a:r>
              <a:rPr lang="en-US" dirty="0"/>
              <a:t> – </a:t>
            </a:r>
            <a:r>
              <a:rPr lang="en-US" b="1" i="1" dirty="0"/>
              <a:t>In case of</a:t>
            </a:r>
            <a:r>
              <a:rPr lang="en-US" dirty="0"/>
              <a:t> fire the lifts should not be used.</a:t>
            </a:r>
          </a:p>
        </p:txBody>
      </p:sp>
    </p:spTree>
    <p:extLst>
      <p:ext uri="{BB962C8B-B14F-4D97-AF65-F5344CB8AC3E}">
        <p14:creationId xmlns:p14="http://schemas.microsoft.com/office/powerpoint/2010/main" val="1869600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78FE-25C0-4166-A8BA-915984DFEB53}"/>
              </a:ext>
            </a:extLst>
          </p:cNvPr>
          <p:cNvSpPr>
            <a:spLocks noGrp="1"/>
          </p:cNvSpPr>
          <p:nvPr>
            <p:ph type="title"/>
          </p:nvPr>
        </p:nvSpPr>
        <p:spPr/>
        <p:txBody>
          <a:bodyPr/>
          <a:lstStyle/>
          <a:p>
            <a:pPr algn="ctr"/>
            <a:r>
              <a:rPr kumimoji="0" lang="en-US" sz="38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LIST OF THREE-WORD PREPOSITIONS WITH EXAMPLES OF USAGE</a:t>
            </a:r>
            <a:endParaRPr lang="en-US" dirty="0"/>
          </a:p>
        </p:txBody>
      </p:sp>
      <p:sp>
        <p:nvSpPr>
          <p:cNvPr id="3" name="Content Placeholder 2">
            <a:extLst>
              <a:ext uri="{FF2B5EF4-FFF2-40B4-BE49-F238E27FC236}">
                <a16:creationId xmlns:a16="http://schemas.microsoft.com/office/drawing/2014/main" id="{CC743679-E321-4579-9DBD-D2859E11F3BB}"/>
              </a:ext>
            </a:extLst>
          </p:cNvPr>
          <p:cNvSpPr>
            <a:spLocks noGrp="1"/>
          </p:cNvSpPr>
          <p:nvPr>
            <p:ph idx="1"/>
          </p:nvPr>
        </p:nvSpPr>
        <p:spPr/>
        <p:txBody>
          <a:bodyPr>
            <a:normAutofit fontScale="92500" lnSpcReduction="10000"/>
          </a:bodyPr>
          <a:lstStyle/>
          <a:p>
            <a:r>
              <a:rPr lang="en-US" b="1" i="1" dirty="0"/>
              <a:t>In lieu of</a:t>
            </a:r>
            <a:r>
              <a:rPr lang="en-US" dirty="0"/>
              <a:t> – The employee shall receive time off </a:t>
            </a:r>
            <a:r>
              <a:rPr lang="en-US" b="1" i="1" dirty="0"/>
              <a:t>in lieu of</a:t>
            </a:r>
            <a:r>
              <a:rPr lang="en-US" dirty="0"/>
              <a:t> payment.</a:t>
            </a:r>
          </a:p>
          <a:p>
            <a:r>
              <a:rPr lang="en-US" b="1" i="1" dirty="0"/>
              <a:t>In spite of</a:t>
            </a:r>
            <a:r>
              <a:rPr lang="en-US" dirty="0"/>
              <a:t> – The assignment was completed by the agreed deadline </a:t>
            </a:r>
            <a:r>
              <a:rPr lang="en-US" b="1" i="1" dirty="0"/>
              <a:t>in spite of</a:t>
            </a:r>
            <a:r>
              <a:rPr lang="en-US" dirty="0"/>
              <a:t> several unforeseen difficulties that arose along the way.</a:t>
            </a:r>
          </a:p>
          <a:p>
            <a:r>
              <a:rPr lang="en-US" b="1" i="1" dirty="0"/>
              <a:t>On account of</a:t>
            </a:r>
            <a:r>
              <a:rPr lang="en-US" dirty="0"/>
              <a:t> – We have had to terminate Mr. Taylor’s employment contract </a:t>
            </a:r>
            <a:r>
              <a:rPr lang="en-US" b="1" dirty="0"/>
              <a:t>on account of</a:t>
            </a:r>
            <a:r>
              <a:rPr lang="en-US" dirty="0"/>
              <a:t> his unsatisfactory performance at work.</a:t>
            </a:r>
          </a:p>
          <a:p>
            <a:r>
              <a:rPr lang="en-US" b="1" i="1" dirty="0"/>
              <a:t>On behalf of</a:t>
            </a:r>
            <a:r>
              <a:rPr lang="en-US" dirty="0"/>
              <a:t> – The lawyer appeared </a:t>
            </a:r>
            <a:r>
              <a:rPr lang="en-US" b="1" i="1" dirty="0"/>
              <a:t>on behalf of</a:t>
            </a:r>
            <a:r>
              <a:rPr lang="en-US" dirty="0"/>
              <a:t> her client at the pre-trial review.</a:t>
            </a:r>
          </a:p>
          <a:p>
            <a:r>
              <a:rPr lang="en-US" b="1" i="1" dirty="0"/>
              <a:t>On top of</a:t>
            </a:r>
            <a:r>
              <a:rPr lang="en-US" dirty="0"/>
              <a:t> – The employee received a bonus of EUR 10,000 </a:t>
            </a:r>
            <a:r>
              <a:rPr lang="en-US" b="1" i="1" dirty="0"/>
              <a:t>on top of</a:t>
            </a:r>
            <a:r>
              <a:rPr lang="en-US" dirty="0"/>
              <a:t> his regular salary at the end of the year.</a:t>
            </a:r>
          </a:p>
          <a:p>
            <a:r>
              <a:rPr lang="en-US" b="1" i="1" dirty="0"/>
              <a:t>With regard to</a:t>
            </a:r>
            <a:r>
              <a:rPr lang="en-US" dirty="0"/>
              <a:t>/</a:t>
            </a:r>
            <a:r>
              <a:rPr lang="en-US" b="1" i="1" dirty="0"/>
              <a:t>with respect to</a:t>
            </a:r>
            <a:r>
              <a:rPr lang="en-US" dirty="0"/>
              <a:t> – </a:t>
            </a:r>
            <a:r>
              <a:rPr lang="en-US" b="1" i="1" dirty="0"/>
              <a:t>With regard to</a:t>
            </a:r>
            <a:r>
              <a:rPr lang="en-US" dirty="0"/>
              <a:t>/</a:t>
            </a:r>
            <a:r>
              <a:rPr lang="en-US" b="1" i="1" dirty="0"/>
              <a:t>with respect to</a:t>
            </a:r>
            <a:r>
              <a:rPr lang="en-US" dirty="0"/>
              <a:t> the question of costs, we consider that the sum of EUR 35,000 should be adequate.</a:t>
            </a:r>
          </a:p>
          <a:p>
            <a:endParaRPr lang="en-US" dirty="0"/>
          </a:p>
        </p:txBody>
      </p:sp>
    </p:spTree>
    <p:extLst>
      <p:ext uri="{BB962C8B-B14F-4D97-AF65-F5344CB8AC3E}">
        <p14:creationId xmlns:p14="http://schemas.microsoft.com/office/powerpoint/2010/main" val="605783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756B-E8E2-4E6B-B558-FAED9A1C7A61}"/>
              </a:ext>
            </a:extLst>
          </p:cNvPr>
          <p:cNvSpPr>
            <a:spLocks noGrp="1"/>
          </p:cNvSpPr>
          <p:nvPr>
            <p:ph type="title"/>
          </p:nvPr>
        </p:nvSpPr>
        <p:spPr>
          <a:xfrm>
            <a:off x="1097279" y="286603"/>
            <a:ext cx="10432111" cy="1450757"/>
          </a:xfrm>
        </p:spPr>
        <p:txBody>
          <a:bodyPr>
            <a:normAutofit/>
          </a:bodyPr>
          <a:lstStyle/>
          <a:p>
            <a:r>
              <a:rPr lang="en-US" b="1" dirty="0"/>
              <a:t>LEGAL WRITING STANDARDS: Dates, Numbers, &amp; Headings</a:t>
            </a:r>
          </a:p>
        </p:txBody>
      </p:sp>
      <p:sp>
        <p:nvSpPr>
          <p:cNvPr id="3" name="Content Placeholder 2">
            <a:extLst>
              <a:ext uri="{FF2B5EF4-FFF2-40B4-BE49-F238E27FC236}">
                <a16:creationId xmlns:a16="http://schemas.microsoft.com/office/drawing/2014/main" id="{78A5C9CF-0EEF-49C3-AF57-046A6B2FF9E6}"/>
              </a:ext>
            </a:extLst>
          </p:cNvPr>
          <p:cNvSpPr>
            <a:spLocks noGrp="1"/>
          </p:cNvSpPr>
          <p:nvPr>
            <p:ph idx="1"/>
          </p:nvPr>
        </p:nvSpPr>
        <p:spPr/>
        <p:txBody>
          <a:bodyPr>
            <a:normAutofit/>
          </a:bodyPr>
          <a:lstStyle/>
          <a:p>
            <a:r>
              <a:rPr lang="en-US" sz="3600" dirty="0"/>
              <a:t>When using British English, dates should be written as follows:</a:t>
            </a:r>
          </a:p>
          <a:p>
            <a:pPr>
              <a:buFont typeface="Wingdings" panose="05000000000000000000" pitchFamily="2" charset="2"/>
              <a:buChar char="q"/>
            </a:pPr>
            <a:r>
              <a:rPr lang="en-US" sz="3600" dirty="0"/>
              <a:t>21 February 2020 - not </a:t>
            </a:r>
            <a:r>
              <a:rPr lang="en-US" sz="3600" strike="sngStrike" dirty="0">
                <a:solidFill>
                  <a:srgbClr val="FF0000"/>
                </a:solidFill>
              </a:rPr>
              <a:t>21</a:t>
            </a:r>
            <a:r>
              <a:rPr lang="en-US" sz="3600" strike="sngStrike" baseline="30000" dirty="0">
                <a:solidFill>
                  <a:srgbClr val="FF0000"/>
                </a:solidFill>
              </a:rPr>
              <a:t>st</a:t>
            </a:r>
            <a:r>
              <a:rPr lang="en-US" sz="3600" strike="sngStrike" dirty="0">
                <a:solidFill>
                  <a:srgbClr val="FF0000"/>
                </a:solidFill>
              </a:rPr>
              <a:t> February 2020</a:t>
            </a:r>
            <a:r>
              <a:rPr lang="en-US" sz="3600" dirty="0"/>
              <a:t> or </a:t>
            </a:r>
            <a:r>
              <a:rPr lang="en-US" sz="3600" strike="sngStrike" dirty="0">
                <a:solidFill>
                  <a:srgbClr val="FF0000"/>
                </a:solidFill>
              </a:rPr>
              <a:t>February 21, 2020</a:t>
            </a:r>
            <a:r>
              <a:rPr lang="en-US" sz="3600" dirty="0"/>
              <a:t>.</a:t>
            </a:r>
          </a:p>
        </p:txBody>
      </p:sp>
    </p:spTree>
    <p:extLst>
      <p:ext uri="{BB962C8B-B14F-4D97-AF65-F5344CB8AC3E}">
        <p14:creationId xmlns:p14="http://schemas.microsoft.com/office/powerpoint/2010/main" val="2723445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EB2D-0209-4711-B31C-72D34349160F}"/>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LEGAL WRITING STANDARDS: Numbers</a:t>
            </a:r>
            <a:endParaRPr lang="en-US" dirty="0"/>
          </a:p>
        </p:txBody>
      </p:sp>
      <p:sp>
        <p:nvSpPr>
          <p:cNvPr id="3" name="Content Placeholder 2">
            <a:extLst>
              <a:ext uri="{FF2B5EF4-FFF2-40B4-BE49-F238E27FC236}">
                <a16:creationId xmlns:a16="http://schemas.microsoft.com/office/drawing/2014/main" id="{0DDDF011-810E-4F24-97FC-D8B3B3F93563}"/>
              </a:ext>
            </a:extLst>
          </p:cNvPr>
          <p:cNvSpPr>
            <a:spLocks noGrp="1"/>
          </p:cNvSpPr>
          <p:nvPr>
            <p:ph idx="1"/>
          </p:nvPr>
        </p:nvSpPr>
        <p:spPr>
          <a:xfrm>
            <a:off x="1097280" y="1934817"/>
            <a:ext cx="10058400" cy="3934276"/>
          </a:xfrm>
        </p:spPr>
        <p:txBody>
          <a:bodyPr>
            <a:noAutofit/>
          </a:bodyPr>
          <a:lstStyle/>
          <a:p>
            <a:pPr algn="just"/>
            <a:r>
              <a:rPr lang="en-US" sz="2150" dirty="0"/>
              <a:t>The general rule is that all numbers ten and below should be spelled out and numbers 11 and above should be put in numerals. However, there are certain exceptions to this:</a:t>
            </a:r>
          </a:p>
          <a:p>
            <a:pPr algn="just">
              <a:buFont typeface="Wingdings" panose="05000000000000000000" pitchFamily="2" charset="2"/>
              <a:buChar char="q"/>
            </a:pPr>
            <a:r>
              <a:rPr lang="en-US" sz="2150" dirty="0"/>
              <a:t>If numbers recur through the text or are being used for calculations, then numerals should be used.</a:t>
            </a:r>
          </a:p>
          <a:p>
            <a:pPr algn="just">
              <a:buFont typeface="Wingdings" panose="05000000000000000000" pitchFamily="2" charset="2"/>
              <a:buChar char="q"/>
            </a:pPr>
            <a:r>
              <a:rPr lang="en-US" sz="2150" dirty="0"/>
              <a:t>If the number is approximate (e.g. ‘around six hundred years ago’) it should be spelled out.</a:t>
            </a:r>
          </a:p>
          <a:p>
            <a:pPr algn="just">
              <a:buFont typeface="Wingdings" panose="05000000000000000000" pitchFamily="2" charset="2"/>
              <a:buChar char="q"/>
            </a:pPr>
            <a:r>
              <a:rPr lang="en-US" sz="2150" dirty="0"/>
              <a:t>Very large numbers should generally be expressed without using rows of zeros where possible (e.g. $3.5 million instead of $3,500,000). In contracts the use of both words and numbers is common in order to increase certainty. For example, ‘THREE THOUSAND FIVE HUNDRED EUROS (EUR 3,500)’</a:t>
            </a:r>
          </a:p>
        </p:txBody>
      </p:sp>
    </p:spTree>
    <p:extLst>
      <p:ext uri="{BB962C8B-B14F-4D97-AF65-F5344CB8AC3E}">
        <p14:creationId xmlns:p14="http://schemas.microsoft.com/office/powerpoint/2010/main" val="398049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6F96-31E5-4559-BC1B-E5611CE285A3}"/>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LEGAL WRITING STANDARDS: </a:t>
            </a:r>
            <a:r>
              <a:rPr lang="en-US" sz="4200" b="1" dirty="0">
                <a:solidFill>
                  <a:srgbClr val="000000">
                    <a:lumMod val="75000"/>
                    <a:lumOff val="25000"/>
                  </a:srgbClr>
                </a:solidFill>
                <a:latin typeface="Bookman Old Style" panose="020F0302020204030204"/>
              </a:rPr>
              <a:t>Heading</a:t>
            </a: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a:t>
            </a:r>
            <a:endParaRPr lang="en-US" dirty="0"/>
          </a:p>
        </p:txBody>
      </p:sp>
      <p:sp>
        <p:nvSpPr>
          <p:cNvPr id="3" name="Content Placeholder 2">
            <a:extLst>
              <a:ext uri="{FF2B5EF4-FFF2-40B4-BE49-F238E27FC236}">
                <a16:creationId xmlns:a16="http://schemas.microsoft.com/office/drawing/2014/main" id="{53F0C7CE-C030-47EF-A2E9-1D51BA31333C}"/>
              </a:ext>
            </a:extLst>
          </p:cNvPr>
          <p:cNvSpPr>
            <a:spLocks noGrp="1"/>
          </p:cNvSpPr>
          <p:nvPr>
            <p:ph idx="1"/>
          </p:nvPr>
        </p:nvSpPr>
        <p:spPr>
          <a:xfrm>
            <a:off x="1097280" y="2147957"/>
            <a:ext cx="10058400" cy="3760891"/>
          </a:xfrm>
        </p:spPr>
        <p:txBody>
          <a:bodyPr>
            <a:noAutofit/>
          </a:bodyPr>
          <a:lstStyle/>
          <a:p>
            <a:pPr algn="just"/>
            <a:r>
              <a:rPr lang="en-US" sz="2100" dirty="0"/>
              <a:t>When </a:t>
            </a:r>
            <a:r>
              <a:rPr lang="en-US" sz="2100" dirty="0" err="1"/>
              <a:t>capitalising</a:t>
            </a:r>
            <a:r>
              <a:rPr lang="en-US" sz="2100" dirty="0"/>
              <a:t> the initial letters of words in headings or titles, the following rules should be followed:</a:t>
            </a:r>
          </a:p>
          <a:p>
            <a:pPr algn="just">
              <a:buFont typeface="Wingdings" panose="05000000000000000000" pitchFamily="2" charset="2"/>
              <a:buChar char="q"/>
            </a:pPr>
            <a:r>
              <a:rPr lang="en-US" sz="2100" dirty="0" err="1"/>
              <a:t>Capitalise</a:t>
            </a:r>
            <a:r>
              <a:rPr lang="en-US" sz="2100" dirty="0"/>
              <a:t> the first letter of every important word in the heading such as a noun, pronoun, verb, adjective and adverb.</a:t>
            </a:r>
          </a:p>
          <a:p>
            <a:pPr algn="just">
              <a:buFont typeface="Wingdings" panose="05000000000000000000" pitchFamily="2" charset="2"/>
              <a:buChar char="q"/>
            </a:pPr>
            <a:r>
              <a:rPr lang="en-US" sz="2100" dirty="0" err="1"/>
              <a:t>Capitalise</a:t>
            </a:r>
            <a:r>
              <a:rPr lang="en-US" sz="2100" dirty="0"/>
              <a:t> the first letter of the first and last word regardless of what part of speech they are.</a:t>
            </a:r>
          </a:p>
          <a:p>
            <a:pPr algn="just">
              <a:buFont typeface="Wingdings" panose="05000000000000000000" pitchFamily="2" charset="2"/>
              <a:buChar char="q"/>
            </a:pPr>
            <a:r>
              <a:rPr lang="en-US" sz="2100" dirty="0"/>
              <a:t>Also capitalize the </a:t>
            </a:r>
            <a:r>
              <a:rPr lang="en-US" sz="2100" dirty="0" err="1"/>
              <a:t>the</a:t>
            </a:r>
            <a:r>
              <a:rPr lang="en-US" sz="2100" dirty="0"/>
              <a:t> first letter of any word that follows a colon or dash.</a:t>
            </a:r>
          </a:p>
          <a:p>
            <a:pPr algn="just">
              <a:buFont typeface="Wingdings" panose="05000000000000000000" pitchFamily="2" charset="2"/>
              <a:buChar char="q"/>
            </a:pPr>
            <a:r>
              <a:rPr lang="en-US" sz="2100" dirty="0"/>
              <a:t>Put articles (</a:t>
            </a:r>
            <a:r>
              <a:rPr lang="en-US" sz="2100" b="1" i="1" dirty="0"/>
              <a:t>the</a:t>
            </a:r>
            <a:r>
              <a:rPr lang="en-US" sz="2100" dirty="0"/>
              <a:t>, </a:t>
            </a:r>
            <a:r>
              <a:rPr lang="en-US" sz="2100" b="1" i="1" dirty="0"/>
              <a:t>a</a:t>
            </a:r>
            <a:r>
              <a:rPr lang="en-US" sz="2100" dirty="0"/>
              <a:t>, </a:t>
            </a:r>
            <a:r>
              <a:rPr lang="en-US" sz="2100" b="1" i="1" dirty="0"/>
              <a:t>an</a:t>
            </a:r>
            <a:r>
              <a:rPr lang="en-US" sz="2100" dirty="0"/>
              <a:t>), conjunctions (e.g. </a:t>
            </a:r>
            <a:r>
              <a:rPr lang="en-US" sz="2100" b="1" i="1" dirty="0"/>
              <a:t>and</a:t>
            </a:r>
            <a:r>
              <a:rPr lang="en-US" sz="2100" dirty="0"/>
              <a:t>, </a:t>
            </a:r>
            <a:r>
              <a:rPr lang="en-US" sz="2100" b="1" i="1" dirty="0"/>
              <a:t>or</a:t>
            </a:r>
            <a:r>
              <a:rPr lang="en-US" sz="2100" dirty="0"/>
              <a:t>) and prepositions of four or fewer letters (e.g. </a:t>
            </a:r>
            <a:r>
              <a:rPr lang="en-US" sz="2100" b="1" i="1" dirty="0"/>
              <a:t>of</a:t>
            </a:r>
            <a:r>
              <a:rPr lang="en-US" sz="2100" dirty="0"/>
              <a:t>, </a:t>
            </a:r>
            <a:r>
              <a:rPr lang="en-US" sz="2100" b="1" i="1" dirty="0"/>
              <a:t>by</a:t>
            </a:r>
            <a:r>
              <a:rPr lang="en-US" sz="2100" dirty="0"/>
              <a:t>, </a:t>
            </a:r>
            <a:r>
              <a:rPr lang="en-US" sz="2100" b="1" i="1" dirty="0"/>
              <a:t>with</a:t>
            </a:r>
            <a:r>
              <a:rPr lang="en-US" sz="2100" dirty="0"/>
              <a:t>) in lower case unless they are the first or last word of the heading or the first word following a colon or dash.</a:t>
            </a:r>
          </a:p>
        </p:txBody>
      </p:sp>
    </p:spTree>
    <p:extLst>
      <p:ext uri="{BB962C8B-B14F-4D97-AF65-F5344CB8AC3E}">
        <p14:creationId xmlns:p14="http://schemas.microsoft.com/office/powerpoint/2010/main" val="2116904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54C1-6E08-4DB2-B300-FE4E7CB1E278}"/>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LEGAL WRITING STANDARDS: Headings</a:t>
            </a:r>
            <a:endParaRPr lang="en-US" dirty="0"/>
          </a:p>
        </p:txBody>
      </p:sp>
      <p:sp>
        <p:nvSpPr>
          <p:cNvPr id="3" name="Content Placeholder 2">
            <a:extLst>
              <a:ext uri="{FF2B5EF4-FFF2-40B4-BE49-F238E27FC236}">
                <a16:creationId xmlns:a16="http://schemas.microsoft.com/office/drawing/2014/main" id="{9A3C5A09-CCC6-474F-9EB3-FB373172954C}"/>
              </a:ext>
            </a:extLst>
          </p:cNvPr>
          <p:cNvSpPr>
            <a:spLocks noGrp="1"/>
          </p:cNvSpPr>
          <p:nvPr>
            <p:ph idx="1"/>
          </p:nvPr>
        </p:nvSpPr>
        <p:spPr/>
        <p:txBody>
          <a:bodyPr>
            <a:normAutofit/>
          </a:bodyPr>
          <a:lstStyle/>
          <a:p>
            <a:r>
              <a:rPr lang="en-US" sz="3600" dirty="0"/>
              <a:t>Using the system described above produces headings that look like this:</a:t>
            </a:r>
          </a:p>
          <a:p>
            <a:pPr algn="ctr"/>
            <a:r>
              <a:rPr lang="en-US" sz="3600" b="1" dirty="0"/>
              <a:t>The Treatment of Snake and Spider Bites: A Comprehensive and Practical Manual</a:t>
            </a:r>
          </a:p>
        </p:txBody>
      </p:sp>
    </p:spTree>
    <p:extLst>
      <p:ext uri="{BB962C8B-B14F-4D97-AF65-F5344CB8AC3E}">
        <p14:creationId xmlns:p14="http://schemas.microsoft.com/office/powerpoint/2010/main" val="995158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5BE9-37B6-4873-9540-22315AB077CC}"/>
              </a:ext>
            </a:extLst>
          </p:cNvPr>
          <p:cNvSpPr>
            <a:spLocks noGrp="1"/>
          </p:cNvSpPr>
          <p:nvPr>
            <p:ph type="title"/>
          </p:nvPr>
        </p:nvSpPr>
        <p:spPr>
          <a:xfrm>
            <a:off x="1097280" y="286603"/>
            <a:ext cx="10193572" cy="1450757"/>
          </a:xfrm>
        </p:spPr>
        <p:txBody>
          <a:bodyPr>
            <a:noAutofit/>
          </a:bodyPr>
          <a:lstStyle/>
          <a:p>
            <a:r>
              <a:rPr lang="en-US" sz="5300" b="1" dirty="0"/>
              <a:t>ELEMENTS OF GOOD STYLE</a:t>
            </a:r>
          </a:p>
        </p:txBody>
      </p:sp>
      <p:sp>
        <p:nvSpPr>
          <p:cNvPr id="3" name="Content Placeholder 2">
            <a:extLst>
              <a:ext uri="{FF2B5EF4-FFF2-40B4-BE49-F238E27FC236}">
                <a16:creationId xmlns:a16="http://schemas.microsoft.com/office/drawing/2014/main" id="{7C396B13-ADE5-48E4-BBC5-82C496F3054F}"/>
              </a:ext>
            </a:extLst>
          </p:cNvPr>
          <p:cNvSpPr>
            <a:spLocks noGrp="1"/>
          </p:cNvSpPr>
          <p:nvPr>
            <p:ph idx="1"/>
          </p:nvPr>
        </p:nvSpPr>
        <p:spPr/>
        <p:txBody>
          <a:bodyPr>
            <a:normAutofit/>
          </a:bodyPr>
          <a:lstStyle/>
          <a:p>
            <a:pPr algn="just"/>
            <a:r>
              <a:rPr lang="en-US" sz="3600" dirty="0"/>
              <a:t>Style in legal writing is, to some extent, a matter of personal preference or company policy. The only unbreakable rules of style in legal documents, emails, letters and other communications are that your writing should be as easy to understand as possible and that it should avoid offensive terms</a:t>
            </a:r>
          </a:p>
        </p:txBody>
      </p:sp>
    </p:spTree>
    <p:extLst>
      <p:ext uri="{BB962C8B-B14F-4D97-AF65-F5344CB8AC3E}">
        <p14:creationId xmlns:p14="http://schemas.microsoft.com/office/powerpoint/2010/main" val="1313505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36FF-25C8-43F5-902B-7A28858FD8B4}"/>
              </a:ext>
            </a:extLst>
          </p:cNvPr>
          <p:cNvSpPr>
            <a:spLocks noGrp="1"/>
          </p:cNvSpPr>
          <p:nvPr>
            <p:ph type="title"/>
          </p:nvPr>
        </p:nvSpPr>
        <p:spPr/>
        <p:txBody>
          <a:bodyPr/>
          <a:lstStyle/>
          <a:p>
            <a:pPr algn="ctr"/>
            <a:r>
              <a:rPr lang="en-US" b="1" dirty="0"/>
              <a:t>USING WORDS THAT EASILY CONVEY YOUR MEANING</a:t>
            </a:r>
          </a:p>
        </p:txBody>
      </p:sp>
      <p:sp>
        <p:nvSpPr>
          <p:cNvPr id="3" name="Content Placeholder 2">
            <a:extLst>
              <a:ext uri="{FF2B5EF4-FFF2-40B4-BE49-F238E27FC236}">
                <a16:creationId xmlns:a16="http://schemas.microsoft.com/office/drawing/2014/main" id="{A7D48A9D-326A-49CF-9A9E-AF8056BC5559}"/>
              </a:ext>
            </a:extLst>
          </p:cNvPr>
          <p:cNvSpPr>
            <a:spLocks noGrp="1"/>
          </p:cNvSpPr>
          <p:nvPr>
            <p:ph idx="1"/>
          </p:nvPr>
        </p:nvSpPr>
        <p:spPr>
          <a:xfrm>
            <a:off x="1097280" y="1948071"/>
            <a:ext cx="10058400" cy="3921022"/>
          </a:xfrm>
        </p:spPr>
        <p:txBody>
          <a:bodyPr>
            <a:normAutofit fontScale="92500" lnSpcReduction="20000"/>
          </a:bodyPr>
          <a:lstStyle/>
          <a:p>
            <a:r>
              <a:rPr lang="en-US" sz="2000" b="1" dirty="0"/>
              <a:t>Obscure word or phrase	</a:t>
            </a:r>
            <a:r>
              <a:rPr lang="en-US" sz="2000" dirty="0"/>
              <a:t>			</a:t>
            </a:r>
            <a:r>
              <a:rPr lang="en-US" sz="2000" b="1" dirty="0"/>
              <a:t>Ordinary equivalent</a:t>
            </a:r>
          </a:p>
          <a:p>
            <a:r>
              <a:rPr lang="en-US" sz="2000" dirty="0"/>
              <a:t>Annex (i.e. a document to another document)	          attach</a:t>
            </a:r>
          </a:p>
          <a:p>
            <a:r>
              <a:rPr lang="en-US" sz="2000" dirty="0"/>
              <a:t>Append						          attach</a:t>
            </a:r>
          </a:p>
          <a:p>
            <a:r>
              <a:rPr lang="en-US" sz="2000" dirty="0"/>
              <a:t>Cease and desist				          stop</a:t>
            </a:r>
          </a:p>
          <a:p>
            <a:r>
              <a:rPr lang="en-US" sz="2000" dirty="0"/>
              <a:t>Conceal						          hide</a:t>
            </a:r>
          </a:p>
          <a:p>
            <a:r>
              <a:rPr lang="en-US" sz="2000" dirty="0"/>
              <a:t>Covenant and agree				          agree</a:t>
            </a:r>
          </a:p>
          <a:p>
            <a:r>
              <a:rPr lang="en-US" sz="2000" dirty="0"/>
              <a:t>Demise						          death</a:t>
            </a:r>
          </a:p>
          <a:p>
            <a:r>
              <a:rPr lang="en-US" sz="2000" dirty="0"/>
              <a:t>Detain					                         hold</a:t>
            </a:r>
          </a:p>
          <a:p>
            <a:r>
              <a:rPr lang="en-US" sz="2000" dirty="0"/>
              <a:t>Determine (as in </a:t>
            </a:r>
            <a:r>
              <a:rPr lang="en-US" sz="2000" b="1" dirty="0"/>
              <a:t>terminate</a:t>
            </a:r>
            <a:r>
              <a:rPr lang="en-US" sz="2000" dirty="0"/>
              <a:t>)		                         end OR decide (depending on context) </a:t>
            </a:r>
          </a:p>
        </p:txBody>
      </p:sp>
    </p:spTree>
    <p:extLst>
      <p:ext uri="{BB962C8B-B14F-4D97-AF65-F5344CB8AC3E}">
        <p14:creationId xmlns:p14="http://schemas.microsoft.com/office/powerpoint/2010/main" val="3940446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562B-F2C9-4219-BEB4-9253C73C9D18}"/>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USING WORDS THAT EASILY CONVEY YOUR MEANING</a:t>
            </a:r>
            <a:endParaRPr lang="en-US" dirty="0"/>
          </a:p>
        </p:txBody>
      </p:sp>
      <p:sp>
        <p:nvSpPr>
          <p:cNvPr id="3" name="Content Placeholder 2">
            <a:extLst>
              <a:ext uri="{FF2B5EF4-FFF2-40B4-BE49-F238E27FC236}">
                <a16:creationId xmlns:a16="http://schemas.microsoft.com/office/drawing/2014/main" id="{B381602A-FADA-4901-B23D-65A97FB875D2}"/>
              </a:ext>
            </a:extLst>
          </p:cNvPr>
          <p:cNvSpPr>
            <a:spLocks noGrp="1"/>
          </p:cNvSpPr>
          <p:nvPr>
            <p:ph idx="1"/>
          </p:nvPr>
        </p:nvSpPr>
        <p:spPr/>
        <p:txBody>
          <a:bodyPr>
            <a:normAutofit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Obscure word or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Ordinary equivalent</a:t>
            </a:r>
          </a:p>
          <a:p>
            <a:r>
              <a:rPr lang="en-US" dirty="0"/>
              <a:t>Donate						give</a:t>
            </a:r>
          </a:p>
          <a:p>
            <a:r>
              <a:rPr lang="en-US" dirty="0"/>
              <a:t>Effectuate					carry out</a:t>
            </a:r>
          </a:p>
          <a:p>
            <a:r>
              <a:rPr lang="en-US" dirty="0"/>
              <a:t>Employ (not in context of </a:t>
            </a:r>
            <a:r>
              <a:rPr lang="en-US" dirty="0" err="1"/>
              <a:t>labour</a:t>
            </a:r>
            <a:r>
              <a:rPr lang="en-US" dirty="0"/>
              <a:t> relations)		use</a:t>
            </a:r>
          </a:p>
          <a:p>
            <a:r>
              <a:rPr lang="en-US" dirty="0"/>
              <a:t>Endeavour					try</a:t>
            </a:r>
          </a:p>
          <a:p>
            <a:r>
              <a:rPr lang="en-US" dirty="0"/>
              <a:t>Expedite					hasten</a:t>
            </a:r>
          </a:p>
          <a:p>
            <a:r>
              <a:rPr lang="en-US" dirty="0"/>
              <a:t>Expend						spend</a:t>
            </a:r>
          </a:p>
          <a:p>
            <a:r>
              <a:rPr lang="en-US" dirty="0"/>
              <a:t>Expiration, expiry					end</a:t>
            </a:r>
          </a:p>
        </p:txBody>
      </p:sp>
    </p:spTree>
    <p:extLst>
      <p:ext uri="{BB962C8B-B14F-4D97-AF65-F5344CB8AC3E}">
        <p14:creationId xmlns:p14="http://schemas.microsoft.com/office/powerpoint/2010/main" val="249391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17D6-FDF2-48EB-AF22-9C6DC301441C}"/>
              </a:ext>
            </a:extLst>
          </p:cNvPr>
          <p:cNvSpPr>
            <a:spLocks noGrp="1"/>
          </p:cNvSpPr>
          <p:nvPr>
            <p:ph type="title"/>
          </p:nvPr>
        </p:nvSpPr>
        <p:spPr>
          <a:xfrm>
            <a:off x="1097280" y="286603"/>
            <a:ext cx="10299590" cy="1450757"/>
          </a:xfrm>
        </p:spPr>
        <p:txBody>
          <a:bodyPr/>
          <a:lstStyle/>
          <a:p>
            <a:r>
              <a:rPr lang="en-US" b="1" dirty="0"/>
              <a:t>GRAMMAR FOR LEGAL WRITING</a:t>
            </a:r>
          </a:p>
        </p:txBody>
      </p:sp>
      <p:sp>
        <p:nvSpPr>
          <p:cNvPr id="3" name="Content Placeholder 2">
            <a:extLst>
              <a:ext uri="{FF2B5EF4-FFF2-40B4-BE49-F238E27FC236}">
                <a16:creationId xmlns:a16="http://schemas.microsoft.com/office/drawing/2014/main" id="{421BC5D7-1869-4A9D-B4A6-A3D8EEA2C8C2}"/>
              </a:ext>
            </a:extLst>
          </p:cNvPr>
          <p:cNvSpPr>
            <a:spLocks noGrp="1"/>
          </p:cNvSpPr>
          <p:nvPr>
            <p:ph idx="1"/>
          </p:nvPr>
        </p:nvSpPr>
        <p:spPr/>
        <p:txBody>
          <a:bodyPr/>
          <a:lstStyle/>
          <a:p>
            <a:pPr marL="0" indent="0" algn="just">
              <a:buNone/>
            </a:pPr>
            <a:r>
              <a:rPr lang="en-US" b="1" dirty="0"/>
              <a:t> </a:t>
            </a:r>
            <a:r>
              <a:rPr lang="en-US" sz="3600" dirty="0"/>
              <a:t>One of the things that make English (let alone legal English) difficult is the fact that it has a rather confusing system of grammar, which is due to historical reasons whereby rules of one linguistic tradition got forced to compromise with those of another or some other traditions.</a:t>
            </a:r>
          </a:p>
        </p:txBody>
      </p:sp>
    </p:spTree>
    <p:extLst>
      <p:ext uri="{BB962C8B-B14F-4D97-AF65-F5344CB8AC3E}">
        <p14:creationId xmlns:p14="http://schemas.microsoft.com/office/powerpoint/2010/main" val="522493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6415-5086-4D32-B135-39F5EEC62B9A}"/>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USING WORDS THAT EASILY CONVEY YOUR MEANING</a:t>
            </a:r>
            <a:endParaRPr lang="en-US" dirty="0"/>
          </a:p>
        </p:txBody>
      </p:sp>
      <p:sp>
        <p:nvSpPr>
          <p:cNvPr id="3" name="Content Placeholder 2">
            <a:extLst>
              <a:ext uri="{FF2B5EF4-FFF2-40B4-BE49-F238E27FC236}">
                <a16:creationId xmlns:a16="http://schemas.microsoft.com/office/drawing/2014/main" id="{07D1C713-BD74-457D-9EB7-F7D21994BB70}"/>
              </a:ext>
            </a:extLst>
          </p:cNvPr>
          <p:cNvSpPr>
            <a:spLocks noGrp="1"/>
          </p:cNvSpPr>
          <p:nvPr>
            <p:ph idx="1"/>
          </p:nvPr>
        </p:nvSpPr>
        <p:spPr/>
        <p:txBody>
          <a:bodyPr>
            <a:normAutofit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Obscure word or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Ordinary equivalent</a:t>
            </a:r>
          </a:p>
          <a:p>
            <a:r>
              <a:rPr lang="en-US" dirty="0"/>
              <a:t>Extend (not in sense of making longer)		give</a:t>
            </a:r>
          </a:p>
          <a:p>
            <a:r>
              <a:rPr lang="en-US" dirty="0"/>
              <a:t>Extinguish					end</a:t>
            </a:r>
          </a:p>
          <a:p>
            <a:r>
              <a:rPr lang="en-US" dirty="0"/>
              <a:t>Forthwith					immediately</a:t>
            </a:r>
          </a:p>
          <a:p>
            <a:r>
              <a:rPr lang="en-US" dirty="0"/>
              <a:t>Forward						send</a:t>
            </a:r>
          </a:p>
          <a:p>
            <a:r>
              <a:rPr lang="en-US" dirty="0"/>
              <a:t>Furnish						give, provide</a:t>
            </a:r>
          </a:p>
          <a:p>
            <a:r>
              <a:rPr lang="en-US" dirty="0"/>
              <a:t>Hence						therefore</a:t>
            </a:r>
          </a:p>
          <a:p>
            <a:r>
              <a:rPr lang="en-US" dirty="0"/>
              <a:t>Implement					carry out</a:t>
            </a:r>
          </a:p>
        </p:txBody>
      </p:sp>
    </p:spTree>
    <p:extLst>
      <p:ext uri="{BB962C8B-B14F-4D97-AF65-F5344CB8AC3E}">
        <p14:creationId xmlns:p14="http://schemas.microsoft.com/office/powerpoint/2010/main" val="1785531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5C9C-3DCD-41EB-868E-AB5ABB36F5BA}"/>
              </a:ext>
            </a:extLst>
          </p:cNvPr>
          <p:cNvSpPr>
            <a:spLocks noGrp="1"/>
          </p:cNvSpPr>
          <p:nvPr>
            <p:ph type="title"/>
          </p:nvPr>
        </p:nvSpPr>
        <p:spPr/>
        <p:txBody>
          <a:bodyPr>
            <a:normAutofit fontScale="90000"/>
          </a:bodyPr>
          <a:lstStyle/>
          <a:p>
            <a:pPr marL="91440" lvl="0" indent="-91440" algn="ctr">
              <a:lnSpc>
                <a:spcPct val="110000"/>
              </a:lnSpc>
              <a:spcBef>
                <a:spcPts val="1200"/>
              </a:spcBef>
              <a:spcAft>
                <a:spcPts val="200"/>
              </a:spcAft>
              <a:defRPr/>
            </a:pPr>
            <a:b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br>
            <a:r>
              <a:rPr lang="en-US" b="1" dirty="0">
                <a:solidFill>
                  <a:srgbClr val="000000">
                    <a:lumMod val="75000"/>
                    <a:lumOff val="25000"/>
                  </a:srgbClr>
                </a:solidFill>
                <a:ea typeface="+mn-ea"/>
                <a:cs typeface="+mn-cs"/>
              </a:rPr>
              <a:t>USING WORDS THAT EASILY CONVEY YOUR MEANING</a:t>
            </a:r>
            <a:endParaRPr lang="en-US" dirty="0"/>
          </a:p>
        </p:txBody>
      </p:sp>
      <p:sp>
        <p:nvSpPr>
          <p:cNvPr id="3" name="Content Placeholder 2">
            <a:extLst>
              <a:ext uri="{FF2B5EF4-FFF2-40B4-BE49-F238E27FC236}">
                <a16:creationId xmlns:a16="http://schemas.microsoft.com/office/drawing/2014/main" id="{F6349D3B-0D53-496D-8C59-B91745F549D2}"/>
              </a:ext>
            </a:extLst>
          </p:cNvPr>
          <p:cNvSpPr>
            <a:spLocks noGrp="1"/>
          </p:cNvSpPr>
          <p:nvPr>
            <p:ph idx="1"/>
          </p:nvPr>
        </p:nvSpPr>
        <p:spPr/>
        <p:txBody>
          <a:bodyPr>
            <a:normAutofit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Obscure word or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Ordinary equivalent</a:t>
            </a:r>
          </a:p>
          <a:p>
            <a:r>
              <a:rPr lang="en-US" dirty="0"/>
              <a:t>Inaugurate					begin</a:t>
            </a:r>
          </a:p>
          <a:p>
            <a:r>
              <a:rPr lang="en-US" dirty="0"/>
              <a:t>Indicate						state, show, say</a:t>
            </a:r>
          </a:p>
          <a:p>
            <a:r>
              <a:rPr lang="en-US" dirty="0"/>
              <a:t>Initiate						begin</a:t>
            </a:r>
          </a:p>
          <a:p>
            <a:r>
              <a:rPr lang="en-US" dirty="0"/>
              <a:t>Institute					begin</a:t>
            </a:r>
          </a:p>
          <a:p>
            <a:r>
              <a:rPr lang="en-US" dirty="0"/>
              <a:t>Occasion (as verb)				cause</a:t>
            </a:r>
          </a:p>
          <a:p>
            <a:r>
              <a:rPr lang="en-US" dirty="0"/>
              <a:t>Peruse						read</a:t>
            </a:r>
          </a:p>
          <a:p>
            <a:r>
              <a:rPr lang="en-US" dirty="0"/>
              <a:t>Possess					have</a:t>
            </a:r>
          </a:p>
        </p:txBody>
      </p:sp>
    </p:spTree>
    <p:extLst>
      <p:ext uri="{BB962C8B-B14F-4D97-AF65-F5344CB8AC3E}">
        <p14:creationId xmlns:p14="http://schemas.microsoft.com/office/powerpoint/2010/main" val="1603820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AD17-D2B5-4B3D-9C69-BB4923084E27}"/>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USING WORDS THAT EASILY CONVEY YOUR MEANING</a:t>
            </a:r>
            <a:endParaRPr lang="en-US" dirty="0"/>
          </a:p>
        </p:txBody>
      </p:sp>
      <p:sp>
        <p:nvSpPr>
          <p:cNvPr id="3" name="Content Placeholder 2">
            <a:extLst>
              <a:ext uri="{FF2B5EF4-FFF2-40B4-BE49-F238E27FC236}">
                <a16:creationId xmlns:a16="http://schemas.microsoft.com/office/drawing/2014/main" id="{23768CC6-154D-4A78-84B2-171BFE012324}"/>
              </a:ext>
            </a:extLst>
          </p:cNvPr>
          <p:cNvSpPr>
            <a:spLocks noGrp="1"/>
          </p:cNvSpPr>
          <p:nvPr>
            <p:ph idx="1"/>
          </p:nvPr>
        </p:nvSpPr>
        <p:spPr>
          <a:xfrm>
            <a:off x="1097280" y="1974575"/>
            <a:ext cx="10058400" cy="3894518"/>
          </a:xfrm>
        </p:spPr>
        <p:txBody>
          <a:bodyPr>
            <a:normAutofit fontScale="85000" lnSpcReduction="2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Obscure word or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Ordinary equivalent</a:t>
            </a:r>
          </a:p>
          <a:p>
            <a:r>
              <a:rPr lang="en-US" dirty="0"/>
              <a:t>Present						give</a:t>
            </a:r>
          </a:p>
          <a:p>
            <a:r>
              <a:rPr lang="en-US" dirty="0"/>
              <a:t>Prior						earlier</a:t>
            </a:r>
          </a:p>
          <a:p>
            <a:r>
              <a:rPr lang="en-US" dirty="0"/>
              <a:t>Proceed						go (ahead)</a:t>
            </a:r>
          </a:p>
          <a:p>
            <a:r>
              <a:rPr lang="en-US" dirty="0"/>
              <a:t>Quantum						amount</a:t>
            </a:r>
          </a:p>
          <a:p>
            <a:r>
              <a:rPr lang="en-US" dirty="0"/>
              <a:t>Retain						keep</a:t>
            </a:r>
          </a:p>
          <a:p>
            <a:r>
              <a:rPr lang="en-US" dirty="0"/>
              <a:t>Suborn						bribe</a:t>
            </a:r>
          </a:p>
          <a:p>
            <a:r>
              <a:rPr lang="en-US" dirty="0"/>
              <a:t>Subsequently					then, after, later</a:t>
            </a:r>
          </a:p>
          <a:p>
            <a:r>
              <a:rPr lang="en-US" dirty="0"/>
              <a:t>Terminate					end</a:t>
            </a:r>
          </a:p>
          <a:p>
            <a:r>
              <a:rPr lang="en-US" dirty="0" err="1"/>
              <a:t>Utilise</a:t>
            </a:r>
            <a:r>
              <a:rPr lang="en-US" dirty="0"/>
              <a:t>						use</a:t>
            </a:r>
          </a:p>
        </p:txBody>
      </p:sp>
    </p:spTree>
    <p:extLst>
      <p:ext uri="{BB962C8B-B14F-4D97-AF65-F5344CB8AC3E}">
        <p14:creationId xmlns:p14="http://schemas.microsoft.com/office/powerpoint/2010/main" val="3605518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3302-B418-4E16-B5BC-17606DFAFF07}"/>
              </a:ext>
            </a:extLst>
          </p:cNvPr>
          <p:cNvSpPr>
            <a:spLocks noGrp="1"/>
          </p:cNvSpPr>
          <p:nvPr>
            <p:ph type="title"/>
          </p:nvPr>
        </p:nvSpPr>
        <p:spPr/>
        <p:txBody>
          <a:bodyPr>
            <a:normAutofit fontScale="90000"/>
          </a:bodyPr>
          <a:lstStyle/>
          <a:p>
            <a:pPr algn="ctr"/>
            <a:r>
              <a:rPr lang="en-US" b="1" dirty="0"/>
              <a:t>USING SINGLE WORDS RATHER THAN PHRASES WHERE POSSIBLE</a:t>
            </a:r>
          </a:p>
        </p:txBody>
      </p:sp>
      <p:sp>
        <p:nvSpPr>
          <p:cNvPr id="3" name="Content Placeholder 2">
            <a:extLst>
              <a:ext uri="{FF2B5EF4-FFF2-40B4-BE49-F238E27FC236}">
                <a16:creationId xmlns:a16="http://schemas.microsoft.com/office/drawing/2014/main" id="{2D9DFFB3-41AC-4697-838B-16BA4FAF55DB}"/>
              </a:ext>
            </a:extLst>
          </p:cNvPr>
          <p:cNvSpPr>
            <a:spLocks noGrp="1"/>
          </p:cNvSpPr>
          <p:nvPr>
            <p:ph idx="1"/>
          </p:nvPr>
        </p:nvSpPr>
        <p:spPr/>
        <p:txBody>
          <a:bodyPr>
            <a:normAutofit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en-US" b="1" dirty="0">
                <a:solidFill>
                  <a:srgbClr val="000000">
                    <a:lumMod val="75000"/>
                    <a:lumOff val="25000"/>
                  </a:srgbClr>
                </a:solidFill>
                <a:latin typeface="Franklin Gothic Book" panose="020F0502020204030204"/>
              </a:rPr>
              <a:t>Commonly used phrase</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lang="en-US" b="1" dirty="0">
                <a:solidFill>
                  <a:srgbClr val="000000">
                    <a:lumMod val="75000"/>
                    <a:lumOff val="25000"/>
                  </a:srgbClr>
                </a:solidFill>
                <a:latin typeface="Franklin Gothic Book" panose="020F0502020204030204"/>
              </a:rPr>
              <a:t>Single-word equivalent</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At the present t</a:t>
            </a:r>
            <a:r>
              <a:rPr lang="en-US" dirty="0" err="1">
                <a:solidFill>
                  <a:srgbClr val="000000">
                    <a:lumMod val="75000"/>
                    <a:lumOff val="25000"/>
                  </a:srgbClr>
                </a:solidFill>
                <a:latin typeface="Franklin Gothic Book" panose="020F0502020204030204"/>
              </a:rPr>
              <a:t>ime</a:t>
            </a:r>
            <a:r>
              <a:rPr lang="en-US" dirty="0">
                <a:solidFill>
                  <a:srgbClr val="000000">
                    <a:lumMod val="75000"/>
                    <a:lumOff val="25000"/>
                  </a:srgbClr>
                </a:solidFill>
                <a:latin typeface="Franklin Gothic Book" panose="020F0502020204030204"/>
              </a:rPr>
              <a:t>				now</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Be a significant factor in				influence</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en-US" dirty="0">
                <a:solidFill>
                  <a:srgbClr val="000000">
                    <a:lumMod val="75000"/>
                    <a:lumOff val="25000"/>
                  </a:srgbClr>
                </a:solidFill>
                <a:latin typeface="Franklin Gothic Book" panose="020F0502020204030204"/>
              </a:rPr>
              <a:t>Be in a position to				can/may</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Be inclined to the view that			think [that]</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lang="en-US" dirty="0">
                <a:solidFill>
                  <a:srgbClr val="000000">
                    <a:lumMod val="75000"/>
                    <a:lumOff val="25000"/>
                  </a:srgbClr>
                </a:solidFill>
                <a:latin typeface="Franklin Gothic Book" panose="020F0502020204030204"/>
              </a:rPr>
              <a:t>Give rise to					cause</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Have a det</a:t>
            </a:r>
            <a:r>
              <a:rPr lang="en-US" dirty="0" err="1">
                <a:solidFill>
                  <a:srgbClr val="000000">
                    <a:lumMod val="75000"/>
                    <a:lumOff val="25000"/>
                  </a:srgbClr>
                </a:solidFill>
                <a:latin typeface="Franklin Gothic Book" panose="020F0502020204030204"/>
              </a:rPr>
              <a:t>rimental</a:t>
            </a:r>
            <a:r>
              <a:rPr lang="en-US" dirty="0">
                <a:solidFill>
                  <a:srgbClr val="000000">
                    <a:lumMod val="75000"/>
                    <a:lumOff val="25000"/>
                  </a:srgbClr>
                </a:solidFill>
                <a:latin typeface="Franklin Gothic Book" panose="020F0502020204030204"/>
              </a:rPr>
              <a:t> effect upon			harm</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Have a tendency to				tend</a:t>
            </a:r>
          </a:p>
          <a:p>
            <a:endParaRPr lang="en-US" dirty="0"/>
          </a:p>
        </p:txBody>
      </p:sp>
    </p:spTree>
    <p:extLst>
      <p:ext uri="{BB962C8B-B14F-4D97-AF65-F5344CB8AC3E}">
        <p14:creationId xmlns:p14="http://schemas.microsoft.com/office/powerpoint/2010/main" val="3639271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62CA-3D22-4BB9-845F-0238200D68DA}"/>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USING SINGLE WORDS RATHER THAN PHRASES WHERE POSSIBLE</a:t>
            </a:r>
            <a:endParaRPr lang="en-US" dirty="0"/>
          </a:p>
        </p:txBody>
      </p:sp>
      <p:sp>
        <p:nvSpPr>
          <p:cNvPr id="3" name="Content Placeholder 2">
            <a:extLst>
              <a:ext uri="{FF2B5EF4-FFF2-40B4-BE49-F238E27FC236}">
                <a16:creationId xmlns:a16="http://schemas.microsoft.com/office/drawing/2014/main" id="{012E8CEB-6B19-4951-8F75-2D5507AE1136}"/>
              </a:ext>
            </a:extLst>
          </p:cNvPr>
          <p:cNvSpPr>
            <a:spLocks noGrp="1"/>
          </p:cNvSpPr>
          <p:nvPr>
            <p:ph idx="1"/>
          </p:nvPr>
        </p:nvSpPr>
        <p:spPr/>
        <p:txBody>
          <a:bodyPr>
            <a:normAutofit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Commonly used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Single-word equivalent</a:t>
            </a:r>
          </a:p>
          <a:p>
            <a:r>
              <a:rPr lang="en-US" dirty="0"/>
              <a:t>Impact upon					affect</a:t>
            </a:r>
          </a:p>
          <a:p>
            <a:r>
              <a:rPr lang="en-US" dirty="0"/>
              <a:t>In spite of the fact that				despite/although</a:t>
            </a:r>
          </a:p>
          <a:p>
            <a:r>
              <a:rPr lang="en-US" dirty="0"/>
              <a:t>In the interests of (e.g. saving time)		to (e.g. save time)</a:t>
            </a:r>
          </a:p>
          <a:p>
            <a:r>
              <a:rPr lang="en-US" dirty="0"/>
              <a:t>In view of					because</a:t>
            </a:r>
          </a:p>
          <a:p>
            <a:r>
              <a:rPr lang="en-US" dirty="0"/>
              <a:t>Make contact with				contact</a:t>
            </a:r>
          </a:p>
          <a:p>
            <a:r>
              <a:rPr lang="en-US" dirty="0"/>
              <a:t>Meet with					meet</a:t>
            </a:r>
          </a:p>
          <a:p>
            <a:r>
              <a:rPr lang="en-US" dirty="0"/>
              <a:t>Notwithstanding the fact that			despite</a:t>
            </a:r>
          </a:p>
        </p:txBody>
      </p:sp>
    </p:spTree>
    <p:extLst>
      <p:ext uri="{BB962C8B-B14F-4D97-AF65-F5344CB8AC3E}">
        <p14:creationId xmlns:p14="http://schemas.microsoft.com/office/powerpoint/2010/main" val="113110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A203-5AA8-486D-863A-1AC243A260C0}"/>
              </a:ext>
            </a:extLst>
          </p:cNvPr>
          <p:cNvSpPr>
            <a:spLocks noGrp="1"/>
          </p:cNvSpPr>
          <p:nvPr>
            <p:ph type="title"/>
          </p:nvPr>
        </p:nvSpPr>
        <p:spPr/>
        <p:txBody>
          <a:bodyPr/>
          <a:lstStyle/>
          <a:p>
            <a:pPr algn="ctr"/>
            <a:r>
              <a:rPr lang="en-US" b="1" dirty="0"/>
              <a:t>BEST WAYS TO EXPRESS CERTAIN FUNCTIONS</a:t>
            </a:r>
          </a:p>
        </p:txBody>
      </p:sp>
      <p:sp>
        <p:nvSpPr>
          <p:cNvPr id="3" name="Content Placeholder 2">
            <a:extLst>
              <a:ext uri="{FF2B5EF4-FFF2-40B4-BE49-F238E27FC236}">
                <a16:creationId xmlns:a16="http://schemas.microsoft.com/office/drawing/2014/main" id="{36A9D27B-91C7-4079-92A5-63E16289F910}"/>
              </a:ext>
            </a:extLst>
          </p:cNvPr>
          <p:cNvSpPr>
            <a:spLocks noGrp="1"/>
          </p:cNvSpPr>
          <p:nvPr>
            <p:ph idx="1"/>
          </p:nvPr>
        </p:nvSpPr>
        <p:spPr/>
        <p:txBody>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Commonly used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Single-word equivalent</a:t>
            </a:r>
          </a:p>
          <a:p>
            <a:r>
              <a:rPr lang="en-US" dirty="0"/>
              <a:t>Anticipating, acknowledging			We accept that/We do not contest that</a:t>
            </a:r>
          </a:p>
          <a:p>
            <a:r>
              <a:rPr lang="en-US" dirty="0"/>
              <a:t>Referring to the past				formerly/previously</a:t>
            </a:r>
          </a:p>
          <a:p>
            <a:r>
              <a:rPr lang="en-US" dirty="0"/>
              <a:t>Expanding on a point				Besides/Furthermore</a:t>
            </a:r>
          </a:p>
          <a:p>
            <a:r>
              <a:rPr lang="en-US" dirty="0"/>
              <a:t>Contrasting					on the other hand/conversely</a:t>
            </a:r>
          </a:p>
          <a:p>
            <a:r>
              <a:rPr lang="en-US" dirty="0" err="1"/>
              <a:t>Summarising</a:t>
            </a:r>
            <a:r>
              <a:rPr lang="en-US" dirty="0"/>
              <a:t>					in short/in summary/by way of précis</a:t>
            </a:r>
          </a:p>
          <a:p>
            <a:r>
              <a:rPr lang="en-US" dirty="0"/>
              <a:t>Drawing a conclusion or inference			as a consequence/consequently/as a result</a:t>
            </a:r>
          </a:p>
        </p:txBody>
      </p:sp>
    </p:spTree>
    <p:extLst>
      <p:ext uri="{BB962C8B-B14F-4D97-AF65-F5344CB8AC3E}">
        <p14:creationId xmlns:p14="http://schemas.microsoft.com/office/powerpoint/2010/main" val="1653375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F55D-099F-4CF6-809B-8EAE8A8454B4}"/>
              </a:ext>
            </a:extLst>
          </p:cNvPr>
          <p:cNvSpPr>
            <a:spLocks noGrp="1"/>
          </p:cNvSpPr>
          <p:nvPr>
            <p:ph type="title"/>
          </p:nvPr>
        </p:nvSpPr>
        <p:spPr/>
        <p:txBody>
          <a:bodyPr/>
          <a:lstStyle/>
          <a:p>
            <a:pPr algn="ctr"/>
            <a:r>
              <a:rPr lang="en-US" b="1" dirty="0">
                <a:solidFill>
                  <a:srgbClr val="000000">
                    <a:lumMod val="75000"/>
                    <a:lumOff val="25000"/>
                  </a:srgbClr>
                </a:solidFill>
                <a:latin typeface="Bookman Old Style" panose="020F0302020204030204"/>
              </a:rPr>
              <a:t>BEST</a:t>
            </a: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WAYS TO EXPRESS CERTAIN FUNCTIONS</a:t>
            </a:r>
            <a:endParaRPr lang="en-US" dirty="0"/>
          </a:p>
        </p:txBody>
      </p:sp>
      <p:sp>
        <p:nvSpPr>
          <p:cNvPr id="3" name="Content Placeholder 2">
            <a:extLst>
              <a:ext uri="{FF2B5EF4-FFF2-40B4-BE49-F238E27FC236}">
                <a16:creationId xmlns:a16="http://schemas.microsoft.com/office/drawing/2014/main" id="{3EC799DC-96EC-429F-A7C4-EC123565FB19}"/>
              </a:ext>
            </a:extLst>
          </p:cNvPr>
          <p:cNvSpPr>
            <a:spLocks noGrp="1"/>
          </p:cNvSpPr>
          <p:nvPr>
            <p:ph idx="1"/>
          </p:nvPr>
        </p:nvSpPr>
        <p:spPr>
          <a:xfrm>
            <a:off x="1097279" y="2108201"/>
            <a:ext cx="10683903" cy="3760891"/>
          </a:xfrm>
        </p:spPr>
        <p:txBody>
          <a:bodyPr>
            <a:normAutofit lnSpcReduction="1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Commonly used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Single-word equivalent</a:t>
            </a:r>
          </a:p>
          <a:p>
            <a:r>
              <a:rPr lang="en-US" dirty="0"/>
              <a:t>Drawing a parallel				likewise/similarly</a:t>
            </a:r>
          </a:p>
          <a:p>
            <a:r>
              <a:rPr lang="en-US" dirty="0"/>
              <a:t>Giving an example				for example/for instance</a:t>
            </a:r>
          </a:p>
          <a:p>
            <a:r>
              <a:rPr lang="en-US" dirty="0" err="1"/>
              <a:t>Emphasising</a:t>
            </a:r>
            <a:r>
              <a:rPr lang="en-US" dirty="0"/>
              <a:t>					in particular/especially/it should be stressed that</a:t>
            </a:r>
          </a:p>
          <a:p>
            <a:r>
              <a:rPr lang="en-US" dirty="0"/>
              <a:t>Qualifying					however/it should also be borne in mind that</a:t>
            </a:r>
          </a:p>
          <a:p>
            <a:r>
              <a:rPr lang="en-US" dirty="0"/>
              <a:t>Making a logical step in the argument		therefore/thus/it follows that in particular</a:t>
            </a:r>
          </a:p>
          <a:p>
            <a:pPr marL="0" indent="0">
              <a:buNone/>
            </a:pPr>
            <a:r>
              <a:rPr lang="en-US" dirty="0"/>
              <a:t> Beginning					firstly/to begin with</a:t>
            </a:r>
          </a:p>
          <a:p>
            <a:pPr marL="0" indent="0">
              <a:buNone/>
            </a:pPr>
            <a:r>
              <a:rPr lang="en-US" dirty="0"/>
              <a:t>Making an assumption				of course/naturally/clearly/evidently</a:t>
            </a:r>
          </a:p>
        </p:txBody>
      </p:sp>
    </p:spTree>
    <p:extLst>
      <p:ext uri="{BB962C8B-B14F-4D97-AF65-F5344CB8AC3E}">
        <p14:creationId xmlns:p14="http://schemas.microsoft.com/office/powerpoint/2010/main" val="1547001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AED1-2451-47CF-9EBC-104BED415AC8}"/>
              </a:ext>
            </a:extLst>
          </p:cNvPr>
          <p:cNvSpPr>
            <a:spLocks noGrp="1"/>
          </p:cNvSpPr>
          <p:nvPr>
            <p:ph type="title"/>
          </p:nvPr>
        </p:nvSpPr>
        <p:spPr/>
        <p:txBody>
          <a:bodyPr/>
          <a:lstStyle/>
          <a:p>
            <a:pPr algn="ctr"/>
            <a:r>
              <a:rPr lang="en-US" b="1" dirty="0">
                <a:solidFill>
                  <a:srgbClr val="000000">
                    <a:lumMod val="75000"/>
                    <a:lumOff val="25000"/>
                  </a:srgbClr>
                </a:solidFill>
                <a:latin typeface="Bookman Old Style" panose="020F0302020204030204"/>
              </a:rPr>
              <a:t>BEST</a:t>
            </a: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WAYS TO EXPRESS CERTAIN FUNCTIONS</a:t>
            </a:r>
            <a:endParaRPr lang="en-US" dirty="0"/>
          </a:p>
        </p:txBody>
      </p:sp>
      <p:sp>
        <p:nvSpPr>
          <p:cNvPr id="3" name="Content Placeholder 2">
            <a:extLst>
              <a:ext uri="{FF2B5EF4-FFF2-40B4-BE49-F238E27FC236}">
                <a16:creationId xmlns:a16="http://schemas.microsoft.com/office/drawing/2014/main" id="{BB37B5F8-D515-4179-A32B-8774D81542BA}"/>
              </a:ext>
            </a:extLst>
          </p:cNvPr>
          <p:cNvSpPr>
            <a:spLocks noGrp="1"/>
          </p:cNvSpPr>
          <p:nvPr>
            <p:ph idx="1"/>
          </p:nvPr>
        </p:nvSpPr>
        <p:spPr>
          <a:xfrm>
            <a:off x="622851" y="2108201"/>
            <a:ext cx="10760765" cy="3760891"/>
          </a:xfrm>
        </p:spPr>
        <p:txBody>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Commonly used phrase	</a:t>
            </a:r>
            <a:r>
              <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9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Single-word equivalent</a:t>
            </a:r>
          </a:p>
          <a:p>
            <a:r>
              <a:rPr lang="en-US" dirty="0"/>
              <a:t>Referring to a new issue				turning to/with reference to/regarding</a:t>
            </a:r>
          </a:p>
          <a:p>
            <a:r>
              <a:rPr lang="en-US" dirty="0" err="1"/>
              <a:t>Hypothesising</a:t>
            </a:r>
            <a:r>
              <a:rPr lang="en-US" dirty="0"/>
              <a:t>					in the event that/if</a:t>
            </a:r>
          </a:p>
          <a:p>
            <a:r>
              <a:rPr lang="en-US" dirty="0"/>
              <a:t>Bearing a factor in mind				given that/bearing in mind that/considering that</a:t>
            </a:r>
          </a:p>
          <a:p>
            <a:r>
              <a:rPr lang="en-US" dirty="0"/>
              <a:t>Stating an exception				except/with the exception of/save for/save as to</a:t>
            </a:r>
          </a:p>
        </p:txBody>
      </p:sp>
    </p:spTree>
    <p:extLst>
      <p:ext uri="{BB962C8B-B14F-4D97-AF65-F5344CB8AC3E}">
        <p14:creationId xmlns:p14="http://schemas.microsoft.com/office/powerpoint/2010/main" val="1073476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020C-0DC1-406F-93FA-D00D05E2CFA5}"/>
              </a:ext>
            </a:extLst>
          </p:cNvPr>
          <p:cNvSpPr>
            <a:spLocks noGrp="1"/>
          </p:cNvSpPr>
          <p:nvPr>
            <p:ph type="title"/>
          </p:nvPr>
        </p:nvSpPr>
        <p:spPr>
          <a:xfrm>
            <a:off x="781878" y="286603"/>
            <a:ext cx="10668000" cy="1450757"/>
          </a:xfrm>
        </p:spPr>
        <p:txBody>
          <a:bodyPr>
            <a:normAutofit/>
          </a:bodyPr>
          <a:lstStyle/>
          <a:p>
            <a:r>
              <a:rPr lang="en-US" sz="4300" b="1" dirty="0"/>
              <a:t>EFFECTIVENESS IN LEGAL WRITING</a:t>
            </a:r>
          </a:p>
        </p:txBody>
      </p:sp>
      <p:sp>
        <p:nvSpPr>
          <p:cNvPr id="3" name="Content Placeholder 2">
            <a:extLst>
              <a:ext uri="{FF2B5EF4-FFF2-40B4-BE49-F238E27FC236}">
                <a16:creationId xmlns:a16="http://schemas.microsoft.com/office/drawing/2014/main" id="{7A1BDCC1-A02C-4AAF-9A87-CD9D266903BD}"/>
              </a:ext>
            </a:extLst>
          </p:cNvPr>
          <p:cNvSpPr>
            <a:spLocks noGrp="1"/>
          </p:cNvSpPr>
          <p:nvPr>
            <p:ph idx="1"/>
          </p:nvPr>
        </p:nvSpPr>
        <p:spPr/>
        <p:txBody>
          <a:bodyPr>
            <a:normAutofit/>
          </a:bodyPr>
          <a:lstStyle/>
          <a:p>
            <a:pPr algn="just"/>
            <a:r>
              <a:rPr lang="en-US" sz="3600" dirty="0"/>
              <a:t>When drafting legal documents or letters, clarity and consistency are worth nothing if the document is not actually legally effective. Some pitfalls must be avoided in order to ensure legal recognition of the document. The things to watch out for in this regard are set out below.</a:t>
            </a:r>
          </a:p>
        </p:txBody>
      </p:sp>
    </p:spTree>
    <p:extLst>
      <p:ext uri="{BB962C8B-B14F-4D97-AF65-F5344CB8AC3E}">
        <p14:creationId xmlns:p14="http://schemas.microsoft.com/office/powerpoint/2010/main" val="91965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130F-1C7A-4BAA-9CE7-B558CD135B2F}"/>
              </a:ext>
            </a:extLst>
          </p:cNvPr>
          <p:cNvSpPr>
            <a:spLocks noGrp="1"/>
          </p:cNvSpPr>
          <p:nvPr>
            <p:ph type="title"/>
          </p:nvPr>
        </p:nvSpPr>
        <p:spPr/>
        <p:txBody>
          <a:bodyPr>
            <a:normAutofit/>
          </a:bodyPr>
          <a:lstStyle/>
          <a:p>
            <a:pPr algn="ctr"/>
            <a:r>
              <a:rPr lang="en-US" sz="4600" b="1" dirty="0"/>
              <a:t>LEGAL EFFECTIVENESS CHECKLIST FOR DOCUMENTS</a:t>
            </a:r>
          </a:p>
        </p:txBody>
      </p:sp>
      <p:sp>
        <p:nvSpPr>
          <p:cNvPr id="3" name="Content Placeholder 2">
            <a:extLst>
              <a:ext uri="{FF2B5EF4-FFF2-40B4-BE49-F238E27FC236}">
                <a16:creationId xmlns:a16="http://schemas.microsoft.com/office/drawing/2014/main" id="{7EBE0BB0-3881-4BE3-AF37-396DB6FD73B4}"/>
              </a:ext>
            </a:extLst>
          </p:cNvPr>
          <p:cNvSpPr>
            <a:spLocks noGrp="1"/>
          </p:cNvSpPr>
          <p:nvPr>
            <p:ph idx="1"/>
          </p:nvPr>
        </p:nvSpPr>
        <p:spPr>
          <a:xfrm>
            <a:off x="1097280" y="1855305"/>
            <a:ext cx="10058400" cy="4013788"/>
          </a:xfrm>
        </p:spPr>
        <p:txBody>
          <a:bodyPr>
            <a:noAutofit/>
          </a:bodyPr>
          <a:lstStyle/>
          <a:p>
            <a:pPr marL="457200" indent="-457200">
              <a:buFont typeface="+mj-lt"/>
              <a:buAutoNum type="arabicPeriod"/>
            </a:pPr>
            <a:r>
              <a:rPr lang="en-US" sz="2800" dirty="0"/>
              <a:t>Does the language you use correctly state a condition, obligation, authorization or limitation?</a:t>
            </a:r>
          </a:p>
          <a:p>
            <a:pPr marL="457200" indent="-457200">
              <a:buFont typeface="+mj-lt"/>
              <a:buAutoNum type="arabicPeriod"/>
            </a:pPr>
            <a:r>
              <a:rPr lang="en-US" sz="2800" dirty="0"/>
              <a:t>Does it state it in such a way that it is clear to whom or what it relates? A key point here is to avoid the passive – i.e. do not write a meeting must be called if…, but ‘the Managing Director must call a meeting if…’.</a:t>
            </a:r>
          </a:p>
          <a:p>
            <a:pPr marL="457200" indent="-457200">
              <a:buFont typeface="+mj-lt"/>
              <a:buAutoNum type="arabicPeriod"/>
            </a:pPr>
            <a:r>
              <a:rPr lang="en-US" sz="2800" dirty="0"/>
              <a:t>Does it state it in such a way that it is enforceable (1) under the terms of the document itself, and (2) by reference to the law that governs the document?</a:t>
            </a:r>
          </a:p>
        </p:txBody>
      </p:sp>
    </p:spTree>
    <p:extLst>
      <p:ext uri="{BB962C8B-B14F-4D97-AF65-F5344CB8AC3E}">
        <p14:creationId xmlns:p14="http://schemas.microsoft.com/office/powerpoint/2010/main" val="229931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2080-F3C0-4A73-A8D6-430B2B79BDE5}"/>
              </a:ext>
            </a:extLst>
          </p:cNvPr>
          <p:cNvSpPr>
            <a:spLocks noGrp="1"/>
          </p:cNvSpPr>
          <p:nvPr>
            <p:ph type="title"/>
          </p:nvPr>
        </p:nvSpPr>
        <p:spPr>
          <a:xfrm>
            <a:off x="1097280" y="286603"/>
            <a:ext cx="10299590" cy="1450757"/>
          </a:xfrm>
        </p:spPr>
        <p:txBody>
          <a:bodyPr/>
          <a:lstStyle/>
          <a:p>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GRAMMAR FOR LEGAL WRITING</a:t>
            </a:r>
            <a:endParaRPr lang="en-US" dirty="0"/>
          </a:p>
        </p:txBody>
      </p:sp>
      <p:sp>
        <p:nvSpPr>
          <p:cNvPr id="3" name="Content Placeholder 2">
            <a:extLst>
              <a:ext uri="{FF2B5EF4-FFF2-40B4-BE49-F238E27FC236}">
                <a16:creationId xmlns:a16="http://schemas.microsoft.com/office/drawing/2014/main" id="{7D028AD4-47F6-45D8-A4D2-6FE4133AFC26}"/>
              </a:ext>
            </a:extLst>
          </p:cNvPr>
          <p:cNvSpPr>
            <a:spLocks noGrp="1"/>
          </p:cNvSpPr>
          <p:nvPr>
            <p:ph idx="1"/>
          </p:nvPr>
        </p:nvSpPr>
        <p:spPr>
          <a:xfrm>
            <a:off x="1097280" y="1842053"/>
            <a:ext cx="10058400" cy="4027040"/>
          </a:xfrm>
        </p:spPr>
        <p:txBody>
          <a:bodyPr>
            <a:noAutofit/>
          </a:bodyPr>
          <a:lstStyle/>
          <a:p>
            <a:pPr algn="just"/>
            <a:r>
              <a:rPr lang="en-US" sz="3000" dirty="0"/>
              <a:t>With legal English, the situation is worse because of the mixture of languages that has occurred in history. Modern legal English owes a particular debt to French and Latin. For e.g., following the Norman invasion of England in 1066, French became the official language of England, although most ordinary people still spoke English. For a period of nearly 300 years French was the language of legal proceedings, with the result that many words in current legal use trace their roots to this period. E.g. property, estate, chattel, lease, etc.</a:t>
            </a:r>
          </a:p>
        </p:txBody>
      </p:sp>
    </p:spTree>
    <p:extLst>
      <p:ext uri="{BB962C8B-B14F-4D97-AF65-F5344CB8AC3E}">
        <p14:creationId xmlns:p14="http://schemas.microsoft.com/office/powerpoint/2010/main" val="2423929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7FE4-EEA8-4CA5-885E-D37F9AA31F74}"/>
              </a:ext>
            </a:extLst>
          </p:cNvPr>
          <p:cNvSpPr>
            <a:spLocks noGrp="1"/>
          </p:cNvSpPr>
          <p:nvPr>
            <p:ph type="title"/>
          </p:nvPr>
        </p:nvSpPr>
        <p:spPr/>
        <p:txBody>
          <a:bodyPr/>
          <a:lstStyle/>
          <a:p>
            <a:pPr algn="ctr"/>
            <a:r>
              <a:rPr kumimoji="0" lang="en-US" sz="46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LEGAL EFFECTIVENESS CHECKLIST FOR DOCUMENTS</a:t>
            </a:r>
            <a:endParaRPr lang="en-US" dirty="0"/>
          </a:p>
        </p:txBody>
      </p:sp>
      <p:sp>
        <p:nvSpPr>
          <p:cNvPr id="3" name="Content Placeholder 2">
            <a:extLst>
              <a:ext uri="{FF2B5EF4-FFF2-40B4-BE49-F238E27FC236}">
                <a16:creationId xmlns:a16="http://schemas.microsoft.com/office/drawing/2014/main" id="{1646EAFE-6D7D-4C21-B050-3D4B3A9F5B4C}"/>
              </a:ext>
            </a:extLst>
          </p:cNvPr>
          <p:cNvSpPr>
            <a:spLocks noGrp="1"/>
          </p:cNvSpPr>
          <p:nvPr>
            <p:ph idx="1"/>
          </p:nvPr>
        </p:nvSpPr>
        <p:spPr/>
        <p:txBody>
          <a:bodyPr>
            <a:normAutofit fontScale="77500" lnSpcReduction="20000"/>
          </a:bodyPr>
          <a:lstStyle/>
          <a:p>
            <a:pPr marL="0" indent="0" algn="just">
              <a:buNone/>
            </a:pPr>
            <a:r>
              <a:rPr lang="en-US" dirty="0"/>
              <a:t>  </a:t>
            </a:r>
            <a:r>
              <a:rPr lang="en-US" sz="2800" dirty="0"/>
              <a:t>4</a:t>
            </a:r>
            <a:r>
              <a:rPr lang="en-US" sz="3200" dirty="0"/>
              <a:t>. Have you set clear time limits for the performance of any obligation?</a:t>
            </a:r>
          </a:p>
          <a:p>
            <a:pPr marL="0" indent="0" algn="just">
              <a:buNone/>
            </a:pPr>
            <a:r>
              <a:rPr lang="en-US" sz="3200" dirty="0"/>
              <a:t> 5. Is any term in conflict with any other terms of the document?</a:t>
            </a:r>
          </a:p>
          <a:p>
            <a:pPr marL="0" indent="0" algn="just">
              <a:buNone/>
            </a:pPr>
            <a:r>
              <a:rPr lang="en-US" sz="3200" dirty="0"/>
              <a:t> 6. Does the document clearly state what will happen in the case of breach of any obligation? Define the nature of the innocent party’s rights and the nature of the penalty that will be imposed on the breaching party.</a:t>
            </a:r>
          </a:p>
          <a:p>
            <a:pPr marL="0" indent="0" algn="just">
              <a:buNone/>
            </a:pPr>
            <a:r>
              <a:rPr lang="en-US" sz="3200" dirty="0"/>
              <a:t> 7. Are the obligations, </a:t>
            </a:r>
            <a:r>
              <a:rPr lang="en-US" sz="3200" dirty="0" err="1"/>
              <a:t>authorisations</a:t>
            </a:r>
            <a:r>
              <a:rPr lang="en-US" sz="3200" dirty="0"/>
              <a:t>, conditions and discretions actually capable of being exercised in practice? A key point here is to be sure to rigorously adapt precedents (if used) to the current deal.</a:t>
            </a:r>
          </a:p>
        </p:txBody>
      </p:sp>
    </p:spTree>
    <p:extLst>
      <p:ext uri="{BB962C8B-B14F-4D97-AF65-F5344CB8AC3E}">
        <p14:creationId xmlns:p14="http://schemas.microsoft.com/office/powerpoint/2010/main" val="1076831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CFB7-161F-48BC-BB00-0748628CE7B2}"/>
              </a:ext>
            </a:extLst>
          </p:cNvPr>
          <p:cNvSpPr>
            <a:spLocks noGrp="1"/>
          </p:cNvSpPr>
          <p:nvPr>
            <p:ph type="title"/>
          </p:nvPr>
        </p:nvSpPr>
        <p:spPr/>
        <p:txBody>
          <a:bodyPr>
            <a:normAutofit/>
          </a:bodyPr>
          <a:lstStyle/>
          <a:p>
            <a:pPr algn="ctr"/>
            <a:r>
              <a:rPr lang="en-US" sz="4800" b="1" dirty="0"/>
              <a:t>STRUCTURE OF CONTRACTS</a:t>
            </a:r>
          </a:p>
        </p:txBody>
      </p:sp>
      <p:sp>
        <p:nvSpPr>
          <p:cNvPr id="3" name="Content Placeholder 2">
            <a:extLst>
              <a:ext uri="{FF2B5EF4-FFF2-40B4-BE49-F238E27FC236}">
                <a16:creationId xmlns:a16="http://schemas.microsoft.com/office/drawing/2014/main" id="{0559A647-2387-49CA-A45A-6761DD316B7A}"/>
              </a:ext>
            </a:extLst>
          </p:cNvPr>
          <p:cNvSpPr>
            <a:spLocks noGrp="1"/>
          </p:cNvSpPr>
          <p:nvPr>
            <p:ph idx="1"/>
          </p:nvPr>
        </p:nvSpPr>
        <p:spPr/>
        <p:txBody>
          <a:bodyPr>
            <a:normAutofit/>
          </a:bodyPr>
          <a:lstStyle/>
          <a:p>
            <a:pPr algn="just"/>
            <a:r>
              <a:rPr lang="en-US" sz="3200" dirty="0"/>
              <a:t>Most modern commercial contracts prepared by lawyers follow a similar structure. The aim in all cases should be to produce a document that is laid out in a clear and logical way, thus making it as easy as possible to read and understand.</a:t>
            </a:r>
          </a:p>
        </p:txBody>
      </p:sp>
    </p:spTree>
    <p:extLst>
      <p:ext uri="{BB962C8B-B14F-4D97-AF65-F5344CB8AC3E}">
        <p14:creationId xmlns:p14="http://schemas.microsoft.com/office/powerpoint/2010/main" val="3846422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1FB1-FA37-45BC-9E28-C231758C58DD}"/>
              </a:ext>
            </a:extLst>
          </p:cNvPr>
          <p:cNvSpPr>
            <a:spLocks noGrp="1"/>
          </p:cNvSpPr>
          <p:nvPr>
            <p:ph type="title"/>
          </p:nvPr>
        </p:nvSpPr>
        <p:spPr/>
        <p:txBody>
          <a:bodyPr/>
          <a:lstStyle/>
          <a:p>
            <a:pPr algn="ctr"/>
            <a:r>
              <a:rPr kumimoji="0" lang="en-US" sz="48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STRUCTURE OF CONTRACTS</a:t>
            </a:r>
            <a:endParaRPr lang="en-US" dirty="0"/>
          </a:p>
        </p:txBody>
      </p:sp>
      <p:sp>
        <p:nvSpPr>
          <p:cNvPr id="3" name="Content Placeholder 2">
            <a:extLst>
              <a:ext uri="{FF2B5EF4-FFF2-40B4-BE49-F238E27FC236}">
                <a16:creationId xmlns:a16="http://schemas.microsoft.com/office/drawing/2014/main" id="{6F19AB11-7C1C-48ED-9673-1CD81D6E8F04}"/>
              </a:ext>
            </a:extLst>
          </p:cNvPr>
          <p:cNvSpPr>
            <a:spLocks noGrp="1"/>
          </p:cNvSpPr>
          <p:nvPr>
            <p:ph idx="1"/>
          </p:nvPr>
        </p:nvSpPr>
        <p:spPr/>
        <p:txBody>
          <a:bodyPr>
            <a:normAutofit lnSpcReduction="10000"/>
          </a:bodyPr>
          <a:lstStyle/>
          <a:p>
            <a:r>
              <a:rPr lang="en-US" sz="2800" dirty="0"/>
              <a:t>The structure of a typical commercial contract is as follows:</a:t>
            </a:r>
          </a:p>
          <a:p>
            <a:pPr>
              <a:buFont typeface="Wingdings" panose="05000000000000000000" pitchFamily="2" charset="2"/>
              <a:buChar char="q"/>
            </a:pPr>
            <a:r>
              <a:rPr lang="en-US" sz="2800" dirty="0"/>
              <a:t> The names and addresses of the parties</a:t>
            </a:r>
          </a:p>
          <a:p>
            <a:pPr>
              <a:buFont typeface="Wingdings" panose="05000000000000000000" pitchFamily="2" charset="2"/>
              <a:buChar char="q"/>
            </a:pPr>
            <a:r>
              <a:rPr lang="en-US" sz="2800" dirty="0"/>
              <a:t>Recitals</a:t>
            </a:r>
          </a:p>
          <a:p>
            <a:pPr>
              <a:buFont typeface="Wingdings" panose="05000000000000000000" pitchFamily="2" charset="2"/>
              <a:buChar char="q"/>
            </a:pPr>
            <a:r>
              <a:rPr lang="en-US" sz="2800" dirty="0"/>
              <a:t>Definitions</a:t>
            </a:r>
          </a:p>
          <a:p>
            <a:pPr>
              <a:buFont typeface="Wingdings" panose="05000000000000000000" pitchFamily="2" charset="2"/>
              <a:buChar char="q"/>
            </a:pPr>
            <a:r>
              <a:rPr lang="en-US" sz="2800" dirty="0"/>
              <a:t>Conditions precedent</a:t>
            </a:r>
          </a:p>
          <a:p>
            <a:pPr>
              <a:buFont typeface="Wingdings" panose="05000000000000000000" pitchFamily="2" charset="2"/>
              <a:buChar char="q"/>
            </a:pPr>
            <a:r>
              <a:rPr lang="en-US" sz="2800" dirty="0"/>
              <a:t>Agreements</a:t>
            </a:r>
          </a:p>
          <a:p>
            <a:endParaRPr lang="en-US" dirty="0"/>
          </a:p>
        </p:txBody>
      </p:sp>
    </p:spTree>
    <p:extLst>
      <p:ext uri="{BB962C8B-B14F-4D97-AF65-F5344CB8AC3E}">
        <p14:creationId xmlns:p14="http://schemas.microsoft.com/office/powerpoint/2010/main" val="2099716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CA44-A516-487F-9533-B163171A5237}"/>
              </a:ext>
            </a:extLst>
          </p:cNvPr>
          <p:cNvSpPr>
            <a:spLocks noGrp="1"/>
          </p:cNvSpPr>
          <p:nvPr>
            <p:ph type="title"/>
          </p:nvPr>
        </p:nvSpPr>
        <p:spPr/>
        <p:txBody>
          <a:bodyPr/>
          <a:lstStyle/>
          <a:p>
            <a:pPr algn="ctr"/>
            <a:r>
              <a:rPr kumimoji="0" lang="en-US" sz="48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STRUCTURE OF CONTRACTS</a:t>
            </a:r>
            <a:endParaRPr lang="en-US" dirty="0"/>
          </a:p>
        </p:txBody>
      </p:sp>
      <p:sp>
        <p:nvSpPr>
          <p:cNvPr id="3" name="Content Placeholder 2">
            <a:extLst>
              <a:ext uri="{FF2B5EF4-FFF2-40B4-BE49-F238E27FC236}">
                <a16:creationId xmlns:a16="http://schemas.microsoft.com/office/drawing/2014/main" id="{11D542E3-1B7C-444F-A337-5CA74E7858E2}"/>
              </a:ext>
            </a:extLst>
          </p:cNvPr>
          <p:cNvSpPr>
            <a:spLocks noGrp="1"/>
          </p:cNvSpPr>
          <p:nvPr>
            <p:ph idx="1"/>
          </p:nvPr>
        </p:nvSpPr>
        <p:spPr/>
        <p:txBody>
          <a:bodyPr/>
          <a:lstStyle/>
          <a:p>
            <a:pPr>
              <a:buFont typeface="Wingdings" panose="05000000000000000000" pitchFamily="2" charset="2"/>
              <a:buChar char="q"/>
            </a:pPr>
            <a:r>
              <a:rPr lang="en-US" sz="2800" dirty="0"/>
              <a:t> Representations and warranties</a:t>
            </a:r>
          </a:p>
          <a:p>
            <a:pPr>
              <a:buFont typeface="Wingdings" panose="05000000000000000000" pitchFamily="2" charset="2"/>
              <a:buChar char="q"/>
            </a:pPr>
            <a:r>
              <a:rPr lang="en-US" sz="2800" dirty="0"/>
              <a:t> Boilerplate clauses</a:t>
            </a:r>
          </a:p>
          <a:p>
            <a:pPr>
              <a:buFont typeface="Wingdings" panose="05000000000000000000" pitchFamily="2" charset="2"/>
              <a:buChar char="q"/>
            </a:pPr>
            <a:r>
              <a:rPr lang="en-US" sz="2800" dirty="0"/>
              <a:t> Schedules (if any)</a:t>
            </a:r>
          </a:p>
          <a:p>
            <a:pPr>
              <a:buFont typeface="Wingdings" panose="05000000000000000000" pitchFamily="2" charset="2"/>
              <a:buChar char="q"/>
            </a:pPr>
            <a:r>
              <a:rPr lang="en-US" sz="2800" dirty="0"/>
              <a:t> Signatures</a:t>
            </a:r>
          </a:p>
          <a:p>
            <a:pPr>
              <a:buFont typeface="Wingdings" panose="05000000000000000000" pitchFamily="2" charset="2"/>
              <a:buChar char="q"/>
            </a:pPr>
            <a:r>
              <a:rPr lang="en-US" sz="2800" dirty="0"/>
              <a:t> Appendices</a:t>
            </a:r>
          </a:p>
        </p:txBody>
      </p:sp>
    </p:spTree>
    <p:extLst>
      <p:ext uri="{BB962C8B-B14F-4D97-AF65-F5344CB8AC3E}">
        <p14:creationId xmlns:p14="http://schemas.microsoft.com/office/powerpoint/2010/main" val="2032751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CFF-39BE-4071-BFF1-BDB43FBE1E21}"/>
              </a:ext>
            </a:extLst>
          </p:cNvPr>
          <p:cNvSpPr>
            <a:spLocks noGrp="1"/>
          </p:cNvSpPr>
          <p:nvPr>
            <p:ph type="title"/>
          </p:nvPr>
        </p:nvSpPr>
        <p:spPr/>
        <p:txBody>
          <a:bodyPr>
            <a:normAutofit/>
          </a:bodyPr>
          <a:lstStyle/>
          <a:p>
            <a:pPr algn="ctr"/>
            <a:r>
              <a:rPr lang="en-US" sz="4800" b="1" dirty="0"/>
              <a:t>THE NAMES AND ADDRESSES OF THE PARTIES</a:t>
            </a:r>
          </a:p>
        </p:txBody>
      </p:sp>
      <p:sp>
        <p:nvSpPr>
          <p:cNvPr id="3" name="Content Placeholder 2">
            <a:extLst>
              <a:ext uri="{FF2B5EF4-FFF2-40B4-BE49-F238E27FC236}">
                <a16:creationId xmlns:a16="http://schemas.microsoft.com/office/drawing/2014/main" id="{366DCE4F-E15D-41B6-9DC2-F0977E46DE0C}"/>
              </a:ext>
            </a:extLst>
          </p:cNvPr>
          <p:cNvSpPr>
            <a:spLocks noGrp="1"/>
          </p:cNvSpPr>
          <p:nvPr>
            <p:ph idx="1"/>
          </p:nvPr>
        </p:nvSpPr>
        <p:spPr>
          <a:xfrm>
            <a:off x="1097280" y="2001079"/>
            <a:ext cx="10206824" cy="3868014"/>
          </a:xfrm>
        </p:spPr>
        <p:txBody>
          <a:bodyPr>
            <a:normAutofit fontScale="92500"/>
          </a:bodyPr>
          <a:lstStyle/>
          <a:p>
            <a:pPr algn="just"/>
            <a:r>
              <a:rPr lang="en-US" sz="3400" dirty="0"/>
              <a:t>These usually come first in a contract. The parties may also specify that a shortened name will be used in the remainder of the contract to denote each of the parties. For example: </a:t>
            </a:r>
            <a:r>
              <a:rPr lang="en-US" sz="3400" dirty="0">
                <a:highlight>
                  <a:srgbClr val="00FFFF"/>
                </a:highlight>
              </a:rPr>
              <a:t>Pan-Oceanic </a:t>
            </a:r>
            <a:r>
              <a:rPr lang="en-US" sz="3400" dirty="0" err="1">
                <a:highlight>
                  <a:srgbClr val="00FFFF"/>
                </a:highlight>
              </a:rPr>
              <a:t>Schrimp</a:t>
            </a:r>
            <a:r>
              <a:rPr lang="en-US" sz="3400" dirty="0">
                <a:highlight>
                  <a:srgbClr val="00FFFF"/>
                </a:highlight>
              </a:rPr>
              <a:t> Packers plc (hereinafter referred to as ‘the Company’)</a:t>
            </a:r>
          </a:p>
          <a:p>
            <a:pPr algn="just"/>
            <a:r>
              <a:rPr lang="en-US" sz="3400" dirty="0"/>
              <a:t>The words ‘the Company’ will then be used in the remainder on the contract in place of </a:t>
            </a:r>
            <a:r>
              <a:rPr kumimoji="0" lang="en-US" sz="3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Pan-Oceanic </a:t>
            </a:r>
            <a:r>
              <a:rPr kumimoji="0" lang="en-US" sz="3400" b="0" i="0" u="none" strike="noStrike" kern="1200" cap="none" spc="0" normalizeH="0" baseline="0" noProof="0" dirty="0" err="1">
                <a:ln>
                  <a:noFill/>
                </a:ln>
                <a:solidFill>
                  <a:srgbClr val="000000">
                    <a:lumMod val="75000"/>
                    <a:lumOff val="25000"/>
                  </a:srgbClr>
                </a:solidFill>
                <a:effectLst/>
                <a:uLnTx/>
                <a:uFillTx/>
                <a:latin typeface="Franklin Gothic Book" panose="020F0502020204030204"/>
                <a:ea typeface="+mn-ea"/>
                <a:cs typeface="+mn-cs"/>
              </a:rPr>
              <a:t>Schrimp</a:t>
            </a:r>
            <a:r>
              <a:rPr kumimoji="0" lang="en-US" sz="3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Packers plc.</a:t>
            </a:r>
            <a:endParaRPr lang="en-US" sz="3400" dirty="0"/>
          </a:p>
        </p:txBody>
      </p:sp>
    </p:spTree>
    <p:extLst>
      <p:ext uri="{BB962C8B-B14F-4D97-AF65-F5344CB8AC3E}">
        <p14:creationId xmlns:p14="http://schemas.microsoft.com/office/powerpoint/2010/main" val="2087353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8057-D720-49AA-92A7-57422CFD7025}"/>
              </a:ext>
            </a:extLst>
          </p:cNvPr>
          <p:cNvSpPr>
            <a:spLocks noGrp="1"/>
          </p:cNvSpPr>
          <p:nvPr>
            <p:ph type="title"/>
          </p:nvPr>
        </p:nvSpPr>
        <p:spPr/>
        <p:txBody>
          <a:bodyPr>
            <a:normAutofit/>
          </a:bodyPr>
          <a:lstStyle/>
          <a:p>
            <a:pPr algn="ctr"/>
            <a:r>
              <a:rPr lang="en-US" sz="4800" b="1" dirty="0"/>
              <a:t>RECITALS</a:t>
            </a:r>
          </a:p>
        </p:txBody>
      </p:sp>
      <p:sp>
        <p:nvSpPr>
          <p:cNvPr id="3" name="Content Placeholder 2">
            <a:extLst>
              <a:ext uri="{FF2B5EF4-FFF2-40B4-BE49-F238E27FC236}">
                <a16:creationId xmlns:a16="http://schemas.microsoft.com/office/drawing/2014/main" id="{0125EBAA-F286-40BB-BC57-B4FB47BB0FE4}"/>
              </a:ext>
            </a:extLst>
          </p:cNvPr>
          <p:cNvSpPr>
            <a:spLocks noGrp="1"/>
          </p:cNvSpPr>
          <p:nvPr>
            <p:ph idx="1"/>
          </p:nvPr>
        </p:nvSpPr>
        <p:spPr/>
        <p:txBody>
          <a:bodyPr>
            <a:normAutofit fontScale="92500" lnSpcReduction="20000"/>
          </a:bodyPr>
          <a:lstStyle/>
          <a:p>
            <a:pPr algn="just"/>
            <a:r>
              <a:rPr lang="en-US" sz="3200" dirty="0"/>
              <a:t>Being non-operative part of a contract, recitals have no specific legal effect. Recitals are generally introduced with the word </a:t>
            </a:r>
            <a:r>
              <a:rPr lang="en-US" sz="3200" b="1" dirty="0"/>
              <a:t>whereas</a:t>
            </a:r>
            <a:r>
              <a:rPr lang="en-US" sz="3200" dirty="0"/>
              <a:t>, and comprise a narrative written in the present tense. For example:</a:t>
            </a:r>
          </a:p>
          <a:p>
            <a:pPr algn="just"/>
            <a:r>
              <a:rPr lang="en-US" sz="3200" dirty="0"/>
              <a:t>Whereas</a:t>
            </a:r>
          </a:p>
          <a:p>
            <a:pPr algn="just"/>
            <a:r>
              <a:rPr lang="en-US" sz="3200" dirty="0"/>
              <a:t>The Company is engaged in the manufacture of the Products, and the Distributor is desirous to distribute the Company’s Products in the territory of </a:t>
            </a:r>
            <a:r>
              <a:rPr lang="en-US" sz="3200" dirty="0" err="1"/>
              <a:t>Anyland</a:t>
            </a:r>
            <a:r>
              <a:rPr lang="en-US" sz="3200" dirty="0"/>
              <a:t>.</a:t>
            </a:r>
          </a:p>
        </p:txBody>
      </p:sp>
    </p:spTree>
    <p:extLst>
      <p:ext uri="{BB962C8B-B14F-4D97-AF65-F5344CB8AC3E}">
        <p14:creationId xmlns:p14="http://schemas.microsoft.com/office/powerpoint/2010/main" val="37655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EEDB-869B-49E5-916E-2BB92689CE98}"/>
              </a:ext>
            </a:extLst>
          </p:cNvPr>
          <p:cNvSpPr>
            <a:spLocks noGrp="1"/>
          </p:cNvSpPr>
          <p:nvPr>
            <p:ph type="title"/>
          </p:nvPr>
        </p:nvSpPr>
        <p:spPr/>
        <p:txBody>
          <a:bodyPr/>
          <a:lstStyle/>
          <a:p>
            <a:pPr algn="ctr"/>
            <a:r>
              <a:rPr lang="en-US" b="1" dirty="0"/>
              <a:t>DEFINITIONS</a:t>
            </a:r>
          </a:p>
        </p:txBody>
      </p:sp>
      <p:sp>
        <p:nvSpPr>
          <p:cNvPr id="3" name="Content Placeholder 2">
            <a:extLst>
              <a:ext uri="{FF2B5EF4-FFF2-40B4-BE49-F238E27FC236}">
                <a16:creationId xmlns:a16="http://schemas.microsoft.com/office/drawing/2014/main" id="{A9547194-7358-4FDD-99F1-99E9BDC07507}"/>
              </a:ext>
            </a:extLst>
          </p:cNvPr>
          <p:cNvSpPr>
            <a:spLocks noGrp="1"/>
          </p:cNvSpPr>
          <p:nvPr>
            <p:ph idx="1"/>
          </p:nvPr>
        </p:nvSpPr>
        <p:spPr/>
        <p:txBody>
          <a:bodyPr>
            <a:normAutofit fontScale="92500" lnSpcReduction="10000"/>
          </a:bodyPr>
          <a:lstStyle/>
          <a:p>
            <a:r>
              <a:rPr lang="en-US" sz="2800" dirty="0"/>
              <a:t>The definition section contains a list of terms used later in the contract. A definition is given for each term which represents the way in which the drafters of the contract wish the term to be </a:t>
            </a:r>
            <a:r>
              <a:rPr lang="en-US" sz="2800" dirty="0" err="1"/>
              <a:t>be</a:t>
            </a:r>
            <a:r>
              <a:rPr lang="en-US" sz="2800" dirty="0"/>
              <a:t> interpreted as a matter of law. For example:</a:t>
            </a:r>
          </a:p>
          <a:p>
            <a:r>
              <a:rPr lang="en-US" sz="2800" dirty="0">
                <a:highlight>
                  <a:srgbClr val="00FFFF"/>
                </a:highlight>
              </a:rPr>
              <a:t>Execution date means 5 October 2020, the date of execution of this Agreement.</a:t>
            </a:r>
          </a:p>
          <a:p>
            <a:r>
              <a:rPr lang="en-US" sz="2800" dirty="0"/>
              <a:t>The definitions form part of the substance of a contract since they prescribe that certain words and phrases shall mean certain things.</a:t>
            </a:r>
          </a:p>
        </p:txBody>
      </p:sp>
    </p:spTree>
    <p:extLst>
      <p:ext uri="{BB962C8B-B14F-4D97-AF65-F5344CB8AC3E}">
        <p14:creationId xmlns:p14="http://schemas.microsoft.com/office/powerpoint/2010/main" val="3022119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C486-DCD7-464A-B6A6-13BD2A66B3EC}"/>
              </a:ext>
            </a:extLst>
          </p:cNvPr>
          <p:cNvSpPr>
            <a:spLocks noGrp="1"/>
          </p:cNvSpPr>
          <p:nvPr>
            <p:ph type="title"/>
          </p:nvPr>
        </p:nvSpPr>
        <p:spPr/>
        <p:txBody>
          <a:bodyPr/>
          <a:lstStyle/>
          <a:p>
            <a:pPr algn="ctr"/>
            <a:r>
              <a:rPr lang="en-US" b="1" dirty="0"/>
              <a:t>CONDITIONS PRECEDENT</a:t>
            </a:r>
          </a:p>
        </p:txBody>
      </p:sp>
      <p:sp>
        <p:nvSpPr>
          <p:cNvPr id="3" name="Content Placeholder 2">
            <a:extLst>
              <a:ext uri="{FF2B5EF4-FFF2-40B4-BE49-F238E27FC236}">
                <a16:creationId xmlns:a16="http://schemas.microsoft.com/office/drawing/2014/main" id="{AADDADC8-0A17-4BAA-B135-32D451676C88}"/>
              </a:ext>
            </a:extLst>
          </p:cNvPr>
          <p:cNvSpPr>
            <a:spLocks noGrp="1"/>
          </p:cNvSpPr>
          <p:nvPr>
            <p:ph idx="1"/>
          </p:nvPr>
        </p:nvSpPr>
        <p:spPr/>
        <p:txBody>
          <a:bodyPr>
            <a:noAutofit/>
          </a:bodyPr>
          <a:lstStyle/>
          <a:p>
            <a:pPr algn="just"/>
            <a:r>
              <a:rPr lang="en-US" sz="2800" dirty="0"/>
              <a:t>Conditions precedent are conditions that have to be satisfied before the parties are obligated to perform. An example is an insurance policy. Parties can only activate it upon the occurrence of the targeted risk.</a:t>
            </a:r>
          </a:p>
          <a:p>
            <a:pPr algn="just"/>
            <a:r>
              <a:rPr lang="en-US" sz="2800" dirty="0"/>
              <a:t>A contract may stipulate that if a specified future event occurs during the term of the contract then the contract will be terminated. This type of stipulation is sometimes known as a </a:t>
            </a:r>
            <a:r>
              <a:rPr lang="en-US" sz="2800" b="1" i="1" dirty="0"/>
              <a:t>condition subsequent</a:t>
            </a:r>
            <a:r>
              <a:rPr lang="en-US" sz="2800" dirty="0"/>
              <a:t>. It is different from a condition precedent.</a:t>
            </a:r>
          </a:p>
        </p:txBody>
      </p:sp>
    </p:spTree>
    <p:extLst>
      <p:ext uri="{BB962C8B-B14F-4D97-AF65-F5344CB8AC3E}">
        <p14:creationId xmlns:p14="http://schemas.microsoft.com/office/powerpoint/2010/main" val="1560298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814A-D231-43B0-9F52-9B3756815C8C}"/>
              </a:ext>
            </a:extLst>
          </p:cNvPr>
          <p:cNvSpPr>
            <a:spLocks noGrp="1"/>
          </p:cNvSpPr>
          <p:nvPr>
            <p:ph type="title"/>
          </p:nvPr>
        </p:nvSpPr>
        <p:spPr/>
        <p:txBody>
          <a:bodyPr/>
          <a:lstStyle/>
          <a:p>
            <a:pPr algn="ctr"/>
            <a:r>
              <a:rPr lang="en-US" b="1" dirty="0"/>
              <a:t>AGREEMENTS</a:t>
            </a:r>
          </a:p>
        </p:txBody>
      </p:sp>
      <p:sp>
        <p:nvSpPr>
          <p:cNvPr id="3" name="Content Placeholder 2">
            <a:extLst>
              <a:ext uri="{FF2B5EF4-FFF2-40B4-BE49-F238E27FC236}">
                <a16:creationId xmlns:a16="http://schemas.microsoft.com/office/drawing/2014/main" id="{551B1E8A-7765-4B88-B30F-946460076B4D}"/>
              </a:ext>
            </a:extLst>
          </p:cNvPr>
          <p:cNvSpPr>
            <a:spLocks noGrp="1"/>
          </p:cNvSpPr>
          <p:nvPr>
            <p:ph idx="1"/>
          </p:nvPr>
        </p:nvSpPr>
        <p:spPr>
          <a:xfrm>
            <a:off x="1097280" y="1908313"/>
            <a:ext cx="10058400" cy="3960779"/>
          </a:xfrm>
        </p:spPr>
        <p:txBody>
          <a:bodyPr>
            <a:normAutofit fontScale="92500" lnSpcReduction="20000"/>
          </a:bodyPr>
          <a:lstStyle/>
          <a:p>
            <a:pPr algn="just"/>
            <a:r>
              <a:rPr lang="en-US" sz="2800" dirty="0"/>
              <a:t>The agreements section contains the rights and obligations of the parties. This part reflects the heart of the deal struck between the parties. The drafting of these clauses will therefore depend upon the particular facts of the transaction at hand. In a simple sale of goods contract for example, the seller will promise to sell and deliver goods of a certain description and quality. The buyer will promise to pay for the goods.</a:t>
            </a:r>
          </a:p>
          <a:p>
            <a:pPr algn="just"/>
            <a:r>
              <a:rPr lang="en-US" sz="2800" dirty="0"/>
              <a:t>In addition, this part of the contract will contain various clauses covering what happens if the seller fails to deliver or the buyer fails to pay.</a:t>
            </a:r>
          </a:p>
        </p:txBody>
      </p:sp>
    </p:spTree>
    <p:extLst>
      <p:ext uri="{BB962C8B-B14F-4D97-AF65-F5344CB8AC3E}">
        <p14:creationId xmlns:p14="http://schemas.microsoft.com/office/powerpoint/2010/main" val="1948814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3FD9-73A7-48D8-9ACF-EF5B79E1C1D9}"/>
              </a:ext>
            </a:extLst>
          </p:cNvPr>
          <p:cNvSpPr>
            <a:spLocks noGrp="1"/>
          </p:cNvSpPr>
          <p:nvPr>
            <p:ph type="title"/>
          </p:nvPr>
        </p:nvSpPr>
        <p:spPr>
          <a:xfrm>
            <a:off x="490330" y="286603"/>
            <a:ext cx="10665350" cy="1450757"/>
          </a:xfrm>
        </p:spPr>
        <p:txBody>
          <a:bodyPr>
            <a:normAutofit/>
          </a:bodyPr>
          <a:lstStyle/>
          <a:p>
            <a:r>
              <a:rPr lang="en-US" sz="4500" b="1" dirty="0"/>
              <a:t>REPRESENTATION &amp; WARRANTIES</a:t>
            </a:r>
          </a:p>
        </p:txBody>
      </p:sp>
      <p:sp>
        <p:nvSpPr>
          <p:cNvPr id="3" name="Content Placeholder 2">
            <a:extLst>
              <a:ext uri="{FF2B5EF4-FFF2-40B4-BE49-F238E27FC236}">
                <a16:creationId xmlns:a16="http://schemas.microsoft.com/office/drawing/2014/main" id="{D2ECD1A8-43C8-4AC2-B0FC-174A16474618}"/>
              </a:ext>
            </a:extLst>
          </p:cNvPr>
          <p:cNvSpPr>
            <a:spLocks noGrp="1"/>
          </p:cNvSpPr>
          <p:nvPr>
            <p:ph idx="1"/>
          </p:nvPr>
        </p:nvSpPr>
        <p:spPr/>
        <p:txBody>
          <a:bodyPr>
            <a:normAutofit fontScale="85000" lnSpcReduction="20000"/>
          </a:bodyPr>
          <a:lstStyle/>
          <a:p>
            <a:pPr algn="just"/>
            <a:r>
              <a:rPr lang="en-US" sz="2800" dirty="0"/>
              <a:t>Representation &amp; warranties consist in promises by one or other party that a given statement or set of facts is true. A representation is a statement of fact made by one contracting party to the other that induces the other into the contract. A warranty is a contractual promise and if such a promise is broken, the innocent party will be indemnified by the former.</a:t>
            </a:r>
          </a:p>
          <a:p>
            <a:pPr algn="just"/>
            <a:r>
              <a:rPr lang="en-US" sz="2800" dirty="0"/>
              <a:t>E.g. ‘The seller represents that his products are made from quality resources (representation) and further warrants that if there is any defect in the product, such products can be exchanged or replaced upon the buyer sending a notice to that effect to the seller within 30 days from when the buyer learns of the defect.’</a:t>
            </a:r>
          </a:p>
        </p:txBody>
      </p:sp>
    </p:spTree>
    <p:extLst>
      <p:ext uri="{BB962C8B-B14F-4D97-AF65-F5344CB8AC3E}">
        <p14:creationId xmlns:p14="http://schemas.microsoft.com/office/powerpoint/2010/main" val="266702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A4D2-EF56-4A79-89C5-845E5ABBFF64}"/>
              </a:ext>
            </a:extLst>
          </p:cNvPr>
          <p:cNvSpPr>
            <a:spLocks noGrp="1"/>
          </p:cNvSpPr>
          <p:nvPr>
            <p:ph type="title"/>
          </p:nvPr>
        </p:nvSpPr>
        <p:spPr/>
        <p:txBody>
          <a:bodyPr/>
          <a:lstStyle/>
          <a:p>
            <a:pPr algn="ctr"/>
            <a:r>
              <a:rPr lang="en-US" b="1" dirty="0"/>
              <a:t>ARTICLES</a:t>
            </a:r>
          </a:p>
        </p:txBody>
      </p:sp>
      <p:sp>
        <p:nvSpPr>
          <p:cNvPr id="3" name="Content Placeholder 2">
            <a:extLst>
              <a:ext uri="{FF2B5EF4-FFF2-40B4-BE49-F238E27FC236}">
                <a16:creationId xmlns:a16="http://schemas.microsoft.com/office/drawing/2014/main" id="{49E45278-92C3-467F-A14F-37CF89D62A7F}"/>
              </a:ext>
            </a:extLst>
          </p:cNvPr>
          <p:cNvSpPr>
            <a:spLocks noGrp="1"/>
          </p:cNvSpPr>
          <p:nvPr>
            <p:ph idx="1"/>
          </p:nvPr>
        </p:nvSpPr>
        <p:spPr/>
        <p:txBody>
          <a:bodyPr>
            <a:normAutofit fontScale="92500" lnSpcReduction="20000"/>
          </a:bodyPr>
          <a:lstStyle/>
          <a:p>
            <a:pPr algn="just"/>
            <a:r>
              <a:rPr lang="en-US" sz="3600" dirty="0"/>
              <a:t>In the English language, we do not, in most cases, express nouns without articles preceding them. Articles in English include </a:t>
            </a:r>
            <a:r>
              <a:rPr lang="en-US" sz="3600" b="1" i="1" dirty="0"/>
              <a:t>the</a:t>
            </a:r>
            <a:r>
              <a:rPr lang="en-US" sz="3600" dirty="0"/>
              <a:t>, </a:t>
            </a:r>
            <a:r>
              <a:rPr lang="en-US" sz="3600" b="1" i="1" dirty="0"/>
              <a:t>a</a:t>
            </a:r>
            <a:r>
              <a:rPr lang="en-US" sz="3600" dirty="0"/>
              <a:t> and </a:t>
            </a:r>
            <a:r>
              <a:rPr lang="en-US" sz="3600" b="1" i="1" dirty="0"/>
              <a:t>an</a:t>
            </a:r>
            <a:r>
              <a:rPr lang="en-US" sz="3600" dirty="0"/>
              <a:t>. </a:t>
            </a:r>
            <a:r>
              <a:rPr lang="en-US" sz="3600" b="1" i="1" dirty="0"/>
              <a:t>A</a:t>
            </a:r>
            <a:r>
              <a:rPr lang="en-US" sz="3600" dirty="0"/>
              <a:t> and </a:t>
            </a:r>
            <a:r>
              <a:rPr lang="en-US" sz="3600" b="1" i="1" dirty="0"/>
              <a:t>an</a:t>
            </a:r>
            <a:r>
              <a:rPr lang="en-US" sz="3600" dirty="0"/>
              <a:t> are indefinite articles. </a:t>
            </a:r>
            <a:r>
              <a:rPr lang="en-US" sz="3600" b="1" i="1" dirty="0"/>
              <a:t>A</a:t>
            </a:r>
            <a:r>
              <a:rPr lang="en-US" sz="3600" dirty="0"/>
              <a:t> is used when mentioning something for the first time (‘a client walked into the office’). </a:t>
            </a:r>
            <a:r>
              <a:rPr lang="en-US" sz="3600" b="1" i="1" dirty="0"/>
              <a:t>An</a:t>
            </a:r>
            <a:r>
              <a:rPr lang="en-US" sz="3600" dirty="0"/>
              <a:t> is used in the same circumstances but only where the following word begins with a vowel (‘an attorney walked into the office’).</a:t>
            </a:r>
          </a:p>
        </p:txBody>
      </p:sp>
    </p:spTree>
    <p:extLst>
      <p:ext uri="{BB962C8B-B14F-4D97-AF65-F5344CB8AC3E}">
        <p14:creationId xmlns:p14="http://schemas.microsoft.com/office/powerpoint/2010/main" val="3861517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8109-563E-4F17-848C-9B7997D7BC5B}"/>
              </a:ext>
            </a:extLst>
          </p:cNvPr>
          <p:cNvSpPr>
            <a:spLocks noGrp="1"/>
          </p:cNvSpPr>
          <p:nvPr>
            <p:ph type="title"/>
          </p:nvPr>
        </p:nvSpPr>
        <p:spPr/>
        <p:txBody>
          <a:bodyPr/>
          <a:lstStyle/>
          <a:p>
            <a:pPr algn="ctr"/>
            <a:r>
              <a:rPr lang="en-US" b="1" dirty="0"/>
              <a:t>SCHEDULES</a:t>
            </a:r>
          </a:p>
        </p:txBody>
      </p:sp>
      <p:sp>
        <p:nvSpPr>
          <p:cNvPr id="3" name="Content Placeholder 2">
            <a:extLst>
              <a:ext uri="{FF2B5EF4-FFF2-40B4-BE49-F238E27FC236}">
                <a16:creationId xmlns:a16="http://schemas.microsoft.com/office/drawing/2014/main" id="{EC1254AA-96C7-4287-83DE-613E0925FE3F}"/>
              </a:ext>
            </a:extLst>
          </p:cNvPr>
          <p:cNvSpPr>
            <a:spLocks noGrp="1"/>
          </p:cNvSpPr>
          <p:nvPr>
            <p:ph idx="1"/>
          </p:nvPr>
        </p:nvSpPr>
        <p:spPr/>
        <p:txBody>
          <a:bodyPr>
            <a:normAutofit lnSpcReduction="10000"/>
          </a:bodyPr>
          <a:lstStyle/>
          <a:p>
            <a:pPr algn="just"/>
            <a:r>
              <a:rPr lang="en-US" sz="2800" dirty="0"/>
              <a:t>If the contract contains certain very detailed agreements or information, the parties often prefer to put this in schedules set out at the end of the contract, instead of cluttering up the main part of the contract  with a mass of detail. For example, detailed price lists for various  kinds of goods sold under the contract are usually placed in a schedule.</a:t>
            </a:r>
          </a:p>
          <a:p>
            <a:pPr algn="just"/>
            <a:r>
              <a:rPr lang="en-US" sz="2800" dirty="0"/>
              <a:t>It should be noted that the stipulations contained in the schedules do form part of the substantive agreement between the parties.</a:t>
            </a:r>
          </a:p>
        </p:txBody>
      </p:sp>
    </p:spTree>
    <p:extLst>
      <p:ext uri="{BB962C8B-B14F-4D97-AF65-F5344CB8AC3E}">
        <p14:creationId xmlns:p14="http://schemas.microsoft.com/office/powerpoint/2010/main" val="27691433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655C-6D6F-4A58-BE4F-4A483034EF37}"/>
              </a:ext>
            </a:extLst>
          </p:cNvPr>
          <p:cNvSpPr>
            <a:spLocks noGrp="1"/>
          </p:cNvSpPr>
          <p:nvPr>
            <p:ph type="title"/>
          </p:nvPr>
        </p:nvSpPr>
        <p:spPr/>
        <p:txBody>
          <a:bodyPr/>
          <a:lstStyle/>
          <a:p>
            <a:pPr algn="ctr"/>
            <a:r>
              <a:rPr lang="en-US" b="1" dirty="0"/>
              <a:t>SIGNATURE SECTION</a:t>
            </a:r>
          </a:p>
        </p:txBody>
      </p:sp>
      <p:sp>
        <p:nvSpPr>
          <p:cNvPr id="3" name="Content Placeholder 2">
            <a:extLst>
              <a:ext uri="{FF2B5EF4-FFF2-40B4-BE49-F238E27FC236}">
                <a16:creationId xmlns:a16="http://schemas.microsoft.com/office/drawing/2014/main" id="{6B41F430-27F6-4462-B6B8-A69011C4AEFE}"/>
              </a:ext>
            </a:extLst>
          </p:cNvPr>
          <p:cNvSpPr>
            <a:spLocks noGrp="1"/>
          </p:cNvSpPr>
          <p:nvPr>
            <p:ph idx="1"/>
          </p:nvPr>
        </p:nvSpPr>
        <p:spPr>
          <a:xfrm>
            <a:off x="1097280" y="1921565"/>
            <a:ext cx="10058400" cy="3947527"/>
          </a:xfrm>
        </p:spPr>
        <p:txBody>
          <a:bodyPr>
            <a:normAutofit fontScale="92500"/>
          </a:bodyPr>
          <a:lstStyle/>
          <a:p>
            <a:pPr algn="just"/>
            <a:r>
              <a:rPr lang="en-US" sz="2800" dirty="0"/>
              <a:t>The signature section comes after the schedules and before the appendices. All parties to the contract are required to sign the document as evidence of their agreement to its terms.</a:t>
            </a:r>
          </a:p>
          <a:p>
            <a:pPr algn="just"/>
            <a:r>
              <a:rPr lang="en-US" sz="2800" dirty="0"/>
              <a:t>The parties’ names are usually printed together with the date of the contract, and the parties must then add their signatures to the contract. It is common practice for contracts to be produced in </a:t>
            </a:r>
            <a:r>
              <a:rPr lang="en-US" sz="2800" b="1" dirty="0"/>
              <a:t>duplicate</a:t>
            </a:r>
            <a:r>
              <a:rPr lang="en-US" sz="2800" dirty="0"/>
              <a:t>. This means that two copies of the contract are made – one for each party – and the parties each sign both copies of the contract. </a:t>
            </a:r>
          </a:p>
        </p:txBody>
      </p:sp>
    </p:spTree>
    <p:extLst>
      <p:ext uri="{BB962C8B-B14F-4D97-AF65-F5344CB8AC3E}">
        <p14:creationId xmlns:p14="http://schemas.microsoft.com/office/powerpoint/2010/main" val="2780761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930E-886D-442F-9D50-1A76A10E8B34}"/>
              </a:ext>
            </a:extLst>
          </p:cNvPr>
          <p:cNvSpPr>
            <a:spLocks noGrp="1"/>
          </p:cNvSpPr>
          <p:nvPr>
            <p:ph type="title"/>
          </p:nvPr>
        </p:nvSpPr>
        <p:spPr/>
        <p:txBody>
          <a:bodyPr/>
          <a:lstStyle/>
          <a:p>
            <a:pPr algn="ctr"/>
            <a:r>
              <a:rPr lang="en-US" b="1" dirty="0"/>
              <a:t>APPENDICES</a:t>
            </a:r>
          </a:p>
        </p:txBody>
      </p:sp>
      <p:sp>
        <p:nvSpPr>
          <p:cNvPr id="3" name="Content Placeholder 2">
            <a:extLst>
              <a:ext uri="{FF2B5EF4-FFF2-40B4-BE49-F238E27FC236}">
                <a16:creationId xmlns:a16="http://schemas.microsoft.com/office/drawing/2014/main" id="{90DC8D54-F182-474B-B96D-2649BCAD06C0}"/>
              </a:ext>
            </a:extLst>
          </p:cNvPr>
          <p:cNvSpPr>
            <a:spLocks noGrp="1"/>
          </p:cNvSpPr>
          <p:nvPr>
            <p:ph idx="1"/>
          </p:nvPr>
        </p:nvSpPr>
        <p:spPr/>
        <p:txBody>
          <a:bodyPr>
            <a:noAutofit/>
          </a:bodyPr>
          <a:lstStyle/>
          <a:p>
            <a:pPr algn="just"/>
            <a:r>
              <a:rPr lang="en-US" sz="2800" dirty="0"/>
              <a:t>Appendices usually contain documents that are referred to in the contract. These may simply be put there because they are useful reference material for the parties. They do not necessarily form part of the substantive agreement between the parties. For example, in a contract for the sale of machine parts by one company to another, the appendices to the contract might contain drawings or specifications for the machine parts for illustrative purposes.</a:t>
            </a:r>
          </a:p>
        </p:txBody>
      </p:sp>
    </p:spTree>
    <p:extLst>
      <p:ext uri="{BB962C8B-B14F-4D97-AF65-F5344CB8AC3E}">
        <p14:creationId xmlns:p14="http://schemas.microsoft.com/office/powerpoint/2010/main" val="3864589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13E0-5719-43D7-A849-282A15BF12A4}"/>
              </a:ext>
            </a:extLst>
          </p:cNvPr>
          <p:cNvSpPr>
            <a:spLocks noGrp="1"/>
          </p:cNvSpPr>
          <p:nvPr>
            <p:ph type="title"/>
          </p:nvPr>
        </p:nvSpPr>
        <p:spPr/>
        <p:txBody>
          <a:bodyPr>
            <a:normAutofit fontScale="90000"/>
          </a:bodyPr>
          <a:lstStyle/>
          <a:p>
            <a:pPr algn="ctr"/>
            <a:r>
              <a:rPr lang="en-US" b="1" dirty="0"/>
              <a:t>PRINCIPLES OF INTERPRETATION OF CONTRACTS</a:t>
            </a:r>
          </a:p>
        </p:txBody>
      </p:sp>
      <p:sp>
        <p:nvSpPr>
          <p:cNvPr id="3" name="Content Placeholder 2">
            <a:extLst>
              <a:ext uri="{FF2B5EF4-FFF2-40B4-BE49-F238E27FC236}">
                <a16:creationId xmlns:a16="http://schemas.microsoft.com/office/drawing/2014/main" id="{8AC90C2D-5258-4ACF-818A-E903B1EF8F47}"/>
              </a:ext>
            </a:extLst>
          </p:cNvPr>
          <p:cNvSpPr>
            <a:spLocks noGrp="1"/>
          </p:cNvSpPr>
          <p:nvPr>
            <p:ph idx="1"/>
          </p:nvPr>
        </p:nvSpPr>
        <p:spPr>
          <a:xfrm>
            <a:off x="596347" y="1921565"/>
            <a:ext cx="11092069" cy="3947527"/>
          </a:xfrm>
        </p:spPr>
        <p:txBody>
          <a:bodyPr>
            <a:noAutofit/>
          </a:bodyPr>
          <a:lstStyle/>
          <a:p>
            <a:r>
              <a:rPr lang="en-US" sz="2200" b="1" dirty="0"/>
              <a:t>THE TEXTUAL APPROACH</a:t>
            </a:r>
          </a:p>
          <a:p>
            <a:pPr algn="just"/>
            <a:r>
              <a:rPr lang="en-US" sz="2200" dirty="0"/>
              <a:t>The textual approach to interpretation holds that the meaning and effect of a contract or piece of legislation should be determined solely from the words of the text itself and not from any external evidence. This approach has been linked mostly to the common law tradition.</a:t>
            </a:r>
          </a:p>
          <a:p>
            <a:pPr algn="just"/>
            <a:r>
              <a:rPr lang="en-US" sz="2200" b="1" dirty="0"/>
              <a:t>THE PURPOSIVE/TELEOLOGICAL APPROACH</a:t>
            </a:r>
          </a:p>
          <a:p>
            <a:pPr algn="just"/>
            <a:r>
              <a:rPr lang="en-US" sz="2200" dirty="0"/>
              <a:t>The Purposive approach to interpretation is in contrast to the textual approach described above. This approach holds that the meaning and effect of a contract or piece of legislation should be determined taking account of the object and purpose of the contract or piece of legislation and the intentions of the parties (if a contract) or intention of the drafter (if legislation).</a:t>
            </a:r>
          </a:p>
        </p:txBody>
      </p:sp>
    </p:spTree>
    <p:extLst>
      <p:ext uri="{BB962C8B-B14F-4D97-AF65-F5344CB8AC3E}">
        <p14:creationId xmlns:p14="http://schemas.microsoft.com/office/powerpoint/2010/main" val="8320530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CCE5-044D-4335-A374-AB14299B7760}"/>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PRINCIPLES OF INTERPRETATION OF CONTRACTS</a:t>
            </a:r>
            <a:endParaRPr lang="en-US" dirty="0"/>
          </a:p>
        </p:txBody>
      </p:sp>
      <p:sp>
        <p:nvSpPr>
          <p:cNvPr id="3" name="Content Placeholder 2">
            <a:extLst>
              <a:ext uri="{FF2B5EF4-FFF2-40B4-BE49-F238E27FC236}">
                <a16:creationId xmlns:a16="http://schemas.microsoft.com/office/drawing/2014/main" id="{3B441813-201C-4A03-A719-64FFF0D58E41}"/>
              </a:ext>
            </a:extLst>
          </p:cNvPr>
          <p:cNvSpPr>
            <a:spLocks noGrp="1"/>
          </p:cNvSpPr>
          <p:nvPr>
            <p:ph idx="1"/>
          </p:nvPr>
        </p:nvSpPr>
        <p:spPr>
          <a:xfrm>
            <a:off x="1097280" y="1921565"/>
            <a:ext cx="10058400" cy="3947527"/>
          </a:xfrm>
        </p:spPr>
        <p:txBody>
          <a:bodyPr>
            <a:noAutofit/>
          </a:bodyPr>
          <a:lstStyle/>
          <a:p>
            <a:r>
              <a:rPr lang="en-US" sz="2800" b="1" dirty="0"/>
              <a:t>CONSEQUENCE OF THE TEXTUAL APPROACH USED MOSTLY BY COMMON LAW LAWYERS</a:t>
            </a:r>
          </a:p>
          <a:p>
            <a:pPr algn="just"/>
            <a:r>
              <a:rPr lang="en-US" sz="2800" dirty="0"/>
              <a:t>The effect of the textual approach on the drafting of contracts is that common law lawyers tend to draft contracts in a way that seeks to cover any possible thing that might go wrong in the contract, sometimes quite remote. This may enhance upon the certainty of the contract and thus reduce the potential for debate but it may also, and does sometimes produce long and complicated documents which may be a recipe for disputes.</a:t>
            </a:r>
          </a:p>
        </p:txBody>
      </p:sp>
    </p:spTree>
    <p:extLst>
      <p:ext uri="{BB962C8B-B14F-4D97-AF65-F5344CB8AC3E}">
        <p14:creationId xmlns:p14="http://schemas.microsoft.com/office/powerpoint/2010/main" val="926095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DAF9-11BC-4153-B9C4-D20BEEF756CE}"/>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PRINCIPLES OF INTERPRETATION OF CONTRACTS</a:t>
            </a:r>
            <a:endParaRPr lang="en-US" dirty="0"/>
          </a:p>
        </p:txBody>
      </p:sp>
      <p:sp>
        <p:nvSpPr>
          <p:cNvPr id="3" name="Content Placeholder 2">
            <a:extLst>
              <a:ext uri="{FF2B5EF4-FFF2-40B4-BE49-F238E27FC236}">
                <a16:creationId xmlns:a16="http://schemas.microsoft.com/office/drawing/2014/main" id="{7E185052-B4AE-4C26-ABBA-2F41D4CD7587}"/>
              </a:ext>
            </a:extLst>
          </p:cNvPr>
          <p:cNvSpPr>
            <a:spLocks noGrp="1"/>
          </p:cNvSpPr>
          <p:nvPr>
            <p:ph idx="1"/>
          </p:nvPr>
        </p:nvSpPr>
        <p:spPr>
          <a:xfrm>
            <a:off x="1097280" y="1921565"/>
            <a:ext cx="10058400" cy="3947527"/>
          </a:xfrm>
        </p:spPr>
        <p:txBody>
          <a:bodyPr>
            <a:normAutofit lnSpcReduction="10000"/>
          </a:bodyPr>
          <a:lstStyle/>
          <a:p>
            <a:pPr algn="ctr"/>
            <a:r>
              <a:rPr lang="en-US" sz="2300" b="1" dirty="0"/>
              <a:t>SPECIFIC RULES OF INTERPRETATION</a:t>
            </a:r>
          </a:p>
          <a:p>
            <a:r>
              <a:rPr lang="en-US" sz="2300" dirty="0"/>
              <a:t>In addition to the basic approaches described above, some specific rules of interpretation are used especially in common law jurisdictions. These are outlined below:</a:t>
            </a:r>
          </a:p>
          <a:p>
            <a:pPr>
              <a:buFont typeface="Wingdings" panose="05000000000000000000" pitchFamily="2" charset="2"/>
              <a:buChar char="q"/>
            </a:pPr>
            <a:r>
              <a:rPr lang="en-US" sz="2300" dirty="0"/>
              <a:t> </a:t>
            </a:r>
            <a:r>
              <a:rPr lang="en-US" sz="2300" b="1" dirty="0"/>
              <a:t>The Document Must be Read as a Whole</a:t>
            </a:r>
          </a:p>
          <a:p>
            <a:pPr marL="0" indent="0" algn="just">
              <a:buNone/>
            </a:pPr>
            <a:r>
              <a:rPr lang="en-US" sz="2300" dirty="0"/>
              <a:t>  This rule requires that when a reader is seeking to interpret the meaning of a particular clause, this should not be done without taking into consideration what the rest of the contract says. The exact meaning of a part of the contract should become clear once the whole document has been read.</a:t>
            </a:r>
          </a:p>
          <a:p>
            <a:pPr marL="0" indent="0">
              <a:buNone/>
            </a:pPr>
            <a:endParaRPr lang="en-US" dirty="0"/>
          </a:p>
        </p:txBody>
      </p:sp>
    </p:spTree>
    <p:extLst>
      <p:ext uri="{BB962C8B-B14F-4D97-AF65-F5344CB8AC3E}">
        <p14:creationId xmlns:p14="http://schemas.microsoft.com/office/powerpoint/2010/main" val="2947369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843C-4C86-4341-BD5B-E0548485310D}"/>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PRINCIPLES OF INTERPRETATION OF CONTRACTS</a:t>
            </a:r>
            <a:endParaRPr lang="en-US" dirty="0"/>
          </a:p>
        </p:txBody>
      </p:sp>
      <p:sp>
        <p:nvSpPr>
          <p:cNvPr id="3" name="Content Placeholder 2">
            <a:extLst>
              <a:ext uri="{FF2B5EF4-FFF2-40B4-BE49-F238E27FC236}">
                <a16:creationId xmlns:a16="http://schemas.microsoft.com/office/drawing/2014/main" id="{58AF1F17-A3D9-41CD-9DCE-519D20DB811B}"/>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dirty="0"/>
              <a:t> </a:t>
            </a:r>
            <a:r>
              <a:rPr lang="en-US" sz="2800" b="1" dirty="0"/>
              <a:t>The Contra Proferentem Rule</a:t>
            </a:r>
          </a:p>
          <a:p>
            <a:pPr marL="0" indent="0" algn="just">
              <a:buNone/>
            </a:pPr>
            <a:r>
              <a:rPr lang="en-US" sz="2800" dirty="0"/>
              <a:t>This rule holds that if an ambiguity (allowing for two conflicting interpretations) in a contract cannot be resolved in any other way then it must be interpreted against the interests of the party that suggested it. For example, if a problem arises concerning the extent of cover to be provided under an insurance contract and one interpretation </a:t>
            </a:r>
            <a:r>
              <a:rPr lang="en-US" sz="2800" dirty="0" err="1"/>
              <a:t>favours</a:t>
            </a:r>
            <a:r>
              <a:rPr lang="en-US" sz="2800" dirty="0"/>
              <a:t> the insurer while the other, the insured party, the court will use the interpretation that </a:t>
            </a:r>
            <a:r>
              <a:rPr lang="en-US" sz="2800" dirty="0" err="1"/>
              <a:t>favours</a:t>
            </a:r>
            <a:r>
              <a:rPr lang="en-US" sz="2800" dirty="0"/>
              <a:t> the insured party.</a:t>
            </a:r>
          </a:p>
          <a:p>
            <a:pPr marL="0" indent="0">
              <a:buNone/>
            </a:pPr>
            <a:endParaRPr lang="en-US" dirty="0"/>
          </a:p>
        </p:txBody>
      </p:sp>
    </p:spTree>
    <p:extLst>
      <p:ext uri="{BB962C8B-B14F-4D97-AF65-F5344CB8AC3E}">
        <p14:creationId xmlns:p14="http://schemas.microsoft.com/office/powerpoint/2010/main" val="6867280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4C16-B4A4-459E-B274-333DC4B53D55}"/>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PRINCIPLES OF INTERPRETATION OF CONTRACTS</a:t>
            </a:r>
            <a:endParaRPr lang="en-US" dirty="0"/>
          </a:p>
        </p:txBody>
      </p:sp>
      <p:sp>
        <p:nvSpPr>
          <p:cNvPr id="3" name="Content Placeholder 2">
            <a:extLst>
              <a:ext uri="{FF2B5EF4-FFF2-40B4-BE49-F238E27FC236}">
                <a16:creationId xmlns:a16="http://schemas.microsoft.com/office/drawing/2014/main" id="{DB244EC4-3F68-401E-8F7E-738EC9D8630F}"/>
              </a:ext>
            </a:extLst>
          </p:cNvPr>
          <p:cNvSpPr>
            <a:spLocks noGrp="1"/>
          </p:cNvSpPr>
          <p:nvPr>
            <p:ph idx="1"/>
          </p:nvPr>
        </p:nvSpPr>
        <p:spPr>
          <a:xfrm>
            <a:off x="1097280" y="1921565"/>
            <a:ext cx="10058400" cy="3947527"/>
          </a:xfrm>
        </p:spPr>
        <p:txBody>
          <a:bodyPr>
            <a:normAutofit lnSpcReduction="10000"/>
          </a:bodyPr>
          <a:lstStyle/>
          <a:p>
            <a:pPr>
              <a:buFont typeface="Wingdings" panose="05000000000000000000" pitchFamily="2" charset="2"/>
              <a:buChar char="q"/>
            </a:pPr>
            <a:r>
              <a:rPr lang="en-US" dirty="0"/>
              <a:t> </a:t>
            </a:r>
            <a:r>
              <a:rPr lang="en-US" sz="2400" b="1" i="1" dirty="0"/>
              <a:t>Ejusdem Generis</a:t>
            </a:r>
            <a:r>
              <a:rPr lang="en-US" sz="2400" dirty="0"/>
              <a:t> </a:t>
            </a:r>
            <a:r>
              <a:rPr lang="en-US" sz="2400" b="1" dirty="0"/>
              <a:t>Rule</a:t>
            </a:r>
          </a:p>
          <a:p>
            <a:pPr marL="0" indent="0" algn="just">
              <a:buNone/>
            </a:pPr>
            <a:r>
              <a:rPr lang="en-US" sz="2400" dirty="0"/>
              <a:t>   </a:t>
            </a:r>
            <a:r>
              <a:rPr lang="en-US" sz="2400" b="1" i="1" dirty="0"/>
              <a:t>Ejusdem generis</a:t>
            </a:r>
            <a:r>
              <a:rPr lang="en-US" sz="2400" dirty="0"/>
              <a:t> is Latin meaning ‘of the same kind’. The </a:t>
            </a:r>
            <a:r>
              <a:rPr lang="en-US" sz="2400" b="1" i="1" dirty="0"/>
              <a:t>ejusdem generis</a:t>
            </a:r>
            <a:r>
              <a:rPr lang="en-US" sz="2400" dirty="0"/>
              <a:t> rule applies when a list of specific items belonging to the same class is followed by general words, the general words are treated as confined to other items of the same class.</a:t>
            </a:r>
          </a:p>
          <a:p>
            <a:pPr marL="0" indent="0" algn="just">
              <a:buNone/>
            </a:pPr>
            <a:r>
              <a:rPr lang="en-US" sz="2400" dirty="0"/>
              <a:t>   Therefore, if a list reads ‘cats, dogs and other animals’, the phrase ‘other animals’ will be interpreted as meaning other </a:t>
            </a:r>
            <a:r>
              <a:rPr lang="en-US" sz="2400" b="1" i="1" dirty="0"/>
              <a:t>domestic</a:t>
            </a:r>
            <a:r>
              <a:rPr lang="en-US" sz="2400" dirty="0"/>
              <a:t> animals only. Sometimes the phrase ‘inter alia’ (including but not limited to) is used at the end of a list to indicate that the list is not exhaustive, but merely illustrative.</a:t>
            </a:r>
          </a:p>
        </p:txBody>
      </p:sp>
    </p:spTree>
    <p:extLst>
      <p:ext uri="{BB962C8B-B14F-4D97-AF65-F5344CB8AC3E}">
        <p14:creationId xmlns:p14="http://schemas.microsoft.com/office/powerpoint/2010/main" val="3059944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AAC7-8456-484A-BA0D-BD8ABDE64BB2}"/>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PRINCIPLES OF INTERPRETATION OF CONTRACTS</a:t>
            </a:r>
            <a:endParaRPr lang="en-US" dirty="0"/>
          </a:p>
        </p:txBody>
      </p:sp>
      <p:sp>
        <p:nvSpPr>
          <p:cNvPr id="3" name="Content Placeholder 2">
            <a:extLst>
              <a:ext uri="{FF2B5EF4-FFF2-40B4-BE49-F238E27FC236}">
                <a16:creationId xmlns:a16="http://schemas.microsoft.com/office/drawing/2014/main" id="{27C2BCF0-9A10-431C-B1A5-515DAE8F305F}"/>
              </a:ext>
            </a:extLst>
          </p:cNvPr>
          <p:cNvSpPr>
            <a:spLocks noGrp="1"/>
          </p:cNvSpPr>
          <p:nvPr>
            <p:ph idx="1"/>
          </p:nvPr>
        </p:nvSpPr>
        <p:spPr/>
        <p:txBody>
          <a:bodyPr>
            <a:normAutofit/>
          </a:bodyPr>
          <a:lstStyle/>
          <a:p>
            <a:pPr algn="just">
              <a:buFont typeface="Wingdings" panose="05000000000000000000" pitchFamily="2" charset="2"/>
              <a:buChar char="q"/>
            </a:pPr>
            <a:r>
              <a:rPr lang="en-US" dirty="0"/>
              <a:t> </a:t>
            </a:r>
            <a:r>
              <a:rPr lang="en-US" sz="2400" b="1" i="1" dirty="0"/>
              <a:t>Expressio </a:t>
            </a:r>
            <a:r>
              <a:rPr lang="en-US" sz="2400" b="1" i="1" dirty="0" err="1"/>
              <a:t>Unius</a:t>
            </a:r>
            <a:r>
              <a:rPr lang="en-US" sz="2400" b="1" i="1" dirty="0"/>
              <a:t> </a:t>
            </a:r>
            <a:r>
              <a:rPr lang="en-US" sz="2400" b="1" i="1" dirty="0" err="1"/>
              <a:t>est</a:t>
            </a:r>
            <a:r>
              <a:rPr lang="en-US" sz="2400" b="1" i="1" dirty="0"/>
              <a:t> </a:t>
            </a:r>
            <a:r>
              <a:rPr lang="en-US" sz="2400" b="1" i="1" dirty="0" err="1"/>
              <a:t>Exclusio</a:t>
            </a:r>
            <a:r>
              <a:rPr lang="en-US" sz="2400" b="1" i="1" dirty="0"/>
              <a:t> </a:t>
            </a:r>
            <a:r>
              <a:rPr lang="en-US" sz="2400" b="1" i="1" dirty="0" err="1"/>
              <a:t>Alterius</a:t>
            </a:r>
            <a:r>
              <a:rPr lang="en-US" sz="2400" b="1" i="1" dirty="0"/>
              <a:t> Rule</a:t>
            </a:r>
          </a:p>
          <a:p>
            <a:pPr marL="0" indent="0" algn="just">
              <a:buNone/>
            </a:pPr>
            <a:r>
              <a:rPr lang="en-US" sz="2400" dirty="0"/>
              <a:t>  </a:t>
            </a:r>
            <a:r>
              <a:rPr lang="en-US" sz="2400" b="1" i="1" dirty="0"/>
              <a:t>Expressio </a:t>
            </a:r>
            <a:r>
              <a:rPr lang="en-US" sz="2400" b="1" i="1" dirty="0" err="1"/>
              <a:t>unius</a:t>
            </a:r>
            <a:r>
              <a:rPr lang="en-US" sz="2400" b="1" i="1" dirty="0"/>
              <a:t> </a:t>
            </a:r>
            <a:r>
              <a:rPr lang="en-US" sz="2400" b="1" i="1" dirty="0" err="1"/>
              <a:t>est</a:t>
            </a:r>
            <a:r>
              <a:rPr lang="en-US" sz="2400" b="1" i="1" dirty="0"/>
              <a:t> exclusion </a:t>
            </a:r>
            <a:r>
              <a:rPr lang="en-US" sz="2400" b="1" i="1" dirty="0" err="1"/>
              <a:t>alterius</a:t>
            </a:r>
            <a:r>
              <a:rPr lang="en-US" sz="2400" dirty="0"/>
              <a:t> is Latin meaning ‘the inclusion of one</a:t>
            </a:r>
          </a:p>
          <a:p>
            <a:pPr marL="0" indent="0" algn="just">
              <a:buNone/>
            </a:pPr>
            <a:r>
              <a:rPr lang="en-US" sz="2400" dirty="0"/>
              <a:t>  is the exclusion of another’. The </a:t>
            </a:r>
            <a:r>
              <a:rPr lang="en-US" sz="2400" b="1" i="1" dirty="0">
                <a:solidFill>
                  <a:srgbClr val="000000">
                    <a:lumMod val="75000"/>
                    <a:lumOff val="25000"/>
                  </a:srgbClr>
                </a:solidFill>
              </a:rPr>
              <a:t>e</a:t>
            </a:r>
            <a:r>
              <a:rPr kumimoji="0" lang="en-US" sz="2400" b="1" i="1" u="none" strike="noStrike" kern="1200" cap="none" spc="0" normalizeH="0" baseline="0" noProof="0" dirty="0" err="1">
                <a:ln>
                  <a:noFill/>
                </a:ln>
                <a:solidFill>
                  <a:srgbClr val="000000">
                    <a:lumMod val="75000"/>
                    <a:lumOff val="25000"/>
                  </a:srgbClr>
                </a:solidFill>
                <a:effectLst/>
                <a:uLnTx/>
                <a:uFillTx/>
                <a:ea typeface="+mn-ea"/>
                <a:cs typeface="+mn-cs"/>
              </a:rPr>
              <a:t>xpressio</a:t>
            </a:r>
            <a:r>
              <a:rPr kumimoji="0" lang="en-US" sz="2400" b="1" i="1" u="none" strike="noStrike" kern="1200" cap="none" spc="0" normalizeH="0" baseline="0" noProof="0" dirty="0">
                <a:ln>
                  <a:noFill/>
                </a:ln>
                <a:solidFill>
                  <a:srgbClr val="000000">
                    <a:lumMod val="75000"/>
                    <a:lumOff val="25000"/>
                  </a:srgbClr>
                </a:solidFill>
                <a:effectLst/>
                <a:uLnTx/>
                <a:uFillTx/>
                <a:ea typeface="+mn-ea"/>
                <a:cs typeface="+mn-cs"/>
              </a:rPr>
              <a:t> </a:t>
            </a:r>
            <a:r>
              <a:rPr kumimoji="0" lang="en-US" sz="2400" b="1" i="1" u="none" strike="noStrike" kern="1200" cap="none" spc="0" normalizeH="0" baseline="0" noProof="0" dirty="0" err="1">
                <a:ln>
                  <a:noFill/>
                </a:ln>
                <a:solidFill>
                  <a:srgbClr val="000000">
                    <a:lumMod val="75000"/>
                    <a:lumOff val="25000"/>
                  </a:srgbClr>
                </a:solidFill>
                <a:effectLst/>
                <a:uLnTx/>
                <a:uFillTx/>
                <a:ea typeface="+mn-ea"/>
                <a:cs typeface="+mn-cs"/>
              </a:rPr>
              <a:t>unius</a:t>
            </a:r>
            <a:r>
              <a:rPr kumimoji="0" lang="en-US" sz="2400" b="1" i="1" u="none" strike="noStrike" kern="1200" cap="none" spc="0" normalizeH="0" baseline="0" noProof="0" dirty="0">
                <a:ln>
                  <a:noFill/>
                </a:ln>
                <a:solidFill>
                  <a:srgbClr val="000000">
                    <a:lumMod val="75000"/>
                    <a:lumOff val="25000"/>
                  </a:srgbClr>
                </a:solidFill>
                <a:effectLst/>
                <a:uLnTx/>
                <a:uFillTx/>
                <a:ea typeface="+mn-ea"/>
                <a:cs typeface="+mn-cs"/>
              </a:rPr>
              <a:t> </a:t>
            </a:r>
            <a:r>
              <a:rPr kumimoji="0" lang="en-US" sz="2400" b="1" i="1" u="none" strike="noStrike" kern="1200" cap="none" spc="0" normalizeH="0" baseline="0" noProof="0" dirty="0" err="1">
                <a:ln>
                  <a:noFill/>
                </a:ln>
                <a:solidFill>
                  <a:srgbClr val="000000">
                    <a:lumMod val="75000"/>
                    <a:lumOff val="25000"/>
                  </a:srgbClr>
                </a:solidFill>
                <a:effectLst/>
                <a:uLnTx/>
                <a:uFillTx/>
                <a:ea typeface="+mn-ea"/>
                <a:cs typeface="+mn-cs"/>
              </a:rPr>
              <a:t>est</a:t>
            </a:r>
            <a:r>
              <a:rPr kumimoji="0" lang="en-US" sz="2400" b="1" i="1" u="none" strike="noStrike" kern="1200" cap="none" spc="0" normalizeH="0" baseline="0" noProof="0" dirty="0">
                <a:ln>
                  <a:noFill/>
                </a:ln>
                <a:solidFill>
                  <a:srgbClr val="000000">
                    <a:lumMod val="75000"/>
                    <a:lumOff val="25000"/>
                  </a:srgbClr>
                </a:solidFill>
                <a:effectLst/>
                <a:uLnTx/>
                <a:uFillTx/>
                <a:ea typeface="+mn-ea"/>
                <a:cs typeface="+mn-cs"/>
              </a:rPr>
              <a:t> exclusion </a:t>
            </a:r>
            <a:r>
              <a:rPr kumimoji="0" lang="en-US" sz="2400" b="1" i="1" u="none" strike="noStrike" kern="1200" cap="none" spc="0" normalizeH="0" baseline="0" noProof="0" dirty="0" err="1">
                <a:ln>
                  <a:noFill/>
                </a:ln>
                <a:solidFill>
                  <a:srgbClr val="000000">
                    <a:lumMod val="75000"/>
                    <a:lumOff val="25000"/>
                  </a:srgbClr>
                </a:solidFill>
                <a:effectLst/>
                <a:uLnTx/>
                <a:uFillTx/>
                <a:ea typeface="+mn-ea"/>
                <a:cs typeface="+mn-cs"/>
              </a:rPr>
              <a:t>alterius</a:t>
            </a:r>
            <a:r>
              <a:rPr kumimoji="0" lang="en-US" sz="2400" b="0" i="0" u="none" strike="noStrike" kern="1200" cap="none" spc="0" normalizeH="0" baseline="0" noProof="0" dirty="0">
                <a:ln>
                  <a:noFill/>
                </a:ln>
                <a:solidFill>
                  <a:srgbClr val="000000">
                    <a:lumMod val="75000"/>
                    <a:lumOff val="25000"/>
                  </a:srgbClr>
                </a:solidFill>
                <a:effectLst/>
                <a:uLnTx/>
                <a:uFillTx/>
                <a:ea typeface="+mn-ea"/>
                <a:cs typeface="+mn-cs"/>
              </a:rPr>
              <a:t> rule</a:t>
            </a:r>
          </a:p>
          <a:p>
            <a:pPr marL="0" indent="0" algn="just">
              <a:buNone/>
            </a:pPr>
            <a:r>
              <a:rPr kumimoji="0" lang="en-US" sz="2400" b="0" i="0" u="none" strike="noStrike" kern="1200" cap="none" spc="0" normalizeH="0" baseline="0" noProof="0" dirty="0">
                <a:ln>
                  <a:noFill/>
                </a:ln>
                <a:solidFill>
                  <a:srgbClr val="000000">
                    <a:lumMod val="75000"/>
                    <a:lumOff val="25000"/>
                  </a:srgbClr>
                </a:solidFill>
                <a:effectLst/>
                <a:uLnTx/>
                <a:uFillTx/>
                <a:ea typeface="+mn-ea"/>
                <a:cs typeface="+mn-cs"/>
              </a:rPr>
              <a:t>  states that when a list of specific items is </a:t>
            </a:r>
            <a:r>
              <a:rPr lang="en-US" sz="2400" dirty="0">
                <a:solidFill>
                  <a:srgbClr val="000000">
                    <a:lumMod val="75000"/>
                    <a:lumOff val="25000"/>
                  </a:srgbClr>
                </a:solidFill>
              </a:rPr>
              <a:t>not followed by general words, it is</a:t>
            </a:r>
          </a:p>
          <a:p>
            <a:pPr marL="0" indent="0" algn="just">
              <a:buNone/>
            </a:pPr>
            <a:r>
              <a:rPr lang="en-US" sz="2400" dirty="0">
                <a:solidFill>
                  <a:srgbClr val="000000">
                    <a:lumMod val="75000"/>
                    <a:lumOff val="25000"/>
                  </a:srgbClr>
                </a:solidFill>
              </a:rPr>
              <a:t>  taken as exhaustive. For example, ‘weekends and public holidays’ excludes</a:t>
            </a:r>
          </a:p>
          <a:p>
            <a:pPr marL="0" indent="0" algn="just">
              <a:buNone/>
            </a:pPr>
            <a:r>
              <a:rPr lang="en-US" sz="2400" dirty="0">
                <a:solidFill>
                  <a:srgbClr val="000000">
                    <a:lumMod val="75000"/>
                    <a:lumOff val="25000"/>
                  </a:srgbClr>
                </a:solidFill>
              </a:rPr>
              <a:t>  ordinary weekdays.</a:t>
            </a:r>
            <a:endParaRPr lang="en-US" sz="2400" dirty="0"/>
          </a:p>
        </p:txBody>
      </p:sp>
    </p:spTree>
    <p:extLst>
      <p:ext uri="{BB962C8B-B14F-4D97-AF65-F5344CB8AC3E}">
        <p14:creationId xmlns:p14="http://schemas.microsoft.com/office/powerpoint/2010/main" val="3711942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0245-FD16-4649-9F68-A3EE9D0C702A}"/>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PRINCIPLES OF INTERPRETATION OF CONTRACTS</a:t>
            </a:r>
            <a:endParaRPr lang="en-US" dirty="0"/>
          </a:p>
        </p:txBody>
      </p:sp>
      <p:sp>
        <p:nvSpPr>
          <p:cNvPr id="3" name="Content Placeholder 2">
            <a:extLst>
              <a:ext uri="{FF2B5EF4-FFF2-40B4-BE49-F238E27FC236}">
                <a16:creationId xmlns:a16="http://schemas.microsoft.com/office/drawing/2014/main" id="{595C007B-7288-4606-B02F-0394D3FD63DD}"/>
              </a:ext>
            </a:extLst>
          </p:cNvPr>
          <p:cNvSpPr>
            <a:spLocks noGrp="1"/>
          </p:cNvSpPr>
          <p:nvPr>
            <p:ph idx="1"/>
          </p:nvPr>
        </p:nvSpPr>
        <p:spPr/>
        <p:txBody>
          <a:bodyPr/>
          <a:lstStyle/>
          <a:p>
            <a:pPr algn="just">
              <a:buFont typeface="Wingdings" panose="05000000000000000000" pitchFamily="2" charset="2"/>
              <a:buChar char="q"/>
            </a:pPr>
            <a:r>
              <a:rPr lang="en-US" dirty="0"/>
              <a:t> </a:t>
            </a:r>
            <a:r>
              <a:rPr lang="en-US" b="1" dirty="0"/>
              <a:t>Golden (Exceptional) Rules of Interpretation</a:t>
            </a:r>
          </a:p>
          <a:p>
            <a:pPr algn="just"/>
            <a:r>
              <a:rPr lang="en-US" dirty="0"/>
              <a:t>The rule that words should be given their ordinary meaning (sticking to the ordinary and grammatical sense of words) which is really an outgrowth of the textual approach to interpretation of contracts and legislation is subject to some important exceptions set out below:</a:t>
            </a:r>
          </a:p>
          <a:p>
            <a:pPr marL="457200" indent="-457200" algn="just">
              <a:buFont typeface="+mj-lt"/>
              <a:buAutoNum type="arabicPeriod"/>
            </a:pPr>
            <a:r>
              <a:rPr lang="en-US" dirty="0"/>
              <a:t>    Where the ordinary meaning of a word leads either to absurdity or inconsistency with the rest of the document, the meaning should be modified in the light of the intentions of the parties to avoid such absurdity or inconsistency.</a:t>
            </a:r>
          </a:p>
          <a:p>
            <a:pPr marL="457200" indent="-457200" algn="just">
              <a:buFont typeface="+mj-lt"/>
              <a:buAutoNum type="arabicPeriod"/>
            </a:pPr>
            <a:r>
              <a:rPr lang="en-US" dirty="0"/>
              <a:t>    Technical words should be given their technical meaning.</a:t>
            </a:r>
          </a:p>
        </p:txBody>
      </p:sp>
    </p:spTree>
    <p:extLst>
      <p:ext uri="{BB962C8B-B14F-4D97-AF65-F5344CB8AC3E}">
        <p14:creationId xmlns:p14="http://schemas.microsoft.com/office/powerpoint/2010/main" val="57501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DA03-C964-454A-851C-DE2EB83040E7}"/>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ARTICLES</a:t>
            </a:r>
            <a:endParaRPr lang="en-US" dirty="0"/>
          </a:p>
        </p:txBody>
      </p:sp>
      <p:sp>
        <p:nvSpPr>
          <p:cNvPr id="3" name="Content Placeholder 2">
            <a:extLst>
              <a:ext uri="{FF2B5EF4-FFF2-40B4-BE49-F238E27FC236}">
                <a16:creationId xmlns:a16="http://schemas.microsoft.com/office/drawing/2014/main" id="{5EEFF304-31B7-476B-BED6-1523F30970AB}"/>
              </a:ext>
            </a:extLst>
          </p:cNvPr>
          <p:cNvSpPr>
            <a:spLocks noGrp="1"/>
          </p:cNvSpPr>
          <p:nvPr>
            <p:ph idx="1"/>
          </p:nvPr>
        </p:nvSpPr>
        <p:spPr/>
        <p:txBody>
          <a:bodyPr>
            <a:normAutofit fontScale="92500" lnSpcReduction="10000"/>
          </a:bodyPr>
          <a:lstStyle/>
          <a:p>
            <a:pPr algn="just"/>
            <a:r>
              <a:rPr lang="en-US" sz="3600" b="1" i="1" dirty="0"/>
              <a:t>The</a:t>
            </a:r>
            <a:r>
              <a:rPr lang="en-US" sz="3600" dirty="0"/>
              <a:t> is the definite article. It is used when referring to something already mentioned before (</a:t>
            </a:r>
            <a:r>
              <a:rPr lang="en-US" sz="3600" dirty="0">
                <a:highlight>
                  <a:srgbClr val="00FFFF"/>
                </a:highlight>
              </a:rPr>
              <a:t>‘the client then sat down’</a:t>
            </a:r>
            <a:r>
              <a:rPr lang="en-US" sz="3600" dirty="0"/>
              <a:t>), when referring to something that is the only one of its kind (</a:t>
            </a:r>
            <a:r>
              <a:rPr lang="en-US" sz="3600" dirty="0">
                <a:highlight>
                  <a:srgbClr val="00FFFF"/>
                </a:highlight>
              </a:rPr>
              <a:t>‘the Sun’</a:t>
            </a:r>
            <a:r>
              <a:rPr lang="en-US" sz="3600" dirty="0"/>
              <a:t>) or when referring to something in a general rather than specific way (</a:t>
            </a:r>
            <a:r>
              <a:rPr lang="en-US" sz="3600" dirty="0">
                <a:highlight>
                  <a:srgbClr val="00FFFF"/>
                </a:highlight>
              </a:rPr>
              <a:t>‘the human being is far more superior in terms of brain capacity than other animals’</a:t>
            </a:r>
            <a:r>
              <a:rPr lang="en-US" sz="3600" dirty="0"/>
              <a:t>).</a:t>
            </a:r>
          </a:p>
        </p:txBody>
      </p:sp>
    </p:spTree>
    <p:extLst>
      <p:ext uri="{BB962C8B-B14F-4D97-AF65-F5344CB8AC3E}">
        <p14:creationId xmlns:p14="http://schemas.microsoft.com/office/powerpoint/2010/main" val="2332331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FC24-3EFB-4F5D-8EF7-95B9783F7820}"/>
              </a:ext>
            </a:extLst>
          </p:cNvPr>
          <p:cNvSpPr>
            <a:spLocks noGrp="1"/>
          </p:cNvSpPr>
          <p:nvPr>
            <p:ph type="title"/>
          </p:nvPr>
        </p:nvSpPr>
        <p:spPr/>
        <p:txBody>
          <a:bodyPr/>
          <a:lstStyle/>
          <a:p>
            <a:pPr algn="ctr"/>
            <a:r>
              <a:rPr kumimoji="0" lang="en-US"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PRINCIPLES OF INTERPRETATION OF CONTRACTS</a:t>
            </a:r>
            <a:endParaRPr lang="en-US" dirty="0"/>
          </a:p>
        </p:txBody>
      </p:sp>
      <p:sp>
        <p:nvSpPr>
          <p:cNvPr id="3" name="Content Placeholder 2">
            <a:extLst>
              <a:ext uri="{FF2B5EF4-FFF2-40B4-BE49-F238E27FC236}">
                <a16:creationId xmlns:a16="http://schemas.microsoft.com/office/drawing/2014/main" id="{21B93C5F-247A-4966-87F3-4085DD777236}"/>
              </a:ext>
            </a:extLst>
          </p:cNvPr>
          <p:cNvSpPr>
            <a:spLocks noGrp="1"/>
          </p:cNvSpPr>
          <p:nvPr>
            <p:ph idx="1"/>
          </p:nvPr>
        </p:nvSpPr>
        <p:spPr>
          <a:xfrm>
            <a:off x="1097280" y="1961323"/>
            <a:ext cx="10058400" cy="3907770"/>
          </a:xfrm>
        </p:spPr>
        <p:txBody>
          <a:bodyPr>
            <a:normAutofit fontScale="85000" lnSpcReduction="10000"/>
          </a:bodyPr>
          <a:lstStyle/>
          <a:p>
            <a:pPr>
              <a:buFont typeface="Wingdings" panose="05000000000000000000" pitchFamily="2" charset="2"/>
              <a:buChar char="q"/>
            </a:pPr>
            <a:r>
              <a:rPr lang="en-US" dirty="0"/>
              <a:t> </a:t>
            </a:r>
            <a:r>
              <a:rPr lang="en-US" sz="2200" b="1" dirty="0"/>
              <a:t>Consistent Terminology</a:t>
            </a:r>
          </a:p>
          <a:p>
            <a:pPr marL="0" indent="0" algn="just">
              <a:buNone/>
            </a:pPr>
            <a:r>
              <a:rPr lang="en-US" sz="2200" dirty="0"/>
              <a:t>   The </a:t>
            </a:r>
            <a:r>
              <a:rPr lang="en-US" sz="2200" b="1" dirty="0"/>
              <a:t>consistent terminology</a:t>
            </a:r>
            <a:r>
              <a:rPr lang="en-US" sz="2200" dirty="0"/>
              <a:t> rule states that, </a:t>
            </a:r>
            <a:r>
              <a:rPr lang="en-US" sz="2200" dirty="0">
                <a:highlight>
                  <a:srgbClr val="00FFFF"/>
                </a:highlight>
              </a:rPr>
              <a:t>‘</a:t>
            </a:r>
            <a:r>
              <a:rPr lang="en-US" sz="2200" b="1" i="1" dirty="0">
                <a:highlight>
                  <a:srgbClr val="00FFFF"/>
                </a:highlight>
              </a:rPr>
              <a:t>never change your language unless you wish to</a:t>
            </a:r>
          </a:p>
          <a:p>
            <a:pPr marL="0" indent="0" algn="just">
              <a:buNone/>
            </a:pPr>
            <a:r>
              <a:rPr lang="en-US" sz="2200" b="1" i="1" dirty="0">
                <a:highlight>
                  <a:srgbClr val="00FFFF"/>
                </a:highlight>
              </a:rPr>
              <a:t>   change your meaning, and always change your language if you wish to change your</a:t>
            </a:r>
          </a:p>
          <a:p>
            <a:pPr marL="0" indent="0" algn="just">
              <a:buNone/>
            </a:pPr>
            <a:r>
              <a:rPr lang="en-US" sz="2200" dirty="0">
                <a:highlight>
                  <a:srgbClr val="00FFFF"/>
                </a:highlight>
              </a:rPr>
              <a:t>   </a:t>
            </a:r>
            <a:r>
              <a:rPr lang="en-US" sz="2200" b="1" dirty="0">
                <a:highlight>
                  <a:srgbClr val="00FFFF"/>
                </a:highlight>
              </a:rPr>
              <a:t>meaning</a:t>
            </a:r>
            <a:r>
              <a:rPr lang="en-US" sz="2200" dirty="0">
                <a:highlight>
                  <a:srgbClr val="00FFFF"/>
                </a:highlight>
              </a:rPr>
              <a:t>.</a:t>
            </a:r>
          </a:p>
          <a:p>
            <a:pPr marL="0" indent="0" algn="just">
              <a:buNone/>
            </a:pPr>
            <a:r>
              <a:rPr lang="en-US" sz="2200" dirty="0"/>
              <a:t>   The basic point here is that if you have used one word to refer to a particular concept, you should</a:t>
            </a:r>
          </a:p>
          <a:p>
            <a:pPr marL="0" indent="0" algn="just">
              <a:buNone/>
            </a:pPr>
            <a:r>
              <a:rPr lang="en-US" sz="2200" dirty="0"/>
              <a:t>   stick to it consistently throughout the concept. For this reason, defined terms are often used in</a:t>
            </a:r>
          </a:p>
          <a:p>
            <a:pPr marL="0" indent="0" algn="just">
              <a:buNone/>
            </a:pPr>
            <a:r>
              <a:rPr lang="en-US" sz="2200" dirty="0"/>
              <a:t>   commercial contracts as a means of maximizing consistency of terminology and fixing the</a:t>
            </a:r>
          </a:p>
          <a:p>
            <a:pPr marL="0" indent="0" algn="just">
              <a:buNone/>
            </a:pPr>
            <a:r>
              <a:rPr lang="en-US" sz="2200" dirty="0"/>
              <a:t>   meaning of words.</a:t>
            </a:r>
          </a:p>
        </p:txBody>
      </p:sp>
    </p:spTree>
    <p:extLst>
      <p:ext uri="{BB962C8B-B14F-4D97-AF65-F5344CB8AC3E}">
        <p14:creationId xmlns:p14="http://schemas.microsoft.com/office/powerpoint/2010/main" val="249934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7279-8616-428E-B940-5EE407EAAACF}"/>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ARTICLES</a:t>
            </a:r>
            <a:endParaRPr lang="en-US" dirty="0"/>
          </a:p>
        </p:txBody>
      </p:sp>
      <p:sp>
        <p:nvSpPr>
          <p:cNvPr id="3" name="Content Placeholder 2">
            <a:extLst>
              <a:ext uri="{FF2B5EF4-FFF2-40B4-BE49-F238E27FC236}">
                <a16:creationId xmlns:a16="http://schemas.microsoft.com/office/drawing/2014/main" id="{4D340E2C-75EA-46E4-BD26-85FA26E0F6CE}"/>
              </a:ext>
            </a:extLst>
          </p:cNvPr>
          <p:cNvSpPr>
            <a:spLocks noGrp="1"/>
          </p:cNvSpPr>
          <p:nvPr>
            <p:ph idx="1"/>
          </p:nvPr>
        </p:nvSpPr>
        <p:spPr/>
        <p:txBody>
          <a:bodyPr>
            <a:normAutofit/>
          </a:bodyPr>
          <a:lstStyle/>
          <a:p>
            <a:pPr algn="just"/>
            <a:r>
              <a:rPr lang="en-US" sz="3600" dirty="0"/>
              <a:t>In some circumstances, articles should be omitted. For e.g., when making first reference to a provision of a law or clause in a contract, we do not use an article (‘</a:t>
            </a:r>
            <a:r>
              <a:rPr lang="en-US" sz="3600" strike="sngStrike" dirty="0">
                <a:solidFill>
                  <a:srgbClr val="FF0000"/>
                </a:solidFill>
              </a:rPr>
              <a:t>The </a:t>
            </a:r>
            <a:r>
              <a:rPr lang="en-US" sz="3600" dirty="0"/>
              <a:t>article 107 of the Law Relating to Criminal Procedure provides…’).</a:t>
            </a:r>
          </a:p>
        </p:txBody>
      </p:sp>
    </p:spTree>
    <p:extLst>
      <p:ext uri="{BB962C8B-B14F-4D97-AF65-F5344CB8AC3E}">
        <p14:creationId xmlns:p14="http://schemas.microsoft.com/office/powerpoint/2010/main" val="300436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E009-2D7B-45A3-9ABE-11628596A6D0}"/>
              </a:ext>
            </a:extLst>
          </p:cNvPr>
          <p:cNvSpPr>
            <a:spLocks noGrp="1"/>
          </p:cNvSpPr>
          <p:nvPr>
            <p:ph type="title"/>
          </p:nvPr>
        </p:nvSpPr>
        <p:spPr/>
        <p:txBody>
          <a:bodyPr/>
          <a:lstStyle/>
          <a:p>
            <a:pPr algn="ctr"/>
            <a:r>
              <a:rPr kumimoji="0" lang="en-US"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ARTICLES</a:t>
            </a:r>
            <a:endParaRPr lang="en-US" dirty="0"/>
          </a:p>
        </p:txBody>
      </p:sp>
      <p:sp>
        <p:nvSpPr>
          <p:cNvPr id="3" name="Content Placeholder 2">
            <a:extLst>
              <a:ext uri="{FF2B5EF4-FFF2-40B4-BE49-F238E27FC236}">
                <a16:creationId xmlns:a16="http://schemas.microsoft.com/office/drawing/2014/main" id="{9390546E-C8F9-491F-BB74-CD6B17285EA0}"/>
              </a:ext>
            </a:extLst>
          </p:cNvPr>
          <p:cNvSpPr>
            <a:spLocks noGrp="1"/>
          </p:cNvSpPr>
          <p:nvPr>
            <p:ph idx="1"/>
          </p:nvPr>
        </p:nvSpPr>
        <p:spPr/>
        <p:txBody>
          <a:bodyPr>
            <a:normAutofit/>
          </a:bodyPr>
          <a:lstStyle/>
          <a:p>
            <a:pPr algn="just"/>
            <a:r>
              <a:rPr lang="en-US" sz="3600" dirty="0"/>
              <a:t>In addition, when a sentence points out two statuses of the same entity, it is not necessary to use an article with the second status (‘The judge ruled that </a:t>
            </a:r>
            <a:r>
              <a:rPr lang="en-US" sz="3600" dirty="0" err="1"/>
              <a:t>Cloakus</a:t>
            </a:r>
            <a:r>
              <a:rPr lang="en-US" sz="3600" dirty="0"/>
              <a:t> Ltd was a validly registered and </a:t>
            </a:r>
            <a:r>
              <a:rPr lang="en-US" sz="3600" strike="sngStrike" dirty="0">
                <a:solidFill>
                  <a:srgbClr val="FF0000"/>
                </a:solidFill>
              </a:rPr>
              <a:t>an</a:t>
            </a:r>
            <a:r>
              <a:rPr lang="en-US" sz="3600" dirty="0"/>
              <a:t> existing company.</a:t>
            </a:r>
          </a:p>
        </p:txBody>
      </p:sp>
    </p:spTree>
    <p:extLst>
      <p:ext uri="{BB962C8B-B14F-4D97-AF65-F5344CB8AC3E}">
        <p14:creationId xmlns:p14="http://schemas.microsoft.com/office/powerpoint/2010/main" val="40219904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{A4CAC2F7-26FF-42EE-A238-A26B7E8AA178}tf56160789_win32</Template>
  <TotalTime>0</TotalTime>
  <Words>6308</Words>
  <Application>Microsoft Office PowerPoint</Application>
  <PresentationFormat>Widescreen</PresentationFormat>
  <Paragraphs>365</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Bookman Old Style</vt:lpstr>
      <vt:lpstr>Calibri</vt:lpstr>
      <vt:lpstr>Franklin Gothic Book</vt:lpstr>
      <vt:lpstr>Wingdings</vt:lpstr>
      <vt:lpstr>Custom</vt:lpstr>
      <vt:lpstr>Legal English</vt:lpstr>
      <vt:lpstr>“English is the dominant language of international business relations, and a good working knowledge of the language is essential for today’s legal or business professional.”</vt:lpstr>
      <vt:lpstr>THE IMPORTANCE OF LEGAL ENGLISH</vt:lpstr>
      <vt:lpstr>GRAMMAR FOR LEGAL WRITING</vt:lpstr>
      <vt:lpstr>GRAMMAR FOR LEGAL WRITING</vt:lpstr>
      <vt:lpstr>ARTICLES</vt:lpstr>
      <vt:lpstr>ARTICLES</vt:lpstr>
      <vt:lpstr>ARTICLES</vt:lpstr>
      <vt:lpstr>ARTICLES</vt:lpstr>
      <vt:lpstr>ARTICLES</vt:lpstr>
      <vt:lpstr>ARTICLES</vt:lpstr>
      <vt:lpstr>PREPOSITIONS</vt:lpstr>
      <vt:lpstr>PREPOSITIONS</vt:lpstr>
      <vt:lpstr>PREPOSITIONS</vt:lpstr>
      <vt:lpstr>PREPOSITIONS</vt:lpstr>
      <vt:lpstr>PREPOSITIONS</vt:lpstr>
      <vt:lpstr>PREPOSITIONS AND MEANING</vt:lpstr>
      <vt:lpstr>PREPOSITIONS AND MEANING</vt:lpstr>
      <vt:lpstr>PREPOSITIONS AND MEANING</vt:lpstr>
      <vt:lpstr>PREPOSITIONS AND MEANING</vt:lpstr>
      <vt:lpstr>LIST OF PREPOSITIONS WITH EXAMPLES OF USAGE</vt:lpstr>
      <vt:lpstr>LIST OF PREPOSITIONS WITH EXAMPLES OF USAGE</vt:lpstr>
      <vt:lpstr>LIST OF PREPOSITIONS WITH EXAMPLES OF USAGE</vt:lpstr>
      <vt:lpstr>LIST OF PREPOSITIONS WITH EXAMPLES OF USAGE</vt:lpstr>
      <vt:lpstr>LIST OF PREPOSITIONS WITH EXAMPLES OF USAGE</vt:lpstr>
      <vt:lpstr>LIST OF PREPOSITIONS WITH EXAMPLES OF USAGE</vt:lpstr>
      <vt:lpstr>LIST OF PREPOSITIONS WITH EXAMPLES OF USAGE</vt:lpstr>
      <vt:lpstr>LIST OF TWO-WORD PREPOSITIONS WITH EXAMPLES OF USAGE</vt:lpstr>
      <vt:lpstr>LIST OF TWO-WORD PREPOSITIONS WITH EXAMPLES OF USAGE</vt:lpstr>
      <vt:lpstr>LIST OF TWO-WORD PREPOSITIONS WITH EXAMPLES OF USAGE</vt:lpstr>
      <vt:lpstr>LIST OF THREE-WORD PREPOSITIONS WITH EXAMPLES OF USAGE</vt:lpstr>
      <vt:lpstr>LIST OF THREE-WORD PREPOSITIONS WITH EXAMPLES OF USAGE</vt:lpstr>
      <vt:lpstr>LEGAL WRITING STANDARDS: Dates, Numbers, &amp; Headings</vt:lpstr>
      <vt:lpstr>LEGAL WRITING STANDARDS: Numbers</vt:lpstr>
      <vt:lpstr>LEGAL WRITING STANDARDS: Headings</vt:lpstr>
      <vt:lpstr>LEGAL WRITING STANDARDS: Headings</vt:lpstr>
      <vt:lpstr>ELEMENTS OF GOOD STYLE</vt:lpstr>
      <vt:lpstr>USING WORDS THAT EASILY CONVEY YOUR MEANING</vt:lpstr>
      <vt:lpstr>USING WORDS THAT EASILY CONVEY YOUR MEANING</vt:lpstr>
      <vt:lpstr>USING WORDS THAT EASILY CONVEY YOUR MEANING</vt:lpstr>
      <vt:lpstr> USING WORDS THAT EASILY CONVEY YOUR MEANING</vt:lpstr>
      <vt:lpstr>USING WORDS THAT EASILY CONVEY YOUR MEANING</vt:lpstr>
      <vt:lpstr>USING SINGLE WORDS RATHER THAN PHRASES WHERE POSSIBLE</vt:lpstr>
      <vt:lpstr>USING SINGLE WORDS RATHER THAN PHRASES WHERE POSSIBLE</vt:lpstr>
      <vt:lpstr>BEST WAYS TO EXPRESS CERTAIN FUNCTIONS</vt:lpstr>
      <vt:lpstr>BEST WAYS TO EXPRESS CERTAIN FUNCTIONS</vt:lpstr>
      <vt:lpstr>BEST WAYS TO EXPRESS CERTAIN FUNCTIONS</vt:lpstr>
      <vt:lpstr>EFFECTIVENESS IN LEGAL WRITING</vt:lpstr>
      <vt:lpstr>LEGAL EFFECTIVENESS CHECKLIST FOR DOCUMENTS</vt:lpstr>
      <vt:lpstr>LEGAL EFFECTIVENESS CHECKLIST FOR DOCUMENTS</vt:lpstr>
      <vt:lpstr>STRUCTURE OF CONTRACTS</vt:lpstr>
      <vt:lpstr>STRUCTURE OF CONTRACTS</vt:lpstr>
      <vt:lpstr>STRUCTURE OF CONTRACTS</vt:lpstr>
      <vt:lpstr>THE NAMES AND ADDRESSES OF THE PARTIES</vt:lpstr>
      <vt:lpstr>RECITALS</vt:lpstr>
      <vt:lpstr>DEFINITIONS</vt:lpstr>
      <vt:lpstr>CONDITIONS PRECEDENT</vt:lpstr>
      <vt:lpstr>AGREEMENTS</vt:lpstr>
      <vt:lpstr>REPRESENTATION &amp; WARRANTIES</vt:lpstr>
      <vt:lpstr>SCHEDULES</vt:lpstr>
      <vt:lpstr>SIGNATURE SECTION</vt:lpstr>
      <vt:lpstr>APPENDICES</vt:lpstr>
      <vt:lpstr>PRINCIPLES OF INTERPRETATION OF CONTRACTS</vt:lpstr>
      <vt:lpstr>PRINCIPLES OF INTERPRETATION OF CONTRACTS</vt:lpstr>
      <vt:lpstr>PRINCIPLES OF INTERPRETATION OF CONTRACTS</vt:lpstr>
      <vt:lpstr>PRINCIPLES OF INTERPRETATION OF CONTRACTS</vt:lpstr>
      <vt:lpstr>PRINCIPLES OF INTERPRETATION OF CONTRACTS</vt:lpstr>
      <vt:lpstr>PRINCIPLES OF INTERPRETATION OF CONTRACTS</vt:lpstr>
      <vt:lpstr>PRINCIPLES OF INTERPRETATION OF CONTRACTS</vt:lpstr>
      <vt:lpstr>PRINCIPLES OF INTERPRETATION OF CONTRACTS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2023-07-24T09:59:14Z</dcterms:created>
  <dcterms:modified xsi:type="dcterms:W3CDTF">2023-07-25T16:52:34Z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