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55"/>
    <p:restoredTop sz="96327"/>
  </p:normalViewPr>
  <p:slideViewPr>
    <p:cSldViewPr snapToGrid="0" snapToObjects="1">
      <p:cViewPr varScale="1">
        <p:scale>
          <a:sx n="128" d="100"/>
          <a:sy n="128" d="100"/>
        </p:scale>
        <p:origin x="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302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787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163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7819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362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3789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802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932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293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3945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851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923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5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earch.maven.org/classic/#search%7Cgav%7C1%7Cg%3A%22org.mongodb%22%20AND%20a%3A%22mongo-java-driver%22" TargetMode="External"/><Relationship Id="rId2" Type="http://schemas.openxmlformats.org/officeDocument/2006/relationships/hyperlink" Target="https://docs.mongodb.com/manu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DBDF-47B7-2047-B94D-AAB82D3487D5}"/>
              </a:ext>
            </a:extLst>
          </p:cNvPr>
          <p:cNvSpPr>
            <a:spLocks noGrp="1"/>
          </p:cNvSpPr>
          <p:nvPr>
            <p:ph type="title"/>
          </p:nvPr>
        </p:nvSpPr>
        <p:spPr>
          <a:xfrm>
            <a:off x="1097280" y="286603"/>
            <a:ext cx="10058400" cy="1450757"/>
          </a:xfrm>
        </p:spPr>
        <p:txBody>
          <a:bodyPr/>
          <a:lstStyle/>
          <a:p>
            <a:r>
              <a:rPr lang="en-US" dirty="0"/>
              <a:t>Project3</a:t>
            </a:r>
          </a:p>
        </p:txBody>
      </p:sp>
      <p:sp>
        <p:nvSpPr>
          <p:cNvPr id="3" name="Content Placeholder 2">
            <a:extLst>
              <a:ext uri="{FF2B5EF4-FFF2-40B4-BE49-F238E27FC236}">
                <a16:creationId xmlns:a16="http://schemas.microsoft.com/office/drawing/2014/main" id="{1A19E33A-4ED9-FA42-B4F8-16C7769A2DE2}"/>
              </a:ext>
            </a:extLst>
          </p:cNvPr>
          <p:cNvSpPr>
            <a:spLocks noGrp="1"/>
          </p:cNvSpPr>
          <p:nvPr>
            <p:ph idx="1"/>
          </p:nvPr>
        </p:nvSpPr>
        <p:spPr/>
        <p:txBody>
          <a:bodyPr>
            <a:normAutofit/>
          </a:bodyPr>
          <a:lstStyle/>
          <a:p>
            <a:pPr algn="ctr"/>
            <a:r>
              <a:rPr lang="en-US" sz="4000" b="1" dirty="0">
                <a:latin typeface="TimesNewRomanPS"/>
                <a:ea typeface="SimSun" panose="02010600030101010101" pitchFamily="2" charset="-122"/>
                <a:cs typeface="Times New Roman" panose="02020603050405020304" pitchFamily="18" charset="0"/>
              </a:rPr>
              <a:t>Data analysis of transfer investment </a:t>
            </a:r>
          </a:p>
          <a:p>
            <a:pPr algn="ctr"/>
            <a:r>
              <a:rPr lang="en-US" sz="4000" b="1" dirty="0">
                <a:latin typeface="TimesNewRomanPS"/>
                <a:ea typeface="SimSun" panose="02010600030101010101" pitchFamily="2" charset="-122"/>
                <a:cs typeface="Times New Roman" panose="02020603050405020304" pitchFamily="18" charset="0"/>
              </a:rPr>
              <a:t>of top tier soccer clubs in Europe (2010-2019)</a:t>
            </a:r>
          </a:p>
          <a:p>
            <a:pPr algn="ctr"/>
            <a:endParaRPr lang="en-US" sz="4000" b="1" dirty="0">
              <a:latin typeface="TimesNewRomanPS"/>
              <a:ea typeface="SimSun" panose="02010600030101010101" pitchFamily="2" charset="-122"/>
              <a:cs typeface="Times New Roman" panose="02020603050405020304" pitchFamily="18" charset="0"/>
            </a:endParaRPr>
          </a:p>
          <a:p>
            <a:pPr algn="ctr"/>
            <a:r>
              <a:rPr lang="en-US" sz="4000" b="1" dirty="0">
                <a:latin typeface="TimesNewRomanPS"/>
                <a:ea typeface="SimSun" panose="02010600030101010101" pitchFamily="2" charset="-122"/>
                <a:cs typeface="Times New Roman" panose="02020603050405020304" pitchFamily="18" charset="0"/>
              </a:rPr>
              <a:t>Bo Yan</a:t>
            </a:r>
          </a:p>
          <a:p>
            <a:endParaRPr lang="en-US" sz="4000" dirty="0"/>
          </a:p>
        </p:txBody>
      </p:sp>
    </p:spTree>
    <p:extLst>
      <p:ext uri="{BB962C8B-B14F-4D97-AF65-F5344CB8AC3E}">
        <p14:creationId xmlns:p14="http://schemas.microsoft.com/office/powerpoint/2010/main" val="87512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4D58-B732-A041-8D5C-85CC668BC911}"/>
              </a:ext>
            </a:extLst>
          </p:cNvPr>
          <p:cNvSpPr>
            <a:spLocks noGrp="1"/>
          </p:cNvSpPr>
          <p:nvPr>
            <p:ph type="title"/>
          </p:nvPr>
        </p:nvSpPr>
        <p:spPr/>
        <p:txBody>
          <a:bodyPr>
            <a:normAutofit fontScale="90000"/>
          </a:bodyPr>
          <a:lstStyle/>
          <a:p>
            <a:r>
              <a:rPr lang="en-US" b="1" i="1" dirty="0"/>
              <a:t>Find the player who transferred with highest transfer fee from 2010 to 2019</a:t>
            </a:r>
            <a:endParaRPr lang="en-US" dirty="0"/>
          </a:p>
        </p:txBody>
      </p:sp>
      <p:pic>
        <p:nvPicPr>
          <p:cNvPr id="9" name="Content Placeholder 8">
            <a:extLst>
              <a:ext uri="{FF2B5EF4-FFF2-40B4-BE49-F238E27FC236}">
                <a16:creationId xmlns:a16="http://schemas.microsoft.com/office/drawing/2014/main" id="{7AAA50A0-63F7-6340-868F-C585F969BE11}"/>
              </a:ext>
            </a:extLst>
          </p:cNvPr>
          <p:cNvPicPr>
            <a:picLocks noGrp="1" noChangeAspect="1"/>
          </p:cNvPicPr>
          <p:nvPr>
            <p:ph idx="1"/>
          </p:nvPr>
        </p:nvPicPr>
        <p:blipFill>
          <a:blip r:embed="rId2"/>
          <a:stretch>
            <a:fillRect/>
          </a:stretch>
        </p:blipFill>
        <p:spPr>
          <a:xfrm>
            <a:off x="1096963" y="3563906"/>
            <a:ext cx="10058400" cy="849376"/>
          </a:xfrm>
        </p:spPr>
      </p:pic>
    </p:spTree>
    <p:extLst>
      <p:ext uri="{BB962C8B-B14F-4D97-AF65-F5344CB8AC3E}">
        <p14:creationId xmlns:p14="http://schemas.microsoft.com/office/powerpoint/2010/main" val="116339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67EB-2FF3-7C49-ADC0-1FA21F66A999}"/>
              </a:ext>
            </a:extLst>
          </p:cNvPr>
          <p:cNvSpPr>
            <a:spLocks noGrp="1"/>
          </p:cNvSpPr>
          <p:nvPr>
            <p:ph type="title"/>
          </p:nvPr>
        </p:nvSpPr>
        <p:spPr/>
        <p:txBody>
          <a:bodyPr>
            <a:normAutofit fontScale="90000"/>
          </a:bodyPr>
          <a:lstStyle/>
          <a:p>
            <a:r>
              <a:rPr lang="en-US" b="1" i="1" dirty="0"/>
              <a:t>Analysis on a single transfer investment return</a:t>
            </a:r>
            <a:endParaRPr lang="en-US" dirty="0"/>
          </a:p>
        </p:txBody>
      </p:sp>
      <p:sp>
        <p:nvSpPr>
          <p:cNvPr id="3" name="Content Placeholder 2">
            <a:extLst>
              <a:ext uri="{FF2B5EF4-FFF2-40B4-BE49-F238E27FC236}">
                <a16:creationId xmlns:a16="http://schemas.microsoft.com/office/drawing/2014/main" id="{B83A5C93-15F2-CB40-8766-F1C8C3615B1C}"/>
              </a:ext>
            </a:extLst>
          </p:cNvPr>
          <p:cNvSpPr>
            <a:spLocks noGrp="1"/>
          </p:cNvSpPr>
          <p:nvPr>
            <p:ph idx="1"/>
          </p:nvPr>
        </p:nvSpPr>
        <p:spPr/>
        <p:txBody>
          <a:bodyPr/>
          <a:lstStyle/>
          <a:p>
            <a:r>
              <a:rPr lang="en-US" b="1" dirty="0"/>
              <a:t>For this query, three parts of analysis will be performed on all single transfer investment:</a:t>
            </a:r>
            <a:endParaRPr lang="en-US" b="1" i="1" dirty="0"/>
          </a:p>
          <a:p>
            <a:r>
              <a:rPr lang="en-US" b="1" dirty="0"/>
              <a:t>(1) Analyze and find the single transfer investment that gives the related club highest return at the competition level after the player joined the club. In the data model, different weights will be given for different competition results, return period of each transfer will be calculated, investment fee spent will be considered and finally the return will be computed and sorted to find the transfer with highest competition level return.</a:t>
            </a:r>
            <a:endParaRPr lang="en-US" b="1" i="1" dirty="0"/>
          </a:p>
          <a:p>
            <a:r>
              <a:rPr lang="en-US" b="1" dirty="0"/>
              <a:t>(2) Analyze and find the most successful player of the entire return period after transferred.</a:t>
            </a:r>
            <a:endParaRPr lang="en-US" b="1" i="1" dirty="0"/>
          </a:p>
          <a:p>
            <a:r>
              <a:rPr lang="en-US" b="1" dirty="0"/>
              <a:t>(3) Analyze and find the most successful player per year after transferred.</a:t>
            </a:r>
            <a:endParaRPr lang="en-US" b="1" i="1" dirty="0"/>
          </a:p>
          <a:p>
            <a:endParaRPr lang="en-US" dirty="0"/>
          </a:p>
        </p:txBody>
      </p:sp>
    </p:spTree>
    <p:extLst>
      <p:ext uri="{BB962C8B-B14F-4D97-AF65-F5344CB8AC3E}">
        <p14:creationId xmlns:p14="http://schemas.microsoft.com/office/powerpoint/2010/main" val="410265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447C-04D2-EA48-BF08-2FDF82BAEDD1}"/>
              </a:ext>
            </a:extLst>
          </p:cNvPr>
          <p:cNvSpPr>
            <a:spLocks noGrp="1"/>
          </p:cNvSpPr>
          <p:nvPr>
            <p:ph type="title"/>
          </p:nvPr>
        </p:nvSpPr>
        <p:spPr/>
        <p:txBody>
          <a:bodyPr>
            <a:normAutofit fontScale="90000"/>
          </a:bodyPr>
          <a:lstStyle/>
          <a:p>
            <a:r>
              <a:rPr lang="en-US" b="1" i="1" dirty="0"/>
              <a:t>Analysis on a single transfer investment return</a:t>
            </a:r>
            <a:endParaRPr lang="en-US" dirty="0"/>
          </a:p>
        </p:txBody>
      </p:sp>
      <p:pic>
        <p:nvPicPr>
          <p:cNvPr id="5" name="Content Placeholder 4">
            <a:extLst>
              <a:ext uri="{FF2B5EF4-FFF2-40B4-BE49-F238E27FC236}">
                <a16:creationId xmlns:a16="http://schemas.microsoft.com/office/drawing/2014/main" id="{C90DA326-7410-B640-A8AA-9FD2097D6A7C}"/>
              </a:ext>
            </a:extLst>
          </p:cNvPr>
          <p:cNvPicPr>
            <a:picLocks noGrp="1" noChangeAspect="1"/>
          </p:cNvPicPr>
          <p:nvPr>
            <p:ph idx="1"/>
          </p:nvPr>
        </p:nvPicPr>
        <p:blipFill>
          <a:blip r:embed="rId2"/>
          <a:stretch>
            <a:fillRect/>
          </a:stretch>
        </p:blipFill>
        <p:spPr>
          <a:xfrm>
            <a:off x="1096963" y="2986292"/>
            <a:ext cx="10058400" cy="2004604"/>
          </a:xfrm>
        </p:spPr>
      </p:pic>
    </p:spTree>
    <p:extLst>
      <p:ext uri="{BB962C8B-B14F-4D97-AF65-F5344CB8AC3E}">
        <p14:creationId xmlns:p14="http://schemas.microsoft.com/office/powerpoint/2010/main" val="166966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DB29-F846-7346-8A96-C7F7C48E06FA}"/>
              </a:ext>
            </a:extLst>
          </p:cNvPr>
          <p:cNvSpPr>
            <a:spLocks noGrp="1"/>
          </p:cNvSpPr>
          <p:nvPr>
            <p:ph type="title"/>
          </p:nvPr>
        </p:nvSpPr>
        <p:spPr>
          <a:xfrm>
            <a:off x="1066800" y="263529"/>
            <a:ext cx="10058400" cy="1450757"/>
          </a:xfrm>
        </p:spPr>
        <p:txBody>
          <a:bodyPr>
            <a:normAutofit fontScale="90000"/>
          </a:bodyPr>
          <a:lstStyle/>
          <a:p>
            <a:r>
              <a:rPr lang="en-US" b="1" i="1" dirty="0"/>
              <a:t>Analysis on transfer market trends and performance from 2010 to 2019</a:t>
            </a:r>
            <a:endParaRPr lang="en-US" dirty="0"/>
          </a:p>
        </p:txBody>
      </p:sp>
      <p:sp>
        <p:nvSpPr>
          <p:cNvPr id="3" name="Content Placeholder 2">
            <a:extLst>
              <a:ext uri="{FF2B5EF4-FFF2-40B4-BE49-F238E27FC236}">
                <a16:creationId xmlns:a16="http://schemas.microsoft.com/office/drawing/2014/main" id="{591514C0-79A0-6C43-A83F-399E022D6A00}"/>
              </a:ext>
            </a:extLst>
          </p:cNvPr>
          <p:cNvSpPr>
            <a:spLocks noGrp="1"/>
          </p:cNvSpPr>
          <p:nvPr>
            <p:ph idx="1"/>
          </p:nvPr>
        </p:nvSpPr>
        <p:spPr/>
        <p:txBody>
          <a:bodyPr/>
          <a:lstStyle/>
          <a:p>
            <a:r>
              <a:rPr lang="en-US" b="1" dirty="0"/>
              <a:t>For this query, two parts of analysis will be performed on the entire transfer market:</a:t>
            </a:r>
            <a:endParaRPr lang="en-US" b="1" i="1" dirty="0"/>
          </a:p>
          <a:p>
            <a:r>
              <a:rPr lang="en-US" b="1" dirty="0"/>
              <a:t>(1) Analyze and find the most successful club from 2010 to 2019, this will consider on two levels, club value and transfer performance in the entire 10-year-window.</a:t>
            </a:r>
            <a:endParaRPr lang="en-US" b="1" i="1" dirty="0"/>
          </a:p>
          <a:p>
            <a:r>
              <a:rPr lang="en-US" b="1" dirty="0"/>
              <a:t>Club value will be calculated based on the classic asset-revenue-ratio model and transfer performance model will consider all transfer performed, all player performance after the transfer, player’s transfer fee, successful transfer ratio of all transfers, transfer investment fee, etc.</a:t>
            </a:r>
            <a:endParaRPr lang="en-US" b="1" i="1" dirty="0"/>
          </a:p>
          <a:p>
            <a:r>
              <a:rPr lang="en-US" b="1" dirty="0"/>
              <a:t>(2) Analyze and find the most successful league from 2010 to 2019, this will consider both competition results on UEFA level competitions and transfer market trend between leagues. </a:t>
            </a:r>
          </a:p>
        </p:txBody>
      </p:sp>
    </p:spTree>
    <p:extLst>
      <p:ext uri="{BB962C8B-B14F-4D97-AF65-F5344CB8AC3E}">
        <p14:creationId xmlns:p14="http://schemas.microsoft.com/office/powerpoint/2010/main" val="241799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F6E6-6D21-C748-8743-C6CADE38E375}"/>
              </a:ext>
            </a:extLst>
          </p:cNvPr>
          <p:cNvSpPr>
            <a:spLocks noGrp="1"/>
          </p:cNvSpPr>
          <p:nvPr>
            <p:ph type="title"/>
          </p:nvPr>
        </p:nvSpPr>
        <p:spPr/>
        <p:txBody>
          <a:bodyPr>
            <a:normAutofit fontScale="90000"/>
          </a:bodyPr>
          <a:lstStyle/>
          <a:p>
            <a:r>
              <a:rPr lang="en-US" b="1" i="1" dirty="0"/>
              <a:t>Analysis on transfer market trends and performance from 2010 to 2019</a:t>
            </a:r>
            <a:endParaRPr lang="en-US" dirty="0"/>
          </a:p>
        </p:txBody>
      </p:sp>
      <p:pic>
        <p:nvPicPr>
          <p:cNvPr id="5" name="Content Placeholder 4">
            <a:extLst>
              <a:ext uri="{FF2B5EF4-FFF2-40B4-BE49-F238E27FC236}">
                <a16:creationId xmlns:a16="http://schemas.microsoft.com/office/drawing/2014/main" id="{B90384CD-89BD-234A-9CE8-8FDD750E1A56}"/>
              </a:ext>
            </a:extLst>
          </p:cNvPr>
          <p:cNvPicPr>
            <a:picLocks noGrp="1" noChangeAspect="1"/>
          </p:cNvPicPr>
          <p:nvPr>
            <p:ph idx="1"/>
          </p:nvPr>
        </p:nvPicPr>
        <p:blipFill>
          <a:blip r:embed="rId2"/>
          <a:stretch>
            <a:fillRect/>
          </a:stretch>
        </p:blipFill>
        <p:spPr>
          <a:xfrm>
            <a:off x="1973263" y="3099594"/>
            <a:ext cx="8305800" cy="1778000"/>
          </a:xfrm>
        </p:spPr>
      </p:pic>
    </p:spTree>
    <p:extLst>
      <p:ext uri="{BB962C8B-B14F-4D97-AF65-F5344CB8AC3E}">
        <p14:creationId xmlns:p14="http://schemas.microsoft.com/office/powerpoint/2010/main" val="167639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D206-E339-5D4F-A91E-8DD10BB7382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83A4C4-F384-B244-8817-E0A69C19AE7C}"/>
              </a:ext>
            </a:extLst>
          </p:cNvPr>
          <p:cNvSpPr>
            <a:spLocks noGrp="1"/>
          </p:cNvSpPr>
          <p:nvPr>
            <p:ph idx="1"/>
          </p:nvPr>
        </p:nvSpPr>
        <p:spPr/>
        <p:txBody>
          <a:bodyPr/>
          <a:lstStyle/>
          <a:p>
            <a:pPr lvl="0"/>
            <a:r>
              <a:rPr lang="en-US" dirty="0"/>
              <a:t>MongoDB 4.2 Manual</a:t>
            </a:r>
          </a:p>
          <a:p>
            <a:r>
              <a:rPr lang="en-US" u="sng" dirty="0">
                <a:hlinkClick r:id="rId2"/>
              </a:rPr>
              <a:t>https://docs.mongodb.com/manual/</a:t>
            </a:r>
            <a:endParaRPr lang="en-US" dirty="0"/>
          </a:p>
          <a:p>
            <a:pPr lvl="0"/>
            <a:r>
              <a:rPr lang="en-US" dirty="0"/>
              <a:t>mongo-java-driver download and installation</a:t>
            </a:r>
          </a:p>
          <a:p>
            <a:r>
              <a:rPr lang="en-US" u="sng" dirty="0">
                <a:hlinkClick r:id="rId3"/>
              </a:rPr>
              <a:t>https://search.maven.org/classic/#search%7Cgav%7C1%7Cg%3A%22org.mongodb%22%20AND%20a%3A%22mongo-java-driver%22</a:t>
            </a:r>
            <a:endParaRPr lang="en-US" dirty="0"/>
          </a:p>
          <a:p>
            <a:endParaRPr lang="en-US" dirty="0"/>
          </a:p>
        </p:txBody>
      </p:sp>
    </p:spTree>
    <p:extLst>
      <p:ext uri="{BB962C8B-B14F-4D97-AF65-F5344CB8AC3E}">
        <p14:creationId xmlns:p14="http://schemas.microsoft.com/office/powerpoint/2010/main" val="367133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5150-85FD-E447-A3F1-9C70EF574A59}"/>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286993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F788-AB96-CE43-B61E-62A5A99C5F3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8D7A511D-919C-9A47-B658-1729C535DAB8}"/>
              </a:ext>
            </a:extLst>
          </p:cNvPr>
          <p:cNvSpPr>
            <a:spLocks noGrp="1"/>
          </p:cNvSpPr>
          <p:nvPr>
            <p:ph idx="1"/>
          </p:nvPr>
        </p:nvSpPr>
        <p:spPr/>
        <p:txBody>
          <a:bodyPr/>
          <a:lstStyle/>
          <a:p>
            <a:r>
              <a:rPr lang="en-US" b="1" dirty="0"/>
              <a:t>With a combination of a dataset of transfer fee investments of top tier soccer clubs in Europe from 2010 to 2019, a data source of famous soccer players involved in these transfers, a data source of value and revenue of these clubs, and a data source of competition performance of these clubs and these players, a self-created database is implemented to perform analysis on transfer investment of these top tier soccer clubs, including normal data comparing and finding, investment return and overall performance of leagues, clubs and players, etc.</a:t>
            </a:r>
          </a:p>
          <a:p>
            <a:endParaRPr lang="en-US" dirty="0"/>
          </a:p>
        </p:txBody>
      </p:sp>
    </p:spTree>
    <p:extLst>
      <p:ext uri="{BB962C8B-B14F-4D97-AF65-F5344CB8AC3E}">
        <p14:creationId xmlns:p14="http://schemas.microsoft.com/office/powerpoint/2010/main" val="104088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5F2B-93A1-704F-A6F4-012A5D5330C6}"/>
              </a:ext>
            </a:extLst>
          </p:cNvPr>
          <p:cNvSpPr>
            <a:spLocks noGrp="1"/>
          </p:cNvSpPr>
          <p:nvPr>
            <p:ph type="title"/>
          </p:nvPr>
        </p:nvSpPr>
        <p:spPr/>
        <p:txBody>
          <a:bodyPr/>
          <a:lstStyle/>
          <a:p>
            <a:r>
              <a:rPr lang="en-US" dirty="0"/>
              <a:t>Software Design and Database used</a:t>
            </a:r>
          </a:p>
        </p:txBody>
      </p:sp>
      <p:sp>
        <p:nvSpPr>
          <p:cNvPr id="3" name="Content Placeholder 2">
            <a:extLst>
              <a:ext uri="{FF2B5EF4-FFF2-40B4-BE49-F238E27FC236}">
                <a16:creationId xmlns:a16="http://schemas.microsoft.com/office/drawing/2014/main" id="{D4BC34C8-9BD6-D74D-8C30-9548BB9B5E6A}"/>
              </a:ext>
            </a:extLst>
          </p:cNvPr>
          <p:cNvSpPr>
            <a:spLocks noGrp="1"/>
          </p:cNvSpPr>
          <p:nvPr>
            <p:ph idx="1"/>
          </p:nvPr>
        </p:nvSpPr>
        <p:spPr/>
        <p:txBody>
          <a:bodyPr>
            <a:normAutofit/>
          </a:bodyPr>
          <a:lstStyle/>
          <a:p>
            <a:pPr marL="0" indent="0">
              <a:buNone/>
            </a:pPr>
            <a:r>
              <a:rPr lang="en-US" sz="3200" b="1" dirty="0"/>
              <a:t>MongoDB </a:t>
            </a:r>
          </a:p>
          <a:p>
            <a:pPr marL="0" indent="0">
              <a:buNone/>
            </a:pPr>
            <a:r>
              <a:rPr lang="en-US" sz="3200" b="1" dirty="0"/>
              <a:t>	</a:t>
            </a:r>
            <a:r>
              <a:rPr lang="en-US" sz="3200" b="1" i="1" dirty="0"/>
              <a:t>mongo &lt; project3.js</a:t>
            </a:r>
          </a:p>
          <a:p>
            <a:pPr marL="0" indent="0" algn="ctr">
              <a:buNone/>
            </a:pPr>
            <a:r>
              <a:rPr lang="en-US" sz="3200" b="1" dirty="0"/>
              <a:t>&amp;</a:t>
            </a:r>
          </a:p>
          <a:p>
            <a:pPr marL="0" indent="0">
              <a:buNone/>
            </a:pPr>
            <a:r>
              <a:rPr lang="en-US" sz="3200" b="1" dirty="0"/>
              <a:t> Java</a:t>
            </a:r>
          </a:p>
          <a:p>
            <a:pPr marL="0" indent="0">
              <a:buNone/>
            </a:pPr>
            <a:r>
              <a:rPr lang="en-US" sz="3200" b="1" dirty="0"/>
              <a:t>	</a:t>
            </a:r>
            <a:r>
              <a:rPr lang="en-US" sz="3200" b="1" i="1" dirty="0"/>
              <a:t>java –jar project3.jar</a:t>
            </a:r>
          </a:p>
          <a:p>
            <a:pPr marL="0" indent="0">
              <a:buNone/>
            </a:pPr>
            <a:endParaRPr lang="en-US" sz="4000" dirty="0"/>
          </a:p>
        </p:txBody>
      </p:sp>
    </p:spTree>
    <p:extLst>
      <p:ext uri="{BB962C8B-B14F-4D97-AF65-F5344CB8AC3E}">
        <p14:creationId xmlns:p14="http://schemas.microsoft.com/office/powerpoint/2010/main" val="250418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B73B-B722-CF47-A2E1-8DF6C67D785D}"/>
              </a:ext>
            </a:extLst>
          </p:cNvPr>
          <p:cNvSpPr>
            <a:spLocks noGrp="1"/>
          </p:cNvSpPr>
          <p:nvPr>
            <p:ph type="title"/>
          </p:nvPr>
        </p:nvSpPr>
        <p:spPr/>
        <p:txBody>
          <a:bodyPr/>
          <a:lstStyle/>
          <a:p>
            <a:r>
              <a:rPr lang="en-US" dirty="0"/>
              <a:t>Database Implementation</a:t>
            </a:r>
          </a:p>
        </p:txBody>
      </p:sp>
      <p:sp>
        <p:nvSpPr>
          <p:cNvPr id="3" name="Content Placeholder 2">
            <a:extLst>
              <a:ext uri="{FF2B5EF4-FFF2-40B4-BE49-F238E27FC236}">
                <a16:creationId xmlns:a16="http://schemas.microsoft.com/office/drawing/2014/main" id="{C31FFBE6-00FE-6E40-BF0F-F6C402E0E4AC}"/>
              </a:ext>
            </a:extLst>
          </p:cNvPr>
          <p:cNvSpPr>
            <a:spLocks noGrp="1"/>
          </p:cNvSpPr>
          <p:nvPr>
            <p:ph idx="1"/>
          </p:nvPr>
        </p:nvSpPr>
        <p:spPr/>
        <p:txBody>
          <a:bodyPr/>
          <a:lstStyle/>
          <a:p>
            <a:r>
              <a:rPr lang="en-US" b="1" dirty="0"/>
              <a:t>Different datasets or data sources from Internet are searched and gathered, from each of them, for project’s concern, a small cut down set is kept for only top tier clubs and famous players, then all kept sets of data are translated into fields or sets of fields of a document.</a:t>
            </a:r>
          </a:p>
          <a:p>
            <a:r>
              <a:rPr lang="en-US" b="1" dirty="0"/>
              <a:t>All MongoDB style documents and collections are manually written and inserted into a self-created MongoDB database called project3.</a:t>
            </a:r>
          </a:p>
        </p:txBody>
      </p:sp>
    </p:spTree>
    <p:extLst>
      <p:ext uri="{BB962C8B-B14F-4D97-AF65-F5344CB8AC3E}">
        <p14:creationId xmlns:p14="http://schemas.microsoft.com/office/powerpoint/2010/main" val="414364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442826-98FE-CD43-BC9A-6CC33DDA05D6}"/>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dirty="0">
                <a:solidFill>
                  <a:schemeClr val="tx1">
                    <a:lumMod val="85000"/>
                    <a:lumOff val="15000"/>
                  </a:schemeClr>
                </a:solidFill>
              </a:rPr>
              <a:t>Sample Document</a:t>
            </a:r>
          </a:p>
        </p:txBody>
      </p:sp>
      <p:pic>
        <p:nvPicPr>
          <p:cNvPr id="5" name="Content Placeholder 4">
            <a:extLst>
              <a:ext uri="{FF2B5EF4-FFF2-40B4-BE49-F238E27FC236}">
                <a16:creationId xmlns:a16="http://schemas.microsoft.com/office/drawing/2014/main" id="{BDBDBDF7-113A-8842-8F39-A92B9DC3E38C}"/>
              </a:ext>
            </a:extLst>
          </p:cNvPr>
          <p:cNvPicPr>
            <a:picLocks noGrp="1" noChangeAspect="1"/>
          </p:cNvPicPr>
          <p:nvPr>
            <p:ph idx="1"/>
          </p:nvPr>
        </p:nvPicPr>
        <p:blipFill>
          <a:blip r:embed="rId2"/>
          <a:stretch>
            <a:fillRect/>
          </a:stretch>
        </p:blipFill>
        <p:spPr>
          <a:xfrm>
            <a:off x="709401" y="640081"/>
            <a:ext cx="6761412" cy="5054156"/>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75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F2F0-ABD9-3B4C-84B2-0D719A2348D9}"/>
              </a:ext>
            </a:extLst>
          </p:cNvPr>
          <p:cNvSpPr>
            <a:spLocks noGrp="1"/>
          </p:cNvSpPr>
          <p:nvPr>
            <p:ph type="title"/>
          </p:nvPr>
        </p:nvSpPr>
        <p:spPr/>
        <p:txBody>
          <a:bodyPr/>
          <a:lstStyle/>
          <a:p>
            <a:r>
              <a:rPr lang="en-US" dirty="0"/>
              <a:t>Java Implementation </a:t>
            </a:r>
          </a:p>
        </p:txBody>
      </p:sp>
      <p:sp>
        <p:nvSpPr>
          <p:cNvPr id="3" name="Content Placeholder 2">
            <a:extLst>
              <a:ext uri="{FF2B5EF4-FFF2-40B4-BE49-F238E27FC236}">
                <a16:creationId xmlns:a16="http://schemas.microsoft.com/office/drawing/2014/main" id="{944B422F-F627-DA47-A151-A870B3674935}"/>
              </a:ext>
            </a:extLst>
          </p:cNvPr>
          <p:cNvSpPr>
            <a:spLocks noGrp="1"/>
          </p:cNvSpPr>
          <p:nvPr>
            <p:ph idx="1"/>
          </p:nvPr>
        </p:nvSpPr>
        <p:spPr/>
        <p:txBody>
          <a:bodyPr/>
          <a:lstStyle/>
          <a:p>
            <a:r>
              <a:rPr lang="en-US" b="1" dirty="0"/>
              <a:t>The latest version of the mongo-java-driver is downloaded and installed in the Java project </a:t>
            </a:r>
            <a:r>
              <a:rPr lang="en-US" b="1" dirty="0" err="1"/>
              <a:t>classpath</a:t>
            </a:r>
            <a:r>
              <a:rPr lang="en-US" b="1" dirty="0"/>
              <a:t>, and packages from com.mongo are imported and used in Java code to connect to, and CRUD the MongoDB database.</a:t>
            </a:r>
            <a:endParaRPr lang="en-US" b="1" i="1" dirty="0"/>
          </a:p>
          <a:p>
            <a:r>
              <a:rPr lang="en-US" b="1" dirty="0"/>
              <a:t>A terminal style interface is implemented using Java. When the program is started, user will see from the terminal a list of all supported queries and input of choice of query can be typed by user, then the result of selected query will be output in the terminal.</a:t>
            </a:r>
            <a:endParaRPr lang="en-US" b="1" i="1" dirty="0"/>
          </a:p>
          <a:p>
            <a:endParaRPr lang="en-US" dirty="0"/>
          </a:p>
        </p:txBody>
      </p:sp>
    </p:spTree>
    <p:extLst>
      <p:ext uri="{BB962C8B-B14F-4D97-AF65-F5344CB8AC3E}">
        <p14:creationId xmlns:p14="http://schemas.microsoft.com/office/powerpoint/2010/main" val="164646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7694F-085B-4547-BB37-538A845FF8F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dirty="0">
                <a:solidFill>
                  <a:schemeClr val="tx1">
                    <a:lumMod val="85000"/>
                    <a:lumOff val="15000"/>
                  </a:schemeClr>
                </a:solidFill>
              </a:rPr>
              <a:t>UI</a:t>
            </a:r>
            <a:br>
              <a:rPr lang="en-US" sz="5400" dirty="0">
                <a:solidFill>
                  <a:schemeClr val="tx1">
                    <a:lumMod val="85000"/>
                    <a:lumOff val="15000"/>
                  </a:schemeClr>
                </a:solidFill>
              </a:rPr>
            </a:br>
            <a:r>
              <a:rPr lang="en-US" sz="5400" dirty="0">
                <a:solidFill>
                  <a:schemeClr val="tx1">
                    <a:lumMod val="85000"/>
                    <a:lumOff val="15000"/>
                  </a:schemeClr>
                </a:solidFill>
              </a:rPr>
              <a:t>&amp;</a:t>
            </a:r>
            <a:br>
              <a:rPr lang="en-US" sz="5400" dirty="0">
                <a:solidFill>
                  <a:schemeClr val="tx1">
                    <a:lumMod val="85000"/>
                    <a:lumOff val="15000"/>
                  </a:schemeClr>
                </a:solidFill>
              </a:rPr>
            </a:br>
            <a:r>
              <a:rPr lang="en-US" sz="5400" dirty="0">
                <a:solidFill>
                  <a:schemeClr val="tx1">
                    <a:lumMod val="85000"/>
                    <a:lumOff val="15000"/>
                  </a:schemeClr>
                </a:solidFill>
              </a:rPr>
              <a:t>Supported Queries</a:t>
            </a:r>
          </a:p>
        </p:txBody>
      </p:sp>
      <p:pic>
        <p:nvPicPr>
          <p:cNvPr id="5" name="Content Placeholder 4">
            <a:extLst>
              <a:ext uri="{FF2B5EF4-FFF2-40B4-BE49-F238E27FC236}">
                <a16:creationId xmlns:a16="http://schemas.microsoft.com/office/drawing/2014/main" id="{772C262C-173B-8145-8334-C70C9C1D7DA7}"/>
              </a:ext>
            </a:extLst>
          </p:cNvPr>
          <p:cNvPicPr>
            <a:picLocks noGrp="1" noChangeAspect="1"/>
          </p:cNvPicPr>
          <p:nvPr>
            <p:ph idx="1"/>
          </p:nvPr>
        </p:nvPicPr>
        <p:blipFill>
          <a:blip r:embed="rId2"/>
          <a:stretch>
            <a:fillRect/>
          </a:stretch>
        </p:blipFill>
        <p:spPr>
          <a:xfrm>
            <a:off x="633999" y="2173527"/>
            <a:ext cx="6912217" cy="1987263"/>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238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AB7C-6B42-5F47-B584-3DC824D5D9B6}"/>
              </a:ext>
            </a:extLst>
          </p:cNvPr>
          <p:cNvSpPr>
            <a:spLocks noGrp="1"/>
          </p:cNvSpPr>
          <p:nvPr>
            <p:ph type="title"/>
          </p:nvPr>
        </p:nvSpPr>
        <p:spPr>
          <a:xfrm>
            <a:off x="1096963" y="1073436"/>
            <a:ext cx="10058400" cy="1450757"/>
          </a:xfrm>
        </p:spPr>
        <p:txBody>
          <a:bodyPr>
            <a:normAutofit fontScale="90000"/>
          </a:bodyPr>
          <a:lstStyle/>
          <a:p>
            <a:br>
              <a:rPr lang="en-US" b="1" i="1" dirty="0"/>
            </a:br>
            <a:r>
              <a:rPr lang="en-US" b="1" i="1" dirty="0"/>
              <a:t>Find the club with most transfer investment fee from 2010 to 2019</a:t>
            </a:r>
            <a:br>
              <a:rPr lang="en-US" b="1" i="1" dirty="0"/>
            </a:br>
            <a:endParaRPr lang="en-US" dirty="0"/>
          </a:p>
        </p:txBody>
      </p:sp>
      <p:pic>
        <p:nvPicPr>
          <p:cNvPr id="10" name="Content Placeholder 9">
            <a:extLst>
              <a:ext uri="{FF2B5EF4-FFF2-40B4-BE49-F238E27FC236}">
                <a16:creationId xmlns:a16="http://schemas.microsoft.com/office/drawing/2014/main" id="{F5618BEB-3944-8942-8008-34D7299465D4}"/>
              </a:ext>
            </a:extLst>
          </p:cNvPr>
          <p:cNvPicPr>
            <a:picLocks noGrp="1" noChangeAspect="1"/>
          </p:cNvPicPr>
          <p:nvPr>
            <p:ph idx="1"/>
          </p:nvPr>
        </p:nvPicPr>
        <p:blipFill>
          <a:blip r:embed="rId2"/>
          <a:stretch>
            <a:fillRect/>
          </a:stretch>
        </p:blipFill>
        <p:spPr>
          <a:xfrm>
            <a:off x="1096963" y="3412963"/>
            <a:ext cx="10058400" cy="1151262"/>
          </a:xfrm>
        </p:spPr>
      </p:pic>
    </p:spTree>
    <p:extLst>
      <p:ext uri="{BB962C8B-B14F-4D97-AF65-F5344CB8AC3E}">
        <p14:creationId xmlns:p14="http://schemas.microsoft.com/office/powerpoint/2010/main" val="406546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EC4B-8E06-FE48-9D27-B2D64A497CFF}"/>
              </a:ext>
            </a:extLst>
          </p:cNvPr>
          <p:cNvSpPr>
            <a:spLocks noGrp="1"/>
          </p:cNvSpPr>
          <p:nvPr>
            <p:ph type="title"/>
          </p:nvPr>
        </p:nvSpPr>
        <p:spPr/>
        <p:txBody>
          <a:bodyPr>
            <a:normAutofit fontScale="90000"/>
          </a:bodyPr>
          <a:lstStyle/>
          <a:p>
            <a:r>
              <a:rPr lang="en-US" b="1" i="1" dirty="0"/>
              <a:t>Find the club which earned most number of competitions titles from 2010 to 2019</a:t>
            </a:r>
            <a:endParaRPr lang="en-US" dirty="0"/>
          </a:p>
        </p:txBody>
      </p:sp>
      <p:pic>
        <p:nvPicPr>
          <p:cNvPr id="13" name="Content Placeholder 12">
            <a:extLst>
              <a:ext uri="{FF2B5EF4-FFF2-40B4-BE49-F238E27FC236}">
                <a16:creationId xmlns:a16="http://schemas.microsoft.com/office/drawing/2014/main" id="{E7BF9B13-F0E2-D34A-9061-BD17364F34FC}"/>
              </a:ext>
            </a:extLst>
          </p:cNvPr>
          <p:cNvPicPr>
            <a:picLocks noGrp="1" noChangeAspect="1"/>
          </p:cNvPicPr>
          <p:nvPr>
            <p:ph idx="1"/>
          </p:nvPr>
        </p:nvPicPr>
        <p:blipFill>
          <a:blip r:embed="rId2"/>
          <a:stretch>
            <a:fillRect/>
          </a:stretch>
        </p:blipFill>
        <p:spPr>
          <a:xfrm>
            <a:off x="1096963" y="3449332"/>
            <a:ext cx="10058400" cy="1078523"/>
          </a:xfrm>
        </p:spPr>
      </p:pic>
    </p:spTree>
    <p:extLst>
      <p:ext uri="{BB962C8B-B14F-4D97-AF65-F5344CB8AC3E}">
        <p14:creationId xmlns:p14="http://schemas.microsoft.com/office/powerpoint/2010/main" val="3459830122"/>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74124"/>
      </a:dk2>
      <a:lt2>
        <a:srgbClr val="EAEAEE"/>
      </a:lt2>
      <a:accent1>
        <a:srgbClr val="9FA54C"/>
      </a:accent1>
      <a:accent2>
        <a:srgbClr val="76B03A"/>
      </a:accent2>
      <a:accent3>
        <a:srgbClr val="3CB72F"/>
      </a:accent3>
      <a:accent4>
        <a:srgbClr val="2FB75B"/>
      </a:accent4>
      <a:accent5>
        <a:srgbClr val="34B392"/>
      </a:accent5>
      <a:accent6>
        <a:srgbClr val="29AEC6"/>
      </a:accent6>
      <a:hlink>
        <a:srgbClr val="837FBA"/>
      </a:hlink>
      <a:folHlink>
        <a:srgbClr val="848484"/>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186</TotalTime>
  <Words>663</Words>
  <Application>Microsoft Macintosh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TimesNewRomanPS</vt:lpstr>
      <vt:lpstr>Arial Nova Light</vt:lpstr>
      <vt:lpstr>Bembo</vt:lpstr>
      <vt:lpstr>Calibri</vt:lpstr>
      <vt:lpstr>RetrospectVTI</vt:lpstr>
      <vt:lpstr>Project3</vt:lpstr>
      <vt:lpstr>Problem</vt:lpstr>
      <vt:lpstr>Software Design and Database used</vt:lpstr>
      <vt:lpstr>Database Implementation</vt:lpstr>
      <vt:lpstr>Sample Document</vt:lpstr>
      <vt:lpstr>Java Implementation </vt:lpstr>
      <vt:lpstr>UI &amp; Supported Queries</vt:lpstr>
      <vt:lpstr> Find the club with most transfer investment fee from 2010 to 2019 </vt:lpstr>
      <vt:lpstr>Find the club which earned most number of competitions titles from 2010 to 2019</vt:lpstr>
      <vt:lpstr>Find the player who transferred with highest transfer fee from 2010 to 2019</vt:lpstr>
      <vt:lpstr>Analysis on a single transfer investment return</vt:lpstr>
      <vt:lpstr>Analysis on a single transfer investment return</vt:lpstr>
      <vt:lpstr>Analysis on transfer market trends and performance from 2010 to 2019</vt:lpstr>
      <vt:lpstr>Analysis on transfer market trends and performance from 2010 to 2019</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Project3</dc:title>
  <dc:creator>Bo Yan</dc:creator>
  <cp:lastModifiedBy>Bo Yan</cp:lastModifiedBy>
  <cp:revision>6</cp:revision>
  <dcterms:created xsi:type="dcterms:W3CDTF">2020-05-01T16:53:30Z</dcterms:created>
  <dcterms:modified xsi:type="dcterms:W3CDTF">2020-05-01T19:59:44Z</dcterms:modified>
</cp:coreProperties>
</file>