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60" d="100"/>
          <a:sy n="6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lose-up of a layered pattern of gray stone"/>
          <p:cNvSpPr>
            <a:spLocks noGrp="1"/>
          </p:cNvSpPr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Close-up of a white ribbed pattern"/>
          <p:cNvSpPr>
            <a:spLocks noGrp="1"/>
          </p:cNvSpPr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>
            <a:spLocks noGrp="1"/>
          </p:cNvSpPr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>
            <a:spLocks noGrp="1"/>
          </p:cNvSpPr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>
            <a:spLocks noGrp="1"/>
          </p:cNvSpPr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. Jason Tinant, PhD Civil Engineering, 2024-09-1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C. Jason Tinant, PhD Civil Engineering, 2024-09-13</a:t>
            </a:r>
          </a:p>
        </p:txBody>
      </p:sp>
      <p:sp>
        <p:nvSpPr>
          <p:cNvPr id="172" name="Lightning Talk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Lightning Talk</a:t>
            </a:r>
          </a:p>
          <a:p>
            <a:r>
              <a:t>2024 OLC Wazi Paha </a:t>
            </a:r>
          </a:p>
        </p:txBody>
      </p:sp>
      <p:sp>
        <p:nvSpPr>
          <p:cNvPr id="173" name="Mitigating Flood Hazards on Tribal Lands with Data Scienc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Mitigating Flood Hazards on Tribal Lands with Data Science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loods are natural hazar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416052" defTabSz="323596">
              <a:spcBef>
                <a:spcPts val="4200"/>
              </a:spcBef>
              <a:defRPr sz="3640"/>
            </a:pPr>
            <a:r>
              <a:t>Floods are natural hazards </a:t>
            </a:r>
          </a:p>
          <a:p>
            <a:pPr marL="416052" indent="-416052" defTabSz="323596">
              <a:spcBef>
                <a:spcPts val="4200"/>
              </a:spcBef>
              <a:defRPr sz="3640"/>
            </a:pPr>
            <a:r>
              <a:t>Human actions can intensify or mitigate the impacts of floods</a:t>
            </a:r>
          </a:p>
          <a:p>
            <a:pPr marL="416052" indent="-416052" defTabSz="323596">
              <a:spcBef>
                <a:spcPts val="4200"/>
              </a:spcBef>
              <a:defRPr sz="3640"/>
            </a:pPr>
            <a:r>
              <a:t>Floodplain designation, ‘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the 100 year floodplain’</a:t>
            </a:r>
            <a:r>
              <a:t>, reduces risks to lives and property</a:t>
            </a:r>
          </a:p>
          <a:p>
            <a:pPr marL="416052" indent="-416052" defTabSz="323596">
              <a:spcBef>
                <a:spcPts val="4200"/>
              </a:spcBef>
              <a:defRPr sz="3640"/>
            </a:pPr>
            <a:r>
              <a:t>Floodplains have not yet been designated for many Reservation communities</a:t>
            </a:r>
          </a:p>
          <a:p>
            <a:pPr marL="416052" indent="-416052" defTabSz="323596">
              <a:spcBef>
                <a:spcPts val="4200"/>
              </a:spcBef>
              <a:defRPr sz="3640"/>
            </a:pPr>
            <a:r>
              <a:t>My research aims are to: </a:t>
            </a:r>
          </a:p>
          <a:p>
            <a:pPr marL="832104" lvl="1" indent="-416052" defTabSz="323596">
              <a:spcBef>
                <a:spcPts val="4200"/>
              </a:spcBef>
              <a:defRPr sz="3640"/>
            </a:pPr>
            <a:r>
              <a:t>1) Develop a robust approach to estimate 100-year flood magnitudes by clustering streams with similar flood behaviors from across a wide geographic area</a:t>
            </a:r>
          </a:p>
          <a:p>
            <a:pPr marL="832104" lvl="1" indent="-416052" defTabSz="323596">
              <a:spcBef>
                <a:spcPts val="4200"/>
              </a:spcBef>
              <a:defRPr sz="3640"/>
            </a:pPr>
            <a:r>
              <a:t>2) Identify key drivers of flood behavior, such as elevation, climate, geography.</a:t>
            </a:r>
          </a:p>
        </p:txBody>
      </p:sp>
      <p:sp>
        <p:nvSpPr>
          <p:cNvPr id="176" name="Problem statement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nnual peak discharge data…"/>
          <p:cNvSpPr/>
          <p:nvPr/>
        </p:nvSpPr>
        <p:spPr>
          <a:xfrm>
            <a:off x="3203032" y="1614144"/>
            <a:ext cx="2194225" cy="355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3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lang="en-US" dirty="0"/>
          </a:p>
          <a:p>
            <a:pPr algn="ctr" defTabSz="825500">
              <a:spcBef>
                <a:spcPts val="0"/>
              </a:spcBef>
              <a:defRPr sz="23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lang="en-US" dirty="0"/>
          </a:p>
          <a:p>
            <a:pPr algn="ctr" defTabSz="825500">
              <a:spcBef>
                <a:spcPts val="0"/>
              </a:spcBef>
              <a:defRPr sz="23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lang="en-US" dirty="0"/>
          </a:p>
          <a:p>
            <a:pPr algn="ctr" defTabSz="825500">
              <a:spcBef>
                <a:spcPts val="0"/>
              </a:spcBef>
              <a:defRPr sz="23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Annual peak discharge data</a:t>
            </a:r>
          </a:p>
          <a:p>
            <a:pPr algn="ctr" defTabSz="825500">
              <a:spcBef>
                <a:spcPts val="0"/>
              </a:spcBef>
              <a:defRPr sz="23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and metadata</a:t>
            </a:r>
          </a:p>
          <a:p>
            <a:pPr algn="ctr" defTabSz="825500">
              <a:spcBef>
                <a:spcPts val="0"/>
              </a:spcBef>
              <a:defRPr sz="2300">
                <a:solidFill>
                  <a:srgbClr val="000000"/>
                </a:solidFill>
              </a:defRPr>
            </a:pPr>
            <a:r>
              <a:rPr dirty="0"/>
              <a:t>USGS NWIS database</a:t>
            </a:r>
          </a:p>
          <a:p>
            <a:pPr algn="ctr" defTabSz="825500">
              <a:spcBef>
                <a:spcPts val="0"/>
              </a:spcBef>
              <a:defRPr sz="2300">
                <a:solidFill>
                  <a:srgbClr val="000000"/>
                </a:solidFill>
              </a:defRPr>
            </a:pPr>
            <a:r>
              <a:rPr dirty="0"/>
              <a:t> </a:t>
            </a:r>
          </a:p>
        </p:txBody>
      </p:sp>
      <p:sp>
        <p:nvSpPr>
          <p:cNvPr id="179" name="Geography…"/>
          <p:cNvSpPr/>
          <p:nvPr/>
        </p:nvSpPr>
        <p:spPr>
          <a:xfrm>
            <a:off x="3084391" y="5526474"/>
            <a:ext cx="2273301" cy="3568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endParaRPr/>
          </a:p>
          <a:p>
            <a:pPr algn="ctr" defTabSz="825500">
              <a:spcBef>
                <a:spcPts val="0"/>
              </a:spcBef>
              <a:defRPr sz="24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Geography</a:t>
            </a:r>
          </a:p>
          <a:p>
            <a:pPr algn="ctr" defTabSz="825500">
              <a:spcBef>
                <a:spcPts val="0"/>
              </a:spcBef>
              <a:defRPr sz="24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data</a:t>
            </a:r>
          </a:p>
          <a:p>
            <a:pPr algn="ctr" defTabSz="82550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USEPA Ecoregion database </a:t>
            </a:r>
          </a:p>
        </p:txBody>
      </p:sp>
      <p:sp>
        <p:nvSpPr>
          <p:cNvPr id="180" name="Temperature &amp; precip.…"/>
          <p:cNvSpPr/>
          <p:nvPr/>
        </p:nvSpPr>
        <p:spPr>
          <a:xfrm>
            <a:off x="3123956" y="9451505"/>
            <a:ext cx="2273301" cy="355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endParaRPr/>
          </a:p>
          <a:p>
            <a:pPr algn="ctr" defTabSz="825500">
              <a:spcBef>
                <a:spcPts val="0"/>
              </a:spcBef>
              <a:defRPr sz="24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Temperature &amp; precip. </a:t>
            </a:r>
          </a:p>
          <a:p>
            <a:pPr algn="ctr" defTabSz="825500">
              <a:spcBef>
                <a:spcPts val="0"/>
              </a:spcBef>
              <a:defRPr sz="2400" b="1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data</a:t>
            </a:r>
          </a:p>
          <a:p>
            <a:pPr algn="ctr" defTabSz="825500">
              <a:spcBef>
                <a:spcPts val="0"/>
              </a:spcBef>
              <a:defRPr sz="2400" i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PRISM database </a:t>
            </a:r>
          </a:p>
        </p:txBody>
      </p:sp>
      <p:sp>
        <p:nvSpPr>
          <p:cNvPr id="181" name="Remove regulated gages &amp; gages with &lt; 20 yr of record"/>
          <p:cNvSpPr/>
          <p:nvPr/>
        </p:nvSpPr>
        <p:spPr>
          <a:xfrm>
            <a:off x="7480725" y="4744541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Remove</a:t>
            </a:r>
            <a:r>
              <a:rPr sz="2400"/>
              <a:t> regulated gages &amp; gages with &lt; 20 yr of record </a:t>
            </a:r>
          </a:p>
        </p:txBody>
      </p:sp>
      <p:sp>
        <p:nvSpPr>
          <p:cNvPr id="182" name="Select High Plain &amp; Great Plain Ecoregions"/>
          <p:cNvSpPr/>
          <p:nvPr/>
        </p:nvSpPr>
        <p:spPr>
          <a:xfrm>
            <a:off x="7480725" y="1847575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Select</a:t>
            </a:r>
            <a:r>
              <a:rPr sz="2400"/>
              <a:t> High Plain &amp; Great Plain Ecoregions</a:t>
            </a:r>
          </a:p>
        </p:txBody>
      </p:sp>
      <p:sp>
        <p:nvSpPr>
          <p:cNvPr id="183" name="Cluster station skewness - Gaussian Mixture Model"/>
          <p:cNvSpPr/>
          <p:nvPr/>
        </p:nvSpPr>
        <p:spPr>
          <a:xfrm>
            <a:off x="13251291" y="1847575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Cluster</a:t>
            </a:r>
            <a:r>
              <a:t> station skewness -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Gaussian Mixture Model</a:t>
            </a:r>
          </a:p>
        </p:txBody>
      </p:sp>
      <p:sp>
        <p:nvSpPr>
          <p:cNvPr id="184" name="Select best fit model - BIC"/>
          <p:cNvSpPr/>
          <p:nvPr/>
        </p:nvSpPr>
        <p:spPr>
          <a:xfrm>
            <a:off x="13251291" y="4744541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Select</a:t>
            </a:r>
            <a:r>
              <a:rPr sz="2400"/>
              <a:t> best fit model - </a:t>
            </a:r>
            <a:r>
              <a:rPr sz="2400" i="1">
                <a:latin typeface="Graphik"/>
                <a:ea typeface="Graphik"/>
                <a:cs typeface="Graphik"/>
                <a:sym typeface="Graphik"/>
              </a:rPr>
              <a:t>BIC</a:t>
            </a:r>
          </a:p>
        </p:txBody>
      </p:sp>
      <p:sp>
        <p:nvSpPr>
          <p:cNvPr id="185" name="Normalize peak discharge by watershed area"/>
          <p:cNvSpPr/>
          <p:nvPr/>
        </p:nvSpPr>
        <p:spPr>
          <a:xfrm>
            <a:off x="7480725" y="7641507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Normalize</a:t>
            </a:r>
            <a:r>
              <a:rPr sz="2400"/>
              <a:t> peak discharge by watershed area</a:t>
            </a:r>
          </a:p>
        </p:txBody>
      </p:sp>
      <p:sp>
        <p:nvSpPr>
          <p:cNvPr id="186" name="Calculate station skewness"/>
          <p:cNvSpPr/>
          <p:nvPr/>
        </p:nvSpPr>
        <p:spPr>
          <a:xfrm>
            <a:off x="7480725" y="10538472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Calculate</a:t>
            </a:r>
            <a:r>
              <a:rPr sz="2400"/>
              <a:t> station skewness </a:t>
            </a:r>
          </a:p>
        </p:txBody>
      </p:sp>
      <p:sp>
        <p:nvSpPr>
          <p:cNvPr id="187" name="Visualize groups - tSNE"/>
          <p:cNvSpPr/>
          <p:nvPr/>
        </p:nvSpPr>
        <p:spPr>
          <a:xfrm>
            <a:off x="13251291" y="7641507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Visualize</a:t>
            </a:r>
            <a:r>
              <a:t> groups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 </a:t>
            </a:r>
            <a:r>
              <a:t>- tSNE</a:t>
            </a:r>
          </a:p>
        </p:txBody>
      </p:sp>
      <p:sp>
        <p:nvSpPr>
          <p:cNvPr id="188" name="Confirm groups  - Silhouette Sc. &amp; Cal-Har Index"/>
          <p:cNvSpPr/>
          <p:nvPr/>
        </p:nvSpPr>
        <p:spPr>
          <a:xfrm>
            <a:off x="13251291" y="10538473"/>
            <a:ext cx="3687097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Confirm</a:t>
            </a:r>
            <a:r>
              <a:rPr sz="2400"/>
              <a:t> groups  - Silhouette Sc. &amp; Cal-Har Index</a:t>
            </a:r>
          </a:p>
        </p:txBody>
      </p:sp>
      <p:sp>
        <p:nvSpPr>
          <p:cNvPr id="189" name="Identify key drivers - Elastic Net regression"/>
          <p:cNvSpPr/>
          <p:nvPr/>
        </p:nvSpPr>
        <p:spPr>
          <a:xfrm>
            <a:off x="19021856" y="1796198"/>
            <a:ext cx="3687098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Identify</a:t>
            </a:r>
            <a:r>
              <a:rPr sz="2400"/>
              <a:t> key drivers - </a:t>
            </a:r>
            <a:r>
              <a:rPr sz="2400" i="1">
                <a:latin typeface="Graphik"/>
                <a:ea typeface="Graphik"/>
                <a:cs typeface="Graphik"/>
                <a:sym typeface="Graphik"/>
              </a:rPr>
              <a:t>Elastic Net regression</a:t>
            </a:r>
          </a:p>
        </p:txBody>
      </p:sp>
      <p:sp>
        <p:nvSpPr>
          <p:cNvPr id="190" name="Calculate regional skewness"/>
          <p:cNvSpPr/>
          <p:nvPr/>
        </p:nvSpPr>
        <p:spPr>
          <a:xfrm>
            <a:off x="19021856" y="7666877"/>
            <a:ext cx="3687098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Calculate</a:t>
            </a:r>
            <a:r>
              <a:rPr sz="2400"/>
              <a:t> regional skewness</a:t>
            </a:r>
          </a:p>
        </p:txBody>
      </p:sp>
      <p:sp>
        <p:nvSpPr>
          <p:cNvPr id="191" name="Determine 100-yr flood for gages of interest — White Clay Creek"/>
          <p:cNvSpPr/>
          <p:nvPr/>
        </p:nvSpPr>
        <p:spPr>
          <a:xfrm>
            <a:off x="19021856" y="10487095"/>
            <a:ext cx="3687098" cy="2286001"/>
          </a:xfrm>
          <a:prstGeom prst="rect">
            <a:avLst/>
          </a:prstGeom>
          <a:solidFill>
            <a:srgbClr val="D5D5D5"/>
          </a:solidFill>
          <a:ln w="508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  <a:r>
              <a:rPr sz="2400" b="1">
                <a:latin typeface="Graphik"/>
                <a:ea typeface="Graphik"/>
                <a:cs typeface="Graphik"/>
                <a:sym typeface="Graphik"/>
              </a:rPr>
              <a:t>Determine</a:t>
            </a:r>
            <a:r>
              <a:rPr sz="2400"/>
              <a:t> 100-yr flood for gages of interest — White Clay Creek </a:t>
            </a:r>
          </a:p>
        </p:txBody>
      </p:sp>
      <p:sp>
        <p:nvSpPr>
          <p:cNvPr id="192" name="Import data"/>
          <p:cNvSpPr txBox="1"/>
          <p:nvPr/>
        </p:nvSpPr>
        <p:spPr>
          <a:xfrm>
            <a:off x="2602482" y="734472"/>
            <a:ext cx="3395324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800"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Import data</a:t>
            </a:r>
          </a:p>
        </p:txBody>
      </p:sp>
      <p:sp>
        <p:nvSpPr>
          <p:cNvPr id="193" name="Clean data"/>
          <p:cNvSpPr txBox="1"/>
          <p:nvPr/>
        </p:nvSpPr>
        <p:spPr>
          <a:xfrm>
            <a:off x="7842114" y="734472"/>
            <a:ext cx="2964320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Clean data</a:t>
            </a:r>
          </a:p>
        </p:txBody>
      </p:sp>
      <p:sp>
        <p:nvSpPr>
          <p:cNvPr id="194" name="Identify regions"/>
          <p:cNvSpPr txBox="1"/>
          <p:nvPr/>
        </p:nvSpPr>
        <p:spPr>
          <a:xfrm>
            <a:off x="13027650" y="734472"/>
            <a:ext cx="4134379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Identify regions</a:t>
            </a:r>
          </a:p>
        </p:txBody>
      </p:sp>
      <p:sp>
        <p:nvSpPr>
          <p:cNvPr id="195" name="Understand results"/>
          <p:cNvSpPr txBox="1"/>
          <p:nvPr/>
        </p:nvSpPr>
        <p:spPr>
          <a:xfrm>
            <a:off x="18376249" y="683094"/>
            <a:ext cx="4978313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Understand results</a:t>
            </a:r>
          </a:p>
        </p:txBody>
      </p:sp>
      <p:sp>
        <p:nvSpPr>
          <p:cNvPr id="196" name="Apply results"/>
          <p:cNvSpPr txBox="1"/>
          <p:nvPr/>
        </p:nvSpPr>
        <p:spPr>
          <a:xfrm>
            <a:off x="19167744" y="6426285"/>
            <a:ext cx="3395323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Apply results</a:t>
            </a:r>
          </a:p>
        </p:txBody>
      </p:sp>
      <p:sp>
        <p:nvSpPr>
          <p:cNvPr id="197" name="Analysis approach"/>
          <p:cNvSpPr txBox="1"/>
          <p:nvPr/>
        </p:nvSpPr>
        <p:spPr>
          <a:xfrm rot="16200000">
            <a:off x="-2080957" y="6655722"/>
            <a:ext cx="7368617" cy="114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Analysis approach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Custom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Graphik</vt:lpstr>
      <vt:lpstr>Graphik-Light</vt:lpstr>
      <vt:lpstr>Helvetica Neue</vt:lpstr>
      <vt:lpstr>Produkt Extralight</vt:lpstr>
      <vt:lpstr>Produkt Light</vt:lpstr>
      <vt:lpstr>38_MinimalistLight</vt:lpstr>
      <vt:lpstr>Mitigating Flood Hazards on Tribal Lands with Data Science</vt:lpstr>
      <vt:lpstr>Problem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Tinant, Charles J. - SDSMT Student</cp:lastModifiedBy>
  <cp:revision>1</cp:revision>
  <dcterms:modified xsi:type="dcterms:W3CDTF">2024-09-13T17:12:26Z</dcterms:modified>
</cp:coreProperties>
</file>