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72" d="100"/>
          <a:sy n="72" d="100"/>
        </p:scale>
        <p:origin x="6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C52F-8AFE-4C06-A6A7-75228FAF6F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00C970-51CE-4BDE-93C6-CDED50CD7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B9FE86-EA99-47BA-90FE-8D2D0A620B1B}"/>
              </a:ext>
            </a:extLst>
          </p:cNvPr>
          <p:cNvSpPr>
            <a:spLocks noGrp="1"/>
          </p:cNvSpPr>
          <p:nvPr>
            <p:ph type="dt" sz="half" idx="10"/>
          </p:nvPr>
        </p:nvSpPr>
        <p:spPr/>
        <p:txBody>
          <a:bodyPr/>
          <a:lstStyle/>
          <a:p>
            <a:fld id="{0023B9B2-7DF3-4B59-A08F-2166B6351800}" type="datetimeFigureOut">
              <a:rPr lang="en-US" smtClean="0"/>
              <a:t>2/29/2020</a:t>
            </a:fld>
            <a:endParaRPr lang="en-US"/>
          </a:p>
        </p:txBody>
      </p:sp>
      <p:sp>
        <p:nvSpPr>
          <p:cNvPr id="5" name="Footer Placeholder 4">
            <a:extLst>
              <a:ext uri="{FF2B5EF4-FFF2-40B4-BE49-F238E27FC236}">
                <a16:creationId xmlns:a16="http://schemas.microsoft.com/office/drawing/2014/main" id="{11DBF845-E5B9-45A1-B16A-0C89D4228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8A206-F0CE-4882-8BDF-8293A93D4490}"/>
              </a:ext>
            </a:extLst>
          </p:cNvPr>
          <p:cNvSpPr>
            <a:spLocks noGrp="1"/>
          </p:cNvSpPr>
          <p:nvPr>
            <p:ph type="sldNum" sz="quarter" idx="12"/>
          </p:nvPr>
        </p:nvSpPr>
        <p:spPr/>
        <p:txBody>
          <a:bodyPr/>
          <a:lstStyle/>
          <a:p>
            <a:fld id="{60F710F1-2760-4EC8-B2A4-BCA8C9A47078}" type="slidenum">
              <a:rPr lang="en-US" smtClean="0"/>
              <a:t>‹#›</a:t>
            </a:fld>
            <a:endParaRPr lang="en-US"/>
          </a:p>
        </p:txBody>
      </p:sp>
    </p:spTree>
    <p:extLst>
      <p:ext uri="{BB962C8B-B14F-4D97-AF65-F5344CB8AC3E}">
        <p14:creationId xmlns:p14="http://schemas.microsoft.com/office/powerpoint/2010/main" val="267270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24B3-C508-4BD6-80D3-6F87FDF40A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82873D-3CE0-46B0-B85D-516145AA84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CE6BD-4E40-4BFF-8E73-D4DD7623FF71}"/>
              </a:ext>
            </a:extLst>
          </p:cNvPr>
          <p:cNvSpPr>
            <a:spLocks noGrp="1"/>
          </p:cNvSpPr>
          <p:nvPr>
            <p:ph type="dt" sz="half" idx="10"/>
          </p:nvPr>
        </p:nvSpPr>
        <p:spPr/>
        <p:txBody>
          <a:bodyPr/>
          <a:lstStyle/>
          <a:p>
            <a:fld id="{0023B9B2-7DF3-4B59-A08F-2166B6351800}" type="datetimeFigureOut">
              <a:rPr lang="en-US" smtClean="0"/>
              <a:t>2/29/2020</a:t>
            </a:fld>
            <a:endParaRPr lang="en-US"/>
          </a:p>
        </p:txBody>
      </p:sp>
      <p:sp>
        <p:nvSpPr>
          <p:cNvPr id="5" name="Footer Placeholder 4">
            <a:extLst>
              <a:ext uri="{FF2B5EF4-FFF2-40B4-BE49-F238E27FC236}">
                <a16:creationId xmlns:a16="http://schemas.microsoft.com/office/drawing/2014/main" id="{D44AAD5D-576C-47F9-B57F-B3E0CE140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F4AD1-8466-4AD1-B48A-973553D44829}"/>
              </a:ext>
            </a:extLst>
          </p:cNvPr>
          <p:cNvSpPr>
            <a:spLocks noGrp="1"/>
          </p:cNvSpPr>
          <p:nvPr>
            <p:ph type="sldNum" sz="quarter" idx="12"/>
          </p:nvPr>
        </p:nvSpPr>
        <p:spPr/>
        <p:txBody>
          <a:bodyPr/>
          <a:lstStyle/>
          <a:p>
            <a:fld id="{60F710F1-2760-4EC8-B2A4-BCA8C9A47078}" type="slidenum">
              <a:rPr lang="en-US" smtClean="0"/>
              <a:t>‹#›</a:t>
            </a:fld>
            <a:endParaRPr lang="en-US"/>
          </a:p>
        </p:txBody>
      </p:sp>
    </p:spTree>
    <p:extLst>
      <p:ext uri="{BB962C8B-B14F-4D97-AF65-F5344CB8AC3E}">
        <p14:creationId xmlns:p14="http://schemas.microsoft.com/office/powerpoint/2010/main" val="288227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0DF7D7-BA12-47B5-9CA0-0AD1C6AB87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2ABE16-CA89-4F79-83C8-BD0B2F121F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11509-D585-479B-9F1C-C32F61FBAA98}"/>
              </a:ext>
            </a:extLst>
          </p:cNvPr>
          <p:cNvSpPr>
            <a:spLocks noGrp="1"/>
          </p:cNvSpPr>
          <p:nvPr>
            <p:ph type="dt" sz="half" idx="10"/>
          </p:nvPr>
        </p:nvSpPr>
        <p:spPr/>
        <p:txBody>
          <a:bodyPr/>
          <a:lstStyle/>
          <a:p>
            <a:fld id="{0023B9B2-7DF3-4B59-A08F-2166B6351800}" type="datetimeFigureOut">
              <a:rPr lang="en-US" smtClean="0"/>
              <a:t>2/29/2020</a:t>
            </a:fld>
            <a:endParaRPr lang="en-US"/>
          </a:p>
        </p:txBody>
      </p:sp>
      <p:sp>
        <p:nvSpPr>
          <p:cNvPr id="5" name="Footer Placeholder 4">
            <a:extLst>
              <a:ext uri="{FF2B5EF4-FFF2-40B4-BE49-F238E27FC236}">
                <a16:creationId xmlns:a16="http://schemas.microsoft.com/office/drawing/2014/main" id="{5EFBB9A4-9FB1-4651-B826-D93EAED39E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8A268-E4C7-447A-ABCB-F7C88BE21DBD}"/>
              </a:ext>
            </a:extLst>
          </p:cNvPr>
          <p:cNvSpPr>
            <a:spLocks noGrp="1"/>
          </p:cNvSpPr>
          <p:nvPr>
            <p:ph type="sldNum" sz="quarter" idx="12"/>
          </p:nvPr>
        </p:nvSpPr>
        <p:spPr/>
        <p:txBody>
          <a:bodyPr/>
          <a:lstStyle/>
          <a:p>
            <a:fld id="{60F710F1-2760-4EC8-B2A4-BCA8C9A47078}" type="slidenum">
              <a:rPr lang="en-US" smtClean="0"/>
              <a:t>‹#›</a:t>
            </a:fld>
            <a:endParaRPr lang="en-US"/>
          </a:p>
        </p:txBody>
      </p:sp>
    </p:spTree>
    <p:extLst>
      <p:ext uri="{BB962C8B-B14F-4D97-AF65-F5344CB8AC3E}">
        <p14:creationId xmlns:p14="http://schemas.microsoft.com/office/powerpoint/2010/main" val="99311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EEAB-575E-4904-B3CA-AE12FE8CC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50E98E-C4F0-4E09-B638-2CAED2B6E4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973B6-66AC-46E8-99B3-B8C98527E26F}"/>
              </a:ext>
            </a:extLst>
          </p:cNvPr>
          <p:cNvSpPr>
            <a:spLocks noGrp="1"/>
          </p:cNvSpPr>
          <p:nvPr>
            <p:ph type="dt" sz="half" idx="10"/>
          </p:nvPr>
        </p:nvSpPr>
        <p:spPr/>
        <p:txBody>
          <a:bodyPr/>
          <a:lstStyle/>
          <a:p>
            <a:fld id="{0023B9B2-7DF3-4B59-A08F-2166B6351800}" type="datetimeFigureOut">
              <a:rPr lang="en-US" smtClean="0"/>
              <a:t>2/29/2020</a:t>
            </a:fld>
            <a:endParaRPr lang="en-US"/>
          </a:p>
        </p:txBody>
      </p:sp>
      <p:sp>
        <p:nvSpPr>
          <p:cNvPr id="5" name="Footer Placeholder 4">
            <a:extLst>
              <a:ext uri="{FF2B5EF4-FFF2-40B4-BE49-F238E27FC236}">
                <a16:creationId xmlns:a16="http://schemas.microsoft.com/office/drawing/2014/main" id="{3BE6045D-4BF4-476F-B8FA-A0B947132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55FC2-51E0-4991-B2E6-776895F4847E}"/>
              </a:ext>
            </a:extLst>
          </p:cNvPr>
          <p:cNvSpPr>
            <a:spLocks noGrp="1"/>
          </p:cNvSpPr>
          <p:nvPr>
            <p:ph type="sldNum" sz="quarter" idx="12"/>
          </p:nvPr>
        </p:nvSpPr>
        <p:spPr/>
        <p:txBody>
          <a:bodyPr/>
          <a:lstStyle/>
          <a:p>
            <a:fld id="{60F710F1-2760-4EC8-B2A4-BCA8C9A47078}" type="slidenum">
              <a:rPr lang="en-US" smtClean="0"/>
              <a:t>‹#›</a:t>
            </a:fld>
            <a:endParaRPr lang="en-US"/>
          </a:p>
        </p:txBody>
      </p:sp>
    </p:spTree>
    <p:extLst>
      <p:ext uri="{BB962C8B-B14F-4D97-AF65-F5344CB8AC3E}">
        <p14:creationId xmlns:p14="http://schemas.microsoft.com/office/powerpoint/2010/main" val="237930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7041-EE50-4337-A6D1-12FF202103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5F94B9-0D15-4AF9-B106-2B2D781A0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39E0BE-29C0-4AF3-A6C5-FC06295C8C11}"/>
              </a:ext>
            </a:extLst>
          </p:cNvPr>
          <p:cNvSpPr>
            <a:spLocks noGrp="1"/>
          </p:cNvSpPr>
          <p:nvPr>
            <p:ph type="dt" sz="half" idx="10"/>
          </p:nvPr>
        </p:nvSpPr>
        <p:spPr/>
        <p:txBody>
          <a:bodyPr/>
          <a:lstStyle/>
          <a:p>
            <a:fld id="{0023B9B2-7DF3-4B59-A08F-2166B6351800}" type="datetimeFigureOut">
              <a:rPr lang="en-US" smtClean="0"/>
              <a:t>2/29/2020</a:t>
            </a:fld>
            <a:endParaRPr lang="en-US"/>
          </a:p>
        </p:txBody>
      </p:sp>
      <p:sp>
        <p:nvSpPr>
          <p:cNvPr id="5" name="Footer Placeholder 4">
            <a:extLst>
              <a:ext uri="{FF2B5EF4-FFF2-40B4-BE49-F238E27FC236}">
                <a16:creationId xmlns:a16="http://schemas.microsoft.com/office/drawing/2014/main" id="{657B612E-2C23-474C-9E98-8F59C7636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25418-FE20-4072-9C7F-C3AB12B7C5CB}"/>
              </a:ext>
            </a:extLst>
          </p:cNvPr>
          <p:cNvSpPr>
            <a:spLocks noGrp="1"/>
          </p:cNvSpPr>
          <p:nvPr>
            <p:ph type="sldNum" sz="quarter" idx="12"/>
          </p:nvPr>
        </p:nvSpPr>
        <p:spPr/>
        <p:txBody>
          <a:bodyPr/>
          <a:lstStyle/>
          <a:p>
            <a:fld id="{60F710F1-2760-4EC8-B2A4-BCA8C9A47078}" type="slidenum">
              <a:rPr lang="en-US" smtClean="0"/>
              <a:t>‹#›</a:t>
            </a:fld>
            <a:endParaRPr lang="en-US"/>
          </a:p>
        </p:txBody>
      </p:sp>
    </p:spTree>
    <p:extLst>
      <p:ext uri="{BB962C8B-B14F-4D97-AF65-F5344CB8AC3E}">
        <p14:creationId xmlns:p14="http://schemas.microsoft.com/office/powerpoint/2010/main" val="111845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925B-536C-413B-9CD4-8FF4ACB29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99817-1ABC-4293-B8F0-CCB9B58DA6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F26873-830D-4604-80B3-B61C1AB6B0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AAC8B4-8BF5-4D56-8715-4AED20C1DC62}"/>
              </a:ext>
            </a:extLst>
          </p:cNvPr>
          <p:cNvSpPr>
            <a:spLocks noGrp="1"/>
          </p:cNvSpPr>
          <p:nvPr>
            <p:ph type="dt" sz="half" idx="10"/>
          </p:nvPr>
        </p:nvSpPr>
        <p:spPr/>
        <p:txBody>
          <a:bodyPr/>
          <a:lstStyle/>
          <a:p>
            <a:fld id="{0023B9B2-7DF3-4B59-A08F-2166B6351800}" type="datetimeFigureOut">
              <a:rPr lang="en-US" smtClean="0"/>
              <a:t>2/29/2020</a:t>
            </a:fld>
            <a:endParaRPr lang="en-US"/>
          </a:p>
        </p:txBody>
      </p:sp>
      <p:sp>
        <p:nvSpPr>
          <p:cNvPr id="6" name="Footer Placeholder 5">
            <a:extLst>
              <a:ext uri="{FF2B5EF4-FFF2-40B4-BE49-F238E27FC236}">
                <a16:creationId xmlns:a16="http://schemas.microsoft.com/office/drawing/2014/main" id="{12D61C9C-8A5E-4BC7-AA66-0AB964770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3107FD-A0CC-4C2D-A9AA-CAF731D23924}"/>
              </a:ext>
            </a:extLst>
          </p:cNvPr>
          <p:cNvSpPr>
            <a:spLocks noGrp="1"/>
          </p:cNvSpPr>
          <p:nvPr>
            <p:ph type="sldNum" sz="quarter" idx="12"/>
          </p:nvPr>
        </p:nvSpPr>
        <p:spPr/>
        <p:txBody>
          <a:bodyPr/>
          <a:lstStyle/>
          <a:p>
            <a:fld id="{60F710F1-2760-4EC8-B2A4-BCA8C9A47078}" type="slidenum">
              <a:rPr lang="en-US" smtClean="0"/>
              <a:t>‹#›</a:t>
            </a:fld>
            <a:endParaRPr lang="en-US"/>
          </a:p>
        </p:txBody>
      </p:sp>
    </p:spTree>
    <p:extLst>
      <p:ext uri="{BB962C8B-B14F-4D97-AF65-F5344CB8AC3E}">
        <p14:creationId xmlns:p14="http://schemas.microsoft.com/office/powerpoint/2010/main" val="175655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A2F7-33F5-4224-80CB-4E6311F29F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279DEE-A62C-4203-B081-9464014A51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2D35D-F583-4F53-A77D-4BBA3FF0FA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85A214-389E-4D75-896E-B440A6D928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E80F26-BB53-4202-BFA6-4929DC01BF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9E1199-4515-4413-ACEA-1FCF1F8FA284}"/>
              </a:ext>
            </a:extLst>
          </p:cNvPr>
          <p:cNvSpPr>
            <a:spLocks noGrp="1"/>
          </p:cNvSpPr>
          <p:nvPr>
            <p:ph type="dt" sz="half" idx="10"/>
          </p:nvPr>
        </p:nvSpPr>
        <p:spPr/>
        <p:txBody>
          <a:bodyPr/>
          <a:lstStyle/>
          <a:p>
            <a:fld id="{0023B9B2-7DF3-4B59-A08F-2166B6351800}" type="datetimeFigureOut">
              <a:rPr lang="en-US" smtClean="0"/>
              <a:t>2/29/2020</a:t>
            </a:fld>
            <a:endParaRPr lang="en-US"/>
          </a:p>
        </p:txBody>
      </p:sp>
      <p:sp>
        <p:nvSpPr>
          <p:cNvPr id="8" name="Footer Placeholder 7">
            <a:extLst>
              <a:ext uri="{FF2B5EF4-FFF2-40B4-BE49-F238E27FC236}">
                <a16:creationId xmlns:a16="http://schemas.microsoft.com/office/drawing/2014/main" id="{2E25606D-88F8-4AB7-B0A3-060C126673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468F6D-83AB-4D72-A0E2-1141B88D2A97}"/>
              </a:ext>
            </a:extLst>
          </p:cNvPr>
          <p:cNvSpPr>
            <a:spLocks noGrp="1"/>
          </p:cNvSpPr>
          <p:nvPr>
            <p:ph type="sldNum" sz="quarter" idx="12"/>
          </p:nvPr>
        </p:nvSpPr>
        <p:spPr/>
        <p:txBody>
          <a:bodyPr/>
          <a:lstStyle/>
          <a:p>
            <a:fld id="{60F710F1-2760-4EC8-B2A4-BCA8C9A47078}" type="slidenum">
              <a:rPr lang="en-US" smtClean="0"/>
              <a:t>‹#›</a:t>
            </a:fld>
            <a:endParaRPr lang="en-US"/>
          </a:p>
        </p:txBody>
      </p:sp>
    </p:spTree>
    <p:extLst>
      <p:ext uri="{BB962C8B-B14F-4D97-AF65-F5344CB8AC3E}">
        <p14:creationId xmlns:p14="http://schemas.microsoft.com/office/powerpoint/2010/main" val="259136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3E5F-0D41-498B-A487-AE579DA183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903B85-4D1A-42DA-9EFB-6E10A9604427}"/>
              </a:ext>
            </a:extLst>
          </p:cNvPr>
          <p:cNvSpPr>
            <a:spLocks noGrp="1"/>
          </p:cNvSpPr>
          <p:nvPr>
            <p:ph type="dt" sz="half" idx="10"/>
          </p:nvPr>
        </p:nvSpPr>
        <p:spPr/>
        <p:txBody>
          <a:bodyPr/>
          <a:lstStyle/>
          <a:p>
            <a:fld id="{0023B9B2-7DF3-4B59-A08F-2166B6351800}" type="datetimeFigureOut">
              <a:rPr lang="en-US" smtClean="0"/>
              <a:t>2/29/2020</a:t>
            </a:fld>
            <a:endParaRPr lang="en-US"/>
          </a:p>
        </p:txBody>
      </p:sp>
      <p:sp>
        <p:nvSpPr>
          <p:cNvPr id="4" name="Footer Placeholder 3">
            <a:extLst>
              <a:ext uri="{FF2B5EF4-FFF2-40B4-BE49-F238E27FC236}">
                <a16:creationId xmlns:a16="http://schemas.microsoft.com/office/drawing/2014/main" id="{8F354815-3E1F-4E73-AD8F-1AD07C1F07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8810E-F8E6-4F4C-8287-ED04C399D523}"/>
              </a:ext>
            </a:extLst>
          </p:cNvPr>
          <p:cNvSpPr>
            <a:spLocks noGrp="1"/>
          </p:cNvSpPr>
          <p:nvPr>
            <p:ph type="sldNum" sz="quarter" idx="12"/>
          </p:nvPr>
        </p:nvSpPr>
        <p:spPr/>
        <p:txBody>
          <a:bodyPr/>
          <a:lstStyle/>
          <a:p>
            <a:fld id="{60F710F1-2760-4EC8-B2A4-BCA8C9A47078}" type="slidenum">
              <a:rPr lang="en-US" smtClean="0"/>
              <a:t>‹#›</a:t>
            </a:fld>
            <a:endParaRPr lang="en-US"/>
          </a:p>
        </p:txBody>
      </p:sp>
    </p:spTree>
    <p:extLst>
      <p:ext uri="{BB962C8B-B14F-4D97-AF65-F5344CB8AC3E}">
        <p14:creationId xmlns:p14="http://schemas.microsoft.com/office/powerpoint/2010/main" val="2572930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177648-1A0F-4DA8-A077-347C695C6CEE}"/>
              </a:ext>
            </a:extLst>
          </p:cNvPr>
          <p:cNvSpPr>
            <a:spLocks noGrp="1"/>
          </p:cNvSpPr>
          <p:nvPr>
            <p:ph type="dt" sz="half" idx="10"/>
          </p:nvPr>
        </p:nvSpPr>
        <p:spPr/>
        <p:txBody>
          <a:bodyPr/>
          <a:lstStyle/>
          <a:p>
            <a:fld id="{0023B9B2-7DF3-4B59-A08F-2166B6351800}" type="datetimeFigureOut">
              <a:rPr lang="en-US" smtClean="0"/>
              <a:t>2/29/2020</a:t>
            </a:fld>
            <a:endParaRPr lang="en-US"/>
          </a:p>
        </p:txBody>
      </p:sp>
      <p:sp>
        <p:nvSpPr>
          <p:cNvPr id="3" name="Footer Placeholder 2">
            <a:extLst>
              <a:ext uri="{FF2B5EF4-FFF2-40B4-BE49-F238E27FC236}">
                <a16:creationId xmlns:a16="http://schemas.microsoft.com/office/drawing/2014/main" id="{49C5E80B-2A48-4BBC-BCAE-06761CBFD1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CC1BE-0F6F-4D01-95ED-5CC58E81EDD5}"/>
              </a:ext>
            </a:extLst>
          </p:cNvPr>
          <p:cNvSpPr>
            <a:spLocks noGrp="1"/>
          </p:cNvSpPr>
          <p:nvPr>
            <p:ph type="sldNum" sz="quarter" idx="12"/>
          </p:nvPr>
        </p:nvSpPr>
        <p:spPr/>
        <p:txBody>
          <a:bodyPr/>
          <a:lstStyle/>
          <a:p>
            <a:fld id="{60F710F1-2760-4EC8-B2A4-BCA8C9A47078}" type="slidenum">
              <a:rPr lang="en-US" smtClean="0"/>
              <a:t>‹#›</a:t>
            </a:fld>
            <a:endParaRPr lang="en-US"/>
          </a:p>
        </p:txBody>
      </p:sp>
    </p:spTree>
    <p:extLst>
      <p:ext uri="{BB962C8B-B14F-4D97-AF65-F5344CB8AC3E}">
        <p14:creationId xmlns:p14="http://schemas.microsoft.com/office/powerpoint/2010/main" val="366774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B2C1-5F80-46BA-97FE-609807758B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01B9F0-B2D8-44B2-9236-FFFF7269D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784258-7449-4C05-990B-D2795F95F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65C866-A841-460F-89E1-8EFE5DCB1787}"/>
              </a:ext>
            </a:extLst>
          </p:cNvPr>
          <p:cNvSpPr>
            <a:spLocks noGrp="1"/>
          </p:cNvSpPr>
          <p:nvPr>
            <p:ph type="dt" sz="half" idx="10"/>
          </p:nvPr>
        </p:nvSpPr>
        <p:spPr/>
        <p:txBody>
          <a:bodyPr/>
          <a:lstStyle/>
          <a:p>
            <a:fld id="{0023B9B2-7DF3-4B59-A08F-2166B6351800}" type="datetimeFigureOut">
              <a:rPr lang="en-US" smtClean="0"/>
              <a:t>2/29/2020</a:t>
            </a:fld>
            <a:endParaRPr lang="en-US"/>
          </a:p>
        </p:txBody>
      </p:sp>
      <p:sp>
        <p:nvSpPr>
          <p:cNvPr id="6" name="Footer Placeholder 5">
            <a:extLst>
              <a:ext uri="{FF2B5EF4-FFF2-40B4-BE49-F238E27FC236}">
                <a16:creationId xmlns:a16="http://schemas.microsoft.com/office/drawing/2014/main" id="{699F4526-3EB3-4A15-8254-E661FFB35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0CEC2-A989-473B-8D5B-487B7979EF0A}"/>
              </a:ext>
            </a:extLst>
          </p:cNvPr>
          <p:cNvSpPr>
            <a:spLocks noGrp="1"/>
          </p:cNvSpPr>
          <p:nvPr>
            <p:ph type="sldNum" sz="quarter" idx="12"/>
          </p:nvPr>
        </p:nvSpPr>
        <p:spPr/>
        <p:txBody>
          <a:bodyPr/>
          <a:lstStyle/>
          <a:p>
            <a:fld id="{60F710F1-2760-4EC8-B2A4-BCA8C9A47078}" type="slidenum">
              <a:rPr lang="en-US" smtClean="0"/>
              <a:t>‹#›</a:t>
            </a:fld>
            <a:endParaRPr lang="en-US"/>
          </a:p>
        </p:txBody>
      </p:sp>
    </p:spTree>
    <p:extLst>
      <p:ext uri="{BB962C8B-B14F-4D97-AF65-F5344CB8AC3E}">
        <p14:creationId xmlns:p14="http://schemas.microsoft.com/office/powerpoint/2010/main" val="448851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07BB-49B7-4695-A6C4-94437FF70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D9FDB7-67A4-4E97-9EB1-5BAD9DA187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118858-9F05-4057-8C61-17A76A3AF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FE740-FCFF-4F47-9D4B-F2E8A8A4DE9E}"/>
              </a:ext>
            </a:extLst>
          </p:cNvPr>
          <p:cNvSpPr>
            <a:spLocks noGrp="1"/>
          </p:cNvSpPr>
          <p:nvPr>
            <p:ph type="dt" sz="half" idx="10"/>
          </p:nvPr>
        </p:nvSpPr>
        <p:spPr/>
        <p:txBody>
          <a:bodyPr/>
          <a:lstStyle/>
          <a:p>
            <a:fld id="{0023B9B2-7DF3-4B59-A08F-2166B6351800}" type="datetimeFigureOut">
              <a:rPr lang="en-US" smtClean="0"/>
              <a:t>2/29/2020</a:t>
            </a:fld>
            <a:endParaRPr lang="en-US"/>
          </a:p>
        </p:txBody>
      </p:sp>
      <p:sp>
        <p:nvSpPr>
          <p:cNvPr id="6" name="Footer Placeholder 5">
            <a:extLst>
              <a:ext uri="{FF2B5EF4-FFF2-40B4-BE49-F238E27FC236}">
                <a16:creationId xmlns:a16="http://schemas.microsoft.com/office/drawing/2014/main" id="{59D75A34-F33F-4FC8-82CA-04F4F6885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9B39C1-78D9-46D9-9C4C-F87ACA5E74E6}"/>
              </a:ext>
            </a:extLst>
          </p:cNvPr>
          <p:cNvSpPr>
            <a:spLocks noGrp="1"/>
          </p:cNvSpPr>
          <p:nvPr>
            <p:ph type="sldNum" sz="quarter" idx="12"/>
          </p:nvPr>
        </p:nvSpPr>
        <p:spPr/>
        <p:txBody>
          <a:bodyPr/>
          <a:lstStyle/>
          <a:p>
            <a:fld id="{60F710F1-2760-4EC8-B2A4-BCA8C9A47078}" type="slidenum">
              <a:rPr lang="en-US" smtClean="0"/>
              <a:t>‹#›</a:t>
            </a:fld>
            <a:endParaRPr lang="en-US"/>
          </a:p>
        </p:txBody>
      </p:sp>
    </p:spTree>
    <p:extLst>
      <p:ext uri="{BB962C8B-B14F-4D97-AF65-F5344CB8AC3E}">
        <p14:creationId xmlns:p14="http://schemas.microsoft.com/office/powerpoint/2010/main" val="152193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6FAEC-8234-426F-A7C1-81E6CE0BB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7EA72F-72BA-4DE1-9B5F-F76981DF08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A85CA-977A-4E41-8E04-FCF09CAD02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3B9B2-7DF3-4B59-A08F-2166B6351800}" type="datetimeFigureOut">
              <a:rPr lang="en-US" smtClean="0"/>
              <a:t>2/29/2020</a:t>
            </a:fld>
            <a:endParaRPr lang="en-US"/>
          </a:p>
        </p:txBody>
      </p:sp>
      <p:sp>
        <p:nvSpPr>
          <p:cNvPr id="5" name="Footer Placeholder 4">
            <a:extLst>
              <a:ext uri="{FF2B5EF4-FFF2-40B4-BE49-F238E27FC236}">
                <a16:creationId xmlns:a16="http://schemas.microsoft.com/office/drawing/2014/main" id="{303CADCB-3C92-467B-B23D-AFDCD5FE8F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958C01-50B8-4006-9761-10C2505399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710F1-2760-4EC8-B2A4-BCA8C9A47078}" type="slidenum">
              <a:rPr lang="en-US" smtClean="0"/>
              <a:t>‹#›</a:t>
            </a:fld>
            <a:endParaRPr lang="en-US"/>
          </a:p>
        </p:txBody>
      </p:sp>
    </p:spTree>
    <p:extLst>
      <p:ext uri="{BB962C8B-B14F-4D97-AF65-F5344CB8AC3E}">
        <p14:creationId xmlns:p14="http://schemas.microsoft.com/office/powerpoint/2010/main" val="2289283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9F48-A46C-4A4C-9C15-4827A35D6127}"/>
              </a:ext>
            </a:extLst>
          </p:cNvPr>
          <p:cNvSpPr>
            <a:spLocks noGrp="1"/>
          </p:cNvSpPr>
          <p:nvPr>
            <p:ph type="ctrTitle"/>
          </p:nvPr>
        </p:nvSpPr>
        <p:spPr/>
        <p:txBody>
          <a:bodyPr/>
          <a:lstStyle/>
          <a:p>
            <a:r>
              <a:rPr lang="en-US" dirty="0"/>
              <a:t>Flying: To Fear or Not to Fear? </a:t>
            </a:r>
          </a:p>
        </p:txBody>
      </p:sp>
      <p:sp>
        <p:nvSpPr>
          <p:cNvPr id="3" name="Subtitle 2">
            <a:extLst>
              <a:ext uri="{FF2B5EF4-FFF2-40B4-BE49-F238E27FC236}">
                <a16:creationId xmlns:a16="http://schemas.microsoft.com/office/drawing/2014/main" id="{7C7B9628-F2CA-4C20-A3DD-836DC225D930}"/>
              </a:ext>
            </a:extLst>
          </p:cNvPr>
          <p:cNvSpPr>
            <a:spLocks noGrp="1"/>
          </p:cNvSpPr>
          <p:nvPr>
            <p:ph type="subTitle" idx="1"/>
          </p:nvPr>
        </p:nvSpPr>
        <p:spPr/>
        <p:txBody>
          <a:bodyPr/>
          <a:lstStyle/>
          <a:p>
            <a:r>
              <a:rPr lang="en-US" dirty="0"/>
              <a:t>By Megan Byard</a:t>
            </a:r>
          </a:p>
        </p:txBody>
      </p:sp>
    </p:spTree>
    <p:extLst>
      <p:ext uri="{BB962C8B-B14F-4D97-AF65-F5344CB8AC3E}">
        <p14:creationId xmlns:p14="http://schemas.microsoft.com/office/powerpoint/2010/main" val="1355683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3C54-60A8-4FF6-AC95-B8A063E16893}"/>
              </a:ext>
            </a:extLst>
          </p:cNvPr>
          <p:cNvSpPr>
            <a:spLocks noGrp="1"/>
          </p:cNvSpPr>
          <p:nvPr>
            <p:ph type="title"/>
          </p:nvPr>
        </p:nvSpPr>
        <p:spPr/>
        <p:txBody>
          <a:bodyPr/>
          <a:lstStyle/>
          <a:p>
            <a:pPr algn="ctr"/>
            <a:r>
              <a:rPr lang="en-US" dirty="0"/>
              <a:t>PMF – Total Fatality Rate </a:t>
            </a:r>
            <a:br>
              <a:rPr lang="en-US" dirty="0"/>
            </a:br>
            <a:r>
              <a:rPr lang="en-US" dirty="0"/>
              <a:t>1960-2005 Vs. 2006-2017</a:t>
            </a:r>
          </a:p>
        </p:txBody>
      </p:sp>
      <p:pic>
        <p:nvPicPr>
          <p:cNvPr id="3" name="Picture 2">
            <a:extLst>
              <a:ext uri="{FF2B5EF4-FFF2-40B4-BE49-F238E27FC236}">
                <a16:creationId xmlns:a16="http://schemas.microsoft.com/office/drawing/2014/main" id="{C7FA4866-7B4C-4E24-BC91-9709F36D371D}"/>
              </a:ext>
            </a:extLst>
          </p:cNvPr>
          <p:cNvPicPr>
            <a:picLocks noChangeAspect="1"/>
          </p:cNvPicPr>
          <p:nvPr/>
        </p:nvPicPr>
        <p:blipFill>
          <a:blip r:embed="rId2"/>
          <a:stretch>
            <a:fillRect/>
          </a:stretch>
        </p:blipFill>
        <p:spPr>
          <a:xfrm>
            <a:off x="3421012" y="1842337"/>
            <a:ext cx="4687368" cy="4763585"/>
          </a:xfrm>
          <a:prstGeom prst="rect">
            <a:avLst/>
          </a:prstGeom>
        </p:spPr>
      </p:pic>
      <p:sp>
        <p:nvSpPr>
          <p:cNvPr id="4" name="TextBox 3">
            <a:extLst>
              <a:ext uri="{FF2B5EF4-FFF2-40B4-BE49-F238E27FC236}">
                <a16:creationId xmlns:a16="http://schemas.microsoft.com/office/drawing/2014/main" id="{DAFB69D5-DA77-4F2D-B94E-D6E2DD77853B}"/>
              </a:ext>
            </a:extLst>
          </p:cNvPr>
          <p:cNvSpPr txBox="1"/>
          <p:nvPr/>
        </p:nvSpPr>
        <p:spPr>
          <a:xfrm>
            <a:off x="6679095" y="2160105"/>
            <a:ext cx="2040835" cy="646331"/>
          </a:xfrm>
          <a:prstGeom prst="rect">
            <a:avLst/>
          </a:prstGeom>
          <a:noFill/>
        </p:spPr>
        <p:txBody>
          <a:bodyPr wrap="square" rtlCol="0">
            <a:spAutoFit/>
          </a:bodyPr>
          <a:lstStyle/>
          <a:p>
            <a:r>
              <a:rPr lang="en-US" dirty="0">
                <a:solidFill>
                  <a:schemeClr val="accent5">
                    <a:lumMod val="75000"/>
                  </a:schemeClr>
                </a:solidFill>
              </a:rPr>
              <a:t>1960-2005</a:t>
            </a:r>
          </a:p>
          <a:p>
            <a:r>
              <a:rPr lang="en-US" dirty="0">
                <a:solidFill>
                  <a:schemeClr val="accent6"/>
                </a:solidFill>
              </a:rPr>
              <a:t>2006-2017</a:t>
            </a:r>
          </a:p>
        </p:txBody>
      </p:sp>
    </p:spTree>
    <p:extLst>
      <p:ext uri="{BB962C8B-B14F-4D97-AF65-F5344CB8AC3E}">
        <p14:creationId xmlns:p14="http://schemas.microsoft.com/office/powerpoint/2010/main" val="1063134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CB49-D47F-4555-8561-EB8F0BD851B4}"/>
              </a:ext>
            </a:extLst>
          </p:cNvPr>
          <p:cNvSpPr>
            <a:spLocks noGrp="1"/>
          </p:cNvSpPr>
          <p:nvPr>
            <p:ph type="title"/>
          </p:nvPr>
        </p:nvSpPr>
        <p:spPr/>
        <p:txBody>
          <a:bodyPr/>
          <a:lstStyle/>
          <a:p>
            <a:pPr algn="ctr"/>
            <a:r>
              <a:rPr lang="en-US" dirty="0"/>
              <a:t>CDF – Total Fatalities</a:t>
            </a:r>
          </a:p>
        </p:txBody>
      </p:sp>
      <p:pic>
        <p:nvPicPr>
          <p:cNvPr id="3" name="Picture 2">
            <a:extLst>
              <a:ext uri="{FF2B5EF4-FFF2-40B4-BE49-F238E27FC236}">
                <a16:creationId xmlns:a16="http://schemas.microsoft.com/office/drawing/2014/main" id="{B00B7D51-EA2C-48CB-9C32-87FD989A96AB}"/>
              </a:ext>
            </a:extLst>
          </p:cNvPr>
          <p:cNvPicPr>
            <a:picLocks noChangeAspect="1"/>
          </p:cNvPicPr>
          <p:nvPr/>
        </p:nvPicPr>
        <p:blipFill>
          <a:blip r:embed="rId2"/>
          <a:stretch>
            <a:fillRect/>
          </a:stretch>
        </p:blipFill>
        <p:spPr>
          <a:xfrm>
            <a:off x="2939331" y="1801485"/>
            <a:ext cx="6313338" cy="4712774"/>
          </a:xfrm>
          <a:prstGeom prst="rect">
            <a:avLst/>
          </a:prstGeom>
        </p:spPr>
      </p:pic>
    </p:spTree>
    <p:extLst>
      <p:ext uri="{BB962C8B-B14F-4D97-AF65-F5344CB8AC3E}">
        <p14:creationId xmlns:p14="http://schemas.microsoft.com/office/powerpoint/2010/main" val="107964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AE915-DB26-4184-A25E-037DDE3926CE}"/>
              </a:ext>
            </a:extLst>
          </p:cNvPr>
          <p:cNvSpPr>
            <a:spLocks noGrp="1"/>
          </p:cNvSpPr>
          <p:nvPr>
            <p:ph type="title"/>
          </p:nvPr>
        </p:nvSpPr>
        <p:spPr/>
        <p:txBody>
          <a:bodyPr/>
          <a:lstStyle/>
          <a:p>
            <a:pPr algn="ctr"/>
            <a:r>
              <a:rPr lang="en-US" dirty="0"/>
              <a:t>Scatter Plot – Active Aircraft vs Fatalities</a:t>
            </a:r>
          </a:p>
        </p:txBody>
      </p:sp>
      <p:pic>
        <p:nvPicPr>
          <p:cNvPr id="4" name="Picture 3">
            <a:extLst>
              <a:ext uri="{FF2B5EF4-FFF2-40B4-BE49-F238E27FC236}">
                <a16:creationId xmlns:a16="http://schemas.microsoft.com/office/drawing/2014/main" id="{FD112865-B78C-4431-AB10-6A6E34A0EF67}"/>
              </a:ext>
            </a:extLst>
          </p:cNvPr>
          <p:cNvPicPr>
            <a:picLocks noChangeAspect="1"/>
          </p:cNvPicPr>
          <p:nvPr/>
        </p:nvPicPr>
        <p:blipFill>
          <a:blip r:embed="rId2"/>
          <a:stretch>
            <a:fillRect/>
          </a:stretch>
        </p:blipFill>
        <p:spPr>
          <a:xfrm>
            <a:off x="3135163" y="2060863"/>
            <a:ext cx="5921674" cy="4167660"/>
          </a:xfrm>
          <a:prstGeom prst="rect">
            <a:avLst/>
          </a:prstGeom>
        </p:spPr>
      </p:pic>
    </p:spTree>
    <p:extLst>
      <p:ext uri="{BB962C8B-B14F-4D97-AF65-F5344CB8AC3E}">
        <p14:creationId xmlns:p14="http://schemas.microsoft.com/office/powerpoint/2010/main" val="1512486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535F-FD22-4118-A809-94AD9729E6FB}"/>
              </a:ext>
            </a:extLst>
          </p:cNvPr>
          <p:cNvSpPr>
            <a:spLocks noGrp="1"/>
          </p:cNvSpPr>
          <p:nvPr>
            <p:ph type="title"/>
          </p:nvPr>
        </p:nvSpPr>
        <p:spPr/>
        <p:txBody>
          <a:bodyPr/>
          <a:lstStyle/>
          <a:p>
            <a:pPr algn="ctr"/>
            <a:r>
              <a:rPr lang="en-US" dirty="0"/>
              <a:t>Scatter Plot – Total Flight Hours vs. </a:t>
            </a:r>
            <a:br>
              <a:rPr lang="en-US" dirty="0"/>
            </a:br>
            <a:r>
              <a:rPr lang="en-US" dirty="0"/>
              <a:t>Fatality Rate </a:t>
            </a:r>
          </a:p>
        </p:txBody>
      </p:sp>
      <p:pic>
        <p:nvPicPr>
          <p:cNvPr id="3" name="Picture 2">
            <a:extLst>
              <a:ext uri="{FF2B5EF4-FFF2-40B4-BE49-F238E27FC236}">
                <a16:creationId xmlns:a16="http://schemas.microsoft.com/office/drawing/2014/main" id="{C6FA6518-CEB7-4D71-B006-25538C70E7B8}"/>
              </a:ext>
            </a:extLst>
          </p:cNvPr>
          <p:cNvPicPr>
            <a:picLocks noChangeAspect="1"/>
          </p:cNvPicPr>
          <p:nvPr/>
        </p:nvPicPr>
        <p:blipFill>
          <a:blip r:embed="rId2"/>
          <a:stretch>
            <a:fillRect/>
          </a:stretch>
        </p:blipFill>
        <p:spPr>
          <a:xfrm>
            <a:off x="3074504" y="1703052"/>
            <a:ext cx="6162263" cy="4438107"/>
          </a:xfrm>
          <a:prstGeom prst="rect">
            <a:avLst/>
          </a:prstGeom>
        </p:spPr>
      </p:pic>
    </p:spTree>
    <p:extLst>
      <p:ext uri="{BB962C8B-B14F-4D97-AF65-F5344CB8AC3E}">
        <p14:creationId xmlns:p14="http://schemas.microsoft.com/office/powerpoint/2010/main" val="3536395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7BD3A-C46B-4C33-927D-AA9FD2E6275B}"/>
              </a:ext>
            </a:extLst>
          </p:cNvPr>
          <p:cNvSpPr>
            <a:spLocks noGrp="1"/>
          </p:cNvSpPr>
          <p:nvPr>
            <p:ph type="title"/>
          </p:nvPr>
        </p:nvSpPr>
        <p:spPr/>
        <p:txBody>
          <a:bodyPr/>
          <a:lstStyle/>
          <a:p>
            <a:pPr algn="ctr"/>
            <a:r>
              <a:rPr lang="en-US" dirty="0"/>
              <a:t>Scatter Plot - Active Aircraft by Year</a:t>
            </a:r>
          </a:p>
        </p:txBody>
      </p:sp>
      <p:pic>
        <p:nvPicPr>
          <p:cNvPr id="4" name="Picture 3">
            <a:extLst>
              <a:ext uri="{FF2B5EF4-FFF2-40B4-BE49-F238E27FC236}">
                <a16:creationId xmlns:a16="http://schemas.microsoft.com/office/drawing/2014/main" id="{32E0E062-F012-4185-BED6-5DB2CBB97421}"/>
              </a:ext>
            </a:extLst>
          </p:cNvPr>
          <p:cNvPicPr>
            <a:picLocks noChangeAspect="1"/>
          </p:cNvPicPr>
          <p:nvPr/>
        </p:nvPicPr>
        <p:blipFill>
          <a:blip r:embed="rId2"/>
          <a:stretch>
            <a:fillRect/>
          </a:stretch>
        </p:blipFill>
        <p:spPr>
          <a:xfrm>
            <a:off x="2249640" y="1663296"/>
            <a:ext cx="6960621" cy="4754429"/>
          </a:xfrm>
          <a:prstGeom prst="rect">
            <a:avLst/>
          </a:prstGeom>
        </p:spPr>
      </p:pic>
    </p:spTree>
    <p:extLst>
      <p:ext uri="{BB962C8B-B14F-4D97-AF65-F5344CB8AC3E}">
        <p14:creationId xmlns:p14="http://schemas.microsoft.com/office/powerpoint/2010/main" val="2854265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D522-7BBB-412D-B1AD-848D736E3F4E}"/>
              </a:ext>
            </a:extLst>
          </p:cNvPr>
          <p:cNvSpPr>
            <a:spLocks noGrp="1"/>
          </p:cNvSpPr>
          <p:nvPr>
            <p:ph type="title"/>
          </p:nvPr>
        </p:nvSpPr>
        <p:spPr/>
        <p:txBody>
          <a:bodyPr/>
          <a:lstStyle/>
          <a:p>
            <a:pPr algn="ctr"/>
            <a:r>
              <a:rPr lang="en-US" dirty="0"/>
              <a:t>Scatter Plot – Fatalities By Year</a:t>
            </a:r>
          </a:p>
        </p:txBody>
      </p:sp>
      <p:pic>
        <p:nvPicPr>
          <p:cNvPr id="3" name="Picture 2">
            <a:extLst>
              <a:ext uri="{FF2B5EF4-FFF2-40B4-BE49-F238E27FC236}">
                <a16:creationId xmlns:a16="http://schemas.microsoft.com/office/drawing/2014/main" id="{D5D71852-1CAA-4ADF-94B2-017262EFBC5E}"/>
              </a:ext>
            </a:extLst>
          </p:cNvPr>
          <p:cNvPicPr>
            <a:picLocks noChangeAspect="1"/>
          </p:cNvPicPr>
          <p:nvPr/>
        </p:nvPicPr>
        <p:blipFill>
          <a:blip r:embed="rId2"/>
          <a:stretch>
            <a:fillRect/>
          </a:stretch>
        </p:blipFill>
        <p:spPr>
          <a:xfrm>
            <a:off x="2504662" y="1663296"/>
            <a:ext cx="6347790" cy="4467559"/>
          </a:xfrm>
          <a:prstGeom prst="rect">
            <a:avLst/>
          </a:prstGeom>
        </p:spPr>
      </p:pic>
    </p:spTree>
    <p:extLst>
      <p:ext uri="{BB962C8B-B14F-4D97-AF65-F5344CB8AC3E}">
        <p14:creationId xmlns:p14="http://schemas.microsoft.com/office/powerpoint/2010/main" val="1907945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2372B-437B-4509-AF25-CCBE6F7AD63C}"/>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D9F2CB2D-F1C0-40CF-837A-BA8854A1F48E}"/>
              </a:ext>
            </a:extLst>
          </p:cNvPr>
          <p:cNvSpPr>
            <a:spLocks noGrp="1"/>
          </p:cNvSpPr>
          <p:nvPr>
            <p:ph idx="1"/>
          </p:nvPr>
        </p:nvSpPr>
        <p:spPr/>
        <p:txBody>
          <a:bodyPr/>
          <a:lstStyle/>
          <a:p>
            <a:r>
              <a:rPr lang="en-US" dirty="0"/>
              <a:t>Many individuals have a fear of flying. This may be for a multitude of reasons but a common one seems to be due to the fear of crashing. We hear about plane crashes on a fairly regular basis, which in my mind seems to have increased in recent years. Maybe this is just because I’ve gotten older and pay more attention to what’s going on in the world. Or, perhaps there’s more media coverage, making it more likely we will hear about them. I’m taking a dive in to see if there is indeed an increase in aviation crashes, specifically with fatalities.</a:t>
            </a:r>
          </a:p>
        </p:txBody>
      </p:sp>
    </p:spTree>
    <p:extLst>
      <p:ext uri="{BB962C8B-B14F-4D97-AF65-F5344CB8AC3E}">
        <p14:creationId xmlns:p14="http://schemas.microsoft.com/office/powerpoint/2010/main" val="2227000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6A9B-216A-4C0E-96DC-AA32366AB057}"/>
              </a:ext>
            </a:extLst>
          </p:cNvPr>
          <p:cNvSpPr>
            <a:spLocks noGrp="1"/>
          </p:cNvSpPr>
          <p:nvPr>
            <p:ph type="title"/>
          </p:nvPr>
        </p:nvSpPr>
        <p:spPr/>
        <p:txBody>
          <a:bodyPr/>
          <a:lstStyle/>
          <a:p>
            <a:r>
              <a:rPr lang="en-US" dirty="0"/>
              <a:t>Variables Chosen</a:t>
            </a:r>
          </a:p>
        </p:txBody>
      </p:sp>
      <p:sp>
        <p:nvSpPr>
          <p:cNvPr id="3" name="Content Placeholder 2">
            <a:extLst>
              <a:ext uri="{FF2B5EF4-FFF2-40B4-BE49-F238E27FC236}">
                <a16:creationId xmlns:a16="http://schemas.microsoft.com/office/drawing/2014/main" id="{F833F01D-4E16-4253-ABB9-9151C010AC28}"/>
              </a:ext>
            </a:extLst>
          </p:cNvPr>
          <p:cNvSpPr>
            <a:spLocks noGrp="1"/>
          </p:cNvSpPr>
          <p:nvPr>
            <p:ph idx="1"/>
          </p:nvPr>
        </p:nvSpPr>
        <p:spPr/>
        <p:txBody>
          <a:bodyPr/>
          <a:lstStyle/>
          <a:p>
            <a:r>
              <a:rPr lang="en-US" dirty="0" err="1"/>
              <a:t>ActvTtl</a:t>
            </a:r>
            <a:r>
              <a:rPr lang="en-US" dirty="0"/>
              <a:t> – Number of active aircraft by primary use, total</a:t>
            </a:r>
          </a:p>
          <a:p>
            <a:r>
              <a:rPr lang="en-US" dirty="0" err="1"/>
              <a:t>FltHrsTtl</a:t>
            </a:r>
            <a:r>
              <a:rPr lang="en-US" dirty="0"/>
              <a:t> – Number of flight hours by actual use, total(thousands)</a:t>
            </a:r>
          </a:p>
          <a:p>
            <a:r>
              <a:rPr lang="en-US" dirty="0" err="1"/>
              <a:t>FatalTtl</a:t>
            </a:r>
            <a:r>
              <a:rPr lang="en-US" dirty="0"/>
              <a:t> – Fatalities total</a:t>
            </a:r>
          </a:p>
          <a:p>
            <a:r>
              <a:rPr lang="en-US" dirty="0" err="1"/>
              <a:t>AccTtl</a:t>
            </a:r>
            <a:r>
              <a:rPr lang="en-US" dirty="0"/>
              <a:t> – Accidents total</a:t>
            </a:r>
          </a:p>
          <a:p>
            <a:r>
              <a:rPr lang="en-US" dirty="0" err="1"/>
              <a:t>FatalRT</a:t>
            </a:r>
            <a:r>
              <a:rPr lang="en-US" dirty="0"/>
              <a:t> – Fatality Rate</a:t>
            </a:r>
          </a:p>
        </p:txBody>
      </p:sp>
    </p:spTree>
    <p:extLst>
      <p:ext uri="{BB962C8B-B14F-4D97-AF65-F5344CB8AC3E}">
        <p14:creationId xmlns:p14="http://schemas.microsoft.com/office/powerpoint/2010/main" val="200513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EA1A-6E1F-4380-9665-146B95D0B837}"/>
              </a:ext>
            </a:extLst>
          </p:cNvPr>
          <p:cNvSpPr>
            <a:spLocks noGrp="1"/>
          </p:cNvSpPr>
          <p:nvPr>
            <p:ph type="title"/>
          </p:nvPr>
        </p:nvSpPr>
        <p:spPr/>
        <p:txBody>
          <a:bodyPr/>
          <a:lstStyle/>
          <a:p>
            <a:pPr algn="ctr"/>
            <a:r>
              <a:rPr lang="en-US" dirty="0"/>
              <a:t>Total Active Aircraft Histogram</a:t>
            </a:r>
          </a:p>
        </p:txBody>
      </p:sp>
      <p:pic>
        <p:nvPicPr>
          <p:cNvPr id="9" name="Picture 8">
            <a:extLst>
              <a:ext uri="{FF2B5EF4-FFF2-40B4-BE49-F238E27FC236}">
                <a16:creationId xmlns:a16="http://schemas.microsoft.com/office/drawing/2014/main" id="{2943A71E-31D3-4C57-927E-A5B34EDCB59B}"/>
              </a:ext>
            </a:extLst>
          </p:cNvPr>
          <p:cNvPicPr>
            <a:picLocks noChangeAspect="1"/>
          </p:cNvPicPr>
          <p:nvPr/>
        </p:nvPicPr>
        <p:blipFill>
          <a:blip r:embed="rId2"/>
          <a:stretch>
            <a:fillRect/>
          </a:stretch>
        </p:blipFill>
        <p:spPr>
          <a:xfrm>
            <a:off x="475973" y="2219888"/>
            <a:ext cx="4852506" cy="3531405"/>
          </a:xfrm>
          <a:prstGeom prst="rect">
            <a:avLst/>
          </a:prstGeom>
        </p:spPr>
      </p:pic>
      <p:sp>
        <p:nvSpPr>
          <p:cNvPr id="10" name="TextBox 9">
            <a:extLst>
              <a:ext uri="{FF2B5EF4-FFF2-40B4-BE49-F238E27FC236}">
                <a16:creationId xmlns:a16="http://schemas.microsoft.com/office/drawing/2014/main" id="{93E119A4-F172-4C38-B2ED-2057BD8E9EB0}"/>
              </a:ext>
            </a:extLst>
          </p:cNvPr>
          <p:cNvSpPr txBox="1"/>
          <p:nvPr/>
        </p:nvSpPr>
        <p:spPr>
          <a:xfrm>
            <a:off x="5638799" y="3062260"/>
            <a:ext cx="4852506" cy="923330"/>
          </a:xfrm>
          <a:prstGeom prst="rect">
            <a:avLst/>
          </a:prstGeom>
          <a:noFill/>
        </p:spPr>
        <p:txBody>
          <a:bodyPr wrap="square" rtlCol="0">
            <a:spAutoFit/>
          </a:bodyPr>
          <a:lstStyle/>
          <a:p>
            <a:r>
              <a:rPr lang="en-US" dirty="0"/>
              <a:t>Outliers: One year there were only 80,000 aircrafts active which is significantly less than other years, however it should remain in the data.</a:t>
            </a:r>
          </a:p>
        </p:txBody>
      </p:sp>
    </p:spTree>
    <p:extLst>
      <p:ext uri="{BB962C8B-B14F-4D97-AF65-F5344CB8AC3E}">
        <p14:creationId xmlns:p14="http://schemas.microsoft.com/office/powerpoint/2010/main" val="1071443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38C6-5F0F-443B-B8A1-B3490DF01E61}"/>
              </a:ext>
            </a:extLst>
          </p:cNvPr>
          <p:cNvSpPr>
            <a:spLocks noGrp="1"/>
          </p:cNvSpPr>
          <p:nvPr>
            <p:ph type="title"/>
          </p:nvPr>
        </p:nvSpPr>
        <p:spPr/>
        <p:txBody>
          <a:bodyPr/>
          <a:lstStyle/>
          <a:p>
            <a:pPr algn="ctr"/>
            <a:r>
              <a:rPr lang="en-US" dirty="0"/>
              <a:t>Total Flight Hours Histogram</a:t>
            </a:r>
          </a:p>
        </p:txBody>
      </p:sp>
      <p:sp>
        <p:nvSpPr>
          <p:cNvPr id="5" name="TextBox 4">
            <a:extLst>
              <a:ext uri="{FF2B5EF4-FFF2-40B4-BE49-F238E27FC236}">
                <a16:creationId xmlns:a16="http://schemas.microsoft.com/office/drawing/2014/main" id="{B7084246-1059-4375-B71B-80CFEA305805}"/>
              </a:ext>
            </a:extLst>
          </p:cNvPr>
          <p:cNvSpPr txBox="1"/>
          <p:nvPr/>
        </p:nvSpPr>
        <p:spPr>
          <a:xfrm>
            <a:off x="6486939" y="2863474"/>
            <a:ext cx="4852506" cy="1200329"/>
          </a:xfrm>
          <a:prstGeom prst="rect">
            <a:avLst/>
          </a:prstGeom>
          <a:noFill/>
        </p:spPr>
        <p:txBody>
          <a:bodyPr wrap="square" rtlCol="0">
            <a:spAutoFit/>
          </a:bodyPr>
          <a:lstStyle/>
          <a:p>
            <a:r>
              <a:rPr lang="en-US" dirty="0"/>
              <a:t>Outliers: One year there were only  about 13,000,000 flight hours. This was the earliest year the data was captured in the data set and should remain in the data.</a:t>
            </a:r>
          </a:p>
        </p:txBody>
      </p:sp>
      <p:pic>
        <p:nvPicPr>
          <p:cNvPr id="9" name="Picture 8">
            <a:extLst>
              <a:ext uri="{FF2B5EF4-FFF2-40B4-BE49-F238E27FC236}">
                <a16:creationId xmlns:a16="http://schemas.microsoft.com/office/drawing/2014/main" id="{BCD4174D-C7C9-40A0-9440-FB57A39F45B6}"/>
              </a:ext>
            </a:extLst>
          </p:cNvPr>
          <p:cNvPicPr>
            <a:picLocks noChangeAspect="1"/>
          </p:cNvPicPr>
          <p:nvPr/>
        </p:nvPicPr>
        <p:blipFill>
          <a:blip r:embed="rId2"/>
          <a:stretch>
            <a:fillRect/>
          </a:stretch>
        </p:blipFill>
        <p:spPr>
          <a:xfrm>
            <a:off x="953051" y="1941592"/>
            <a:ext cx="4852506" cy="3531405"/>
          </a:xfrm>
          <a:prstGeom prst="rect">
            <a:avLst/>
          </a:prstGeom>
        </p:spPr>
      </p:pic>
    </p:spTree>
    <p:extLst>
      <p:ext uri="{BB962C8B-B14F-4D97-AF65-F5344CB8AC3E}">
        <p14:creationId xmlns:p14="http://schemas.microsoft.com/office/powerpoint/2010/main" val="207542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6AB8-D5F8-4877-AA39-EAC05AC1293B}"/>
              </a:ext>
            </a:extLst>
          </p:cNvPr>
          <p:cNvSpPr>
            <a:spLocks noGrp="1"/>
          </p:cNvSpPr>
          <p:nvPr>
            <p:ph type="title"/>
          </p:nvPr>
        </p:nvSpPr>
        <p:spPr/>
        <p:txBody>
          <a:bodyPr/>
          <a:lstStyle/>
          <a:p>
            <a:pPr algn="ctr"/>
            <a:r>
              <a:rPr lang="en-US" dirty="0"/>
              <a:t>Total Fatalities Histogram</a:t>
            </a:r>
          </a:p>
        </p:txBody>
      </p:sp>
      <p:pic>
        <p:nvPicPr>
          <p:cNvPr id="4" name="Picture 3">
            <a:extLst>
              <a:ext uri="{FF2B5EF4-FFF2-40B4-BE49-F238E27FC236}">
                <a16:creationId xmlns:a16="http://schemas.microsoft.com/office/drawing/2014/main" id="{486DC655-3BF9-4E6C-B5BA-16D38325E627}"/>
              </a:ext>
            </a:extLst>
          </p:cNvPr>
          <p:cNvPicPr>
            <a:picLocks noChangeAspect="1"/>
          </p:cNvPicPr>
          <p:nvPr/>
        </p:nvPicPr>
        <p:blipFill>
          <a:blip r:embed="rId2"/>
          <a:stretch>
            <a:fillRect/>
          </a:stretch>
        </p:blipFill>
        <p:spPr>
          <a:xfrm>
            <a:off x="699612" y="2246393"/>
            <a:ext cx="4776288" cy="3531405"/>
          </a:xfrm>
          <a:prstGeom prst="rect">
            <a:avLst/>
          </a:prstGeom>
        </p:spPr>
      </p:pic>
      <p:sp>
        <p:nvSpPr>
          <p:cNvPr id="5" name="TextBox 4">
            <a:extLst>
              <a:ext uri="{FF2B5EF4-FFF2-40B4-BE49-F238E27FC236}">
                <a16:creationId xmlns:a16="http://schemas.microsoft.com/office/drawing/2014/main" id="{56E3BDA9-0059-4E86-B8DA-EF1392E192C3}"/>
              </a:ext>
            </a:extLst>
          </p:cNvPr>
          <p:cNvSpPr txBox="1"/>
          <p:nvPr/>
        </p:nvSpPr>
        <p:spPr>
          <a:xfrm>
            <a:off x="6096000" y="3642763"/>
            <a:ext cx="4852506" cy="369332"/>
          </a:xfrm>
          <a:prstGeom prst="rect">
            <a:avLst/>
          </a:prstGeom>
          <a:noFill/>
        </p:spPr>
        <p:txBody>
          <a:bodyPr wrap="square" rtlCol="0">
            <a:spAutoFit/>
          </a:bodyPr>
          <a:lstStyle/>
          <a:p>
            <a:r>
              <a:rPr lang="en-US" dirty="0"/>
              <a:t>Outliers: No outliers</a:t>
            </a:r>
          </a:p>
        </p:txBody>
      </p:sp>
    </p:spTree>
    <p:extLst>
      <p:ext uri="{BB962C8B-B14F-4D97-AF65-F5344CB8AC3E}">
        <p14:creationId xmlns:p14="http://schemas.microsoft.com/office/powerpoint/2010/main" val="327755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D979-8614-41E5-AB97-3D7099506A0D}"/>
              </a:ext>
            </a:extLst>
          </p:cNvPr>
          <p:cNvSpPr>
            <a:spLocks noGrp="1"/>
          </p:cNvSpPr>
          <p:nvPr>
            <p:ph type="title"/>
          </p:nvPr>
        </p:nvSpPr>
        <p:spPr/>
        <p:txBody>
          <a:bodyPr/>
          <a:lstStyle/>
          <a:p>
            <a:pPr algn="ctr"/>
            <a:r>
              <a:rPr lang="en-US" dirty="0"/>
              <a:t>Total Accidents Histogram</a:t>
            </a:r>
          </a:p>
        </p:txBody>
      </p:sp>
      <p:pic>
        <p:nvPicPr>
          <p:cNvPr id="4" name="Picture 3">
            <a:extLst>
              <a:ext uri="{FF2B5EF4-FFF2-40B4-BE49-F238E27FC236}">
                <a16:creationId xmlns:a16="http://schemas.microsoft.com/office/drawing/2014/main" id="{11B75260-7F36-48B2-A691-40E40DAAC3EB}"/>
              </a:ext>
            </a:extLst>
          </p:cNvPr>
          <p:cNvPicPr>
            <a:picLocks noChangeAspect="1"/>
          </p:cNvPicPr>
          <p:nvPr/>
        </p:nvPicPr>
        <p:blipFill>
          <a:blip r:embed="rId2"/>
          <a:stretch>
            <a:fillRect/>
          </a:stretch>
        </p:blipFill>
        <p:spPr>
          <a:xfrm>
            <a:off x="1243494" y="2153627"/>
            <a:ext cx="4852506" cy="3531405"/>
          </a:xfrm>
          <a:prstGeom prst="rect">
            <a:avLst/>
          </a:prstGeom>
        </p:spPr>
      </p:pic>
      <p:sp>
        <p:nvSpPr>
          <p:cNvPr id="5" name="TextBox 4">
            <a:extLst>
              <a:ext uri="{FF2B5EF4-FFF2-40B4-BE49-F238E27FC236}">
                <a16:creationId xmlns:a16="http://schemas.microsoft.com/office/drawing/2014/main" id="{9A1A48F3-C1C9-4A21-9B9A-913A86B51A09}"/>
              </a:ext>
            </a:extLst>
          </p:cNvPr>
          <p:cNvSpPr txBox="1"/>
          <p:nvPr/>
        </p:nvSpPr>
        <p:spPr>
          <a:xfrm>
            <a:off x="6705600" y="3734663"/>
            <a:ext cx="4852506" cy="369332"/>
          </a:xfrm>
          <a:prstGeom prst="rect">
            <a:avLst/>
          </a:prstGeom>
          <a:noFill/>
        </p:spPr>
        <p:txBody>
          <a:bodyPr wrap="square" rtlCol="0">
            <a:spAutoFit/>
          </a:bodyPr>
          <a:lstStyle/>
          <a:p>
            <a:r>
              <a:rPr lang="en-US" dirty="0"/>
              <a:t>Outliers: No outliers</a:t>
            </a:r>
          </a:p>
        </p:txBody>
      </p:sp>
    </p:spTree>
    <p:extLst>
      <p:ext uri="{BB962C8B-B14F-4D97-AF65-F5344CB8AC3E}">
        <p14:creationId xmlns:p14="http://schemas.microsoft.com/office/powerpoint/2010/main" val="795589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3935E-8B39-4F64-9D28-AA0433F8989A}"/>
              </a:ext>
            </a:extLst>
          </p:cNvPr>
          <p:cNvSpPr>
            <a:spLocks noGrp="1"/>
          </p:cNvSpPr>
          <p:nvPr>
            <p:ph type="title"/>
          </p:nvPr>
        </p:nvSpPr>
        <p:spPr/>
        <p:txBody>
          <a:bodyPr/>
          <a:lstStyle/>
          <a:p>
            <a:pPr algn="ctr"/>
            <a:r>
              <a:rPr lang="en-US" dirty="0"/>
              <a:t>Fatality Rate Histogram</a:t>
            </a:r>
          </a:p>
        </p:txBody>
      </p:sp>
      <p:pic>
        <p:nvPicPr>
          <p:cNvPr id="4" name="Picture 3">
            <a:extLst>
              <a:ext uri="{FF2B5EF4-FFF2-40B4-BE49-F238E27FC236}">
                <a16:creationId xmlns:a16="http://schemas.microsoft.com/office/drawing/2014/main" id="{1B5740B2-7B24-433B-9F7C-F5155B0F4731}"/>
              </a:ext>
            </a:extLst>
          </p:cNvPr>
          <p:cNvPicPr>
            <a:picLocks noChangeAspect="1"/>
          </p:cNvPicPr>
          <p:nvPr/>
        </p:nvPicPr>
        <p:blipFill>
          <a:blip r:embed="rId2"/>
          <a:stretch>
            <a:fillRect/>
          </a:stretch>
        </p:blipFill>
        <p:spPr>
          <a:xfrm>
            <a:off x="1243494" y="2272897"/>
            <a:ext cx="4852506" cy="3531405"/>
          </a:xfrm>
          <a:prstGeom prst="rect">
            <a:avLst/>
          </a:prstGeom>
        </p:spPr>
      </p:pic>
      <p:sp>
        <p:nvSpPr>
          <p:cNvPr id="5" name="TextBox 4">
            <a:extLst>
              <a:ext uri="{FF2B5EF4-FFF2-40B4-BE49-F238E27FC236}">
                <a16:creationId xmlns:a16="http://schemas.microsoft.com/office/drawing/2014/main" id="{59FDC761-DAFA-4B1B-A619-A5A5018F29EA}"/>
              </a:ext>
            </a:extLst>
          </p:cNvPr>
          <p:cNvSpPr txBox="1"/>
          <p:nvPr/>
        </p:nvSpPr>
        <p:spPr>
          <a:xfrm>
            <a:off x="6705600" y="3734663"/>
            <a:ext cx="4852506" cy="369332"/>
          </a:xfrm>
          <a:prstGeom prst="rect">
            <a:avLst/>
          </a:prstGeom>
          <a:noFill/>
        </p:spPr>
        <p:txBody>
          <a:bodyPr wrap="square" rtlCol="0">
            <a:spAutoFit/>
          </a:bodyPr>
          <a:lstStyle/>
          <a:p>
            <a:r>
              <a:rPr lang="en-US" dirty="0"/>
              <a:t>Outliers: No outliers</a:t>
            </a:r>
          </a:p>
        </p:txBody>
      </p:sp>
    </p:spTree>
    <p:extLst>
      <p:ext uri="{BB962C8B-B14F-4D97-AF65-F5344CB8AC3E}">
        <p14:creationId xmlns:p14="http://schemas.microsoft.com/office/powerpoint/2010/main" val="17949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CB51-C6E5-4324-94CD-8A1DCE89128C}"/>
              </a:ext>
            </a:extLst>
          </p:cNvPr>
          <p:cNvSpPr>
            <a:spLocks noGrp="1"/>
          </p:cNvSpPr>
          <p:nvPr>
            <p:ph type="title"/>
          </p:nvPr>
        </p:nvSpPr>
        <p:spPr/>
        <p:txBody>
          <a:bodyPr/>
          <a:lstStyle/>
          <a:p>
            <a:pPr algn="ctr"/>
            <a:r>
              <a:rPr lang="en-US" dirty="0"/>
              <a:t>Mean, Mode, Spread of Variables</a:t>
            </a:r>
          </a:p>
        </p:txBody>
      </p:sp>
      <p:sp>
        <p:nvSpPr>
          <p:cNvPr id="3" name="Content Placeholder 2">
            <a:extLst>
              <a:ext uri="{FF2B5EF4-FFF2-40B4-BE49-F238E27FC236}">
                <a16:creationId xmlns:a16="http://schemas.microsoft.com/office/drawing/2014/main" id="{6C37151F-E014-4D2F-8E5D-71015DE2D8A6}"/>
              </a:ext>
            </a:extLst>
          </p:cNvPr>
          <p:cNvSpPr>
            <a:spLocks noGrp="1"/>
          </p:cNvSpPr>
          <p:nvPr>
            <p:ph idx="1"/>
          </p:nvPr>
        </p:nvSpPr>
        <p:spPr>
          <a:xfrm>
            <a:off x="1832111" y="1838877"/>
            <a:ext cx="5257800" cy="4351338"/>
          </a:xfrm>
        </p:spPr>
        <p:txBody>
          <a:bodyPr>
            <a:normAutofit fontScale="92500" lnSpcReduction="10000"/>
          </a:bodyPr>
          <a:lstStyle/>
          <a:p>
            <a:r>
              <a:rPr lang="en-US" dirty="0" err="1"/>
              <a:t>ActvTtl</a:t>
            </a:r>
            <a:r>
              <a:rPr lang="en-US" dirty="0"/>
              <a:t> </a:t>
            </a:r>
          </a:p>
          <a:p>
            <a:pPr lvl="1"/>
            <a:r>
              <a:rPr lang="en-US" dirty="0"/>
              <a:t>Mean = 203154.73</a:t>
            </a:r>
          </a:p>
          <a:p>
            <a:pPr lvl="1"/>
            <a:r>
              <a:rPr lang="en-US" dirty="0"/>
              <a:t>Mode = N/A</a:t>
            </a:r>
          </a:p>
          <a:p>
            <a:pPr lvl="1"/>
            <a:r>
              <a:rPr lang="en-US" dirty="0"/>
              <a:t>Spread = 1,039,115,088.44</a:t>
            </a:r>
          </a:p>
          <a:p>
            <a:r>
              <a:rPr lang="en-US" dirty="0" err="1"/>
              <a:t>FltHrsTtl</a:t>
            </a:r>
            <a:endParaRPr lang="en-US" dirty="0"/>
          </a:p>
          <a:p>
            <a:pPr lvl="1"/>
            <a:r>
              <a:rPr lang="en-US" dirty="0"/>
              <a:t>Mean = 26470.46</a:t>
            </a:r>
          </a:p>
          <a:p>
            <a:pPr lvl="1"/>
            <a:r>
              <a:rPr lang="en-US" dirty="0"/>
              <a:t>Mode = N/A</a:t>
            </a:r>
          </a:p>
          <a:p>
            <a:pPr lvl="1"/>
            <a:r>
              <a:rPr lang="en-US" dirty="0"/>
              <a:t>Spread = 15,620,603.60</a:t>
            </a:r>
          </a:p>
          <a:p>
            <a:r>
              <a:rPr lang="en-US" dirty="0" err="1"/>
              <a:t>AccTtl</a:t>
            </a:r>
            <a:endParaRPr lang="en-US" dirty="0"/>
          </a:p>
          <a:p>
            <a:pPr lvl="1"/>
            <a:r>
              <a:rPr lang="en-US" dirty="0"/>
              <a:t>Mean = 1926.88</a:t>
            </a:r>
          </a:p>
          <a:p>
            <a:pPr lvl="1"/>
            <a:r>
              <a:rPr lang="en-US" dirty="0"/>
              <a:t>Mode = N/A</a:t>
            </a:r>
          </a:p>
          <a:p>
            <a:pPr lvl="1"/>
            <a:r>
              <a:rPr lang="en-US" dirty="0"/>
              <a:t>Spread = 876,368.49</a:t>
            </a:r>
          </a:p>
        </p:txBody>
      </p:sp>
      <p:sp>
        <p:nvSpPr>
          <p:cNvPr id="4" name="Content Placeholder 2">
            <a:extLst>
              <a:ext uri="{FF2B5EF4-FFF2-40B4-BE49-F238E27FC236}">
                <a16:creationId xmlns:a16="http://schemas.microsoft.com/office/drawing/2014/main" id="{3DA3C2C1-956F-48AE-9C28-B1F70F4D76FD}"/>
              </a:ext>
            </a:extLst>
          </p:cNvPr>
          <p:cNvSpPr txBox="1">
            <a:spLocks/>
          </p:cNvSpPr>
          <p:nvPr/>
        </p:nvSpPr>
        <p:spPr>
          <a:xfrm>
            <a:off x="6672392" y="2437640"/>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err="1"/>
              <a:t>FatalTtl</a:t>
            </a:r>
            <a:endParaRPr lang="en-US" sz="2600" dirty="0"/>
          </a:p>
          <a:p>
            <a:pPr lvl="1"/>
            <a:r>
              <a:rPr lang="en-US" sz="2200" dirty="0"/>
              <a:t>Mean = 613.62</a:t>
            </a:r>
          </a:p>
          <a:p>
            <a:pPr lvl="1"/>
            <a:r>
              <a:rPr lang="en-US" sz="2200" dirty="0"/>
              <a:t>Mode = N/A</a:t>
            </a:r>
          </a:p>
          <a:p>
            <a:pPr lvl="1"/>
            <a:r>
              <a:rPr lang="en-US" sz="2200" dirty="0"/>
              <a:t>Spread = 51330.01</a:t>
            </a:r>
          </a:p>
          <a:p>
            <a:r>
              <a:rPr lang="en-US" sz="2600" dirty="0" err="1"/>
              <a:t>FatalRT</a:t>
            </a:r>
            <a:endParaRPr lang="en-US" sz="2600" dirty="0"/>
          </a:p>
          <a:p>
            <a:pPr lvl="1"/>
            <a:r>
              <a:rPr lang="en-US" sz="2200" dirty="0"/>
              <a:t>Mean = 1.30</a:t>
            </a:r>
          </a:p>
          <a:p>
            <a:pPr lvl="1"/>
            <a:r>
              <a:rPr lang="en-US" sz="2200" dirty="0"/>
              <a:t>Mode = N/A</a:t>
            </a:r>
          </a:p>
          <a:p>
            <a:pPr lvl="1"/>
            <a:r>
              <a:rPr lang="en-US" sz="2200" dirty="0"/>
              <a:t>Spread = .2622</a:t>
            </a:r>
          </a:p>
        </p:txBody>
      </p:sp>
    </p:spTree>
    <p:extLst>
      <p:ext uri="{BB962C8B-B14F-4D97-AF65-F5344CB8AC3E}">
        <p14:creationId xmlns:p14="http://schemas.microsoft.com/office/powerpoint/2010/main" val="3729995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366</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Flying: To Fear or Not to Fear? </vt:lpstr>
      <vt:lpstr>Hypothesis</vt:lpstr>
      <vt:lpstr>Variables Chosen</vt:lpstr>
      <vt:lpstr>Total Active Aircraft Histogram</vt:lpstr>
      <vt:lpstr>Total Flight Hours Histogram</vt:lpstr>
      <vt:lpstr>Total Fatalities Histogram</vt:lpstr>
      <vt:lpstr>Total Accidents Histogram</vt:lpstr>
      <vt:lpstr>Fatality Rate Histogram</vt:lpstr>
      <vt:lpstr>Mean, Mode, Spread of Variables</vt:lpstr>
      <vt:lpstr>PMF – Total Fatality Rate  1960-2005 Vs. 2006-2017</vt:lpstr>
      <vt:lpstr>CDF – Total Fatalities</vt:lpstr>
      <vt:lpstr>Scatter Plot – Active Aircraft vs Fatalities</vt:lpstr>
      <vt:lpstr>Scatter Plot – Total Flight Hours vs.  Fatality Rate </vt:lpstr>
      <vt:lpstr>Scatter Plot - Active Aircraft by Year</vt:lpstr>
      <vt:lpstr>Scatter Plot – Fatalities By Year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Flying: To Fear or Not to Fear? </dc:title>
  <dc:creator>Megan Byard</dc:creator>
  <cp:lastModifiedBy>Megan Byard</cp:lastModifiedBy>
  <cp:revision>12</cp:revision>
  <dcterms:created xsi:type="dcterms:W3CDTF">2020-03-01T04:36:09Z</dcterms:created>
  <dcterms:modified xsi:type="dcterms:W3CDTF">2020-03-01T05:43:51Z</dcterms:modified>
</cp:coreProperties>
</file>