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ono" panose="00000009000000000000" pitchFamily="49" charset="0"/>
      <p:regular r:id="rId16"/>
      <p:bold r:id="rId17"/>
      <p:italic r:id="rId18"/>
      <p:boldItalic r:id="rId19"/>
    </p:embeddedFont>
    <p:embeddedFont>
      <p:font typeface="Roboto Mono Medium" panose="00000009000000000000" pitchFamily="49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79EC2-4D94-2994-0ED4-4057B2FEDE9F}" v="23" dt="2024-10-29T10:01:17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03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4023143"/>
          </a:xfrm>
          <a:custGeom>
            <a:avLst/>
            <a:gdLst/>
            <a:ahLst/>
            <a:cxnLst/>
            <a:rect l="l" t="t" r="r" b="b"/>
            <a:pathLst>
              <a:path w="6858000" h="4023143">
                <a:moveTo>
                  <a:pt x="0" y="0"/>
                </a:moveTo>
                <a:lnTo>
                  <a:pt x="6858000" y="0"/>
                </a:lnTo>
                <a:lnTo>
                  <a:pt x="6858000" y="4023143"/>
                </a:lnTo>
                <a:lnTo>
                  <a:pt x="0" y="40231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812" t="-14" r="-226519"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2021705"/>
            <a:ext cx="6858000" cy="5041212"/>
          </a:xfrm>
          <a:custGeom>
            <a:avLst/>
            <a:gdLst/>
            <a:ahLst/>
            <a:cxnLst/>
            <a:rect l="l" t="t" r="r" b="b"/>
            <a:pathLst>
              <a:path w="6858000" h="5041212">
                <a:moveTo>
                  <a:pt x="0" y="0"/>
                </a:moveTo>
                <a:lnTo>
                  <a:pt x="6858000" y="0"/>
                </a:lnTo>
                <a:lnTo>
                  <a:pt x="6858000" y="5041212"/>
                </a:lnTo>
                <a:lnTo>
                  <a:pt x="0" y="5041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018" t="-8842" r="-327078"/>
            </a:stretch>
          </a:blipFill>
        </p:spPr>
      </p:sp>
      <p:sp>
        <p:nvSpPr>
          <p:cNvPr id="8" name="Freeform 8" descr="preencoded.png"/>
          <p:cNvSpPr/>
          <p:nvPr/>
        </p:nvSpPr>
        <p:spPr>
          <a:xfrm>
            <a:off x="11430000" y="4716370"/>
            <a:ext cx="6858000" cy="5570630"/>
          </a:xfrm>
          <a:custGeom>
            <a:avLst/>
            <a:gdLst/>
            <a:ahLst/>
            <a:cxnLst/>
            <a:rect l="l" t="t" r="r" b="b"/>
            <a:pathLst>
              <a:path w="6858000" h="5570630">
                <a:moveTo>
                  <a:pt x="0" y="0"/>
                </a:moveTo>
                <a:lnTo>
                  <a:pt x="6858000" y="0"/>
                </a:lnTo>
                <a:lnTo>
                  <a:pt x="6858000" y="5570630"/>
                </a:lnTo>
                <a:lnTo>
                  <a:pt x="0" y="5570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578" t="-63652" r="-57650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784360" y="1641730"/>
            <a:ext cx="6149280" cy="6149280"/>
          </a:xfrm>
          <a:custGeom>
            <a:avLst/>
            <a:gdLst/>
            <a:ahLst/>
            <a:cxnLst/>
            <a:rect l="l" t="t" r="r" b="b"/>
            <a:pathLst>
              <a:path w="6149280" h="6149280">
                <a:moveTo>
                  <a:pt x="0" y="0"/>
                </a:moveTo>
                <a:lnTo>
                  <a:pt x="6149280" y="0"/>
                </a:lnTo>
                <a:lnTo>
                  <a:pt x="6149280" y="6149280"/>
                </a:lnTo>
                <a:lnTo>
                  <a:pt x="0" y="6149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011" r="-1501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92238" y="1122909"/>
            <a:ext cx="9445526" cy="4938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 b="1" spc="-231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Introducing the Genius Behind NVIDIA: Jensen Huang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6391572"/>
            <a:ext cx="9445526" cy="176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2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Jensen Huang is the CEO and co-founder of NVIDIA, a technology giant that has revolutionized the world of computing. From his humble beginnings, Huang has led NVIDIA on an incredible journey, shaping the future of gaming, artificial intelligence, and beyond.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03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151882"/>
          </a:xfrm>
          <a:custGeom>
            <a:avLst/>
            <a:gdLst/>
            <a:ahLst/>
            <a:cxnLst/>
            <a:rect l="l" t="t" r="r" b="b"/>
            <a:pathLst>
              <a:path w="18288000" h="3151882">
                <a:moveTo>
                  <a:pt x="0" y="0"/>
                </a:moveTo>
                <a:lnTo>
                  <a:pt x="18288000" y="0"/>
                </a:lnTo>
                <a:lnTo>
                  <a:pt x="18288000" y="3151882"/>
                </a:lnTo>
                <a:lnTo>
                  <a:pt x="0" y="3151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" b="-14"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7252692" y="315069"/>
            <a:ext cx="3782616" cy="2521744"/>
          </a:xfrm>
          <a:custGeom>
            <a:avLst/>
            <a:gdLst/>
            <a:ahLst/>
            <a:cxnLst/>
            <a:rect l="l" t="t" r="r" b="b"/>
            <a:pathLst>
              <a:path w="3782616" h="2521744">
                <a:moveTo>
                  <a:pt x="0" y="0"/>
                </a:moveTo>
                <a:lnTo>
                  <a:pt x="3782617" y="0"/>
                </a:lnTo>
                <a:lnTo>
                  <a:pt x="3782617" y="2521743"/>
                </a:lnTo>
                <a:lnTo>
                  <a:pt x="0" y="25217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2" b="-6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82402" y="4079974"/>
            <a:ext cx="15091619" cy="80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87"/>
              </a:lnSpc>
            </a:pPr>
            <a:r>
              <a:rPr lang="en-US" sz="4937" b="1" spc="-148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From Humble Beginnings to Visionary Leader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82402" y="5643414"/>
            <a:ext cx="16523196" cy="28575"/>
            <a:chOff x="0" y="0"/>
            <a:chExt cx="22030928" cy="38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030944" cy="38100"/>
            </a:xfrm>
            <a:custGeom>
              <a:avLst/>
              <a:gdLst/>
              <a:ahLst/>
              <a:cxnLst/>
              <a:rect l="l" t="t" r="r" b="b"/>
              <a:pathLst>
                <a:path w="22030944" h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22011894" y="0"/>
                  </a:lnTo>
                  <a:cubicBezTo>
                    <a:pt x="22022434" y="0"/>
                    <a:pt x="22030944" y="8509"/>
                    <a:pt x="22030944" y="19050"/>
                  </a:cubicBezTo>
                  <a:cubicBezTo>
                    <a:pt x="22030944" y="29591"/>
                    <a:pt x="22022434" y="38100"/>
                    <a:pt x="2201189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537942" y="5643414"/>
            <a:ext cx="28575" cy="882403"/>
            <a:chOff x="0" y="0"/>
            <a:chExt cx="38100" cy="11765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100" cy="1176528"/>
            </a:xfrm>
            <a:custGeom>
              <a:avLst/>
              <a:gdLst/>
              <a:ahLst/>
              <a:cxnLst/>
              <a:rect l="l" t="t" r="r" b="b"/>
              <a:pathLst>
                <a:path w="38100" h="1176528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157478"/>
                  </a:lnTo>
                  <a:cubicBezTo>
                    <a:pt x="38100" y="1168019"/>
                    <a:pt x="29591" y="1176528"/>
                    <a:pt x="19050" y="1176528"/>
                  </a:cubicBezTo>
                  <a:cubicBezTo>
                    <a:pt x="8509" y="1176528"/>
                    <a:pt x="0" y="1168019"/>
                    <a:pt x="0" y="115747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3268564" y="5359747"/>
            <a:ext cx="567333" cy="567333"/>
            <a:chOff x="0" y="0"/>
            <a:chExt cx="756443" cy="7564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56412" cy="756412"/>
            </a:xfrm>
            <a:custGeom>
              <a:avLst/>
              <a:gdLst/>
              <a:ahLst/>
              <a:cxnLst/>
              <a:rect l="l" t="t" r="r" b="b"/>
              <a:pathLst>
                <a:path w="756412" h="756412">
                  <a:moveTo>
                    <a:pt x="0" y="50419"/>
                  </a:moveTo>
                  <a:cubicBezTo>
                    <a:pt x="0" y="22606"/>
                    <a:pt x="22606" y="0"/>
                    <a:pt x="50419" y="0"/>
                  </a:cubicBezTo>
                  <a:lnTo>
                    <a:pt x="705993" y="0"/>
                  </a:lnTo>
                  <a:cubicBezTo>
                    <a:pt x="733806" y="0"/>
                    <a:pt x="756412" y="22606"/>
                    <a:pt x="756412" y="50419"/>
                  </a:cubicBezTo>
                  <a:lnTo>
                    <a:pt x="756412" y="705993"/>
                  </a:lnTo>
                  <a:cubicBezTo>
                    <a:pt x="756412" y="733806"/>
                    <a:pt x="733806" y="756412"/>
                    <a:pt x="705993" y="756412"/>
                  </a:cubicBezTo>
                  <a:lnTo>
                    <a:pt x="50419" y="756412"/>
                  </a:lnTo>
                  <a:cubicBezTo>
                    <a:pt x="22606" y="756412"/>
                    <a:pt x="0" y="733806"/>
                    <a:pt x="0" y="705993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3444329" y="5501879"/>
            <a:ext cx="215653" cy="3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1" spc="-88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76289" y="6768554"/>
            <a:ext cx="3151883" cy="403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2437" b="1" spc="-75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Early Life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4516" y="7227986"/>
            <a:ext cx="4835426" cy="2111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Huang was born in Taiwan and immigrated to the United States in his youth. He studied electrical engineering at Stanford University, where his passion for technology blossomed.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129712" y="5643414"/>
            <a:ext cx="28575" cy="882403"/>
            <a:chOff x="0" y="0"/>
            <a:chExt cx="38100" cy="117653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8100" cy="1176528"/>
            </a:xfrm>
            <a:custGeom>
              <a:avLst/>
              <a:gdLst/>
              <a:ahLst/>
              <a:cxnLst/>
              <a:rect l="l" t="t" r="r" b="b"/>
              <a:pathLst>
                <a:path w="38100" h="1176528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157478"/>
                  </a:lnTo>
                  <a:cubicBezTo>
                    <a:pt x="38100" y="1168019"/>
                    <a:pt x="29591" y="1176528"/>
                    <a:pt x="19050" y="1176528"/>
                  </a:cubicBezTo>
                  <a:cubicBezTo>
                    <a:pt x="8509" y="1176528"/>
                    <a:pt x="0" y="1168019"/>
                    <a:pt x="0" y="115747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8860334" y="5359747"/>
            <a:ext cx="567333" cy="567333"/>
            <a:chOff x="0" y="0"/>
            <a:chExt cx="756443" cy="75644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56412" cy="756412"/>
            </a:xfrm>
            <a:custGeom>
              <a:avLst/>
              <a:gdLst/>
              <a:ahLst/>
              <a:cxnLst/>
              <a:rect l="l" t="t" r="r" b="b"/>
              <a:pathLst>
                <a:path w="756412" h="756412">
                  <a:moveTo>
                    <a:pt x="0" y="50419"/>
                  </a:moveTo>
                  <a:cubicBezTo>
                    <a:pt x="0" y="22606"/>
                    <a:pt x="22606" y="0"/>
                    <a:pt x="50419" y="0"/>
                  </a:cubicBezTo>
                  <a:lnTo>
                    <a:pt x="705993" y="0"/>
                  </a:lnTo>
                  <a:cubicBezTo>
                    <a:pt x="733806" y="0"/>
                    <a:pt x="756412" y="22606"/>
                    <a:pt x="756412" y="50419"/>
                  </a:cubicBezTo>
                  <a:lnTo>
                    <a:pt x="756412" y="705993"/>
                  </a:lnTo>
                  <a:cubicBezTo>
                    <a:pt x="756412" y="733806"/>
                    <a:pt x="733806" y="756412"/>
                    <a:pt x="705993" y="756412"/>
                  </a:cubicBezTo>
                  <a:lnTo>
                    <a:pt x="50419" y="756412"/>
                  </a:lnTo>
                  <a:cubicBezTo>
                    <a:pt x="22606" y="756412"/>
                    <a:pt x="0" y="733806"/>
                    <a:pt x="0" y="705993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9036100" y="5501879"/>
            <a:ext cx="215653" cy="3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1" spc="-88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68059" y="6768554"/>
            <a:ext cx="3151883" cy="403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2437" b="1" spc="-75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Founding NVIDIA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726288" y="7227986"/>
            <a:ext cx="4835426" cy="170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Huang co-founded NVIDIA in 1993 with a vision to create powerful graphics processing units (GPUs) that would revolutionize the world of gaming.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4721482" y="5643414"/>
            <a:ext cx="28575" cy="882403"/>
            <a:chOff x="0" y="0"/>
            <a:chExt cx="38100" cy="117653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8100" cy="1176528"/>
            </a:xfrm>
            <a:custGeom>
              <a:avLst/>
              <a:gdLst/>
              <a:ahLst/>
              <a:cxnLst/>
              <a:rect l="l" t="t" r="r" b="b"/>
              <a:pathLst>
                <a:path w="38100" h="1176528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157478"/>
                  </a:lnTo>
                  <a:cubicBezTo>
                    <a:pt x="38100" y="1168019"/>
                    <a:pt x="29591" y="1176528"/>
                    <a:pt x="19050" y="1176528"/>
                  </a:cubicBezTo>
                  <a:cubicBezTo>
                    <a:pt x="8509" y="1176528"/>
                    <a:pt x="0" y="1168019"/>
                    <a:pt x="0" y="1157478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452104" y="5359747"/>
            <a:ext cx="567332" cy="567333"/>
            <a:chOff x="0" y="0"/>
            <a:chExt cx="756443" cy="75644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6412" cy="756412"/>
            </a:xfrm>
            <a:custGeom>
              <a:avLst/>
              <a:gdLst/>
              <a:ahLst/>
              <a:cxnLst/>
              <a:rect l="l" t="t" r="r" b="b"/>
              <a:pathLst>
                <a:path w="756412" h="756412">
                  <a:moveTo>
                    <a:pt x="0" y="50419"/>
                  </a:moveTo>
                  <a:cubicBezTo>
                    <a:pt x="0" y="22606"/>
                    <a:pt x="22606" y="0"/>
                    <a:pt x="50419" y="0"/>
                  </a:cubicBezTo>
                  <a:lnTo>
                    <a:pt x="705993" y="0"/>
                  </a:lnTo>
                  <a:cubicBezTo>
                    <a:pt x="733806" y="0"/>
                    <a:pt x="756412" y="22606"/>
                    <a:pt x="756412" y="50419"/>
                  </a:cubicBezTo>
                  <a:lnTo>
                    <a:pt x="756412" y="705993"/>
                  </a:lnTo>
                  <a:cubicBezTo>
                    <a:pt x="756412" y="733806"/>
                    <a:pt x="733806" y="756412"/>
                    <a:pt x="705993" y="756412"/>
                  </a:cubicBezTo>
                  <a:lnTo>
                    <a:pt x="50419" y="756412"/>
                  </a:lnTo>
                  <a:cubicBezTo>
                    <a:pt x="22606" y="756412"/>
                    <a:pt x="0" y="733806"/>
                    <a:pt x="0" y="705993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4627870" y="5501879"/>
            <a:ext cx="215653" cy="3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937" b="1" spc="-88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490549" y="6768554"/>
            <a:ext cx="4490443" cy="403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2437" b="1" spc="-75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Leading NVIDIA to Success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318058" y="7227986"/>
            <a:ext cx="4835426" cy="170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Under Huang's leadership, NVIDIA has become a dominant force in the technology industry, transforming the way we game, work, and experience the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03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486025"/>
            <a:ext cx="16303526" cy="179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spc="-167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NVIDIA's Meteoric Rise under Huang's Guidance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4966692"/>
            <a:ext cx="3544044" cy="461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GPU Innovation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5616923"/>
            <a:ext cx="4972645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2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NVIDIA's GPUs have powered the rise of modern gaming, revolutionizing visual fidelity and immersive experiences.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66160" y="4966692"/>
            <a:ext cx="3544044" cy="461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Market Dominance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66160" y="5616923"/>
            <a:ext cx="4972645" cy="190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2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NVIDIA's GPUs have become the industry standard, powering gaming consoles, workstations, and high-performance computing systems.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0084" y="4966692"/>
            <a:ext cx="3544044" cy="461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 spc="-83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Global Expansion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40084" y="5616923"/>
            <a:ext cx="4972645" cy="190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spc="-2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 has grown into a global technology powerhouse, expanding its reach and influence in various industries.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03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40711" y="-41151"/>
            <a:ext cx="6939422" cy="10524976"/>
            <a:chOff x="0" y="0"/>
            <a:chExt cx="1827667" cy="27720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7667" cy="2772010"/>
            </a:xfrm>
            <a:custGeom>
              <a:avLst/>
              <a:gdLst/>
              <a:ahLst/>
              <a:cxnLst/>
              <a:rect l="l" t="t" r="r" b="b"/>
              <a:pathLst>
                <a:path w="1827667" h="2772010">
                  <a:moveTo>
                    <a:pt x="0" y="0"/>
                  </a:moveTo>
                  <a:lnTo>
                    <a:pt x="1827667" y="0"/>
                  </a:lnTo>
                  <a:lnTo>
                    <a:pt x="1827667" y="2772010"/>
                  </a:lnTo>
                  <a:lnTo>
                    <a:pt x="0" y="2772010"/>
                  </a:lnTo>
                  <a:close/>
                </a:path>
              </a:pathLst>
            </a:custGeom>
            <a:solidFill>
              <a:srgbClr val="78B8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1827667" cy="2867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87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22361" y="2036861"/>
            <a:ext cx="6213276" cy="6213276"/>
          </a:xfrm>
          <a:custGeom>
            <a:avLst/>
            <a:gdLst/>
            <a:ahLst/>
            <a:cxnLst/>
            <a:rect l="l" t="t" r="r" b="b"/>
            <a:pathLst>
              <a:path w="6213276" h="6213276">
                <a:moveTo>
                  <a:pt x="0" y="0"/>
                </a:moveTo>
                <a:lnTo>
                  <a:pt x="6213276" y="0"/>
                </a:lnTo>
                <a:lnTo>
                  <a:pt x="6213276" y="6213276"/>
                </a:lnTo>
                <a:lnTo>
                  <a:pt x="0" y="621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285" r="-39285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7760791" y="4012257"/>
            <a:ext cx="580430" cy="580430"/>
            <a:chOff x="0" y="0"/>
            <a:chExt cx="773907" cy="7739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73811" cy="773938"/>
            </a:xfrm>
            <a:custGeom>
              <a:avLst/>
              <a:gdLst/>
              <a:ahLst/>
              <a:cxnLst/>
              <a:rect l="l" t="t" r="r" b="b"/>
              <a:pathLst>
                <a:path w="773811" h="773938">
                  <a:moveTo>
                    <a:pt x="0" y="51562"/>
                  </a:moveTo>
                  <a:cubicBezTo>
                    <a:pt x="0" y="23114"/>
                    <a:pt x="23114" y="0"/>
                    <a:pt x="51562" y="0"/>
                  </a:cubicBezTo>
                  <a:lnTo>
                    <a:pt x="722249" y="0"/>
                  </a:lnTo>
                  <a:cubicBezTo>
                    <a:pt x="750697" y="0"/>
                    <a:pt x="773811" y="23114"/>
                    <a:pt x="773811" y="51562"/>
                  </a:cubicBezTo>
                  <a:lnTo>
                    <a:pt x="773811" y="722249"/>
                  </a:lnTo>
                  <a:cubicBezTo>
                    <a:pt x="773811" y="750697"/>
                    <a:pt x="750697" y="773811"/>
                    <a:pt x="722249" y="773811"/>
                  </a:cubicBezTo>
                  <a:lnTo>
                    <a:pt x="51562" y="773811"/>
                  </a:lnTo>
                  <a:cubicBezTo>
                    <a:pt x="23114" y="773938"/>
                    <a:pt x="0" y="750824"/>
                    <a:pt x="0" y="722249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702034" y="4012257"/>
            <a:ext cx="580430" cy="580430"/>
            <a:chOff x="0" y="0"/>
            <a:chExt cx="773907" cy="7739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73811" cy="773938"/>
            </a:xfrm>
            <a:custGeom>
              <a:avLst/>
              <a:gdLst/>
              <a:ahLst/>
              <a:cxnLst/>
              <a:rect l="l" t="t" r="r" b="b"/>
              <a:pathLst>
                <a:path w="773811" h="773938">
                  <a:moveTo>
                    <a:pt x="0" y="51562"/>
                  </a:moveTo>
                  <a:cubicBezTo>
                    <a:pt x="0" y="23114"/>
                    <a:pt x="23114" y="0"/>
                    <a:pt x="51562" y="0"/>
                  </a:cubicBezTo>
                  <a:lnTo>
                    <a:pt x="722249" y="0"/>
                  </a:lnTo>
                  <a:cubicBezTo>
                    <a:pt x="750697" y="0"/>
                    <a:pt x="773811" y="23114"/>
                    <a:pt x="773811" y="51562"/>
                  </a:cubicBezTo>
                  <a:lnTo>
                    <a:pt x="773811" y="722249"/>
                  </a:lnTo>
                  <a:cubicBezTo>
                    <a:pt x="773811" y="750697"/>
                    <a:pt x="750697" y="773811"/>
                    <a:pt x="722249" y="773811"/>
                  </a:cubicBezTo>
                  <a:lnTo>
                    <a:pt x="51562" y="773811"/>
                  </a:lnTo>
                  <a:cubicBezTo>
                    <a:pt x="23114" y="773938"/>
                    <a:pt x="0" y="750824"/>
                    <a:pt x="0" y="722249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760791" y="7987010"/>
            <a:ext cx="580430" cy="580430"/>
            <a:chOff x="0" y="0"/>
            <a:chExt cx="773907" cy="7739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73811" cy="773938"/>
            </a:xfrm>
            <a:custGeom>
              <a:avLst/>
              <a:gdLst/>
              <a:ahLst/>
              <a:cxnLst/>
              <a:rect l="l" t="t" r="r" b="b"/>
              <a:pathLst>
                <a:path w="773811" h="773938">
                  <a:moveTo>
                    <a:pt x="0" y="51562"/>
                  </a:moveTo>
                  <a:cubicBezTo>
                    <a:pt x="0" y="23114"/>
                    <a:pt x="23114" y="0"/>
                    <a:pt x="51562" y="0"/>
                  </a:cubicBezTo>
                  <a:lnTo>
                    <a:pt x="722249" y="0"/>
                  </a:lnTo>
                  <a:cubicBezTo>
                    <a:pt x="750697" y="0"/>
                    <a:pt x="773811" y="23114"/>
                    <a:pt x="773811" y="51562"/>
                  </a:cubicBezTo>
                  <a:lnTo>
                    <a:pt x="773811" y="722249"/>
                  </a:lnTo>
                  <a:cubicBezTo>
                    <a:pt x="773811" y="750697"/>
                    <a:pt x="750697" y="773811"/>
                    <a:pt x="722249" y="773811"/>
                  </a:cubicBezTo>
                  <a:lnTo>
                    <a:pt x="51562" y="773811"/>
                  </a:lnTo>
                  <a:cubicBezTo>
                    <a:pt x="23114" y="773938"/>
                    <a:pt x="0" y="750824"/>
                    <a:pt x="0" y="722249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760791" y="888355"/>
            <a:ext cx="9624418" cy="24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5062" b="1" spc="-152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Pioneering GPU Technology and Its Transformative Impact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940725" y="4166146"/>
            <a:ext cx="220564" cy="32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91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99140" y="4002732"/>
            <a:ext cx="3844975" cy="81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 b="1" spc="-76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Accelerated Computing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99140" y="4489652"/>
            <a:ext cx="3844975" cy="1745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NVIDIA's GPUs have enabled parallel processing, accelerating complex calculations for scientific research, engineering, and more.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81967" y="4166146"/>
            <a:ext cx="220564" cy="32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91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40382" y="4002732"/>
            <a:ext cx="3844975" cy="121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 b="1" spc="-76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Artificial Intelligence Revolution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540382" y="5280869"/>
            <a:ext cx="3844975" cy="215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NVIDIA's GPUs have fueled the rise of artificial intelligence, powering deep learning algorithms and driving advancements in various fields.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940725" y="8140899"/>
            <a:ext cx="220564" cy="32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91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599140" y="7977485"/>
            <a:ext cx="4961930" cy="4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 b="1" spc="-76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Enhanced Visual Experiences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599178" y="8478814"/>
            <a:ext cx="8786069" cy="920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NVIDIA's GPUs have transformed the visual landscape, delivering stunning graphics, immersive VR, and realistic simulations.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03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 descr="preencoded.png"/>
          <p:cNvSpPr/>
          <p:nvPr/>
        </p:nvSpPr>
        <p:spPr>
          <a:xfrm>
            <a:off x="11733908" y="3395960"/>
            <a:ext cx="6250186" cy="3494931"/>
          </a:xfrm>
          <a:custGeom>
            <a:avLst/>
            <a:gdLst/>
            <a:ahLst/>
            <a:cxnLst/>
            <a:rect l="l" t="t" r="r" b="b"/>
            <a:pathLst>
              <a:path w="6250186" h="3494931">
                <a:moveTo>
                  <a:pt x="0" y="0"/>
                </a:moveTo>
                <a:lnTo>
                  <a:pt x="6250186" y="0"/>
                </a:lnTo>
                <a:lnTo>
                  <a:pt x="6250186" y="3494931"/>
                </a:lnTo>
                <a:lnTo>
                  <a:pt x="0" y="34949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50850" y="875854"/>
            <a:ext cx="9728299" cy="2307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7"/>
              </a:lnSpc>
            </a:pPr>
            <a:r>
              <a:rPr lang="en-US" sz="4750" b="1" spc="-143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Driving Innovation in Artificial Intelligence and Deep Learning</a:t>
            </a:r>
          </a:p>
        </p:txBody>
      </p:sp>
      <p:sp>
        <p:nvSpPr>
          <p:cNvPr id="10" name="Freeform 10" descr="preencoded.png"/>
          <p:cNvSpPr/>
          <p:nvPr/>
        </p:nvSpPr>
        <p:spPr>
          <a:xfrm>
            <a:off x="850850" y="3548360"/>
            <a:ext cx="1215479" cy="1944738"/>
          </a:xfrm>
          <a:custGeom>
            <a:avLst/>
            <a:gdLst/>
            <a:ahLst/>
            <a:cxnLst/>
            <a:rect l="l" t="t" r="r" b="b"/>
            <a:pathLst>
              <a:path w="1215479" h="1944738">
                <a:moveTo>
                  <a:pt x="0" y="0"/>
                </a:moveTo>
                <a:lnTo>
                  <a:pt x="1215479" y="0"/>
                </a:lnTo>
                <a:lnTo>
                  <a:pt x="1215479" y="1944738"/>
                </a:lnTo>
                <a:lnTo>
                  <a:pt x="0" y="19447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5" r="-19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30959" y="3781871"/>
            <a:ext cx="3038773" cy="38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75" b="1" spc="-71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Deep Learning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30959" y="4231333"/>
            <a:ext cx="8148191" cy="86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874" spc="-18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NVIDIA's GPUs have accelerated deep learning models, enabling breakthroughs in image recognition, natural language processing, and more.</a:t>
            </a:r>
          </a:p>
        </p:txBody>
      </p:sp>
      <p:sp>
        <p:nvSpPr>
          <p:cNvPr id="13" name="Freeform 13" descr="preencoded.png"/>
          <p:cNvSpPr/>
          <p:nvPr/>
        </p:nvSpPr>
        <p:spPr>
          <a:xfrm>
            <a:off x="850850" y="5493098"/>
            <a:ext cx="1215479" cy="1944738"/>
          </a:xfrm>
          <a:custGeom>
            <a:avLst/>
            <a:gdLst/>
            <a:ahLst/>
            <a:cxnLst/>
            <a:rect l="l" t="t" r="r" b="b"/>
            <a:pathLst>
              <a:path w="1215479" h="1944738">
                <a:moveTo>
                  <a:pt x="0" y="0"/>
                </a:moveTo>
                <a:lnTo>
                  <a:pt x="1215479" y="0"/>
                </a:lnTo>
                <a:lnTo>
                  <a:pt x="1215479" y="1944737"/>
                </a:lnTo>
                <a:lnTo>
                  <a:pt x="0" y="1944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5" r="-19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30959" y="5726609"/>
            <a:ext cx="3290293" cy="38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75" b="1" spc="-71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Autonomous Vehicles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52524" y="6108244"/>
            <a:ext cx="8148191" cy="86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874" spc="-18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NVIDIA's AI platform is driving innovation in self-driving technology, enabling autonomous vehicles to perceive and navigate complex environments.</a:t>
            </a:r>
          </a:p>
        </p:txBody>
      </p:sp>
      <p:sp>
        <p:nvSpPr>
          <p:cNvPr id="16" name="Freeform 16" descr="preencoded.png"/>
          <p:cNvSpPr/>
          <p:nvPr/>
        </p:nvSpPr>
        <p:spPr>
          <a:xfrm>
            <a:off x="850850" y="7437835"/>
            <a:ext cx="1215479" cy="1944738"/>
          </a:xfrm>
          <a:custGeom>
            <a:avLst/>
            <a:gdLst/>
            <a:ahLst/>
            <a:cxnLst/>
            <a:rect l="l" t="t" r="r" b="b"/>
            <a:pathLst>
              <a:path w="1215479" h="1944738">
                <a:moveTo>
                  <a:pt x="0" y="0"/>
                </a:moveTo>
                <a:lnTo>
                  <a:pt x="1215479" y="0"/>
                </a:lnTo>
                <a:lnTo>
                  <a:pt x="1215479" y="1944737"/>
                </a:lnTo>
                <a:lnTo>
                  <a:pt x="0" y="1944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95" r="-195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430959" y="7671346"/>
            <a:ext cx="3982939" cy="389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75" b="1" spc="-71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Healthcare Advancements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30959" y="8120806"/>
            <a:ext cx="8148191" cy="86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1874" spc="-18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NVIDIA's AI technology is being used to develop groundbreaking medical applications, improving diagnosis, treatment, and patient care.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03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316444" cy="3173760"/>
            <a:chOff x="0" y="0"/>
            <a:chExt cx="4824084" cy="8358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24084" cy="835887"/>
            </a:xfrm>
            <a:custGeom>
              <a:avLst/>
              <a:gdLst/>
              <a:ahLst/>
              <a:cxnLst/>
              <a:rect l="l" t="t" r="r" b="b"/>
              <a:pathLst>
                <a:path w="4824084" h="835887">
                  <a:moveTo>
                    <a:pt x="0" y="0"/>
                  </a:moveTo>
                  <a:lnTo>
                    <a:pt x="4824084" y="0"/>
                  </a:lnTo>
                  <a:lnTo>
                    <a:pt x="4824084" y="835887"/>
                  </a:lnTo>
                  <a:lnTo>
                    <a:pt x="0" y="835887"/>
                  </a:lnTo>
                  <a:close/>
                </a:path>
              </a:pathLst>
            </a:custGeom>
            <a:solidFill>
              <a:srgbClr val="3B3B3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4824084" cy="931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87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428676" y="317301"/>
            <a:ext cx="9693995" cy="2539156"/>
          </a:xfrm>
          <a:custGeom>
            <a:avLst/>
            <a:gdLst/>
            <a:ahLst/>
            <a:cxnLst/>
            <a:rect l="l" t="t" r="r" b="b"/>
            <a:pathLst>
              <a:path w="9693995" h="2539156">
                <a:moveTo>
                  <a:pt x="0" y="0"/>
                </a:moveTo>
                <a:lnTo>
                  <a:pt x="9693995" y="0"/>
                </a:lnTo>
                <a:lnTo>
                  <a:pt x="9693995" y="2539157"/>
                </a:lnTo>
                <a:lnTo>
                  <a:pt x="0" y="25391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737" b="-52059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83890" y="5834806"/>
            <a:ext cx="16520220" cy="3759696"/>
            <a:chOff x="0" y="0"/>
            <a:chExt cx="22026960" cy="5012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027007" cy="5012944"/>
            </a:xfrm>
            <a:custGeom>
              <a:avLst/>
              <a:gdLst/>
              <a:ahLst/>
              <a:cxnLst/>
              <a:rect l="l" t="t" r="r" b="b"/>
              <a:pathLst>
                <a:path w="22027007" h="5012944">
                  <a:moveTo>
                    <a:pt x="0" y="57150"/>
                  </a:moveTo>
                  <a:cubicBezTo>
                    <a:pt x="0" y="25527"/>
                    <a:pt x="25654" y="0"/>
                    <a:pt x="57277" y="0"/>
                  </a:cubicBezTo>
                  <a:lnTo>
                    <a:pt x="21969730" y="0"/>
                  </a:lnTo>
                  <a:lnTo>
                    <a:pt x="21969730" y="6350"/>
                  </a:lnTo>
                  <a:lnTo>
                    <a:pt x="21969730" y="0"/>
                  </a:lnTo>
                  <a:cubicBezTo>
                    <a:pt x="22001353" y="0"/>
                    <a:pt x="22027007" y="25527"/>
                    <a:pt x="22027007" y="57150"/>
                  </a:cubicBezTo>
                  <a:lnTo>
                    <a:pt x="22020657" y="57150"/>
                  </a:lnTo>
                  <a:lnTo>
                    <a:pt x="22027007" y="57150"/>
                  </a:lnTo>
                  <a:lnTo>
                    <a:pt x="22027007" y="4955794"/>
                  </a:lnTo>
                  <a:lnTo>
                    <a:pt x="22020657" y="4955794"/>
                  </a:lnTo>
                  <a:lnTo>
                    <a:pt x="22027007" y="4955794"/>
                  </a:lnTo>
                  <a:cubicBezTo>
                    <a:pt x="22027007" y="4987417"/>
                    <a:pt x="22001353" y="5012944"/>
                    <a:pt x="21969730" y="5012944"/>
                  </a:cubicBezTo>
                  <a:lnTo>
                    <a:pt x="21969730" y="5006594"/>
                  </a:lnTo>
                  <a:lnTo>
                    <a:pt x="21969730" y="5012944"/>
                  </a:lnTo>
                  <a:lnTo>
                    <a:pt x="57277" y="5012944"/>
                  </a:lnTo>
                  <a:lnTo>
                    <a:pt x="57277" y="5006594"/>
                  </a:lnTo>
                  <a:lnTo>
                    <a:pt x="57277" y="5012944"/>
                  </a:lnTo>
                  <a:cubicBezTo>
                    <a:pt x="25654" y="5012944"/>
                    <a:pt x="0" y="4987417"/>
                    <a:pt x="0" y="4955794"/>
                  </a:cubicBezTo>
                  <a:lnTo>
                    <a:pt x="0" y="57150"/>
                  </a:lnTo>
                  <a:lnTo>
                    <a:pt x="6350" y="57150"/>
                  </a:lnTo>
                  <a:lnTo>
                    <a:pt x="0" y="57150"/>
                  </a:lnTo>
                  <a:moveTo>
                    <a:pt x="12700" y="57150"/>
                  </a:moveTo>
                  <a:lnTo>
                    <a:pt x="12700" y="4955794"/>
                  </a:lnTo>
                  <a:lnTo>
                    <a:pt x="6350" y="4955794"/>
                  </a:lnTo>
                  <a:lnTo>
                    <a:pt x="12700" y="4955794"/>
                  </a:lnTo>
                  <a:cubicBezTo>
                    <a:pt x="12700" y="4980305"/>
                    <a:pt x="32639" y="5000244"/>
                    <a:pt x="57277" y="5000244"/>
                  </a:cubicBezTo>
                  <a:lnTo>
                    <a:pt x="21969730" y="5000244"/>
                  </a:lnTo>
                  <a:cubicBezTo>
                    <a:pt x="21994369" y="5000244"/>
                    <a:pt x="22014307" y="4980305"/>
                    <a:pt x="22014307" y="4955794"/>
                  </a:cubicBezTo>
                  <a:lnTo>
                    <a:pt x="22014307" y="57150"/>
                  </a:lnTo>
                  <a:cubicBezTo>
                    <a:pt x="22014307" y="32639"/>
                    <a:pt x="21994369" y="12700"/>
                    <a:pt x="21969730" y="12700"/>
                  </a:cubicBezTo>
                  <a:lnTo>
                    <a:pt x="57277" y="12700"/>
                  </a:lnTo>
                  <a:lnTo>
                    <a:pt x="57277" y="6350"/>
                  </a:lnTo>
                  <a:lnTo>
                    <a:pt x="57277" y="12700"/>
                  </a:lnTo>
                  <a:cubicBezTo>
                    <a:pt x="32639" y="12700"/>
                    <a:pt x="12700" y="32639"/>
                    <a:pt x="12700" y="57150"/>
                  </a:cubicBezTo>
                  <a:close/>
                </a:path>
              </a:pathLst>
            </a:custGeom>
            <a:solidFill>
              <a:srgbClr val="FFFFFF">
                <a:alpha val="23922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98178" y="5849094"/>
            <a:ext cx="16491645" cy="729704"/>
            <a:chOff x="0" y="0"/>
            <a:chExt cx="21988860" cy="9729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988907" cy="972947"/>
            </a:xfrm>
            <a:custGeom>
              <a:avLst/>
              <a:gdLst/>
              <a:ahLst/>
              <a:cxnLst/>
              <a:rect l="l" t="t" r="r" b="b"/>
              <a:pathLst>
                <a:path w="21988907" h="972947">
                  <a:moveTo>
                    <a:pt x="0" y="0"/>
                  </a:moveTo>
                  <a:lnTo>
                    <a:pt x="21988907" y="0"/>
                  </a:lnTo>
                  <a:lnTo>
                    <a:pt x="21988907" y="972947"/>
                  </a:lnTo>
                  <a:lnTo>
                    <a:pt x="0" y="972947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98178" y="6578799"/>
            <a:ext cx="16491645" cy="1135856"/>
            <a:chOff x="0" y="0"/>
            <a:chExt cx="21988860" cy="15144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988907" cy="1514475"/>
            </a:xfrm>
            <a:custGeom>
              <a:avLst/>
              <a:gdLst/>
              <a:ahLst/>
              <a:cxnLst/>
              <a:rect l="l" t="t" r="r" b="b"/>
              <a:pathLst>
                <a:path w="21988907" h="1514475">
                  <a:moveTo>
                    <a:pt x="0" y="0"/>
                  </a:moveTo>
                  <a:lnTo>
                    <a:pt x="21988907" y="0"/>
                  </a:lnTo>
                  <a:lnTo>
                    <a:pt x="21988907" y="1514475"/>
                  </a:lnTo>
                  <a:lnTo>
                    <a:pt x="0" y="1514475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898178" y="7714655"/>
            <a:ext cx="16491645" cy="729704"/>
            <a:chOff x="0" y="0"/>
            <a:chExt cx="21988860" cy="97293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988907" cy="972947"/>
            </a:xfrm>
            <a:custGeom>
              <a:avLst/>
              <a:gdLst/>
              <a:ahLst/>
              <a:cxnLst/>
              <a:rect l="l" t="t" r="r" b="b"/>
              <a:pathLst>
                <a:path w="21988907" h="972947">
                  <a:moveTo>
                    <a:pt x="0" y="0"/>
                  </a:moveTo>
                  <a:lnTo>
                    <a:pt x="21988907" y="0"/>
                  </a:lnTo>
                  <a:lnTo>
                    <a:pt x="21988907" y="972947"/>
                  </a:lnTo>
                  <a:lnTo>
                    <a:pt x="0" y="972947"/>
                  </a:lnTo>
                  <a:close/>
                </a:path>
              </a:pathLst>
            </a:custGeom>
            <a:solidFill>
              <a:srgbClr val="FFFFFF">
                <a:alpha val="392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898178" y="8444359"/>
            <a:ext cx="16491645" cy="1135856"/>
            <a:chOff x="0" y="0"/>
            <a:chExt cx="21988860" cy="15144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988907" cy="1514475"/>
            </a:xfrm>
            <a:custGeom>
              <a:avLst/>
              <a:gdLst/>
              <a:ahLst/>
              <a:cxnLst/>
              <a:rect l="l" t="t" r="r" b="b"/>
              <a:pathLst>
                <a:path w="21988907" h="1514475">
                  <a:moveTo>
                    <a:pt x="0" y="0"/>
                  </a:moveTo>
                  <a:lnTo>
                    <a:pt x="21988907" y="0"/>
                  </a:lnTo>
                  <a:lnTo>
                    <a:pt x="21988907" y="1514475"/>
                  </a:lnTo>
                  <a:lnTo>
                    <a:pt x="0" y="1514475"/>
                  </a:lnTo>
                  <a:close/>
                </a:path>
              </a:pathLst>
            </a:custGeom>
            <a:solidFill>
              <a:srgbClr val="000000">
                <a:alpha val="3922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88652" y="3852862"/>
            <a:ext cx="16510695" cy="160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87"/>
              </a:lnSpc>
            </a:pPr>
            <a:r>
              <a:rPr lang="en-US" sz="4937" b="1" spc="-150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NVIDIA's Diversification and Expansion into New Markets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52079" y="5915620"/>
            <a:ext cx="7733259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Market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02664" y="5915620"/>
            <a:ext cx="7733259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Innovation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52079" y="6645325"/>
            <a:ext cx="7733259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Data Centers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02664" y="6645325"/>
            <a:ext cx="7733259" cy="90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Accelerated computing solutions for high-performance computing and cloud services.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52079" y="7781181"/>
            <a:ext cx="7733259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Automotive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402664" y="7781181"/>
            <a:ext cx="7733259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Self-driving technology and advanced driver-assistance systems.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52079" y="8510885"/>
            <a:ext cx="7733259" cy="50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Healthcare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02664" y="8510885"/>
            <a:ext cx="7733259" cy="90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1937" spc="-2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AI-powered medical imaging, drug discovery, and personalized medicine.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03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609" r="-5060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43515" y="579536"/>
            <a:ext cx="9858970" cy="1440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375" b="1" spc="-132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Huang's Enduring Legacy and Impact on the Tech Industry</a:t>
            </a:r>
          </a:p>
        </p:txBody>
      </p:sp>
      <p:sp>
        <p:nvSpPr>
          <p:cNvPr id="8" name="Freeform 8" descr="preencoded.png"/>
          <p:cNvSpPr/>
          <p:nvPr/>
        </p:nvSpPr>
        <p:spPr>
          <a:xfrm>
            <a:off x="7643515" y="2356842"/>
            <a:ext cx="561083" cy="561083"/>
          </a:xfrm>
          <a:custGeom>
            <a:avLst/>
            <a:gdLst/>
            <a:ahLst/>
            <a:cxnLst/>
            <a:rect l="l" t="t" r="r" b="b"/>
            <a:pathLst>
              <a:path w="561083" h="561083">
                <a:moveTo>
                  <a:pt x="0" y="0"/>
                </a:moveTo>
                <a:lnTo>
                  <a:pt x="561083" y="0"/>
                </a:lnTo>
                <a:lnTo>
                  <a:pt x="561083" y="561083"/>
                </a:lnTo>
                <a:lnTo>
                  <a:pt x="0" y="5610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643515" y="3123307"/>
            <a:ext cx="3196978" cy="369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 spc="-66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Visionary Leadership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43515" y="3551336"/>
            <a:ext cx="9858970" cy="794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spc="-1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Huang's leadership has shaped the technology landscape, driving innovation and setting the stage for future breakthroughs.</a:t>
            </a:r>
          </a:p>
        </p:txBody>
      </p:sp>
      <p:sp>
        <p:nvSpPr>
          <p:cNvPr id="11" name="Freeform 11" descr="preencoded.png"/>
          <p:cNvSpPr/>
          <p:nvPr/>
        </p:nvSpPr>
        <p:spPr>
          <a:xfrm>
            <a:off x="7643515" y="5018782"/>
            <a:ext cx="561083" cy="561083"/>
          </a:xfrm>
          <a:custGeom>
            <a:avLst/>
            <a:gdLst/>
            <a:ahLst/>
            <a:cxnLst/>
            <a:rect l="l" t="t" r="r" b="b"/>
            <a:pathLst>
              <a:path w="561083" h="561083">
                <a:moveTo>
                  <a:pt x="0" y="0"/>
                </a:moveTo>
                <a:lnTo>
                  <a:pt x="561083" y="0"/>
                </a:lnTo>
                <a:lnTo>
                  <a:pt x="561083" y="561083"/>
                </a:lnTo>
                <a:lnTo>
                  <a:pt x="0" y="5610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643515" y="5785248"/>
            <a:ext cx="3037135" cy="34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0"/>
              </a:lnSpc>
            </a:pPr>
            <a:r>
              <a:rPr lang="en-US" sz="2150" b="1" spc="-66">
                <a:solidFill>
                  <a:srgbClr val="E5E0DF"/>
                </a:solidFill>
                <a:latin typeface="Roboto Mono Medium"/>
                <a:ea typeface="Roboto Mono Medium"/>
              </a:rPr>
              <a:t>Innovation Champion</a:t>
            </a:r>
            <a:endParaRPr lang="tr-TR"/>
          </a:p>
        </p:txBody>
      </p:sp>
      <p:sp>
        <p:nvSpPr>
          <p:cNvPr id="13" name="TextBox 13"/>
          <p:cNvSpPr txBox="1"/>
          <p:nvPr/>
        </p:nvSpPr>
        <p:spPr>
          <a:xfrm>
            <a:off x="7643515" y="6213276"/>
            <a:ext cx="9858970" cy="794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spc="-1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Huang's relentless pursuit of innovation has led to groundbreaking technologies that have revolutionized various industries.</a:t>
            </a:r>
          </a:p>
        </p:txBody>
      </p:sp>
      <p:sp>
        <p:nvSpPr>
          <p:cNvPr id="14" name="Freeform 14" descr="preencoded.png"/>
          <p:cNvSpPr/>
          <p:nvPr/>
        </p:nvSpPr>
        <p:spPr>
          <a:xfrm>
            <a:off x="7643515" y="7680723"/>
            <a:ext cx="561083" cy="561083"/>
          </a:xfrm>
          <a:custGeom>
            <a:avLst/>
            <a:gdLst/>
            <a:ahLst/>
            <a:cxnLst/>
            <a:rect l="l" t="t" r="r" b="b"/>
            <a:pathLst>
              <a:path w="561083" h="561083">
                <a:moveTo>
                  <a:pt x="0" y="0"/>
                </a:moveTo>
                <a:lnTo>
                  <a:pt x="561083" y="0"/>
                </a:lnTo>
                <a:lnTo>
                  <a:pt x="561083" y="561082"/>
                </a:lnTo>
                <a:lnTo>
                  <a:pt x="0" y="5610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643515" y="8447186"/>
            <a:ext cx="3037135" cy="369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 b="1" spc="-66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Industry Influencer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43515" y="8875216"/>
            <a:ext cx="9858970" cy="794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 spc="-1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Huang's vision and insights have inspired countless entrepreneurs and engineers, shaping the future of the tech industry.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10303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430000" y="0"/>
            <a:ext cx="6858000" cy="10287000"/>
            <a:chOff x="0" y="0"/>
            <a:chExt cx="1806222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06222" cy="2709333"/>
            </a:xfrm>
            <a:custGeom>
              <a:avLst/>
              <a:gdLst/>
              <a:ahLst/>
              <a:cxnLst/>
              <a:rect l="l" t="t" r="r" b="b"/>
              <a:pathLst>
                <a:path w="1806222" h="2709333">
                  <a:moveTo>
                    <a:pt x="0" y="0"/>
                  </a:moveTo>
                  <a:lnTo>
                    <a:pt x="1806222" y="0"/>
                  </a:lnTo>
                  <a:lnTo>
                    <a:pt x="180622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8B8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1806222" cy="2804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87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778854" y="2063354"/>
            <a:ext cx="6160294" cy="6160294"/>
          </a:xfrm>
          <a:custGeom>
            <a:avLst/>
            <a:gdLst/>
            <a:ahLst/>
            <a:cxnLst/>
            <a:rect l="l" t="t" r="r" b="b"/>
            <a:pathLst>
              <a:path w="6160294" h="6160294">
                <a:moveTo>
                  <a:pt x="0" y="0"/>
                </a:moveTo>
                <a:lnTo>
                  <a:pt x="6160294" y="0"/>
                </a:lnTo>
                <a:lnTo>
                  <a:pt x="6160294" y="6160294"/>
                </a:lnTo>
                <a:lnTo>
                  <a:pt x="0" y="6160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76907" y="4020145"/>
            <a:ext cx="4598640" cy="2948136"/>
            <a:chOff x="0" y="0"/>
            <a:chExt cx="6131520" cy="393084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31560" cy="3930904"/>
            </a:xfrm>
            <a:custGeom>
              <a:avLst/>
              <a:gdLst/>
              <a:ahLst/>
              <a:cxnLst/>
              <a:rect l="l" t="t" r="r" b="b"/>
              <a:pathLst>
                <a:path w="6131560" h="3930904">
                  <a:moveTo>
                    <a:pt x="0" y="55880"/>
                  </a:moveTo>
                  <a:cubicBezTo>
                    <a:pt x="0" y="25019"/>
                    <a:pt x="25019" y="0"/>
                    <a:pt x="55880" y="0"/>
                  </a:cubicBezTo>
                  <a:lnTo>
                    <a:pt x="6075680" y="0"/>
                  </a:lnTo>
                  <a:cubicBezTo>
                    <a:pt x="6106541" y="0"/>
                    <a:pt x="6131560" y="25019"/>
                    <a:pt x="6131560" y="55880"/>
                  </a:cubicBezTo>
                  <a:lnTo>
                    <a:pt x="6131560" y="3875024"/>
                  </a:lnTo>
                  <a:cubicBezTo>
                    <a:pt x="6131560" y="3905885"/>
                    <a:pt x="6106541" y="3930904"/>
                    <a:pt x="6075680" y="3930904"/>
                  </a:cubicBezTo>
                  <a:lnTo>
                    <a:pt x="55880" y="3930904"/>
                  </a:lnTo>
                  <a:cubicBezTo>
                    <a:pt x="25019" y="3930904"/>
                    <a:pt x="0" y="3905885"/>
                    <a:pt x="0" y="3875024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854601" y="4020145"/>
            <a:ext cx="4598640" cy="2948136"/>
            <a:chOff x="0" y="0"/>
            <a:chExt cx="6131520" cy="39308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31560" cy="3930904"/>
            </a:xfrm>
            <a:custGeom>
              <a:avLst/>
              <a:gdLst/>
              <a:ahLst/>
              <a:cxnLst/>
              <a:rect l="l" t="t" r="r" b="b"/>
              <a:pathLst>
                <a:path w="6131560" h="3930904">
                  <a:moveTo>
                    <a:pt x="0" y="55880"/>
                  </a:moveTo>
                  <a:cubicBezTo>
                    <a:pt x="0" y="25019"/>
                    <a:pt x="25019" y="0"/>
                    <a:pt x="55880" y="0"/>
                  </a:cubicBezTo>
                  <a:lnTo>
                    <a:pt x="6075680" y="0"/>
                  </a:lnTo>
                  <a:cubicBezTo>
                    <a:pt x="6106541" y="0"/>
                    <a:pt x="6131560" y="25019"/>
                    <a:pt x="6131560" y="55880"/>
                  </a:cubicBezTo>
                  <a:lnTo>
                    <a:pt x="6131560" y="3875024"/>
                  </a:lnTo>
                  <a:cubicBezTo>
                    <a:pt x="6131560" y="3905885"/>
                    <a:pt x="6106541" y="3930904"/>
                    <a:pt x="6075680" y="3930904"/>
                  </a:cubicBezTo>
                  <a:lnTo>
                    <a:pt x="55880" y="3930904"/>
                  </a:lnTo>
                  <a:cubicBezTo>
                    <a:pt x="25019" y="3930904"/>
                    <a:pt x="0" y="3905885"/>
                    <a:pt x="0" y="3875024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976907" y="7247335"/>
            <a:ext cx="9476185" cy="2054870"/>
            <a:chOff x="0" y="0"/>
            <a:chExt cx="12634913" cy="27398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634976" cy="2739898"/>
            </a:xfrm>
            <a:custGeom>
              <a:avLst/>
              <a:gdLst/>
              <a:ahLst/>
              <a:cxnLst/>
              <a:rect l="l" t="t" r="r" b="b"/>
              <a:pathLst>
                <a:path w="12634976" h="2739898">
                  <a:moveTo>
                    <a:pt x="0" y="55880"/>
                  </a:moveTo>
                  <a:cubicBezTo>
                    <a:pt x="0" y="25019"/>
                    <a:pt x="25019" y="0"/>
                    <a:pt x="55880" y="0"/>
                  </a:cubicBezTo>
                  <a:lnTo>
                    <a:pt x="12579096" y="0"/>
                  </a:lnTo>
                  <a:cubicBezTo>
                    <a:pt x="12609957" y="0"/>
                    <a:pt x="12634976" y="25019"/>
                    <a:pt x="12634976" y="55880"/>
                  </a:cubicBezTo>
                  <a:lnTo>
                    <a:pt x="12634976" y="2684018"/>
                  </a:lnTo>
                  <a:cubicBezTo>
                    <a:pt x="12634976" y="2714879"/>
                    <a:pt x="12609957" y="2739898"/>
                    <a:pt x="12579096" y="2739898"/>
                  </a:cubicBezTo>
                  <a:lnTo>
                    <a:pt x="55880" y="2739898"/>
                  </a:lnTo>
                  <a:cubicBezTo>
                    <a:pt x="25019" y="2739898"/>
                    <a:pt x="0" y="2714879"/>
                    <a:pt x="0" y="2684018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76907" y="946547"/>
            <a:ext cx="9476185" cy="265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12"/>
              </a:lnSpc>
            </a:pPr>
            <a:r>
              <a:rPr lang="en-US" sz="5437" b="1" spc="-165">
                <a:solidFill>
                  <a:srgbClr val="FFFFF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Future of NVIDIA: Continuing the Huang Era of Excellence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55960" y="4289673"/>
            <a:ext cx="3977580" cy="44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 spc="-82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AI and Deep Learning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55960" y="4807446"/>
            <a:ext cx="4040535" cy="188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spc="-2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 will continue to push the boundaries of AI, developing advanced technologies for various applications.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133654" y="4289673"/>
            <a:ext cx="3489126" cy="44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 spc="-82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Metaverse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33654" y="4807446"/>
            <a:ext cx="4040535" cy="188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spc="-2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 is at the forefront of metaverse development, creating immersive virtual worlds and experiences.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55960" y="7516863"/>
            <a:ext cx="4176564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1" spc="-82">
                <a:solidFill>
                  <a:srgbClr val="E5E0DF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Sustainable Computing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55960" y="8034635"/>
            <a:ext cx="8918079" cy="98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spc="-22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NVIDIA is committed to developing sustainable computing solutions, reducing energy consumption and environmental impact.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14515" y="3702844"/>
            <a:ext cx="985897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4405907" y="4392492"/>
            <a:ext cx="10792249" cy="82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12"/>
              </a:lnSpc>
            </a:pPr>
            <a:r>
              <a:rPr lang="en-US" sz="5400" spc="-165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THANKS TO LİSTENING TO ME🙃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58357" y="5133975"/>
            <a:ext cx="4082388" cy="29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899" spc="-57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AHMET SELİM KARATAY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Özel</PresentationFormat>
  <Paragraphs>0</Paragraphs>
  <Slides>9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Introducing-the-Genius-Behind-NVIDIA-Jensen-Huang.pptx</dc:title>
  <cp:lastModifiedBy>Ahmet Selim Karatay</cp:lastModifiedBy>
  <cp:revision>16</cp:revision>
  <dcterms:created xsi:type="dcterms:W3CDTF">2006-08-16T00:00:00Z</dcterms:created>
  <dcterms:modified xsi:type="dcterms:W3CDTF">2024-10-29T10:01:49Z</dcterms:modified>
  <dc:identifier>DAGUrw_iadY</dc:identifier>
</cp:coreProperties>
</file>