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78" r:id="rId5"/>
    <p:sldId id="282" r:id="rId6"/>
    <p:sldId id="271" r:id="rId7"/>
    <p:sldId id="283" r:id="rId8"/>
    <p:sldId id="284" r:id="rId9"/>
    <p:sldId id="285" r:id="rId10"/>
    <p:sldId id="293" r:id="rId11"/>
    <p:sldId id="286" r:id="rId12"/>
    <p:sldId id="294" r:id="rId13"/>
    <p:sldId id="287" r:id="rId14"/>
    <p:sldId id="288" r:id="rId15"/>
    <p:sldId id="290" r:id="rId16"/>
    <p:sldId id="297" r:id="rId17"/>
    <p:sldId id="296" r:id="rId18"/>
    <p:sldId id="295" r:id="rId19"/>
    <p:sldId id="292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90" d="100"/>
          <a:sy n="90" d="100"/>
        </p:scale>
        <p:origin x="355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FCF5D6B5-35B7-4285-9A4D-92ED5F34F328}" type="datetime1">
              <a:rPr lang="pt-BR" smtClean="0"/>
              <a:t>19/11/2024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CFA70580-B89C-4157-871D-6B9318EE5F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4CFF1DF4-D409-4130-8A44-0FEC7A586139}" type="datetime1">
              <a:rPr lang="pt-BR" smtClean="0"/>
              <a:pPr/>
              <a:t>19/11/2024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7AF00E9-A49D-4007-B3B9-A3783809E5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167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159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62E0A-63A0-9491-4B0F-5398A50C9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10EAFCF-3BCE-9E32-854B-178BCE75C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E6D8654-DBE6-39C9-C9E1-7152F82E1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972732-4E19-EE37-82AB-5697AEC1A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10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E0931-3BE0-B383-246B-EE583AD47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F2AE968-D37F-A147-F6AF-2A2044A50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863C285-324D-75C7-3C9E-0F811A916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F5F4101-080D-D4DC-A1AC-21713DD19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19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4AD43-AAC1-3CC4-A59E-EB4280621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07B072F-35C6-CDE3-0D8B-FD96C4FDD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6374DA3-4DBD-FFCF-9015-E8A70DC99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EA2FDF9-AD58-0EBE-64E5-80670EB11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553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4230-CE05-6BA0-3A97-6C0DE5AA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395EE13-D89D-54F8-46A9-C8C41FA04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277C9A8-D5F5-69F3-7D20-193388A1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B377F8A-1505-463B-BFFB-E8E6DAEC9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98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109AE-E8BF-39E1-1E8B-F7525F0AF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EB5A46F-642E-5FB3-A6F5-CDA615103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B556057-E7A2-E7F9-06CE-5C87C67B8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4CEE42E-35CC-2A89-1127-944DB2673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61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pt-B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v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pt-BR" sz="6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 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v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v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v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pt-B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 Livre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Forma Livre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3" name="Forma Livre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8" name="Espaço Reservado para Imagem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v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v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v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pt-B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+ image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pt-BR" sz="1800">
                <a:solidFill>
                  <a:schemeClr val="tx1"/>
                </a:solidFill>
              </a:defRPr>
            </a:lvl1pPr>
            <a:lvl2pPr algn="r">
              <a:defRPr lang="pt-BR" sz="1200">
                <a:solidFill>
                  <a:schemeClr val="tx1"/>
                </a:solidFill>
              </a:defRPr>
            </a:lvl2pPr>
            <a:lvl3pPr algn="r">
              <a:defRPr lang="pt-BR" sz="1200">
                <a:solidFill>
                  <a:schemeClr val="tx1"/>
                </a:solidFill>
              </a:defRPr>
            </a:lvl3pPr>
            <a:lvl4pPr algn="r">
              <a:defRPr lang="pt-BR" sz="1200">
                <a:solidFill>
                  <a:schemeClr val="tx1"/>
                </a:solidFill>
              </a:defRPr>
            </a:lvl4pPr>
            <a:lvl5pPr algn="r"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v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Forma liv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pt-BR"/>
            </a:def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698" r:id="rId6"/>
    <p:sldLayoutId id="2147483704" r:id="rId7"/>
    <p:sldLayoutId id="2147483699" r:id="rId8"/>
    <p:sldLayoutId id="2147483688" r:id="rId9"/>
    <p:sldLayoutId id="2147483686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  <a:noFill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Gestão Inteligente de ruas Alagáveis com Pavimentação Inovadora e Internet das Coisas (IoT): Soluções para Prevenção de Inundações Urbanas. </a:t>
            </a: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r>
              <a:rPr lang="pt-BR" sz="1050" dirty="0"/>
              <a:t>Alunos: </a:t>
            </a:r>
            <a:r>
              <a:rPr lang="pt-BR" sz="1050" dirty="0" err="1"/>
              <a:t>Annely</a:t>
            </a:r>
            <a:r>
              <a:rPr lang="pt-BR" sz="1050" dirty="0"/>
              <a:t> </a:t>
            </a:r>
            <a:r>
              <a:rPr lang="pt-BR" sz="1050" dirty="0" err="1"/>
              <a:t>Desireé</a:t>
            </a:r>
            <a:r>
              <a:rPr lang="pt-BR" sz="1050" dirty="0"/>
              <a:t> </a:t>
            </a:r>
            <a:r>
              <a:rPr lang="pt-BR" sz="1050" dirty="0" err="1"/>
              <a:t>Junemann</a:t>
            </a:r>
            <a:r>
              <a:rPr lang="pt-BR" sz="1050" dirty="0"/>
              <a:t> - RA: 824217739 </a:t>
            </a:r>
            <a:br>
              <a:rPr lang="pt-BR" sz="1050" dirty="0"/>
            </a:br>
            <a:r>
              <a:rPr lang="pt-BR" sz="1050" dirty="0"/>
              <a:t>Larissa da Silva Maschio - RA: 824221401 </a:t>
            </a:r>
            <a:br>
              <a:rPr lang="pt-BR" sz="1050" dirty="0"/>
            </a:br>
            <a:r>
              <a:rPr lang="pt-BR" sz="1050" dirty="0"/>
              <a:t>Francisco Alexandre Santos Melo - RA: 824219751 </a:t>
            </a:r>
            <a:br>
              <a:rPr lang="pt-BR" sz="1050" dirty="0"/>
            </a:br>
            <a:r>
              <a:rPr lang="pt-BR" sz="1050" dirty="0"/>
              <a:t>Natasha Melo de Sousa - RA: 82429222 </a:t>
            </a:r>
            <a:br>
              <a:rPr lang="pt-BR" sz="1050" dirty="0"/>
            </a:br>
            <a:r>
              <a:rPr lang="pt-BR" sz="1050" dirty="0"/>
              <a:t>Yasmin Victória Alves de Sousa - RA: 824210011</a:t>
            </a:r>
            <a:endParaRPr lang="pt-BR" sz="2800" dirty="0"/>
          </a:p>
        </p:txBody>
      </p:sp>
      <p:pic>
        <p:nvPicPr>
          <p:cNvPr id="8" name="Espaço Reservado para Imagem 13" descr="Tela de fundo digital de pontos de dad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2800" dirty="0"/>
              <a:t>4. Tecnologias de pavimentação permeáveis: tipos de materiais e benefícios para drenagem urbana.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1" y="2097175"/>
            <a:ext cx="10819871" cy="3995650"/>
          </a:xfrm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 dirty="0"/>
              <a:t>A chuva é quase sempre um sinônimo de enchente na grande São Paulo. Um dos principais motivos é a impermeabilização do solo com o asfalto das ruas, impedindo a absorção da água. Para reduzir alagamentos de forma eficaz, uma possível solução é investir na implantação de pavimentos permeáveis à base de concreto, que favorece o escoamento e reduz o acúmulo superficial em até 100%. O pavimento permeável é recomendado em estacionamentos, pátios residenciais, comerciais e industriais, vias para tráfego de veículos leves e passeios públicos. Esse sistema é composto por uma camada de brita, na base do piso, que filtra a água da chuva, retendo resíduos sólidos que acabam deixando de contaminar e solo e os lençóis freáticos.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2331490"/>
          </a:xfrm>
          <a:noFill/>
        </p:spPr>
        <p:txBody>
          <a:bodyPr rtlCol="0" anchor="b"/>
          <a:lstStyle>
            <a:defPPr>
              <a:defRPr lang="pt-BR"/>
            </a:defPPr>
          </a:lstStyle>
          <a:p>
            <a:pPr rtl="0"/>
            <a:r>
              <a:rPr lang="pt-BR" sz="2800" dirty="0"/>
              <a:t>5. Sensores IoT para monitoramento de alagamentos: tipos, funcionamento e comunicação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2" y="2827209"/>
            <a:ext cx="4917440" cy="3442144"/>
          </a:xfr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Tipos de Sensores IoT para Monitoramento de Alagamentos</a:t>
            </a:r>
          </a:p>
          <a:p>
            <a:pPr rtl="0"/>
            <a:r>
              <a:rPr lang="pt-BR" dirty="0"/>
              <a:t> 1. Sensores de Nível de Água: Medem a altura da coluna d’água em rios, bueiros e vias públicas para identificar riscos de enchentes. Utilizam tecnologias como ultrassom, radar ou pressão hidrostática. </a:t>
            </a:r>
          </a:p>
          <a:p>
            <a:pPr rtl="0"/>
            <a:r>
              <a:rPr lang="pt-BR" dirty="0"/>
              <a:t>2. Sensores de Umidade do Solo: Monitoram a saturação do solo, indicando a capacidade de absorção da água da chuva. </a:t>
            </a:r>
          </a:p>
          <a:p>
            <a:pPr rtl="0"/>
            <a:r>
              <a:rPr lang="pt-BR" dirty="0"/>
              <a:t>3. Sensores de Fluxo: Avaliam a velocidade e a direção do escoamento da água em sistemas de drenagem. </a:t>
            </a:r>
          </a:p>
          <a:p>
            <a:pPr rtl="0"/>
            <a:r>
              <a:rPr lang="pt-BR" dirty="0"/>
              <a:t>4. Câmeras com Inteligência Artificial: Analisam visualmente o acúmulo de água em tempo real, detectando áreas críticas.</a:t>
            </a:r>
          </a:p>
        </p:txBody>
      </p:sp>
      <p:pic>
        <p:nvPicPr>
          <p:cNvPr id="20" name="Espaço Reservado para Imagem 19" descr="Uma imagem ampliada de um gráfico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095588" y="0"/>
            <a:ext cx="6095998" cy="6858000"/>
          </a:xfr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Comunicação de Dados e Integração em Cidades Inteligentes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36483"/>
            <a:ext cx="10929937" cy="3995650"/>
          </a:xfrm>
          <a:noFill/>
        </p:spPr>
        <p:txBody>
          <a:bodyPr vert="horz" lIns="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 integração de sensores IoT em cidades inteligentes permite criar redes interconectadas que monitoram em tempo real as condições de drenagem urbana e possíveis alagamentos. Os dados coletados são consolidados em plataformas de gerenciamento municipal, que utilizam big data e machine learning para identificar padrões e antecipar crises. </a:t>
            </a:r>
          </a:p>
          <a:p>
            <a:pPr marL="342900" indent="-342900" rtl="0">
              <a:buAutoNum type="arabicPeriod"/>
            </a:pPr>
            <a:r>
              <a:rPr lang="pt-BR" dirty="0"/>
              <a:t>1. Rede de Comunicação: Protocolos de baixa potência como </a:t>
            </a:r>
            <a:r>
              <a:rPr lang="pt-BR" dirty="0" err="1"/>
              <a:t>LoRa</a:t>
            </a:r>
            <a:r>
              <a:rPr lang="pt-BR" dirty="0"/>
              <a:t> e NB-IoT permitem o funcionamento contínuo e de baixo custo dos sensores em áreas amplas. Redes 5G facilitam a transmissão de grandes volumes de dados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FFEE3-1C54-6269-E88F-C6D3550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BD873-96EC-4CFD-4581-2CCA0561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29" y="621877"/>
            <a:ext cx="11090274" cy="133200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r>
              <a:rPr lang="pt-BR" sz="4000" dirty="0"/>
              <a:t>2. Sistemas de Gestão Integrada: </a:t>
            </a:r>
            <a:br>
              <a:rPr lang="pt-BR" sz="4000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0650B2-4C6B-603C-58B1-1A680F82F0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0429" y="1965095"/>
            <a:ext cx="11090274" cy="440459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600" dirty="0"/>
              <a:t>Dashboards centralizados apresentam mapas de calor, alertas de risco e previsões meteorológicas. </a:t>
            </a:r>
          </a:p>
          <a:p>
            <a:pPr rtl="0"/>
            <a:r>
              <a:rPr lang="pt-BR" sz="1600" dirty="0"/>
              <a:t>Integração com outros sistemas, como semáforos inteligentes e alertas via aplicativos para os cidadãos. </a:t>
            </a:r>
          </a:p>
          <a:p>
            <a:pPr rtl="0"/>
            <a:r>
              <a:rPr lang="pt-BR" sz="1600" dirty="0"/>
              <a:t>Vantagens da Solução </a:t>
            </a:r>
          </a:p>
          <a:p>
            <a:pPr rtl="0"/>
            <a:r>
              <a:rPr lang="pt-BR" sz="1600" dirty="0"/>
              <a:t>Prevenção de Danos: A identificação precoce de riscos reduz perdas materiais e humanas. </a:t>
            </a:r>
          </a:p>
          <a:p>
            <a:pPr rtl="0"/>
            <a:r>
              <a:rPr lang="pt-BR" sz="1600" dirty="0"/>
              <a:t>Otimização de Infraestrutura: Dados auxiliam no planejamento e manutenção de sistemas de drenagem. </a:t>
            </a:r>
          </a:p>
          <a:p>
            <a:pPr rtl="0"/>
            <a:r>
              <a:rPr lang="pt-BR" sz="1600" dirty="0"/>
              <a:t>Sustentabilidade Urbana: Soluções baseadas em dados promovem o uso eficiente de recursos e a adaptação às mudanças climáticas. </a:t>
            </a:r>
          </a:p>
          <a:p>
            <a:pPr rtl="0"/>
            <a:r>
              <a:rPr lang="pt-BR" sz="1600" dirty="0"/>
              <a:t>Engajamento Cívico: Informações em tempo real fortalecem a comunicação entre governos e cidadãos. Essa proposta, ao aliar sensores IoT à gestão inteligente, representa um passo significativo para aumentar a resiliência urbana, melhorando a qualidade de vida em cidades afetadas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26608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C14B-B422-ADCF-FB4E-675F977F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B049-B31C-B8D8-BFD7-2A9B05B7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Funcionamento dos Sensores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AB803-6E81-BC69-809E-0FDBF55AA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965095"/>
            <a:ext cx="5435600" cy="3995650"/>
          </a:xfrm>
          <a:noFill/>
        </p:spPr>
        <p:txBody>
          <a:bodyPr vert="horz" lIns="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Processo de Funcionamento: </a:t>
            </a:r>
          </a:p>
          <a:p>
            <a:pPr rtl="0"/>
            <a:r>
              <a:rPr lang="pt-BR" dirty="0"/>
              <a:t>1. Coleta de Dados: Sensores detectam condições ambientais e registram leituras periódicas.</a:t>
            </a:r>
          </a:p>
          <a:p>
            <a:pPr rtl="0"/>
            <a:r>
              <a:rPr lang="pt-BR" dirty="0"/>
              <a:t>2. Processamento Local: Dados básicos são processados no dispositivo para reduzir o volume de transmissão.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C2EF81-6086-5146-C5B1-16E4D81819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1305" y="1965095"/>
            <a:ext cx="5339397" cy="399565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600" dirty="0"/>
              <a:t>3. Transmissão de Dados: Informações são enviadas para uma central de controle ou armazenadas em nuvem. Audiência de prática</a:t>
            </a:r>
          </a:p>
          <a:p>
            <a:pPr rtl="0"/>
            <a:r>
              <a:rPr lang="pt-BR" sz="1600" dirty="0"/>
              <a:t>4. Análise e Ação: Sistemas de inteligência artificial e análise preditiva processam os dados para gerar alertas e orientar ações preventivas ou corretivas </a:t>
            </a:r>
          </a:p>
          <a:p>
            <a:pPr rtl="0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47325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6D122-6982-C9B9-FBC3-F47AC81C3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FA919-892C-98A5-5D3E-62D412F8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  <a:noFill/>
        </p:spPr>
        <p:txBody>
          <a:bodyPr lIns="0" rtlCol="0">
            <a:normAutofit fontScale="9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7. Benefícios e sustentabilidade: impacto positivo no controle de alagamentos e viabilidade econômica.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F882B-E4E1-8BC5-3F60-1AEDA190A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965095"/>
            <a:ext cx="5435600" cy="3995650"/>
          </a:xfrm>
          <a:noFill/>
        </p:spPr>
        <p:txBody>
          <a:bodyPr vert="horz" lIns="0" tIns="45720" rIns="91440" bIns="45720" rtlCol="0" anchor="t">
            <a:normAutofit fontScale="925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Em 2024 a prefeitura de São Paulo investe R$166,6 milhões em projetos contra os alagamentos ajudando cerca de 500 mil pessoas em estado crítico tendo um impacto positivo em grandes áreas urbanas e melhorando a qualidade de vida local e gerando Benefícios como descritos a abaixo: </a:t>
            </a:r>
          </a:p>
          <a:p>
            <a:pPr marL="342900" indent="-342900" rtl="0">
              <a:buAutoNum type="arabicPeriod"/>
            </a:pPr>
            <a:r>
              <a:rPr lang="pt-BR" dirty="0"/>
              <a:t>Redução de Danos à Infraestrutura e Propriedades: os alagamentos podem causas destruição em ruas, imóveis, instalações comerciais além de prejudicar o transporte. Com a ajuda de um sistema de drenagem inteligente os danos econômicos tiveram uma grande redução. </a:t>
            </a:r>
          </a:p>
          <a:p>
            <a:pPr marL="342900" indent="-342900" rtl="0">
              <a:buAutoNum type="arabicPeriod"/>
            </a:pPr>
            <a:r>
              <a:rPr lang="pt-BR" dirty="0"/>
              <a:t>Proteção a saúde humana: Doenças transmissíveis pela água contaminada dos alagamentos têm causado danos a vida humana doenças dermatológicas como a “dermatite de contato”.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50319B-C224-3F56-6BF9-EA6CEF9A9DF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1305" y="1965095"/>
            <a:ext cx="5339397" cy="3995650"/>
          </a:xfrm>
          <a:noFill/>
        </p:spPr>
        <p:txBody>
          <a:bodyPr lIns="0"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600" dirty="0"/>
              <a:t>3. Melhora da Qualidade Ambiental: Tendo Soluções naturais como jardins de chuva (uma infraestrutura natural que absorve a água do pavimento) e vegetação nativa, ambos ajudam a filtrar os poluentes antes que atinjam os ecossistemas. </a:t>
            </a:r>
          </a:p>
          <a:p>
            <a:pPr rtl="0"/>
            <a:r>
              <a:rPr lang="pt-BR" sz="1600" dirty="0"/>
              <a:t>4. Desenvolvimento Econômico: Com a redução de danos a infraestruturas e a propriedades melhora a atividade econômica e com a preservação de áreas verdes podem aumentar o valor imobiliário 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49790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Espaço Reservado para Imagem 24" descr="Imagem ampliada de uma rede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3" r="1" b="30474"/>
          <a:stretch/>
        </p:blipFill>
        <p:spPr>
          <a:xfrm>
            <a:off x="20" y="0"/>
            <a:ext cx="12191980" cy="6857990"/>
          </a:xfr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</p:spPr>
        <p:txBody>
          <a:bodyPr wrap="square" rtlCol="0" anchor="b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Obrigado!!</a:t>
            </a:r>
          </a:p>
        </p:txBody>
      </p:sp>
      <p:sp>
        <p:nvSpPr>
          <p:cNvPr id="30" name="Subtitle 3">
            <a:extLst>
              <a:ext uri="{FF2B5EF4-FFF2-40B4-BE49-F238E27FC236}">
                <a16:creationId xmlns:a16="http://schemas.microsoft.com/office/drawing/2014/main" id="{71051CC0-2162-1829-A288-409535368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Sumário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 fontScale="700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1. RESUMO/ABSTRACT (O resumo deve apresentar uma visão geral do artigo, destacando os objetivos, a metodologia, os resultados principais e a conclusão.) </a:t>
            </a:r>
          </a:p>
          <a:p>
            <a:pPr rtl="0"/>
            <a:r>
              <a:rPr lang="pt-BR" dirty="0"/>
              <a:t>2. Introdução (A introdução deve contextualizar o problema, explicar sua relevância e justificar a necessidade do estudo) </a:t>
            </a:r>
          </a:p>
          <a:p>
            <a:pPr rtl="0"/>
            <a:r>
              <a:rPr lang="pt-BR" dirty="0"/>
              <a:t>3. Limitações dos sistemas de drenagem tradicionais: desafios enfrentados em cidades como São Paulo. (Pesquisa e levantamento de dados) </a:t>
            </a:r>
          </a:p>
          <a:p>
            <a:pPr rtl="0"/>
            <a:r>
              <a:rPr lang="pt-BR" dirty="0"/>
              <a:t>4. Tecnologias de pavimentação permeável: tipos de materiais e benefícios para drenagem urbana. (Pesquisa e levantamento de dados)- Tecnologias de pavimentação inteligente: Materiais permeáveis, pavimentação porosa, sistemas de drenagem eficientes. </a:t>
            </a:r>
          </a:p>
          <a:p>
            <a:pPr rtl="0"/>
            <a:r>
              <a:rPr lang="pt-BR" dirty="0"/>
              <a:t>5. Sensores IoT para monitoramento de alagamentos: tipos, funcionamento e comunicação de dados. (Proposta de solução) -Internet das Coisas (IoT) em cidades inteligentes: Sensores de nível de água, monitoramento de drenagem, integração de dados. </a:t>
            </a:r>
          </a:p>
          <a:p>
            <a:pPr rtl="0"/>
            <a:r>
              <a:rPr lang="pt-BR" dirty="0"/>
              <a:t>6. Modelo proposto para integração de pavimentação inteligente e IoT: como o sistema funcionaria na prática. (Proposta de solução) </a:t>
            </a:r>
          </a:p>
          <a:p>
            <a:pPr rtl="0"/>
            <a:r>
              <a:rPr lang="pt-BR" dirty="0"/>
              <a:t>7. Benefícios e sustentabilidade: impacto positivo no controle de alagamentos e viabilidade econômica. (Impacto) </a:t>
            </a:r>
          </a:p>
          <a:p>
            <a:pPr rtl="0"/>
            <a:r>
              <a:rPr lang="pt-BR" dirty="0"/>
              <a:t>8. Conclusão </a:t>
            </a:r>
          </a:p>
          <a:p>
            <a:pPr rtl="0"/>
            <a:r>
              <a:rPr lang="pt-BR" dirty="0"/>
              <a:t>9. Referências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sz="4800" dirty="0"/>
              <a:t>Sistemas Computacionais e Segurança </a:t>
            </a:r>
            <a:br>
              <a:rPr lang="pt-BR" dirty="0"/>
            </a:br>
            <a:r>
              <a:rPr lang="pt-BR" sz="2400" dirty="0"/>
              <a:t>Professor Robson Calvetti</a:t>
            </a:r>
          </a:p>
        </p:txBody>
      </p:sp>
      <p:pic>
        <p:nvPicPr>
          <p:cNvPr id="11" name="Espaço Reservado para Imagem 15" descr="Tela de fundo digital de pontos de dado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4159160" cy="3155900"/>
          </a:xfrm>
          <a:noFill/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3200" dirty="0"/>
              <a:t>RESUMO/ABSTRACT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3526889" cy="2352356"/>
          </a:xfrm>
          <a:noFill/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7" name="Espaço Reservado para Imagem 17" descr="Uma pessoa desenhando em um quadro branco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8049" y="788713"/>
            <a:ext cx="5132388" cy="5132388"/>
          </a:xfr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 fontScale="925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 gestão de ruas alagadas é uma solução inovadora que combina com tecnologias avançadas e infraestruturas adaptadas para mitigar os impactos das enchentes nas áreas urbanas. Com o crescimento das cidades e o aumento da impermeabilização do solo as enchentes se tornaram um problema recorrente, causando danos materiais, interrupções no tráfego e riscos à saúde pública. Nesse contexto, a integração de pavimentação inteligente e dispositivos baseados na internet das coisas (IoT) surge como uma abordagem eficaz para enfrentar esses desafios. A pavimentação inteligente utiliza materiais permeáveis e sistemas de drenagem integrados que permitem a absorção e o escoamento eficiente da água nas vias. Paralelamente, sensores IoT, instalados em pontos estratégicos, monitoram em tempo real fatores como níveis de água, condições do solo e fluxo de tráfego. Essas informações são transmitidas para sistemas de gestão centralizadas, permitindo a tomada de decisões rápidas e baseadas em dados. Essa abordagem não apenas contribui para a redução dos impactos das enchentes, mas também promove a sustentabilidade urbana, ao melhorar a resiliência das cidades às mudanças climáticas e otimizar o uso de recursos. Além disso, possibilita uma gestão mais eficiente das emergências e do planejamento urbano, proporcionando maior segurança e qualidade de vida para os moradores.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334" y="1486747"/>
            <a:ext cx="9144000" cy="2286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3. Limitações dos sistemas de drenagem tradicionais: desafios enfrentados em cidades como São Paulo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40"/>
            <a:ext cx="9144000" cy="2286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600" dirty="0"/>
              <a:t>Os sistemas de drenagem tradicionais enfrentam várias limitações, especialmente em grandes cidades como São Paulo, onde a urbanização acelerada e a densidade populacional intensificam os desafios. Abaixo estão os principais problemas: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638C4-B84B-53D6-4B7B-94ABA49C9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B2E49B-D6A6-F01B-7B4F-3593F1BB7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59" y="564708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3.1. Impermeabilização do solo: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1600" dirty="0"/>
              <a:t>Expansão Urbana e Crescimento de Infraestruturas: Uma das maiores causas da impermeabilização do solo é o crescimento acelerado das cidades. O aumento da população e da demanda por moradia, transporte e comércio leva à construção de novas áreas urbanas, como edifícios, rodovias, estacionamentos e calçadas. Todos esses elementos são compostos por materiais impermeáveis, principalmente concreto e asfalto, que bloqueiam a infiltração de água no solo. Dados alarmantes: Segundo a ONU, mais de 55% da população mundial vive em áreas urbanas, e esse número deve crescer para 68% até 2050. Com o aumento da urbanização, mais solos naturais serão cobertos por superfícies impermeáveis, exacerbando o problema.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9E1D740-EEC9-E600-4722-9393FF316DA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5543" y="1021908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1600" dirty="0"/>
              <a:t>Impacto: Perda de Biodiversidade - A impermeabilização do solo contribui para a perda de biodiversidade, principalmente em áreas onde habitats naturais são substituídos por superfícies artificiais. O desaparecimento de áreas verdes e a drenagem inadequada afetam diretamente a fauna e a flora locais, dificultando a sobrevivência de espécies que dependem de habitats naturais para se alimentar e se reproduzir.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1600" dirty="0"/>
              <a:t>Aumento das enchentes e inundações urbanas: aumento das enchentes e inundações em áreas urbanas. Principalmente, quando o solo é coberto por materiais impermeáveis, a água da chuva não consegue infiltrar no solo e se acumula na superfície, resultando em enchentes. De fato, esse problema é agravado em áreas com sistemas de drenagem insuficientes ou mal planejados. Fato alarmante: Em cidades altamente impermeabilizadas, como São Paulo e Tóquio, o número de enchentes aumentou drasticamente nas últimas décadas. Estudos mostram que a impermeabilização do solo pode aumentar o risco de inundações em até 40%. 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7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58" y="750974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3.2. Sistemas subdimensionados ou antigos: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Muitas redes de drenagem foram projetadas décadas atrás, sem considerar o crescimento populacional e o aumento do volume de chuvas.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Incapacidade de escoar a água durante tempestades intensas, causando transbordamentos.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rtl="0"/>
            <a:r>
              <a:rPr lang="pt-BR" dirty="0"/>
              <a:t>3.3. Assoreamento de rios e córregos: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 erosão do solo e o despejo de resíduos sólidos obstruem os cursos d’água e as estruturas de drenagem.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Redução da capacidade de vazão e aumento do risco de inundações.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5542" y="750974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3.4. Gestão inadequada de resíduos sólidos: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Descarte incorreto de lixo em vias públicas e encostas.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Entupimento de bocas de lobo e galerias, agravando os problemas de drenagem.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  <a:p>
            <a:pPr rtl="0"/>
            <a:r>
              <a:rPr lang="pt-BR" dirty="0"/>
              <a:t>3.5. Falta de áreas verdes e espaços de retenção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 ocupação urbana reduz as áreas de vegetação que ajudam a absorver e retardar o escoamento da água.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Aceleração do fluxo de água para os sistemas de drenagem, sobrecarregando-os. 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4658E-8745-489E-BE52-9678C8C2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5155DB-C290-DD14-7552-DC3ADC8A2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58" y="750974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3.6. Mudanças climáticas: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 Chuvas mais intensas e imprevisíveis em função das mudanças climáticas.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Os sistemas existentes não estão preparados para lidar com volumes extremos de água. 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3.7. Ocupação irregular e desordenada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Construções em áreas de risco, como margens de rios e encostas, dificultam a implementação e manutenção de infraestrutura adequada.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Agravamento de enchentes e deslizamentos.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45B082-8900-D911-2B9D-3D8C6055B7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5542" y="750974"/>
            <a:ext cx="5435600" cy="60138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3.8. Falta de planejamento integrado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Ausência de uma abordagem que integre drenagem urbana com planejamento do uso do solo e outras infraestruturas.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Impacto: Soluções fragmentadas que não resolvem o problema de forma eficiente.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34845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43_TF33713516_Win32" id="{381BE384-4E88-40D9-BE21-FE65AFA21B4D}" vid="{52A1BC7B-5E05-4786-AE3A-7C32E2BD0D9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{61BC63E1-B0E7-46DF-9DD0-AAC6240B9BA9}tf33713516_win32</Template>
  <TotalTime>49</TotalTime>
  <Words>1963</Words>
  <Application>Microsoft Office PowerPoint</Application>
  <PresentationFormat>Widescreen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Gestão Inteligente de ruas Alagáveis com Pavimentação Inovadora e Internet das Coisas (IoT): Soluções para Prevenção de Inundações Urbanas.      Alunos: Annely Desireé Junemann - RA: 824217739  Larissa da Silva Maschio - RA: 824221401  Francisco Alexandre Santos Melo - RA: 824219751  Natasha Melo de Sousa - RA: 82429222  Yasmin Victória Alves de Sousa - RA: 824210011</vt:lpstr>
      <vt:lpstr>Sumário </vt:lpstr>
      <vt:lpstr>Sistemas Computacionais e Segurança  Professor Robson Calvetti</vt:lpstr>
      <vt:lpstr>RESUMO/ABSTRACT</vt:lpstr>
      <vt:lpstr>Introdução </vt:lpstr>
      <vt:lpstr>3. Limitações dos sistemas de drenagem tradicionais: desafios enfrentados em cidades como São Paulo</vt:lpstr>
      <vt:lpstr>Apresentação do PowerPoint</vt:lpstr>
      <vt:lpstr>Apresentação do PowerPoint</vt:lpstr>
      <vt:lpstr>Apresentação do PowerPoint</vt:lpstr>
      <vt:lpstr>4. Tecnologias de pavimentação permeáveis: tipos de materiais e benefícios para drenagem urbana. </vt:lpstr>
      <vt:lpstr>5. Sensores IoT para monitoramento de alagamentos: tipos, funcionamento e comunicação de dados</vt:lpstr>
      <vt:lpstr>Comunicação de Dados e Integração em Cidades Inteligentes</vt:lpstr>
      <vt:lpstr>2. Sistemas de Gestão Integrada:  </vt:lpstr>
      <vt:lpstr>Funcionamento dos Sensores</vt:lpstr>
      <vt:lpstr>7. Benefícios e sustentabilidade: impacto positivo no controle de alagamentos e viabilidade econômica.</vt:lpstr>
      <vt:lpstr>Obrigado!!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Yasmin Victória Alves de Sousa - 824210011</dc:creator>
  <cp:lastModifiedBy>Yasmin Victória Alves de Sousa - 824210011</cp:lastModifiedBy>
  <cp:revision>1</cp:revision>
  <dcterms:created xsi:type="dcterms:W3CDTF">2024-11-19T21:48:09Z</dcterms:created>
  <dcterms:modified xsi:type="dcterms:W3CDTF">2024-11-19T22:37:24Z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