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  <p:embeddedFont>
      <p:font typeface="Montserrat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33" roundtripDataSignature="AMtx7mgYQToWNB1HfkGV6fAPGSkA1vDEf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C4132C2-9368-4BB7-BE70-1FA83D4FE008}">
  <a:tblStyle styleId="{EC4132C2-9368-4BB7-BE70-1FA83D4FE008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Montserrat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ontserrat-italic.fntdata"/><Relationship Id="rId30" Type="http://schemas.openxmlformats.org/officeDocument/2006/relationships/font" Target="fonts/Montserrat-bold.fntdata"/><Relationship Id="rId11" Type="http://schemas.openxmlformats.org/officeDocument/2006/relationships/slide" Target="slides/slide5.xml"/><Relationship Id="rId33" Type="http://customschemas.google.com/relationships/presentationmetadata" Target="metadata"/><Relationship Id="rId10" Type="http://schemas.openxmlformats.org/officeDocument/2006/relationships/slide" Target="slides/slide4.xml"/><Relationship Id="rId32" Type="http://schemas.openxmlformats.org/officeDocument/2006/relationships/font" Target="fonts/Montserrat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9899303d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9899303d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83f46d68e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83f46d68e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a6794662c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a6794662c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a6794662c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g2a6794662c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a6794662c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g2a6794662c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a6794662cc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g2a6794662c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3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2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2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2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2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gif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9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g29899303d14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g29899303d14_0_0"/>
          <p:cNvSpPr txBox="1"/>
          <p:nvPr>
            <p:ph idx="1" type="subTitle"/>
          </p:nvPr>
        </p:nvSpPr>
        <p:spPr>
          <a:xfrm>
            <a:off x="311700" y="2451150"/>
            <a:ext cx="8520600" cy="12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Урок 6.</a:t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ru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Алгоритмы сортировки</a:t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1"/>
          <p:cNvSpPr txBox="1"/>
          <p:nvPr>
            <p:ph type="title"/>
          </p:nvPr>
        </p:nvSpPr>
        <p:spPr>
          <a:xfrm>
            <a:off x="111450" y="4661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Сортировка кучей</a:t>
            </a:r>
            <a:endParaRPr/>
          </a:p>
        </p:txBody>
      </p:sp>
      <p:sp>
        <p:nvSpPr>
          <p:cNvPr id="116" name="Google Shape;116;p11"/>
          <p:cNvSpPr txBox="1"/>
          <p:nvPr>
            <p:ph idx="1" type="body"/>
          </p:nvPr>
        </p:nvSpPr>
        <p:spPr>
          <a:xfrm>
            <a:off x="311700" y="1152475"/>
            <a:ext cx="3819000" cy="36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946"/>
              <a:buNone/>
            </a:pPr>
            <a:r>
              <a:rPr lang="ru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Сортировка кучей использует структуру данных "куча". Она превращает список в кучу, где каждый элемент имеет родительский и дочерний элементы. Затем она постепенно извлекает наибольший элемент, чтобы получить отсортированный список.</a:t>
            </a:r>
            <a:endParaRPr sz="24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ru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Сложность: </a:t>
            </a:r>
            <a:r>
              <a:rPr lang="ru"/>
              <a:t>О(</a:t>
            </a:r>
            <a:r>
              <a:rPr lang="ru">
                <a:solidFill>
                  <a:srgbClr val="434343"/>
                </a:solidFill>
              </a:rPr>
              <a:t>nlog n</a:t>
            </a:r>
            <a:r>
              <a:rPr lang="ru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sz="1700"/>
          </a:p>
        </p:txBody>
      </p:sp>
      <p:pic>
        <p:nvPicPr>
          <p:cNvPr id="117" name="Google Shape;11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30700" y="1152475"/>
            <a:ext cx="4701600" cy="3593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83f46d68ea_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Алгоритмическая сложность</a:t>
            </a:r>
            <a:endParaRPr/>
          </a:p>
        </p:txBody>
      </p:sp>
      <p:sp>
        <p:nvSpPr>
          <p:cNvPr id="123" name="Google Shape;123;g283f46d68ea_0_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Сложность алгоритма в программировании - это показатель, который позволяет оценить, насколько быстро или медленно алгоритм будет работать в зависимости от размера входных данных. Алгоритмическая сложность может быть выражена в виде количества операций, времени выполнения или использования ресурсов (таких как память или процессорное время). Чем больше операций или ресурсов требуется для выполнения алгоритма, тем более сложным он считается.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a6794662cc_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Arial"/>
              <a:buNone/>
            </a:pPr>
            <a:r>
              <a:rPr lang="ru"/>
              <a:t>Как образуется сложность?</a:t>
            </a:r>
            <a:endParaRPr/>
          </a:p>
        </p:txBody>
      </p:sp>
      <p:sp>
        <p:nvSpPr>
          <p:cNvPr id="129" name="Google Shape;129;g2a6794662cc_0_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Существует несколько разных обозначений для сложности, но мы поговорим только о самом популярном Big O (“О большое”)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23"/>
              <a:buFont typeface="Arial"/>
              <a:buNone/>
            </a:pPr>
            <a:r>
              <a:rPr lang="ru"/>
              <a:t>Такое обозначение показывает то, как сложность алгоритма </a:t>
            </a:r>
            <a:r>
              <a:rPr lang="ru"/>
              <a:t>растет</a:t>
            </a:r>
            <a:r>
              <a:rPr lang="ru"/>
              <a:t> с увеличением входных данных. </a:t>
            </a:r>
            <a:r>
              <a:rPr b="1" lang="ru"/>
              <a:t>При этом она всегда показывает худший вариант развития событий - верхнюю границу.</a:t>
            </a:r>
            <a:br>
              <a:rPr b="1" lang="ru"/>
            </a:br>
            <a:br>
              <a:rPr b="1" lang="ru"/>
            </a:br>
            <a:r>
              <a:rPr b="1" lang="ru"/>
              <a:t>Сложность O(1):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999999"/>
                </a:solidFill>
              </a:rPr>
              <a:t>//действие не требует прохождения по элементам контейнера, а значит не зависит от его размера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23"/>
              <a:buFont typeface="Arial"/>
              <a:buNone/>
            </a:pPr>
            <a:r>
              <a:rPr lang="ru">
                <a:solidFill>
                  <a:srgbClr val="999999"/>
                </a:solidFill>
              </a:rPr>
              <a:t>1024 элемента = 1 действие</a:t>
            </a: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a6794662cc_0_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Как образуется сложность?</a:t>
            </a:r>
            <a:endParaRPr/>
          </a:p>
        </p:txBody>
      </p:sp>
      <p:sp>
        <p:nvSpPr>
          <p:cNvPr id="135" name="Google Shape;135;g2a6794662cc_0_9"/>
          <p:cNvSpPr txBox="1"/>
          <p:nvPr>
            <p:ph idx="1" type="body"/>
          </p:nvPr>
        </p:nvSpPr>
        <p:spPr>
          <a:xfrm>
            <a:off x="311700" y="1017725"/>
            <a:ext cx="8520600" cy="39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29032"/>
              <a:buNone/>
            </a:pPr>
            <a:r>
              <a:rPr b="1" lang="ru"/>
              <a:t>Сложность O(n):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29032"/>
              <a:buNone/>
            </a:pPr>
            <a:r>
              <a:rPr lang="ru">
                <a:solidFill>
                  <a:srgbClr val="999999"/>
                </a:solidFill>
              </a:rPr>
              <a:t>for(int i=0; i&lt;n; i++) { //действие }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29032"/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09"/>
              <a:buFont typeface="Arial"/>
              <a:buNone/>
            </a:pPr>
            <a:r>
              <a:rPr lang="ru">
                <a:solidFill>
                  <a:srgbClr val="999999"/>
                </a:solidFill>
              </a:rPr>
              <a:t>1024 = </a:t>
            </a:r>
            <a:r>
              <a:rPr lang="ru">
                <a:solidFill>
                  <a:schemeClr val="dk1"/>
                </a:solidFill>
              </a:rPr>
              <a:t>1024</a:t>
            </a:r>
            <a:r>
              <a:rPr lang="ru">
                <a:solidFill>
                  <a:srgbClr val="999999"/>
                </a:solidFill>
              </a:rPr>
              <a:t> (столько действий будет при количестве элементов 1024)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09"/>
              <a:buFont typeface="Arial"/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09"/>
              <a:buFont typeface="Arial"/>
              <a:buNone/>
            </a:pPr>
            <a:r>
              <a:rPr b="1" lang="ru"/>
              <a:t>Сложность O(n^2):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29032"/>
              <a:buNone/>
            </a:pPr>
            <a:r>
              <a:rPr lang="ru">
                <a:solidFill>
                  <a:srgbClr val="999999"/>
                </a:solidFill>
              </a:rPr>
              <a:t>for(int i=0; i&lt;n; i++) { 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29032"/>
              <a:buNone/>
            </a:pPr>
            <a:r>
              <a:rPr lang="ru">
                <a:solidFill>
                  <a:srgbClr val="999999"/>
                </a:solidFill>
              </a:rPr>
              <a:t>	for(int j=0; j&lt;n; j++){ </a:t>
            </a:r>
            <a:endParaRPr>
              <a:solidFill>
                <a:srgbClr val="999999"/>
              </a:solidFill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29032"/>
              <a:buNone/>
            </a:pPr>
            <a:r>
              <a:rPr lang="ru">
                <a:solidFill>
                  <a:srgbClr val="999999"/>
                </a:solidFill>
              </a:rPr>
              <a:t>//действие </a:t>
            </a:r>
            <a:endParaRPr>
              <a:solidFill>
                <a:srgbClr val="999999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29032"/>
              <a:buNone/>
            </a:pPr>
            <a:r>
              <a:rPr lang="ru">
                <a:solidFill>
                  <a:srgbClr val="999999"/>
                </a:solidFill>
              </a:rPr>
              <a:t>}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29032"/>
              <a:buNone/>
            </a:pPr>
            <a:r>
              <a:rPr lang="ru">
                <a:solidFill>
                  <a:srgbClr val="999999"/>
                </a:solidFill>
              </a:rPr>
              <a:t>}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29032"/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29032"/>
              <a:buNone/>
            </a:pPr>
            <a:r>
              <a:rPr lang="ru">
                <a:solidFill>
                  <a:srgbClr val="999999"/>
                </a:solidFill>
              </a:rPr>
              <a:t>1024^2 = </a:t>
            </a:r>
            <a:r>
              <a:rPr lang="ru">
                <a:solidFill>
                  <a:schemeClr val="dk1"/>
                </a:solidFill>
              </a:rPr>
              <a:t>1048576</a:t>
            </a:r>
            <a:r>
              <a:rPr lang="ru">
                <a:solidFill>
                  <a:srgbClr val="999999"/>
                </a:solidFill>
              </a:rPr>
              <a:t> (столько действий будет при количестве элементов 1024)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Как образуется сложность?</a:t>
            </a:r>
            <a:endParaRPr/>
          </a:p>
        </p:txBody>
      </p:sp>
      <p:sp>
        <p:nvSpPr>
          <p:cNvPr id="141" name="Google Shape;141;p12"/>
          <p:cNvSpPr txBox="1"/>
          <p:nvPr>
            <p:ph idx="1" type="body"/>
          </p:nvPr>
        </p:nvSpPr>
        <p:spPr>
          <a:xfrm>
            <a:off x="311700" y="1017725"/>
            <a:ext cx="8520600" cy="39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/>
              <a:t>Сложность O(logn): (не путать со сложностью O(</a:t>
            </a:r>
            <a:r>
              <a:rPr b="1" lang="ru">
                <a:solidFill>
                  <a:srgbClr val="FF0000"/>
                </a:solidFill>
              </a:rPr>
              <a:t>n</a:t>
            </a:r>
            <a:r>
              <a:rPr b="1" lang="ru"/>
              <a:t>logn))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23"/>
              <a:buNone/>
            </a:pPr>
            <a:r>
              <a:rPr lang="ru">
                <a:solidFill>
                  <a:srgbClr val="999999"/>
                </a:solidFill>
              </a:rPr>
              <a:t>for(int i=0; i&lt;n; i++) { //на каждом шаге n уменьшается в два раза (n/=2)}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999999"/>
                </a:solidFill>
              </a:rPr>
              <a:t>log</a:t>
            </a:r>
            <a:r>
              <a:rPr lang="ru" sz="1025">
                <a:solidFill>
                  <a:srgbClr val="999999"/>
                </a:solidFill>
              </a:rPr>
              <a:t>2</a:t>
            </a:r>
            <a:r>
              <a:rPr lang="ru">
                <a:solidFill>
                  <a:srgbClr val="999999"/>
                </a:solidFill>
              </a:rPr>
              <a:t>1024 = </a:t>
            </a:r>
            <a:r>
              <a:rPr lang="ru">
                <a:solidFill>
                  <a:schemeClr val="dk1"/>
                </a:solidFill>
              </a:rPr>
              <a:t>10</a:t>
            </a:r>
            <a:r>
              <a:rPr lang="ru">
                <a:solidFill>
                  <a:srgbClr val="999999"/>
                </a:solidFill>
              </a:rPr>
              <a:t> (столько действий будет при количестве элементов 1024)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323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323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/>
              <a:t>Сложность O(</a:t>
            </a:r>
            <a:r>
              <a:rPr b="1" lang="ru">
                <a:solidFill>
                  <a:srgbClr val="FF0000"/>
                </a:solidFill>
              </a:rPr>
              <a:t>n</a:t>
            </a:r>
            <a:r>
              <a:rPr b="1" lang="ru"/>
              <a:t>logn):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23"/>
              <a:buFont typeface="Arial"/>
              <a:buNone/>
            </a:pPr>
            <a:r>
              <a:rPr lang="ru">
                <a:solidFill>
                  <a:srgbClr val="999999"/>
                </a:solidFill>
              </a:rPr>
              <a:t>for(int i=0; i&lt;n; i++) { //на каждом шаге n уменьшается в два раза (n/=2)}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999999"/>
                </a:solidFill>
              </a:rPr>
              <a:t>1024 * log</a:t>
            </a:r>
            <a:r>
              <a:rPr lang="ru" sz="1025">
                <a:solidFill>
                  <a:srgbClr val="999999"/>
                </a:solidFill>
              </a:rPr>
              <a:t>2</a:t>
            </a:r>
            <a:r>
              <a:rPr lang="ru">
                <a:solidFill>
                  <a:srgbClr val="999999"/>
                </a:solidFill>
              </a:rPr>
              <a:t>1024 = </a:t>
            </a:r>
            <a:r>
              <a:rPr lang="ru">
                <a:solidFill>
                  <a:schemeClr val="dk1"/>
                </a:solidFill>
              </a:rPr>
              <a:t>10240</a:t>
            </a:r>
            <a:r>
              <a:rPr lang="ru">
                <a:solidFill>
                  <a:srgbClr val="999999"/>
                </a:solidFill>
              </a:rPr>
              <a:t> (столько действий будет при количестве элементов 1024)</a:t>
            </a:r>
            <a:endParaRPr/>
          </a:p>
        </p:txBody>
      </p:sp>
      <p:pic>
        <p:nvPicPr>
          <p:cNvPr id="142" name="Google Shape;142;p12"/>
          <p:cNvPicPr preferRelativeResize="0"/>
          <p:nvPr/>
        </p:nvPicPr>
        <p:blipFill rotWithShape="1">
          <a:blip r:embed="rId3">
            <a:alphaModFix/>
          </a:blip>
          <a:srcRect b="24158" l="16141" r="18794" t="48010"/>
          <a:stretch/>
        </p:blipFill>
        <p:spPr>
          <a:xfrm>
            <a:off x="6631500" y="2349175"/>
            <a:ext cx="2082200" cy="66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Алгоритмическая сложность популярных сортировок</a:t>
            </a:r>
            <a:endParaRPr/>
          </a:p>
        </p:txBody>
      </p:sp>
      <p:sp>
        <p:nvSpPr>
          <p:cNvPr id="148" name="Google Shape;148;p13"/>
          <p:cNvSpPr txBox="1"/>
          <p:nvPr>
            <p:ph idx="1" type="body"/>
          </p:nvPr>
        </p:nvSpPr>
        <p:spPr>
          <a:xfrm>
            <a:off x="311700" y="1152475"/>
            <a:ext cx="8520600" cy="13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ru"/>
              <a:t>Для алгоритмов сортировок сложность O(n) является лучшей, так как при любой сортировке нужно хотя бы один раз пройтись по всем элементам в массиве (n - количество элементов)</a:t>
            </a:r>
            <a:endParaRPr/>
          </a:p>
        </p:txBody>
      </p:sp>
      <p:graphicFrame>
        <p:nvGraphicFramePr>
          <p:cNvPr id="149" name="Google Shape;149;p13"/>
          <p:cNvGraphicFramePr/>
          <p:nvPr/>
        </p:nvGraphicFramePr>
        <p:xfrm>
          <a:off x="311700" y="2373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{EC4132C2-9368-4BB7-BE70-1FA83D4FE008}</a:tableStyleId>
              </a:tblPr>
              <a:tblGrid>
                <a:gridCol w="2355125"/>
                <a:gridCol w="1503075"/>
                <a:gridCol w="1589225"/>
                <a:gridCol w="1531800"/>
                <a:gridCol w="1541375"/>
              </a:tblGrid>
              <a:tr h="280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solidFill>
                            <a:srgbClr val="333A4D"/>
                          </a:solidFill>
                        </a:rPr>
                        <a:t>Алгоритм сортировки</a:t>
                      </a:r>
                      <a:endParaRPr sz="1400" u="none" cap="none" strike="noStrike">
                        <a:solidFill>
                          <a:srgbClr val="333A4D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solidFill>
                            <a:srgbClr val="333A4D"/>
                          </a:solidFill>
                        </a:rPr>
                        <a:t>Худший случай</a:t>
                      </a:r>
                      <a:endParaRPr sz="1400" u="none" cap="none" strike="noStrike">
                        <a:solidFill>
                          <a:srgbClr val="333A4D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solidFill>
                            <a:srgbClr val="333A4D"/>
                          </a:solidFill>
                        </a:rPr>
                        <a:t>Средний случай</a:t>
                      </a:r>
                      <a:endParaRPr sz="1400" u="none" cap="none" strike="noStrike">
                        <a:solidFill>
                          <a:srgbClr val="333A4D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solidFill>
                            <a:srgbClr val="333A4D"/>
                          </a:solidFill>
                        </a:rPr>
                        <a:t>Лучший случай</a:t>
                      </a:r>
                      <a:endParaRPr sz="1400" u="none" cap="none" strike="noStrike">
                        <a:solidFill>
                          <a:srgbClr val="333A4D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solidFill>
                            <a:srgbClr val="333A4D"/>
                          </a:solidFill>
                        </a:rPr>
                        <a:t>Объем памяти</a:t>
                      </a:r>
                      <a:endParaRPr sz="1400" u="none" cap="none" strike="noStrike">
                        <a:solidFill>
                          <a:srgbClr val="333A4D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8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solidFill>
                            <a:srgbClr val="333A4D"/>
                          </a:solidFill>
                        </a:rPr>
                        <a:t>Сортировка пузырьком</a:t>
                      </a:r>
                      <a:endParaRPr sz="1400" u="none" cap="none" strike="noStrike">
                        <a:solidFill>
                          <a:srgbClr val="333A4D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solidFill>
                            <a:srgbClr val="333A4D"/>
                          </a:solidFill>
                        </a:rPr>
                        <a:t>n^2</a:t>
                      </a:r>
                      <a:endParaRPr sz="1400" u="none" cap="none" strike="noStrike">
                        <a:solidFill>
                          <a:srgbClr val="333A4D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solidFill>
                            <a:srgbClr val="333A4D"/>
                          </a:solidFill>
                        </a:rPr>
                        <a:t>n^2</a:t>
                      </a:r>
                      <a:endParaRPr sz="1400" u="none" cap="none" strike="noStrike">
                        <a:solidFill>
                          <a:srgbClr val="333A4D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solidFill>
                            <a:srgbClr val="333A4D"/>
                          </a:solidFill>
                        </a:rPr>
                        <a:t>n</a:t>
                      </a:r>
                      <a:endParaRPr sz="1400" u="none" cap="none" strike="noStrike">
                        <a:solidFill>
                          <a:srgbClr val="333A4D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solidFill>
                            <a:srgbClr val="333A4D"/>
                          </a:solidFill>
                        </a:rPr>
                        <a:t>1</a:t>
                      </a:r>
                      <a:endParaRPr sz="1400" u="none" cap="none" strike="noStrike">
                        <a:solidFill>
                          <a:srgbClr val="333A4D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2C4C9"/>
                    </a:solidFill>
                  </a:tcPr>
                </a:tc>
              </a:tr>
              <a:tr h="268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solidFill>
                            <a:srgbClr val="333A4D"/>
                          </a:solidFill>
                        </a:rPr>
                        <a:t>Сортировка выбором</a:t>
                      </a:r>
                      <a:endParaRPr sz="1400" u="none" cap="none" strike="noStrike">
                        <a:solidFill>
                          <a:srgbClr val="333A4D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solidFill>
                            <a:srgbClr val="333A4D"/>
                          </a:solidFill>
                        </a:rPr>
                        <a:t>n^2</a:t>
                      </a:r>
                      <a:endParaRPr sz="1400" u="none" cap="none" strike="noStrike">
                        <a:solidFill>
                          <a:srgbClr val="333A4D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solidFill>
                            <a:srgbClr val="333A4D"/>
                          </a:solidFill>
                        </a:rPr>
                        <a:t>n^2</a:t>
                      </a:r>
                      <a:endParaRPr sz="1400" u="none" cap="none" strike="noStrike">
                        <a:solidFill>
                          <a:srgbClr val="333A4D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solidFill>
                            <a:srgbClr val="333A4D"/>
                          </a:solidFill>
                        </a:rPr>
                        <a:t>n^2</a:t>
                      </a:r>
                      <a:endParaRPr sz="1400" u="none" cap="none" strike="noStrike">
                        <a:solidFill>
                          <a:srgbClr val="333A4D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solidFill>
                            <a:srgbClr val="333A4D"/>
                          </a:solidFill>
                        </a:rPr>
                        <a:t>1</a:t>
                      </a:r>
                      <a:endParaRPr sz="1400" u="none" cap="none" strike="noStrike">
                        <a:solidFill>
                          <a:srgbClr val="333A4D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2C4C9"/>
                    </a:solidFill>
                  </a:tcPr>
                </a:tc>
              </a:tr>
              <a:tr h="268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solidFill>
                            <a:srgbClr val="333A4D"/>
                          </a:solidFill>
                        </a:rPr>
                        <a:t>Сортировка вставками</a:t>
                      </a:r>
                      <a:endParaRPr sz="1400" u="none" cap="none" strike="noStrike">
                        <a:solidFill>
                          <a:srgbClr val="333A4D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solidFill>
                            <a:srgbClr val="333A4D"/>
                          </a:solidFill>
                        </a:rPr>
                        <a:t>n^2</a:t>
                      </a:r>
                      <a:endParaRPr sz="1400" u="none" cap="none" strike="noStrike">
                        <a:solidFill>
                          <a:srgbClr val="333A4D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solidFill>
                            <a:srgbClr val="333A4D"/>
                          </a:solidFill>
                        </a:rPr>
                        <a:t>n^2</a:t>
                      </a:r>
                      <a:endParaRPr sz="1400" u="none" cap="none" strike="noStrike">
                        <a:solidFill>
                          <a:srgbClr val="333A4D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solidFill>
                            <a:srgbClr val="333A4D"/>
                          </a:solidFill>
                        </a:rPr>
                        <a:t>n</a:t>
                      </a:r>
                      <a:endParaRPr sz="1400" u="none" cap="none" strike="noStrike">
                        <a:solidFill>
                          <a:srgbClr val="333A4D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solidFill>
                            <a:srgbClr val="333A4D"/>
                          </a:solidFill>
                        </a:rPr>
                        <a:t>1</a:t>
                      </a:r>
                      <a:endParaRPr sz="1400" u="none" cap="none" strike="noStrike">
                        <a:solidFill>
                          <a:srgbClr val="333A4D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2C4C9"/>
                    </a:solidFill>
                  </a:tcPr>
                </a:tc>
              </a:tr>
              <a:tr h="268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solidFill>
                            <a:srgbClr val="333A4D"/>
                          </a:solidFill>
                        </a:rPr>
                        <a:t>Быстрая сортировка</a:t>
                      </a:r>
                      <a:endParaRPr sz="1400" u="none" cap="none" strike="noStrike">
                        <a:solidFill>
                          <a:srgbClr val="333A4D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solidFill>
                            <a:srgbClr val="333A4D"/>
                          </a:solidFill>
                        </a:rPr>
                        <a:t>n^2</a:t>
                      </a:r>
                      <a:endParaRPr sz="1400" u="none" cap="none" strike="noStrike">
                        <a:solidFill>
                          <a:srgbClr val="333A4D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solidFill>
                            <a:srgbClr val="434343"/>
                          </a:solidFill>
                        </a:rPr>
                        <a:t>nlog n</a:t>
                      </a:r>
                      <a:endParaRPr sz="1400" u="none" cap="none" strike="noStrike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solidFill>
                            <a:srgbClr val="434343"/>
                          </a:solidFill>
                        </a:rPr>
                        <a:t>nlog n</a:t>
                      </a:r>
                      <a:endParaRPr sz="1400" u="none" cap="none" strike="noStrike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solidFill>
                            <a:srgbClr val="434343"/>
                          </a:solidFill>
                        </a:rPr>
                        <a:t>nlog n</a:t>
                      </a:r>
                      <a:endParaRPr sz="1400" u="none" cap="none" strike="noStrike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  <a:tr h="268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solidFill>
                            <a:srgbClr val="333A4D"/>
                          </a:solidFill>
                        </a:rPr>
                        <a:t>Сортировка слиянием</a:t>
                      </a:r>
                      <a:endParaRPr sz="1400" u="none" cap="none" strike="noStrike">
                        <a:solidFill>
                          <a:srgbClr val="333A4D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solidFill>
                            <a:srgbClr val="434343"/>
                          </a:solidFill>
                        </a:rPr>
                        <a:t>nlog n</a:t>
                      </a:r>
                      <a:endParaRPr sz="1400" u="none" cap="none" strike="noStrike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solidFill>
                            <a:srgbClr val="434343"/>
                          </a:solidFill>
                        </a:rPr>
                        <a:t>nlog n</a:t>
                      </a:r>
                      <a:endParaRPr sz="1400" u="none" cap="none" strike="noStrike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solidFill>
                            <a:srgbClr val="434343"/>
                          </a:solidFill>
                        </a:rPr>
                        <a:t>nlog n</a:t>
                      </a:r>
                      <a:endParaRPr sz="1400" u="none" cap="none" strike="noStrike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solidFill>
                            <a:srgbClr val="333A4D"/>
                          </a:solidFill>
                        </a:rPr>
                        <a:t>n</a:t>
                      </a:r>
                      <a:endParaRPr sz="1400" u="none" cap="none" strike="noStrike">
                        <a:solidFill>
                          <a:srgbClr val="333A4D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268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solidFill>
                            <a:srgbClr val="333A4D"/>
                          </a:solidFill>
                        </a:rPr>
                        <a:t>Сортировка Шелла</a:t>
                      </a:r>
                      <a:endParaRPr sz="1400" u="none" cap="none" strike="noStrike">
                        <a:solidFill>
                          <a:srgbClr val="333A4D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solidFill>
                            <a:srgbClr val="222222"/>
                          </a:solidFill>
                        </a:rPr>
                        <a:t>nlog^2n</a:t>
                      </a:r>
                      <a:endParaRPr sz="1400" u="none" cap="none" strike="noStrike">
                        <a:solidFill>
                          <a:srgbClr val="22222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solidFill>
                            <a:srgbClr val="222222"/>
                          </a:solidFill>
                        </a:rPr>
                        <a:t>nlog^2n</a:t>
                      </a:r>
                      <a:endParaRPr sz="1400" u="none" cap="none" strike="noStrike">
                        <a:solidFill>
                          <a:srgbClr val="22222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solidFill>
                            <a:srgbClr val="333A4D"/>
                          </a:solidFill>
                        </a:rPr>
                        <a:t>n</a:t>
                      </a:r>
                      <a:endParaRPr sz="1400" u="none" cap="none" strike="noStrike">
                        <a:solidFill>
                          <a:srgbClr val="333A4D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solidFill>
                            <a:srgbClr val="333A4D"/>
                          </a:solidFill>
                        </a:rPr>
                        <a:t>1</a:t>
                      </a:r>
                      <a:endParaRPr sz="1400" u="none" cap="none" strike="noStrike">
                        <a:solidFill>
                          <a:srgbClr val="333A4D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2C4C9"/>
                    </a:solidFill>
                  </a:tcPr>
                </a:tc>
              </a:tr>
              <a:tr h="268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solidFill>
                            <a:srgbClr val="333A4D"/>
                          </a:solidFill>
                        </a:rPr>
                        <a:t>Сортировка кучей</a:t>
                      </a:r>
                      <a:endParaRPr sz="1400" u="none" cap="none" strike="noStrike">
                        <a:solidFill>
                          <a:srgbClr val="333A4D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solidFill>
                            <a:srgbClr val="434343"/>
                          </a:solidFill>
                        </a:rPr>
                        <a:t>nlog n</a:t>
                      </a:r>
                      <a:endParaRPr sz="1400" u="none" cap="none" strike="noStrike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solidFill>
                            <a:srgbClr val="434343"/>
                          </a:solidFill>
                        </a:rPr>
                        <a:t>nlog n</a:t>
                      </a:r>
                      <a:endParaRPr sz="1400" u="none" cap="none" strike="noStrike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solidFill>
                            <a:srgbClr val="434343"/>
                          </a:solidFill>
                        </a:rPr>
                        <a:t>nlog n</a:t>
                      </a:r>
                      <a:endParaRPr sz="1400" u="none" cap="none" strike="noStrike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solidFill>
                            <a:srgbClr val="333A4D"/>
                          </a:solidFill>
                        </a:rPr>
                        <a:t>1</a:t>
                      </a:r>
                      <a:endParaRPr sz="1400" u="none" cap="none" strike="noStrike">
                        <a:solidFill>
                          <a:srgbClr val="333A4D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2C4C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Алгоритмическая сложность (приблизительное время)</a:t>
            </a:r>
            <a:endParaRPr/>
          </a:p>
        </p:txBody>
      </p:sp>
      <p:pic>
        <p:nvPicPr>
          <p:cNvPr id="155" name="Google Shape;15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170125"/>
            <a:ext cx="8839199" cy="33124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a6794662cc_0_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Алгоритмическая сложность (приблизительное время)</a:t>
            </a:r>
            <a:endParaRPr/>
          </a:p>
        </p:txBody>
      </p:sp>
      <p:pic>
        <p:nvPicPr>
          <p:cNvPr id="161" name="Google Shape;161;g2a6794662cc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9525" y="1073975"/>
            <a:ext cx="675233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a6794662cc_0_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Алгоритмическая сложность контейнеров</a:t>
            </a:r>
            <a:endParaRPr/>
          </a:p>
        </p:txBody>
      </p:sp>
      <p:pic>
        <p:nvPicPr>
          <p:cNvPr id="167" name="Google Shape;167;g2a6794662cc_0_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1475" y="1370425"/>
            <a:ext cx="6676625" cy="306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План</a:t>
            </a:r>
            <a:endParaRPr/>
          </a:p>
        </p:txBody>
      </p:sp>
      <p:sp>
        <p:nvSpPr>
          <p:cNvPr id="61" name="Google Shape;61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●"/>
            </a:pPr>
            <a:r>
              <a:rPr lang="ru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Что такое сортировка и зачем она нужна?</a:t>
            </a: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●"/>
            </a:pPr>
            <a:r>
              <a:rPr lang="ru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Какие есть популярные алгоритмы сортировки?</a:t>
            </a: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●"/>
            </a:pPr>
            <a:r>
              <a:rPr lang="ru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Пузырьковая сортировка </a:t>
            </a: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●"/>
            </a:pPr>
            <a:r>
              <a:rPr lang="ru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Сортировка выбором</a:t>
            </a: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●"/>
            </a:pPr>
            <a:r>
              <a:rPr lang="ru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Сортировка вставками</a:t>
            </a: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●"/>
            </a:pPr>
            <a:r>
              <a:rPr lang="ru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Быстрая сортировка</a:t>
            </a: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●"/>
            </a:pPr>
            <a:r>
              <a:rPr lang="ru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Сортировка слиянием</a:t>
            </a: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●"/>
            </a:pPr>
            <a:r>
              <a:rPr lang="ru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Сортировка кучей</a:t>
            </a: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●"/>
            </a:pPr>
            <a:r>
              <a:rPr lang="ru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Как образуется сложность</a:t>
            </a: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●"/>
            </a:pPr>
            <a:r>
              <a:rPr lang="ru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Алгоритмическая сложность популярных сортировок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Что такое сортировка и зачем она нужна?</a:t>
            </a:r>
            <a:endParaRPr/>
          </a:p>
        </p:txBody>
      </p:sp>
      <p:sp>
        <p:nvSpPr>
          <p:cNvPr id="67" name="Google Shape;67;p3"/>
          <p:cNvSpPr txBox="1"/>
          <p:nvPr>
            <p:ph idx="1" type="body"/>
          </p:nvPr>
        </p:nvSpPr>
        <p:spPr>
          <a:xfrm>
            <a:off x="311700" y="1152475"/>
            <a:ext cx="45597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ru" sz="2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Сортировка - это упорядочивание элементов по определенному правилу. Она помогает найти нужные данные быстрее и сделать программы более эффективными.</a:t>
            </a:r>
            <a:endParaRPr sz="2600">
              <a:solidFill>
                <a:srgbClr val="666666"/>
              </a:solidFill>
            </a:endParaRPr>
          </a:p>
        </p:txBody>
      </p:sp>
      <p:pic>
        <p:nvPicPr>
          <p:cNvPr id="68" name="Google Shape;6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94200" y="1152475"/>
            <a:ext cx="7307351" cy="3745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Какие есть популярные алгоритмы сортировки?</a:t>
            </a:r>
            <a:endParaRPr/>
          </a:p>
        </p:txBody>
      </p:sp>
      <p:sp>
        <p:nvSpPr>
          <p:cNvPr id="74" name="Google Shape;74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600"/>
              <a:buChar char="-"/>
            </a:pPr>
            <a:r>
              <a:rPr lang="ru" sz="2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Пузырьковая сортировка </a:t>
            </a:r>
            <a:endParaRPr sz="2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600"/>
              <a:buChar char="-"/>
            </a:pPr>
            <a:r>
              <a:rPr lang="ru" sz="2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Сортировка выбором</a:t>
            </a:r>
            <a:endParaRPr sz="2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600"/>
              <a:buChar char="-"/>
            </a:pPr>
            <a:r>
              <a:rPr lang="ru" sz="2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Сортировка вставками</a:t>
            </a:r>
            <a:endParaRPr sz="2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600"/>
              <a:buChar char="-"/>
            </a:pPr>
            <a:r>
              <a:rPr lang="ru" sz="2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Быстрая сортировка</a:t>
            </a:r>
            <a:endParaRPr sz="2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600"/>
              <a:buChar char="-"/>
            </a:pPr>
            <a:r>
              <a:rPr lang="ru" sz="2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Сортировка слиянием</a:t>
            </a:r>
            <a:endParaRPr sz="2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600"/>
              <a:buChar char="-"/>
            </a:pPr>
            <a:r>
              <a:rPr lang="ru" sz="2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Сортировка кучей</a:t>
            </a:r>
            <a:endParaRPr sz="26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Пузырьковая сортировка</a:t>
            </a:r>
            <a:endParaRPr/>
          </a:p>
        </p:txBody>
      </p:sp>
      <p:sp>
        <p:nvSpPr>
          <p:cNvPr id="80" name="Google Shape;80;p5"/>
          <p:cNvSpPr txBox="1"/>
          <p:nvPr>
            <p:ph idx="1" type="body"/>
          </p:nvPr>
        </p:nvSpPr>
        <p:spPr>
          <a:xfrm>
            <a:off x="311700" y="1152475"/>
            <a:ext cx="4734900" cy="14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ru" sz="1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Пары соседних элементов сравниваются и меняются местами, пока весь список не будет отсортирован. O(n^2)</a:t>
            </a:r>
            <a:endParaRPr sz="2500">
              <a:solidFill>
                <a:srgbClr val="666666"/>
              </a:solidFill>
            </a:endParaRPr>
          </a:p>
        </p:txBody>
      </p:sp>
      <p:pic>
        <p:nvPicPr>
          <p:cNvPr id="81" name="Google Shape;81;p5"/>
          <p:cNvPicPr preferRelativeResize="0"/>
          <p:nvPr/>
        </p:nvPicPr>
        <p:blipFill rotWithShape="1">
          <a:blip r:embed="rId3">
            <a:alphaModFix/>
          </a:blip>
          <a:srcRect b="4768" l="0" r="0" t="0"/>
          <a:stretch/>
        </p:blipFill>
        <p:spPr>
          <a:xfrm>
            <a:off x="5112600" y="481837"/>
            <a:ext cx="2258600" cy="202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3700" y="2652175"/>
            <a:ext cx="7027509" cy="21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Сортировка выбором</a:t>
            </a:r>
            <a:endParaRPr/>
          </a:p>
        </p:txBody>
      </p:sp>
      <p:sp>
        <p:nvSpPr>
          <p:cNvPr id="88" name="Google Shape;88;p6"/>
          <p:cNvSpPr txBox="1"/>
          <p:nvPr>
            <p:ph idx="1" type="body"/>
          </p:nvPr>
        </p:nvSpPr>
        <p:spPr>
          <a:xfrm>
            <a:off x="311700" y="1152475"/>
            <a:ext cx="5655900" cy="3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ru" sz="2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Наименьший элемент ищется в списке и ставится на первое место. Затем этот процесс повторяется для остальных элементов.</a:t>
            </a:r>
            <a:br>
              <a:rPr lang="ru" sz="2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ru" sz="2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ru" sz="2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Сложность: O(n^2)</a:t>
            </a:r>
            <a:endParaRPr sz="2600">
              <a:solidFill>
                <a:srgbClr val="666666"/>
              </a:solidFill>
            </a:endParaRPr>
          </a:p>
        </p:txBody>
      </p:sp>
      <p:pic>
        <p:nvPicPr>
          <p:cNvPr id="89" name="Google Shape;8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26425" y="445025"/>
            <a:ext cx="1133550" cy="420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Сортировка вставками</a:t>
            </a:r>
            <a:endParaRPr/>
          </a:p>
        </p:txBody>
      </p:sp>
      <p:sp>
        <p:nvSpPr>
          <p:cNvPr id="95" name="Google Shape;95;p7"/>
          <p:cNvSpPr txBox="1"/>
          <p:nvPr>
            <p:ph idx="1" type="body"/>
          </p:nvPr>
        </p:nvSpPr>
        <p:spPr>
          <a:xfrm>
            <a:off x="311700" y="1152475"/>
            <a:ext cx="4608600" cy="3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ru" sz="2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Элементы поочередно вставляются на свои места в уже отсортированную часть списка.</a:t>
            </a:r>
            <a:endParaRPr sz="2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ru" sz="2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Сложность: O(n^2)</a:t>
            </a:r>
            <a:endParaRPr sz="2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2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6" name="Google Shape;9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20300" y="1152475"/>
            <a:ext cx="3912000" cy="234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Быстрая сортировка</a:t>
            </a:r>
            <a:endParaRPr/>
          </a:p>
        </p:txBody>
      </p:sp>
      <p:sp>
        <p:nvSpPr>
          <p:cNvPr id="102" name="Google Shape;102;p8"/>
          <p:cNvSpPr txBox="1"/>
          <p:nvPr>
            <p:ph idx="1" type="body"/>
          </p:nvPr>
        </p:nvSpPr>
        <p:spPr>
          <a:xfrm>
            <a:off x="311700" y="1152475"/>
            <a:ext cx="4360800" cy="3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Быстрая сортировка выбирает опорный элемент и разделяет список на две части: элементы, меньшие опорного, и элементы, большие опорного. Затем она рекурсивно применяет тот же процесс к обеим частям до полной сортировки.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ru"/>
              <a:t>Сложность: О(</a:t>
            </a:r>
            <a:r>
              <a:rPr lang="ru">
                <a:solidFill>
                  <a:srgbClr val="434343"/>
                </a:solidFill>
              </a:rPr>
              <a:t>nlog n</a:t>
            </a:r>
            <a:r>
              <a:rPr lang="ru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sz="2200"/>
          </a:p>
        </p:txBody>
      </p:sp>
      <p:pic>
        <p:nvPicPr>
          <p:cNvPr id="103" name="Google Shape;10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72500" y="1000075"/>
            <a:ext cx="4159800" cy="317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Сортировка слиянием</a:t>
            </a:r>
            <a:endParaRPr/>
          </a:p>
        </p:txBody>
      </p:sp>
      <p:sp>
        <p:nvSpPr>
          <p:cNvPr id="109" name="Google Shape;109;p9"/>
          <p:cNvSpPr txBox="1"/>
          <p:nvPr>
            <p:ph idx="1" type="body"/>
          </p:nvPr>
        </p:nvSpPr>
        <p:spPr>
          <a:xfrm>
            <a:off x="311700" y="1152475"/>
            <a:ext cx="4608600" cy="3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ru" sz="1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Сортировка слиянием делит список пополам и рекурсивно сортирует каждую половину. Затем она объединяет отсортированные половины в один список.</a:t>
            </a:r>
            <a:endParaRPr sz="1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ru" sz="1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Сложность: </a:t>
            </a:r>
            <a:r>
              <a:rPr lang="ru" sz="1900"/>
              <a:t>О(</a:t>
            </a:r>
            <a:r>
              <a:rPr lang="ru" sz="1900">
                <a:solidFill>
                  <a:srgbClr val="434343"/>
                </a:solidFill>
              </a:rPr>
              <a:t>nlog n</a:t>
            </a:r>
            <a:r>
              <a:rPr lang="ru" sz="1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sz="2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0" name="Google Shape;11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20300" y="1152475"/>
            <a:ext cx="3912000" cy="234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