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2" d="100"/>
          <a:sy n="82" d="100"/>
        </p:scale>
        <p:origin x="-504" y="-1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BD6526-A38C-4C01-BA97-5E2AC21D8C76}" type="datetimeFigureOut">
              <a:rPr lang="ru-RU" smtClean="0"/>
              <a:t>03.03.2023</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10AB6F-925F-43D8-9721-90CE3F182A98}" type="slidenum">
              <a:rPr lang="ru-RU" smtClean="0"/>
              <a:t>‹#›</a:t>
            </a:fld>
            <a:endParaRPr lang="ru-RU"/>
          </a:p>
        </p:txBody>
      </p:sp>
    </p:spTree>
    <p:extLst>
      <p:ext uri="{BB962C8B-B14F-4D97-AF65-F5344CB8AC3E}">
        <p14:creationId xmlns:p14="http://schemas.microsoft.com/office/powerpoint/2010/main" val="2789765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Flow – </a:t>
            </a:r>
            <a:r>
              <a:rPr lang="ru-RU" dirty="0" smtClean="0"/>
              <a:t>поток, </a:t>
            </a:r>
            <a:r>
              <a:rPr lang="en-US" dirty="0" smtClean="0"/>
              <a:t>Parent</a:t>
            </a:r>
            <a:r>
              <a:rPr lang="en-US" baseline="0" dirty="0" smtClean="0"/>
              <a:t> – </a:t>
            </a:r>
            <a:r>
              <a:rPr lang="ru-RU" baseline="0" dirty="0" smtClean="0"/>
              <a:t>родитель,</a:t>
            </a:r>
            <a:r>
              <a:rPr lang="en-US" baseline="0" dirty="0" smtClean="0"/>
              <a:t> Children - </a:t>
            </a:r>
            <a:r>
              <a:rPr lang="ru-RU" baseline="0" dirty="0" smtClean="0"/>
              <a:t>дети</a:t>
            </a:r>
            <a:endParaRPr lang="ru-RU" dirty="0"/>
          </a:p>
        </p:txBody>
      </p:sp>
      <p:sp>
        <p:nvSpPr>
          <p:cNvPr id="4" name="Номер слайда 3"/>
          <p:cNvSpPr>
            <a:spLocks noGrp="1"/>
          </p:cNvSpPr>
          <p:nvPr>
            <p:ph type="sldNum" sz="quarter" idx="10"/>
          </p:nvPr>
        </p:nvSpPr>
        <p:spPr/>
        <p:txBody>
          <a:bodyPr/>
          <a:lstStyle/>
          <a:p>
            <a:fld id="{7610AB6F-925F-43D8-9721-90CE3F182A98}" type="slidenum">
              <a:rPr lang="ru-RU" smtClean="0"/>
              <a:t>7</a:t>
            </a:fld>
            <a:endParaRPr lang="ru-RU"/>
          </a:p>
        </p:txBody>
      </p:sp>
    </p:spTree>
    <p:extLst>
      <p:ext uri="{BB962C8B-B14F-4D97-AF65-F5344CB8AC3E}">
        <p14:creationId xmlns:p14="http://schemas.microsoft.com/office/powerpoint/2010/main" val="2843829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3A85BE4E-B5E9-4294-AAD9-D792048581A6}" type="datetimeFigureOut">
              <a:rPr lang="ru-RU" smtClean="0"/>
              <a:t>03.03.2023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227F068-B039-4B1A-B155-35BEF96665C4}" type="slidenum">
              <a:rPr lang="ru-RU" smtClean="0"/>
              <a:t>‹#›</a:t>
            </a:fld>
            <a:endParaRPr lang="ru-RU"/>
          </a:p>
        </p:txBody>
      </p:sp>
    </p:spTree>
    <p:extLst>
      <p:ext uri="{BB962C8B-B14F-4D97-AF65-F5344CB8AC3E}">
        <p14:creationId xmlns:p14="http://schemas.microsoft.com/office/powerpoint/2010/main" val="1668371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A85BE4E-B5E9-4294-AAD9-D792048581A6}" type="datetimeFigureOut">
              <a:rPr lang="ru-RU" smtClean="0"/>
              <a:t>03.03.2023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227F068-B039-4B1A-B155-35BEF96665C4}" type="slidenum">
              <a:rPr lang="ru-RU" smtClean="0"/>
              <a:t>‹#›</a:t>
            </a:fld>
            <a:endParaRPr lang="ru-RU"/>
          </a:p>
        </p:txBody>
      </p:sp>
    </p:spTree>
    <p:extLst>
      <p:ext uri="{BB962C8B-B14F-4D97-AF65-F5344CB8AC3E}">
        <p14:creationId xmlns:p14="http://schemas.microsoft.com/office/powerpoint/2010/main" val="1163855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A85BE4E-B5E9-4294-AAD9-D792048581A6}" type="datetimeFigureOut">
              <a:rPr lang="ru-RU" smtClean="0"/>
              <a:t>03.03.2023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227F068-B039-4B1A-B155-35BEF96665C4}" type="slidenum">
              <a:rPr lang="ru-RU" smtClean="0"/>
              <a:t>‹#›</a:t>
            </a:fld>
            <a:endParaRPr lang="ru-RU"/>
          </a:p>
        </p:txBody>
      </p:sp>
    </p:spTree>
    <p:extLst>
      <p:ext uri="{BB962C8B-B14F-4D97-AF65-F5344CB8AC3E}">
        <p14:creationId xmlns:p14="http://schemas.microsoft.com/office/powerpoint/2010/main" val="332033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A85BE4E-B5E9-4294-AAD9-D792048581A6}" type="datetimeFigureOut">
              <a:rPr lang="ru-RU" smtClean="0"/>
              <a:t>03.03.2023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227F068-B039-4B1A-B155-35BEF96665C4}" type="slidenum">
              <a:rPr lang="ru-RU" smtClean="0"/>
              <a:t>‹#›</a:t>
            </a:fld>
            <a:endParaRPr lang="ru-RU"/>
          </a:p>
        </p:txBody>
      </p:sp>
    </p:spTree>
    <p:extLst>
      <p:ext uri="{BB962C8B-B14F-4D97-AF65-F5344CB8AC3E}">
        <p14:creationId xmlns:p14="http://schemas.microsoft.com/office/powerpoint/2010/main" val="3207416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3A85BE4E-B5E9-4294-AAD9-D792048581A6}" type="datetimeFigureOut">
              <a:rPr lang="ru-RU" smtClean="0"/>
              <a:t>03.03.2023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227F068-B039-4B1A-B155-35BEF96665C4}" type="slidenum">
              <a:rPr lang="ru-RU" smtClean="0"/>
              <a:t>‹#›</a:t>
            </a:fld>
            <a:endParaRPr lang="ru-RU"/>
          </a:p>
        </p:txBody>
      </p:sp>
    </p:spTree>
    <p:extLst>
      <p:ext uri="{BB962C8B-B14F-4D97-AF65-F5344CB8AC3E}">
        <p14:creationId xmlns:p14="http://schemas.microsoft.com/office/powerpoint/2010/main" val="3722591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3A85BE4E-B5E9-4294-AAD9-D792048581A6}" type="datetimeFigureOut">
              <a:rPr lang="ru-RU" smtClean="0"/>
              <a:t>03.03.2023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227F068-B039-4B1A-B155-35BEF96665C4}" type="slidenum">
              <a:rPr lang="ru-RU" smtClean="0"/>
              <a:t>‹#›</a:t>
            </a:fld>
            <a:endParaRPr lang="ru-RU"/>
          </a:p>
        </p:txBody>
      </p:sp>
    </p:spTree>
    <p:extLst>
      <p:ext uri="{BB962C8B-B14F-4D97-AF65-F5344CB8AC3E}">
        <p14:creationId xmlns:p14="http://schemas.microsoft.com/office/powerpoint/2010/main" val="112104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3A85BE4E-B5E9-4294-AAD9-D792048581A6}" type="datetimeFigureOut">
              <a:rPr lang="ru-RU" smtClean="0"/>
              <a:t>03.03.2023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227F068-B039-4B1A-B155-35BEF96665C4}" type="slidenum">
              <a:rPr lang="ru-RU" smtClean="0"/>
              <a:t>‹#›</a:t>
            </a:fld>
            <a:endParaRPr lang="ru-RU"/>
          </a:p>
        </p:txBody>
      </p:sp>
    </p:spTree>
    <p:extLst>
      <p:ext uri="{BB962C8B-B14F-4D97-AF65-F5344CB8AC3E}">
        <p14:creationId xmlns:p14="http://schemas.microsoft.com/office/powerpoint/2010/main" val="3213803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3A85BE4E-B5E9-4294-AAD9-D792048581A6}" type="datetimeFigureOut">
              <a:rPr lang="ru-RU" smtClean="0"/>
              <a:t>03.03.2023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227F068-B039-4B1A-B155-35BEF96665C4}" type="slidenum">
              <a:rPr lang="ru-RU" smtClean="0"/>
              <a:t>‹#›</a:t>
            </a:fld>
            <a:endParaRPr lang="ru-RU"/>
          </a:p>
        </p:txBody>
      </p:sp>
    </p:spTree>
    <p:extLst>
      <p:ext uri="{BB962C8B-B14F-4D97-AF65-F5344CB8AC3E}">
        <p14:creationId xmlns:p14="http://schemas.microsoft.com/office/powerpoint/2010/main" val="2680920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A85BE4E-B5E9-4294-AAD9-D792048581A6}" type="datetimeFigureOut">
              <a:rPr lang="ru-RU" smtClean="0"/>
              <a:t>03.03.2023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227F068-B039-4B1A-B155-35BEF96665C4}" type="slidenum">
              <a:rPr lang="ru-RU" smtClean="0"/>
              <a:t>‹#›</a:t>
            </a:fld>
            <a:endParaRPr lang="ru-RU"/>
          </a:p>
        </p:txBody>
      </p:sp>
    </p:spTree>
    <p:extLst>
      <p:ext uri="{BB962C8B-B14F-4D97-AF65-F5344CB8AC3E}">
        <p14:creationId xmlns:p14="http://schemas.microsoft.com/office/powerpoint/2010/main" val="2604873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3A85BE4E-B5E9-4294-AAD9-D792048581A6}" type="datetimeFigureOut">
              <a:rPr lang="ru-RU" smtClean="0"/>
              <a:t>03.03.2023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227F068-B039-4B1A-B155-35BEF96665C4}" type="slidenum">
              <a:rPr lang="ru-RU" smtClean="0"/>
              <a:t>‹#›</a:t>
            </a:fld>
            <a:endParaRPr lang="ru-RU"/>
          </a:p>
        </p:txBody>
      </p:sp>
    </p:spTree>
    <p:extLst>
      <p:ext uri="{BB962C8B-B14F-4D97-AF65-F5344CB8AC3E}">
        <p14:creationId xmlns:p14="http://schemas.microsoft.com/office/powerpoint/2010/main" val="2667335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3A85BE4E-B5E9-4294-AAD9-D792048581A6}" type="datetimeFigureOut">
              <a:rPr lang="ru-RU" smtClean="0"/>
              <a:t>03.03.2023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227F068-B039-4B1A-B155-35BEF96665C4}" type="slidenum">
              <a:rPr lang="ru-RU" smtClean="0"/>
              <a:t>‹#›</a:t>
            </a:fld>
            <a:endParaRPr lang="ru-RU"/>
          </a:p>
        </p:txBody>
      </p:sp>
    </p:spTree>
    <p:extLst>
      <p:ext uri="{BB962C8B-B14F-4D97-AF65-F5344CB8AC3E}">
        <p14:creationId xmlns:p14="http://schemas.microsoft.com/office/powerpoint/2010/main" val="2371229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85BE4E-B5E9-4294-AAD9-D792048581A6}" type="datetimeFigureOut">
              <a:rPr lang="ru-RU" smtClean="0"/>
              <a:t>03.03.2023</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27F068-B039-4B1A-B155-35BEF96665C4}" type="slidenum">
              <a:rPr lang="ru-RU" smtClean="0"/>
              <a:t>‹#›</a:t>
            </a:fld>
            <a:endParaRPr lang="ru-RU"/>
          </a:p>
        </p:txBody>
      </p:sp>
    </p:spTree>
    <p:extLst>
      <p:ext uri="{BB962C8B-B14F-4D97-AF65-F5344CB8AC3E}">
        <p14:creationId xmlns:p14="http://schemas.microsoft.com/office/powerpoint/2010/main" val="3895758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243923"/>
            <a:ext cx="7663423" cy="3375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4880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6632"/>
            <a:ext cx="8229600" cy="1368152"/>
          </a:xfrm>
        </p:spPr>
        <p:txBody>
          <a:bodyPr>
            <a:noAutofit/>
          </a:bodyPr>
          <a:lstStyle/>
          <a:p>
            <a:r>
              <a:rPr lang="ru-RU" sz="4000" b="1" dirty="0" err="1" smtClean="0"/>
              <a:t>grid-template-rows</a:t>
            </a:r>
            <a:r>
              <a:rPr lang="ru-RU" sz="1600" dirty="0" smtClean="0"/>
              <a:t/>
            </a:r>
            <a:br>
              <a:rPr lang="ru-RU" sz="1600" dirty="0" smtClean="0"/>
            </a:br>
            <a:r>
              <a:rPr lang="ru-RU" sz="1600" dirty="0" smtClean="0"/>
              <a:t>Данное свойство используется для определения </a:t>
            </a:r>
            <a:r>
              <a:rPr lang="ru-RU" sz="1600" b="1" dirty="0" smtClean="0"/>
              <a:t>количества и высоты строк</a:t>
            </a:r>
            <a:r>
              <a:rPr lang="ru-RU" sz="1600" dirty="0" smtClean="0"/>
              <a:t>. При этом, можно определять как высоту каждой колонки в отдельности, так и устанавливать высоту всех строк с помощью функции </a:t>
            </a:r>
            <a:r>
              <a:rPr lang="ru-RU" sz="1600" b="1" dirty="0" err="1" smtClean="0"/>
              <a:t>repeat</a:t>
            </a:r>
            <a:r>
              <a:rPr lang="ru-RU" sz="1600" b="1" dirty="0" smtClean="0"/>
              <a:t>().</a:t>
            </a:r>
            <a:endParaRPr lang="ru-RU" sz="1600" b="1" dirty="0"/>
          </a:p>
        </p:txBody>
      </p:sp>
      <p:pic>
        <p:nvPicPr>
          <p:cNvPr id="8194" name="Picture 2"/>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3610" r="4578"/>
          <a:stretch/>
        </p:blipFill>
        <p:spPr bwMode="auto">
          <a:xfrm>
            <a:off x="611559" y="2029624"/>
            <a:ext cx="3843203" cy="3415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449" r="8497"/>
          <a:stretch/>
        </p:blipFill>
        <p:spPr bwMode="auto">
          <a:xfrm>
            <a:off x="4757195" y="2060848"/>
            <a:ext cx="3921806"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9598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3501008"/>
            <a:ext cx="4339283" cy="3011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6014" y="548680"/>
            <a:ext cx="4959551" cy="3526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Заголовок 1"/>
          <p:cNvSpPr>
            <a:spLocks noGrp="1"/>
          </p:cNvSpPr>
          <p:nvPr>
            <p:ph type="title"/>
          </p:nvPr>
        </p:nvSpPr>
        <p:spPr>
          <a:xfrm>
            <a:off x="4211960" y="116632"/>
            <a:ext cx="4485184" cy="1143000"/>
          </a:xfrm>
        </p:spPr>
        <p:txBody>
          <a:bodyPr>
            <a:normAutofit fontScale="90000"/>
          </a:bodyPr>
          <a:lstStyle/>
          <a:p>
            <a:r>
              <a:rPr lang="ru-RU" sz="1800" b="1" dirty="0"/>
              <a:t/>
            </a:r>
            <a:br>
              <a:rPr lang="ru-RU" sz="1800" b="1" dirty="0"/>
            </a:br>
            <a:r>
              <a:rPr lang="ru-RU" b="1" dirty="0" err="1"/>
              <a:t>grid-template-areas</a:t>
            </a:r>
            <a:r>
              <a:rPr lang="ru-RU" sz="1800" dirty="0"/>
              <a:t/>
            </a:r>
            <a:br>
              <a:rPr lang="ru-RU" sz="1800" dirty="0"/>
            </a:br>
            <a:r>
              <a:rPr lang="ru-RU" sz="1800" dirty="0" smtClean="0"/>
              <a:t>Данное </a:t>
            </a:r>
            <a:r>
              <a:rPr lang="ru-RU" sz="1800" dirty="0"/>
              <a:t>свойство используется для определения количества пространства, занимаемого ячейкой </a:t>
            </a:r>
            <a:r>
              <a:rPr lang="ru-RU" sz="1800" dirty="0" err="1"/>
              <a:t>Грида</a:t>
            </a:r>
            <a:r>
              <a:rPr lang="ru-RU" sz="1800" dirty="0"/>
              <a:t> (</a:t>
            </a:r>
            <a:r>
              <a:rPr lang="ru-RU" sz="1800" dirty="0" err="1"/>
              <a:t>grid</a:t>
            </a:r>
            <a:r>
              <a:rPr lang="ru-RU" sz="1800" dirty="0"/>
              <a:t> </a:t>
            </a:r>
            <a:r>
              <a:rPr lang="ru-RU" sz="1800" dirty="0" err="1"/>
              <a:t>cell</a:t>
            </a:r>
            <a:r>
              <a:rPr lang="ru-RU" sz="1800" dirty="0"/>
              <a:t>), в терминах колонок и строк, в родительском контейнере.</a:t>
            </a:r>
            <a:br>
              <a:rPr lang="ru-RU" sz="1800" dirty="0"/>
            </a:br>
            <a:endParaRPr lang="ru-RU" sz="1800" dirty="0"/>
          </a:p>
        </p:txBody>
      </p:sp>
      <p:sp>
        <p:nvSpPr>
          <p:cNvPr id="4" name="TextBox 3"/>
          <p:cNvSpPr txBox="1"/>
          <p:nvPr/>
        </p:nvSpPr>
        <p:spPr>
          <a:xfrm>
            <a:off x="5220072" y="3016697"/>
            <a:ext cx="3096344" cy="307777"/>
          </a:xfrm>
          <a:prstGeom prst="rect">
            <a:avLst/>
          </a:prstGeom>
          <a:noFill/>
        </p:spPr>
        <p:txBody>
          <a:bodyPr wrap="square" rtlCol="0">
            <a:spAutoFit/>
          </a:bodyPr>
          <a:lstStyle/>
          <a:p>
            <a:r>
              <a:rPr lang="ru-RU" sz="1400" dirty="0" smtClean="0"/>
              <a:t>Это можно считать схемой макета:</a:t>
            </a:r>
            <a:endParaRPr lang="ru-RU" sz="1400" dirty="0"/>
          </a:p>
        </p:txBody>
      </p:sp>
    </p:spTree>
    <p:extLst>
      <p:ext uri="{BB962C8B-B14F-4D97-AF65-F5344CB8AC3E}">
        <p14:creationId xmlns:p14="http://schemas.microsoft.com/office/powerpoint/2010/main" val="3442264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74638"/>
            <a:ext cx="8147248" cy="1143000"/>
          </a:xfrm>
        </p:spPr>
        <p:txBody>
          <a:bodyPr>
            <a:normAutofit fontScale="90000"/>
          </a:bodyPr>
          <a:lstStyle/>
          <a:p>
            <a:r>
              <a:rPr lang="ru-RU" sz="4000" b="1" dirty="0" err="1"/>
              <a:t>column-gap</a:t>
            </a:r>
            <a:r>
              <a:rPr lang="ru-RU" sz="1400" dirty="0"/>
              <a:t/>
            </a:r>
            <a:br>
              <a:rPr lang="ru-RU" sz="1400" dirty="0"/>
            </a:br>
            <a:r>
              <a:rPr lang="ru-RU" sz="1400" dirty="0" smtClean="0"/>
              <a:t/>
            </a:r>
            <a:br>
              <a:rPr lang="ru-RU" sz="1400" dirty="0" smtClean="0"/>
            </a:br>
            <a:r>
              <a:rPr lang="ru-RU" sz="2000" dirty="0"/>
              <a:t>Данное свойство используется для добавления отступа между </a:t>
            </a:r>
            <a:r>
              <a:rPr lang="ru-RU" sz="2000" b="1" dirty="0"/>
              <a:t>колонками</a:t>
            </a:r>
            <a:r>
              <a:rPr lang="ru-RU" sz="2000" dirty="0"/>
              <a:t>.</a:t>
            </a:r>
            <a:br>
              <a:rPr lang="ru-RU" sz="2000" dirty="0"/>
            </a:br>
            <a:endParaRPr lang="ru-RU" sz="2000" dirty="0"/>
          </a:p>
        </p:txBody>
      </p:sp>
      <p:pic>
        <p:nvPicPr>
          <p:cNvPr id="1024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45075"/>
            <a:ext cx="8229600" cy="403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01781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normAutofit fontScale="90000"/>
          </a:bodyPr>
          <a:lstStyle/>
          <a:p>
            <a:r>
              <a:rPr lang="ru-RU" sz="4000" b="1" dirty="0" err="1"/>
              <a:t>row-gap</a:t>
            </a:r>
            <a:r>
              <a:rPr lang="ru-RU" sz="2000" dirty="0"/>
              <a:t/>
            </a:r>
            <a:br>
              <a:rPr lang="ru-RU" sz="2000" dirty="0"/>
            </a:br>
            <a:r>
              <a:rPr lang="ru-RU" sz="2000" dirty="0" smtClean="0"/>
              <a:t>Данное </a:t>
            </a:r>
            <a:r>
              <a:rPr lang="ru-RU" sz="2000" dirty="0"/>
              <a:t>свойство используется для добавления отступов между </a:t>
            </a:r>
            <a:r>
              <a:rPr lang="ru-RU" sz="2000" b="1" dirty="0"/>
              <a:t>строками</a:t>
            </a:r>
            <a:r>
              <a:rPr lang="ru-RU" sz="2000" dirty="0"/>
              <a:t>.</a:t>
            </a:r>
            <a:br>
              <a:rPr lang="ru-RU" sz="2000" dirty="0"/>
            </a:br>
            <a:endParaRPr lang="ru-RU" sz="2000"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5776" y="1196752"/>
            <a:ext cx="4233751"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7064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0690"/>
            <a:ext cx="8229600" cy="1143000"/>
          </a:xfrm>
        </p:spPr>
        <p:txBody>
          <a:bodyPr>
            <a:normAutofit fontScale="90000"/>
          </a:bodyPr>
          <a:lstStyle/>
          <a:p>
            <a:r>
              <a:rPr lang="ru-RU" b="1" dirty="0" err="1" smtClean="0"/>
              <a:t>justify-items</a:t>
            </a:r>
            <a:r>
              <a:rPr lang="ru-RU" b="1" dirty="0" smtClean="0"/>
              <a:t/>
            </a:r>
            <a:br>
              <a:rPr lang="ru-RU" b="1" dirty="0" smtClean="0"/>
            </a:br>
            <a:r>
              <a:rPr lang="ru-RU" sz="1800" dirty="0" smtClean="0"/>
              <a:t>Данное свойство используется для позиционирования </a:t>
            </a:r>
            <a:r>
              <a:rPr lang="ru-RU" sz="1800" dirty="0" err="1" smtClean="0"/>
              <a:t>грид</a:t>
            </a:r>
            <a:r>
              <a:rPr lang="ru-RU" sz="1800" dirty="0" smtClean="0"/>
              <a:t>-элементов внутри </a:t>
            </a:r>
            <a:r>
              <a:rPr lang="ru-RU" sz="1800" dirty="0" err="1" smtClean="0"/>
              <a:t>грид</a:t>
            </a:r>
            <a:r>
              <a:rPr lang="ru-RU" sz="1800" dirty="0" smtClean="0"/>
              <a:t>-контейнера вдоль </a:t>
            </a:r>
            <a:r>
              <a:rPr lang="ru-RU" sz="1800" b="1" dirty="0" smtClean="0"/>
              <a:t>главной оси</a:t>
            </a:r>
            <a:r>
              <a:rPr lang="ru-RU" sz="1800" dirty="0" smtClean="0"/>
              <a:t>. Оно принимает </a:t>
            </a:r>
            <a:r>
              <a:rPr lang="ru-RU" sz="1800" b="1" dirty="0" smtClean="0"/>
              <a:t>4</a:t>
            </a:r>
            <a:r>
              <a:rPr lang="ru-RU" sz="1800" dirty="0" smtClean="0"/>
              <a:t> возможных значения:</a:t>
            </a:r>
            <a:endParaRPr lang="ru-RU" sz="1800" dirty="0"/>
          </a:p>
        </p:txBody>
      </p:sp>
      <p:pic>
        <p:nvPicPr>
          <p:cNvPr id="1229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27095" y="1196752"/>
            <a:ext cx="3417328" cy="2890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descr="https://hsto.org/webt/nd/xo/ot/ndxootxpyhor_mmrtihi0vpyac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3768" y="3979514"/>
            <a:ext cx="3456384" cy="2878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5923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err="1"/>
              <a:t>align-items</a:t>
            </a:r>
            <a:r>
              <a:rPr lang="ru-RU" sz="2400" dirty="0"/>
              <a:t/>
            </a:r>
            <a:br>
              <a:rPr lang="ru-RU" sz="2400" dirty="0"/>
            </a:br>
            <a:r>
              <a:rPr lang="ru-RU" sz="2000" dirty="0" smtClean="0"/>
              <a:t>Данное </a:t>
            </a:r>
            <a:r>
              <a:rPr lang="ru-RU" sz="2000" dirty="0"/>
              <a:t>свойство используется для позиционирования </a:t>
            </a:r>
            <a:r>
              <a:rPr lang="ru-RU" sz="2000" dirty="0" err="1"/>
              <a:t>грид</a:t>
            </a:r>
            <a:r>
              <a:rPr lang="ru-RU" sz="2000" dirty="0"/>
              <a:t>-элементов внутри </a:t>
            </a:r>
            <a:r>
              <a:rPr lang="ru-RU" sz="2000" dirty="0" err="1"/>
              <a:t>грид-контейера</a:t>
            </a:r>
            <a:r>
              <a:rPr lang="ru-RU" sz="2000" dirty="0"/>
              <a:t> вдоль </a:t>
            </a:r>
            <a:r>
              <a:rPr lang="ru-RU" sz="2000" b="1" dirty="0"/>
              <a:t>поперечной оси</a:t>
            </a:r>
            <a:r>
              <a:rPr lang="ru-RU" sz="2000" dirty="0"/>
              <a:t>. Оно принимает </a:t>
            </a:r>
            <a:r>
              <a:rPr lang="ru-RU" sz="2000" b="1" dirty="0"/>
              <a:t>4</a:t>
            </a:r>
            <a:r>
              <a:rPr lang="ru-RU" sz="2000" dirty="0"/>
              <a:t> возможных значения:</a:t>
            </a:r>
            <a:br>
              <a:rPr lang="ru-RU" sz="2000" dirty="0"/>
            </a:br>
            <a:endParaRPr lang="ru-RU" sz="2000" dirty="0"/>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3" y="1527908"/>
            <a:ext cx="7231128" cy="4598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77689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0"/>
            <a:ext cx="8229600" cy="1143000"/>
          </a:xfrm>
        </p:spPr>
        <p:txBody>
          <a:bodyPr>
            <a:normAutofit fontScale="90000"/>
          </a:bodyPr>
          <a:lstStyle/>
          <a:p>
            <a:r>
              <a:rPr lang="ru-RU" b="1" dirty="0" err="1"/>
              <a:t>justify-content</a:t>
            </a:r>
            <a:r>
              <a:rPr lang="ru-RU" sz="1800" dirty="0"/>
              <a:t/>
            </a:r>
            <a:br>
              <a:rPr lang="ru-RU" sz="1800" dirty="0"/>
            </a:br>
            <a:r>
              <a:rPr lang="ru-RU" sz="1800" dirty="0" smtClean="0"/>
              <a:t>Данное </a:t>
            </a:r>
            <a:r>
              <a:rPr lang="ru-RU" sz="1800" dirty="0"/>
              <a:t>свойство используется для позиционирования самого </a:t>
            </a:r>
            <a:r>
              <a:rPr lang="ru-RU" sz="1800" dirty="0" err="1"/>
              <a:t>грида</a:t>
            </a:r>
            <a:r>
              <a:rPr lang="ru-RU" sz="1800" dirty="0"/>
              <a:t> внутри </a:t>
            </a:r>
            <a:r>
              <a:rPr lang="ru-RU" sz="1800" dirty="0" err="1"/>
              <a:t>грид</a:t>
            </a:r>
            <a:r>
              <a:rPr lang="ru-RU" sz="1800" dirty="0"/>
              <a:t>-контейнера вдоль </a:t>
            </a:r>
            <a:r>
              <a:rPr lang="ru-RU" sz="1800" b="1" dirty="0"/>
              <a:t>основной оси</a:t>
            </a:r>
            <a:r>
              <a:rPr lang="ru-RU" sz="1800" dirty="0"/>
              <a:t>. Оно принимает </a:t>
            </a:r>
            <a:r>
              <a:rPr lang="ru-RU" sz="1800" b="1" dirty="0"/>
              <a:t>7</a:t>
            </a:r>
            <a:r>
              <a:rPr lang="ru-RU" sz="1800" dirty="0"/>
              <a:t> возможных значений:</a:t>
            </a:r>
            <a:br>
              <a:rPr lang="ru-RU" sz="1800" dirty="0"/>
            </a:br>
            <a:endParaRPr lang="ru-RU" sz="1800" dirty="0"/>
          </a:p>
        </p:txBody>
      </p:sp>
      <p:pic>
        <p:nvPicPr>
          <p:cNvPr id="1433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3979" y="1752450"/>
            <a:ext cx="4356013" cy="3131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descr="https://hsto.org/r/w1560/webt/aa/z4/rm/aaz4rmm4dwozyozerk0hoedpnhq.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4008" y="1772816"/>
            <a:ext cx="4427984" cy="3168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4392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en-US"/>
              <a:t>https://habr.com/ru/company/macloud/blog/564182/</a:t>
            </a:r>
            <a:endParaRPr lang="ru-RU" dirty="0"/>
          </a:p>
        </p:txBody>
      </p:sp>
    </p:spTree>
    <p:extLst>
      <p:ext uri="{BB962C8B-B14F-4D97-AF65-F5344CB8AC3E}">
        <p14:creationId xmlns:p14="http://schemas.microsoft.com/office/powerpoint/2010/main" val="2270195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normAutofit/>
          </a:bodyPr>
          <a:lstStyle/>
          <a:p>
            <a:r>
              <a:rPr lang="ru-RU" b="0" i="0" dirty="0" smtClean="0">
                <a:solidFill>
                  <a:srgbClr val="111111"/>
                </a:solidFill>
                <a:effectLst/>
                <a:latin typeface="Fira Sans"/>
              </a:rPr>
              <a:t>Что такое </a:t>
            </a:r>
            <a:r>
              <a:rPr lang="en-US" b="0" i="0" dirty="0" smtClean="0">
                <a:solidFill>
                  <a:srgbClr val="111111"/>
                </a:solidFill>
                <a:effectLst/>
                <a:latin typeface="Fira Sans"/>
              </a:rPr>
              <a:t>CSS Grid?</a:t>
            </a:r>
            <a:endParaRPr lang="ru-RU" dirty="0"/>
          </a:p>
        </p:txBody>
      </p:sp>
      <p:sp>
        <p:nvSpPr>
          <p:cNvPr id="3" name="Объект 2"/>
          <p:cNvSpPr>
            <a:spLocks noGrp="1"/>
          </p:cNvSpPr>
          <p:nvPr>
            <p:ph idx="1"/>
          </p:nvPr>
        </p:nvSpPr>
        <p:spPr/>
        <p:txBody>
          <a:bodyPr>
            <a:normAutofit fontScale="92500" lnSpcReduction="20000"/>
          </a:bodyPr>
          <a:lstStyle/>
          <a:p>
            <a:r>
              <a:rPr lang="ru-RU" dirty="0" err="1"/>
              <a:t>Грид</a:t>
            </a:r>
            <a:r>
              <a:rPr lang="ru-RU" dirty="0"/>
              <a:t> — это макет для сайта (его схема, проект).</a:t>
            </a:r>
          </a:p>
          <a:p>
            <a:r>
              <a:rPr lang="ru-RU" dirty="0" smtClean="0"/>
              <a:t/>
            </a:r>
            <a:br>
              <a:rPr lang="ru-RU" dirty="0" smtClean="0"/>
            </a:br>
            <a:r>
              <a:rPr lang="ru-RU" b="1" dirty="0" err="1"/>
              <a:t>Грид</a:t>
            </a:r>
            <a:r>
              <a:rPr lang="ru-RU" dirty="0"/>
              <a:t>-модель позволяет размещать контент сайта (располагать его определенным образом, позиционировать). Она позволяет создавать структуры, необходимые для обеспечения отзывчивости сайтов на различных устройствах. Это означает, что сайт будет одинаково хорошо смотреться на компьютере, телефоне и планшете.</a:t>
            </a:r>
          </a:p>
          <a:p>
            <a:endParaRPr lang="ru-RU" dirty="0"/>
          </a:p>
        </p:txBody>
      </p:sp>
    </p:spTree>
    <p:extLst>
      <p:ext uri="{BB962C8B-B14F-4D97-AF65-F5344CB8AC3E}">
        <p14:creationId xmlns:p14="http://schemas.microsoft.com/office/powerpoint/2010/main" val="15554652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t>Архитектура </a:t>
            </a:r>
            <a:r>
              <a:rPr lang="en-US" b="1" dirty="0"/>
              <a:t>CSS </a:t>
            </a:r>
            <a:r>
              <a:rPr lang="en-US" b="1" dirty="0" smtClean="0"/>
              <a:t>Grid</a:t>
            </a:r>
            <a:endParaRPr lang="ru-RU" b="1" dirty="0"/>
          </a:p>
        </p:txBody>
      </p:sp>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7579"/>
          <a:stretch/>
        </p:blipFill>
        <p:spPr bwMode="auto">
          <a:xfrm>
            <a:off x="1187624" y="1412776"/>
            <a:ext cx="6998742" cy="4540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89865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dev-to-uploads.s3.amazonaws.com/uploads/articles/s3oecuzn41ee3gj4o1ny.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620688"/>
            <a:ext cx="7077472" cy="3314765"/>
          </a:xfrm>
          <a:prstGeom prst="rect">
            <a:avLst/>
          </a:prstGeom>
          <a:noFill/>
          <a:extLst>
            <a:ext uri="{909E8E84-426E-40DD-AFC4-6F175D3DCCD1}">
              <a14:hiddenFill xmlns:a14="http://schemas.microsoft.com/office/drawing/2010/main">
                <a:solidFill>
                  <a:srgbClr val="FFFFFF"/>
                </a:solidFill>
              </a14:hiddenFill>
            </a:ext>
          </a:extLst>
        </p:spPr>
      </p:pic>
      <p:sp>
        <p:nvSpPr>
          <p:cNvPr id="5" name="Заголовок 1"/>
          <p:cNvSpPr>
            <a:spLocks noGrp="1"/>
          </p:cNvSpPr>
          <p:nvPr>
            <p:ph type="title"/>
          </p:nvPr>
        </p:nvSpPr>
        <p:spPr>
          <a:xfrm>
            <a:off x="395536" y="4509120"/>
            <a:ext cx="8229600" cy="1498178"/>
          </a:xfrm>
        </p:spPr>
        <p:txBody>
          <a:bodyPr>
            <a:normAutofit fontScale="90000"/>
          </a:bodyPr>
          <a:lstStyle/>
          <a:p>
            <a:pPr algn="l"/>
            <a:r>
              <a:rPr lang="ru-RU" sz="1800" dirty="0"/>
              <a:t>Схема содержит все возможные свойства, предоставляемые </a:t>
            </a:r>
            <a:r>
              <a:rPr lang="ru-RU" sz="1800" dirty="0" err="1"/>
              <a:t>Гридом</a:t>
            </a:r>
            <a:r>
              <a:rPr lang="ru-RU" sz="1800" dirty="0"/>
              <a:t>. </a:t>
            </a:r>
            <a:r>
              <a:rPr lang="ru-RU" sz="1800" dirty="0" smtClean="0"/>
              <a:t/>
            </a:r>
            <a:br>
              <a:rPr lang="ru-RU" sz="1800" dirty="0" smtClean="0"/>
            </a:br>
            <a:r>
              <a:rPr lang="ru-RU" sz="1800" dirty="0" smtClean="0"/>
              <a:t>Эти </a:t>
            </a:r>
            <a:r>
              <a:rPr lang="ru-RU" sz="1800" dirty="0"/>
              <a:t>свойства делятся на</a:t>
            </a:r>
            <a:r>
              <a:rPr lang="ru-RU" sz="1800" dirty="0" smtClean="0"/>
              <a:t>:</a:t>
            </a:r>
            <a:br>
              <a:rPr lang="ru-RU" sz="1800" dirty="0" smtClean="0"/>
            </a:br>
            <a:r>
              <a:rPr lang="ru-RU" sz="1800" dirty="0" smtClean="0"/>
              <a:t>- родительские </a:t>
            </a:r>
            <a:r>
              <a:rPr lang="ru-RU" sz="1800" dirty="0"/>
              <a:t>(свойства </a:t>
            </a:r>
            <a:r>
              <a:rPr lang="ru-RU" sz="1800" dirty="0" err="1"/>
              <a:t>грид</a:t>
            </a:r>
            <a:r>
              <a:rPr lang="ru-RU" sz="1800" dirty="0"/>
              <a:t>-контейнера) и</a:t>
            </a:r>
            <a:br>
              <a:rPr lang="ru-RU" sz="1800" dirty="0"/>
            </a:br>
            <a:r>
              <a:rPr lang="ru-RU" sz="1800" dirty="0" smtClean="0"/>
              <a:t>- дочерние </a:t>
            </a:r>
            <a:r>
              <a:rPr lang="ru-RU" sz="1800" dirty="0"/>
              <a:t>(свойства </a:t>
            </a:r>
            <a:r>
              <a:rPr lang="ru-RU" sz="1800" dirty="0" err="1"/>
              <a:t>грид</a:t>
            </a:r>
            <a:r>
              <a:rPr lang="ru-RU" sz="1800" dirty="0"/>
              <a:t>-элементов)</a:t>
            </a:r>
            <a:br>
              <a:rPr lang="ru-RU" sz="1800" dirty="0"/>
            </a:br>
            <a:r>
              <a:rPr lang="ru-RU" sz="1800" dirty="0" smtClean="0"/>
              <a:t/>
            </a:r>
            <a:br>
              <a:rPr lang="ru-RU" sz="1800" dirty="0" smtClean="0"/>
            </a:br>
            <a:r>
              <a:rPr lang="ru-RU" sz="1800" i="1" dirty="0">
                <a:solidFill>
                  <a:srgbClr val="C00000"/>
                </a:solidFill>
              </a:rPr>
              <a:t>Обратите внимание</a:t>
            </a:r>
            <a:r>
              <a:rPr lang="ru-RU" sz="1800" dirty="0">
                <a:solidFill>
                  <a:srgbClr val="C00000"/>
                </a:solidFill>
              </a:rPr>
              <a:t>: </a:t>
            </a:r>
            <a:r>
              <a:rPr lang="ru-RU" sz="1800" dirty="0"/>
              <a:t>красным цветом отмечены сокращения для свойств</a:t>
            </a:r>
            <a:r>
              <a:rPr lang="ru-RU" sz="1800" dirty="0" smtClean="0"/>
              <a:t>:</a:t>
            </a:r>
            <a:endParaRPr lang="ru-RU" dirty="0"/>
          </a:p>
        </p:txBody>
      </p:sp>
    </p:spTree>
    <p:extLst>
      <p:ext uri="{BB962C8B-B14F-4D97-AF65-F5344CB8AC3E}">
        <p14:creationId xmlns:p14="http://schemas.microsoft.com/office/powerpoint/2010/main" val="2628415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870576" y="299640"/>
            <a:ext cx="5064011" cy="384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7159" y="4149079"/>
            <a:ext cx="5064431" cy="271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2512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200" dirty="0" smtClean="0"/>
              <a:t>Отношениями между родительским и дочерними элементами</a:t>
            </a:r>
            <a:endParaRPr lang="ru-RU" sz="3200" dirty="0"/>
          </a:p>
        </p:txBody>
      </p:sp>
      <p:pic>
        <p:nvPicPr>
          <p:cNvPr id="512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705769"/>
            <a:ext cx="8229600"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67559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ru-RU" b="0" i="0" dirty="0" smtClean="0">
                <a:solidFill>
                  <a:srgbClr val="111111"/>
                </a:solidFill>
                <a:effectLst/>
                <a:latin typeface="Fira Sans"/>
              </a:rPr>
              <a:t>Свойства </a:t>
            </a:r>
            <a:r>
              <a:rPr lang="ru-RU" b="0" i="0" dirty="0" err="1" smtClean="0">
                <a:solidFill>
                  <a:srgbClr val="111111"/>
                </a:solidFill>
                <a:effectLst/>
                <a:latin typeface="Fira Sans"/>
              </a:rPr>
              <a:t>грид</a:t>
            </a:r>
            <a:r>
              <a:rPr lang="ru-RU" b="0" i="0" dirty="0" smtClean="0">
                <a:solidFill>
                  <a:srgbClr val="111111"/>
                </a:solidFill>
                <a:effectLst/>
                <a:latin typeface="Fira Sans"/>
              </a:rPr>
              <a:t>-контейнера</a:t>
            </a:r>
            <a:endParaRPr lang="ru-RU"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35997"/>
            <a:ext cx="8229600" cy="3854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03963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err="1"/>
              <a:t>grid-template-columns</a:t>
            </a:r>
            <a:r>
              <a:rPr lang="ru-RU" dirty="0"/>
              <a:t/>
            </a:r>
            <a:br>
              <a:rPr lang="ru-RU" dirty="0"/>
            </a:br>
            <a:r>
              <a:rPr lang="ru-RU" sz="1600" dirty="0" smtClean="0"/>
              <a:t>Данное </a:t>
            </a:r>
            <a:r>
              <a:rPr lang="ru-RU" sz="1600" dirty="0"/>
              <a:t>свойство используется для определения </a:t>
            </a:r>
            <a:r>
              <a:rPr lang="ru-RU" sz="1600" b="1" dirty="0"/>
              <a:t>количества и ширины</a:t>
            </a:r>
            <a:r>
              <a:rPr lang="ru-RU" sz="1600" dirty="0"/>
              <a:t> колонок. При этом, можно определять как свойства для каждой колонки в отдельности, так и устанавливать ширину всех колонок с помощью функции </a:t>
            </a:r>
            <a:r>
              <a:rPr lang="ru-RU" sz="1800" b="1" dirty="0" err="1"/>
              <a:t>repeat</a:t>
            </a:r>
            <a:r>
              <a:rPr lang="ru-RU" sz="1800" b="1" dirty="0"/>
              <a:t>().</a:t>
            </a:r>
            <a:br>
              <a:rPr lang="ru-RU" sz="1800" b="1" dirty="0"/>
            </a:br>
            <a:endParaRPr lang="ru-RU" sz="1800" b="1"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5656" y="1484784"/>
            <a:ext cx="6024332"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descr="https://hsto.org/r/w1560/webt/8b/jr/je/8bjrjelv8uvir7xckxpr3e8ero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3875296"/>
            <a:ext cx="6155160" cy="2804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415387"/>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61</Words>
  <Application>Microsoft Office PowerPoint</Application>
  <PresentationFormat>Экран (4:3)</PresentationFormat>
  <Paragraphs>19</Paragraphs>
  <Slides>16</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16</vt:i4>
      </vt:variant>
    </vt:vector>
  </HeadingPairs>
  <TitlesOfParts>
    <vt:vector size="17" baseType="lpstr">
      <vt:lpstr>Тема Office</vt:lpstr>
      <vt:lpstr>Презентация PowerPoint</vt:lpstr>
      <vt:lpstr>Презентация PowerPoint</vt:lpstr>
      <vt:lpstr>Что такое CSS Grid?</vt:lpstr>
      <vt:lpstr>Архитектура CSS Grid</vt:lpstr>
      <vt:lpstr>Схема содержит все возможные свойства, предоставляемые Гридом.  Эти свойства делятся на: - родительские (свойства грид-контейнера) и - дочерние (свойства грид-элементов)  Обратите внимание: красным цветом отмечены сокращения для свойств:</vt:lpstr>
      <vt:lpstr>Презентация PowerPoint</vt:lpstr>
      <vt:lpstr>Отношениями между родительским и дочерними элементами</vt:lpstr>
      <vt:lpstr>Свойства грид-контейнера</vt:lpstr>
      <vt:lpstr>grid-template-columns Данное свойство используется для определения количества и ширины колонок. При этом, можно определять как свойства для каждой колонки в отдельности, так и устанавливать ширину всех колонок с помощью функции repeat(). </vt:lpstr>
      <vt:lpstr>grid-template-rows Данное свойство используется для определения количества и высоты строк. При этом, можно определять как высоту каждой колонки в отдельности, так и устанавливать высоту всех строк с помощью функции repeat().</vt:lpstr>
      <vt:lpstr> grid-template-areas Данное свойство используется для определения количества пространства, занимаемого ячейкой Грида (grid cell), в терминах колонок и строк, в родительском контейнере. </vt:lpstr>
      <vt:lpstr>column-gap  Данное свойство используется для добавления отступа между колонками. </vt:lpstr>
      <vt:lpstr>row-gap Данное свойство используется для добавления отступов между строками. </vt:lpstr>
      <vt:lpstr>justify-items Данное свойство используется для позиционирования грид-элементов внутри грид-контейнера вдоль главной оси. Оно принимает 4 возможных значения:</vt:lpstr>
      <vt:lpstr>align-items Данное свойство используется для позиционирования грид-элементов внутри грид-контейера вдоль поперечной оси. Оно принимает 4 возможных значения: </vt:lpstr>
      <vt:lpstr>justify-content Данное свойство используется для позиционирования самого грида внутри грид-контейнера вдоль основной оси. Оно принимает 7 возможных значений: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Что такое CSS Grid?</dc:title>
  <dc:creator>админ</dc:creator>
  <cp:lastModifiedBy>админ</cp:lastModifiedBy>
  <cp:revision>14</cp:revision>
  <dcterms:created xsi:type="dcterms:W3CDTF">2023-03-03T05:46:26Z</dcterms:created>
  <dcterms:modified xsi:type="dcterms:W3CDTF">2023-03-03T08:42:09Z</dcterms:modified>
</cp:coreProperties>
</file>