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232" y="408706"/>
            <a:ext cx="6191884" cy="326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6122" y="1452125"/>
            <a:ext cx="5507990" cy="194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14000" y="6555609"/>
            <a:ext cx="196850" cy="164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23544"/>
            <a:ext cx="12192635" cy="5934710"/>
            <a:chOff x="0" y="923544"/>
            <a:chExt cx="12192635" cy="5934710"/>
          </a:xfrm>
        </p:grpSpPr>
        <p:sp>
          <p:nvSpPr>
            <p:cNvPr id="3" name="object 3" descr=""/>
            <p:cNvSpPr/>
            <p:nvPr/>
          </p:nvSpPr>
          <p:spPr>
            <a:xfrm>
              <a:off x="6269621" y="923544"/>
              <a:ext cx="5922645" cy="3552825"/>
            </a:xfrm>
            <a:custGeom>
              <a:avLst/>
              <a:gdLst/>
              <a:ahLst/>
              <a:cxnLst/>
              <a:rect l="l" t="t" r="r" b="b"/>
              <a:pathLst>
                <a:path w="5922645" h="3552825">
                  <a:moveTo>
                    <a:pt x="0" y="3552393"/>
                  </a:moveTo>
                  <a:lnTo>
                    <a:pt x="5922391" y="3552393"/>
                  </a:lnTo>
                  <a:lnTo>
                    <a:pt x="5922391" y="0"/>
                  </a:lnTo>
                  <a:lnTo>
                    <a:pt x="0" y="0"/>
                  </a:lnTo>
                  <a:lnTo>
                    <a:pt x="0" y="3552393"/>
                  </a:lnTo>
                  <a:close/>
                </a:path>
              </a:pathLst>
            </a:custGeom>
            <a:solidFill>
              <a:srgbClr val="AEBA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923544"/>
              <a:ext cx="6269990" cy="3552825"/>
            </a:xfrm>
            <a:custGeom>
              <a:avLst/>
              <a:gdLst/>
              <a:ahLst/>
              <a:cxnLst/>
              <a:rect l="l" t="t" r="r" b="b"/>
              <a:pathLst>
                <a:path w="6269990" h="3552825">
                  <a:moveTo>
                    <a:pt x="0" y="3552393"/>
                  </a:moveTo>
                  <a:lnTo>
                    <a:pt x="6269621" y="3552393"/>
                  </a:lnTo>
                  <a:lnTo>
                    <a:pt x="6269621" y="0"/>
                  </a:lnTo>
                  <a:lnTo>
                    <a:pt x="0" y="0"/>
                  </a:lnTo>
                  <a:lnTo>
                    <a:pt x="0" y="3552393"/>
                  </a:lnTo>
                  <a:close/>
                </a:path>
              </a:pathLst>
            </a:custGeom>
            <a:solidFill>
              <a:srgbClr val="748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475937"/>
              <a:ext cx="12192000" cy="2382520"/>
            </a:xfrm>
            <a:custGeom>
              <a:avLst/>
              <a:gdLst/>
              <a:ahLst/>
              <a:cxnLst/>
              <a:rect l="l" t="t" r="r" b="b"/>
              <a:pathLst>
                <a:path w="12192000" h="2382520">
                  <a:moveTo>
                    <a:pt x="12192000" y="0"/>
                  </a:moveTo>
                  <a:lnTo>
                    <a:pt x="0" y="0"/>
                  </a:lnTo>
                  <a:lnTo>
                    <a:pt x="0" y="2382062"/>
                  </a:lnTo>
                  <a:lnTo>
                    <a:pt x="12192000" y="238206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22C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8265" y="1893010"/>
            <a:ext cx="3756660" cy="643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FFFFFF"/>
                </a:solidFill>
              </a:rPr>
              <a:t>Third</a:t>
            </a:r>
            <a:r>
              <a:rPr dirty="0" sz="2000" spc="50">
                <a:solidFill>
                  <a:srgbClr val="FFFFFF"/>
                </a:solidFill>
              </a:rPr>
              <a:t> </a:t>
            </a:r>
            <a:r>
              <a:rPr dirty="0" sz="2000">
                <a:solidFill>
                  <a:srgbClr val="FFFFFF"/>
                </a:solidFill>
              </a:rPr>
              <a:t>Quarter</a:t>
            </a:r>
            <a:r>
              <a:rPr dirty="0" sz="2000" spc="40">
                <a:solidFill>
                  <a:srgbClr val="FFFFFF"/>
                </a:solidFill>
              </a:rPr>
              <a:t> </a:t>
            </a:r>
            <a:r>
              <a:rPr dirty="0" sz="2000" spc="-20">
                <a:solidFill>
                  <a:srgbClr val="FFFFFF"/>
                </a:solidFill>
              </a:rPr>
              <a:t>2024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000">
                <a:solidFill>
                  <a:srgbClr val="FFFFFF"/>
                </a:solidFill>
              </a:rPr>
              <a:t>Earnings</a:t>
            </a:r>
            <a:r>
              <a:rPr dirty="0" sz="2000" spc="55">
                <a:solidFill>
                  <a:srgbClr val="FFFFFF"/>
                </a:solidFill>
              </a:rPr>
              <a:t> </a:t>
            </a:r>
            <a:r>
              <a:rPr dirty="0" sz="2000">
                <a:solidFill>
                  <a:srgbClr val="FFFFFF"/>
                </a:solidFill>
              </a:rPr>
              <a:t>Results</a:t>
            </a:r>
            <a:r>
              <a:rPr dirty="0" sz="2000" spc="65">
                <a:solidFill>
                  <a:srgbClr val="FFFFFF"/>
                </a:solidFill>
              </a:rPr>
              <a:t> </a:t>
            </a:r>
            <a:r>
              <a:rPr dirty="0" sz="2000" spc="-10">
                <a:solidFill>
                  <a:srgbClr val="FFFFFF"/>
                </a:solidFill>
              </a:rPr>
              <a:t>Presentation</a:t>
            </a:r>
            <a:endParaRPr sz="2000"/>
          </a:p>
        </p:txBody>
      </p:sp>
      <p:sp>
        <p:nvSpPr>
          <p:cNvPr id="7" name="object 7" descr=""/>
          <p:cNvSpPr txBox="1"/>
          <p:nvPr/>
        </p:nvSpPr>
        <p:spPr>
          <a:xfrm>
            <a:off x="508265" y="2955238"/>
            <a:ext cx="1823085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October</a:t>
            </a:r>
            <a:r>
              <a:rPr dirty="0" sz="17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15,</a:t>
            </a:r>
            <a:r>
              <a:rPr dirty="0" sz="17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spc="-20" b="1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3544"/>
            <a:ext cx="12189460" cy="5934710"/>
          </a:xfrm>
          <a:custGeom>
            <a:avLst/>
            <a:gdLst/>
            <a:ahLst/>
            <a:cxnLst/>
            <a:rect l="l" t="t" r="r" b="b"/>
            <a:pathLst>
              <a:path w="12189460" h="5934709">
                <a:moveTo>
                  <a:pt x="12188952" y="0"/>
                </a:moveTo>
                <a:lnTo>
                  <a:pt x="0" y="0"/>
                </a:lnTo>
                <a:lnTo>
                  <a:pt x="0" y="5934456"/>
                </a:lnTo>
                <a:lnTo>
                  <a:pt x="12188952" y="5934456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702232" y="962206"/>
            <a:ext cx="289369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Segment</a:t>
            </a:r>
            <a:r>
              <a:rPr dirty="0" baseline="24691" sz="1350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r>
              <a:rPr dirty="0" baseline="24691" sz="1350" spc="209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($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billions)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22731" y="4213017"/>
          <a:ext cx="4452620" cy="226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345"/>
                <a:gridCol w="405764"/>
                <a:gridCol w="514984"/>
                <a:gridCol w="417830"/>
                <a:gridCol w="502919"/>
                <a:gridCol w="417829"/>
                <a:gridCol w="502920"/>
              </a:tblGrid>
              <a:tr h="165735"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billions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Corporate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Commercial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Residential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Securities-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dirty="0" sz="1000" spc="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lending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collateralized</a:t>
                      </a:r>
                      <a:r>
                        <a:rPr dirty="0" sz="1000" spc="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lending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Installment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cards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Allowance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loan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losses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952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9525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185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loans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192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Loans</a:t>
            </a:r>
            <a:r>
              <a:rPr dirty="0" spc="-130"/>
              <a:t> </a:t>
            </a:r>
            <a:r>
              <a:rPr dirty="0" spc="-75"/>
              <a:t>and</a:t>
            </a:r>
            <a:r>
              <a:rPr dirty="0" spc="-150"/>
              <a:t> </a:t>
            </a:r>
            <a:r>
              <a:rPr dirty="0" spc="-75"/>
              <a:t>Net</a:t>
            </a:r>
            <a:r>
              <a:rPr dirty="0" spc="-125"/>
              <a:t> </a:t>
            </a:r>
            <a:r>
              <a:rPr dirty="0" spc="-90"/>
              <a:t>Interest</a:t>
            </a:r>
            <a:r>
              <a:rPr dirty="0" spc="-125"/>
              <a:t> </a:t>
            </a:r>
            <a:r>
              <a:rPr dirty="0" spc="-55"/>
              <a:t>Income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6098020" y="1179575"/>
            <a:ext cx="0" cy="5538470"/>
          </a:xfrm>
          <a:custGeom>
            <a:avLst/>
            <a:gdLst/>
            <a:ahLst/>
            <a:cxnLst/>
            <a:rect l="l" t="t" r="r" b="b"/>
            <a:pathLst>
              <a:path w="0" h="5538470">
                <a:moveTo>
                  <a:pt x="0" y="0"/>
                </a:moveTo>
                <a:lnTo>
                  <a:pt x="0" y="5538292"/>
                </a:lnTo>
              </a:path>
            </a:pathLst>
          </a:custGeom>
          <a:ln w="12700">
            <a:solidFill>
              <a:srgbClr val="8F8F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422313" y="3758272"/>
            <a:ext cx="5430520" cy="27940"/>
          </a:xfrm>
          <a:custGeom>
            <a:avLst/>
            <a:gdLst/>
            <a:ahLst/>
            <a:cxnLst/>
            <a:rect l="l" t="t" r="r" b="b"/>
            <a:pathLst>
              <a:path w="5430520" h="27939">
                <a:moveTo>
                  <a:pt x="5429923" y="0"/>
                </a:moveTo>
                <a:lnTo>
                  <a:pt x="0" y="0"/>
                </a:lnTo>
                <a:lnTo>
                  <a:pt x="0" y="27431"/>
                </a:lnTo>
                <a:lnTo>
                  <a:pt x="5429923" y="27431"/>
                </a:lnTo>
                <a:lnTo>
                  <a:pt x="5429923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81940" y="938311"/>
            <a:ext cx="5410200" cy="23850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ctr" marL="125730">
              <a:lnSpc>
                <a:spcPct val="100000"/>
              </a:lnSpc>
              <a:spcBef>
                <a:spcPts val="630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Interest Income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38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increased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QoQ</a:t>
            </a:r>
            <a:endParaRPr sz="950">
              <a:latin typeface="Arial"/>
              <a:cs typeface="Arial"/>
            </a:endParaRPr>
          </a:p>
          <a:p>
            <a:pPr lvl="1" marL="412750" marR="31750" indent="-200025">
              <a:lnSpc>
                <a:spcPct val="102099"/>
              </a:lnSpc>
              <a:spcBef>
                <a:spcPts val="395"/>
              </a:spcBef>
              <a:buChar char="—"/>
              <a:tabLst>
                <a:tab pos="4140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Gross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type: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$188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-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amortized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cost,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$6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-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fair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value,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-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held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for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sale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43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$189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lvl="1" marL="412750" marR="30480" indent="-200025">
              <a:lnSpc>
                <a:spcPct val="102099"/>
              </a:lnSpc>
              <a:spcBef>
                <a:spcPts val="395"/>
              </a:spcBef>
              <a:buChar char="—"/>
              <a:tabLst>
                <a:tab pos="4140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2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allowance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</a:t>
            </a:r>
            <a:r>
              <a:rPr dirty="0" sz="950" spc="2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losses</a:t>
            </a:r>
            <a:r>
              <a:rPr dirty="0" sz="950" spc="2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losses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lending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commitments</a:t>
            </a:r>
            <a:r>
              <a:rPr dirty="0" sz="950" spc="2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was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$5.45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($4.75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funded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loans)</a:t>
            </a:r>
            <a:endParaRPr sz="950">
              <a:latin typeface="Arial"/>
              <a:cs typeface="Arial"/>
            </a:endParaRPr>
          </a:p>
          <a:p>
            <a:pPr lvl="2" marL="635000" indent="-172085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63500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$3.00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wholesale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loans,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$2.45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consumer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42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charge-offs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$299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million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annualized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charge-off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0.7%</a:t>
            </a:r>
            <a:endParaRPr sz="950">
              <a:latin typeface="Arial"/>
              <a:cs typeface="Arial"/>
            </a:endParaRPr>
          </a:p>
          <a:p>
            <a:pPr lvl="2" marL="635000" indent="-172085">
              <a:lnSpc>
                <a:spcPct val="100000"/>
              </a:lnSpc>
              <a:spcBef>
                <a:spcPts val="420"/>
              </a:spcBef>
              <a:buFont typeface="Courier New"/>
              <a:buChar char="o"/>
              <a:tabLst>
                <a:tab pos="63500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0.0%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wholesale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loans,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6.9%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consumer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43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increased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70%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YoY,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reflecting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interest-earning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42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interest-earning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$1.59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trillion</a:t>
            </a:r>
            <a:endParaRPr sz="95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350589" y="3855627"/>
            <a:ext cx="139382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Loans by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Type</a:t>
            </a:r>
            <a:r>
              <a:rPr dirty="0" baseline="24691" sz="1350" spc="-30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22732" y="3758272"/>
            <a:ext cx="5430520" cy="27940"/>
          </a:xfrm>
          <a:custGeom>
            <a:avLst/>
            <a:gdLst/>
            <a:ahLst/>
            <a:cxnLst/>
            <a:rect l="l" t="t" r="r" b="b"/>
            <a:pathLst>
              <a:path w="5430520" h="27939">
                <a:moveTo>
                  <a:pt x="5429923" y="0"/>
                </a:moveTo>
                <a:lnTo>
                  <a:pt x="0" y="0"/>
                </a:lnTo>
                <a:lnTo>
                  <a:pt x="0" y="27431"/>
                </a:lnTo>
                <a:lnTo>
                  <a:pt x="5429923" y="27431"/>
                </a:lnTo>
                <a:lnTo>
                  <a:pt x="5429923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890941" y="4362936"/>
            <a:ext cx="0" cy="2119630"/>
          </a:xfrm>
          <a:custGeom>
            <a:avLst/>
            <a:gdLst/>
            <a:ahLst/>
            <a:cxnLst/>
            <a:rect l="l" t="t" r="r" b="b"/>
            <a:pathLst>
              <a:path w="0" h="2119629">
                <a:moveTo>
                  <a:pt x="0" y="0"/>
                </a:moveTo>
                <a:lnTo>
                  <a:pt x="0" y="2119528"/>
                </a:lnTo>
              </a:path>
            </a:pathLst>
          </a:custGeom>
          <a:ln w="12700">
            <a:solidFill>
              <a:srgbClr val="8F8F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982162" y="3825071"/>
            <a:ext cx="944880" cy="273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9539" marR="176530">
              <a:lnSpc>
                <a:spcPct val="128699"/>
              </a:lnSpc>
              <a:spcBef>
                <a:spcPts val="95"/>
              </a:spcBef>
            </a:pP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Metrics </a:t>
            </a:r>
            <a:r>
              <a:rPr dirty="0" sz="1400" spc="-20" b="1">
                <a:solidFill>
                  <a:srgbClr val="00305A"/>
                </a:solidFill>
                <a:latin typeface="Arial"/>
                <a:cs typeface="Arial"/>
              </a:rPr>
              <a:t>2.5%</a:t>
            </a:r>
            <a:endParaRPr sz="1400">
              <a:latin typeface="Arial"/>
              <a:cs typeface="Arial"/>
            </a:endParaRPr>
          </a:p>
          <a:p>
            <a:pPr algn="ctr" marL="119380" marR="105410" indent="-3175">
              <a:lnSpc>
                <a:spcPts val="950"/>
              </a:lnSpc>
              <a:spcBef>
                <a:spcPts val="65"/>
              </a:spcBef>
            </a:pP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ALLL</a:t>
            </a:r>
            <a:r>
              <a:rPr dirty="0" sz="800" spc="-3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00305A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Total </a:t>
            </a:r>
            <a:r>
              <a:rPr dirty="0" sz="800">
                <a:solidFill>
                  <a:srgbClr val="00305A"/>
                </a:solidFill>
                <a:latin typeface="Arial"/>
                <a:cs typeface="Arial"/>
              </a:rPr>
              <a:t>Gross</a:t>
            </a:r>
            <a:r>
              <a:rPr dirty="0" sz="800" spc="-1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Loans,</a:t>
            </a:r>
            <a:r>
              <a:rPr dirty="0" sz="800" spc="-40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00305A"/>
                </a:solidFill>
                <a:latin typeface="Arial"/>
                <a:cs typeface="Arial"/>
              </a:rPr>
              <a:t>at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 Amortized</a:t>
            </a:r>
            <a:r>
              <a:rPr dirty="0" sz="800" spc="-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00305A"/>
                </a:solidFill>
                <a:latin typeface="Arial"/>
                <a:cs typeface="Arial"/>
              </a:rPr>
              <a:t>Cost</a:t>
            </a:r>
            <a:endParaRPr sz="80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515"/>
              </a:spcBef>
            </a:pPr>
            <a:r>
              <a:rPr dirty="0" sz="1400" spc="-20" b="1">
                <a:solidFill>
                  <a:srgbClr val="00305A"/>
                </a:solidFill>
                <a:latin typeface="Arial"/>
                <a:cs typeface="Arial"/>
              </a:rPr>
              <a:t>1.4%</a:t>
            </a:r>
            <a:endParaRPr sz="1400">
              <a:latin typeface="Arial"/>
              <a:cs typeface="Arial"/>
            </a:endParaRPr>
          </a:p>
          <a:p>
            <a:pPr algn="ctr" marL="19050" marR="5080" indent="-1270">
              <a:lnSpc>
                <a:spcPts val="950"/>
              </a:lnSpc>
              <a:spcBef>
                <a:spcPts val="65"/>
              </a:spcBef>
            </a:pP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ALLL</a:t>
            </a:r>
            <a:r>
              <a:rPr dirty="0" sz="800" spc="-3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00305A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Gross Wholesale Loans,</a:t>
            </a:r>
            <a:r>
              <a:rPr dirty="0" sz="800" spc="-20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00305A"/>
                </a:solidFill>
                <a:latin typeface="Arial"/>
                <a:cs typeface="Arial"/>
              </a:rPr>
              <a:t>at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 Amortized</a:t>
            </a:r>
            <a:r>
              <a:rPr dirty="0" sz="800" spc="-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00305A"/>
                </a:solidFill>
                <a:latin typeface="Arial"/>
                <a:cs typeface="Arial"/>
              </a:rPr>
              <a:t>Cost</a:t>
            </a:r>
            <a:endParaRPr sz="8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430"/>
              </a:spcBef>
            </a:pPr>
            <a:r>
              <a:rPr dirty="0" sz="1400" spc="-10" b="1">
                <a:solidFill>
                  <a:srgbClr val="00305A"/>
                </a:solidFill>
                <a:latin typeface="Arial"/>
                <a:cs typeface="Arial"/>
              </a:rPr>
              <a:t>13.5%</a:t>
            </a:r>
            <a:endParaRPr sz="1400">
              <a:latin typeface="Arial"/>
              <a:cs typeface="Arial"/>
            </a:endParaRPr>
          </a:p>
          <a:p>
            <a:pPr algn="ctr" marL="12700" marR="15875">
              <a:lnSpc>
                <a:spcPts val="950"/>
              </a:lnSpc>
              <a:spcBef>
                <a:spcPts val="65"/>
              </a:spcBef>
            </a:pP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ALLL</a:t>
            </a:r>
            <a:r>
              <a:rPr dirty="0" sz="800" spc="-3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00305A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Gross Consumer</a:t>
            </a:r>
            <a:r>
              <a:rPr dirty="0" sz="800" spc="-1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Loans,</a:t>
            </a:r>
            <a:r>
              <a:rPr dirty="0" sz="800" spc="-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00305A"/>
                </a:solidFill>
                <a:latin typeface="Arial"/>
                <a:cs typeface="Arial"/>
              </a:rPr>
              <a:t>at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 Amortized</a:t>
            </a:r>
            <a:r>
              <a:rPr dirty="0" sz="800" spc="-5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00305A"/>
                </a:solidFill>
                <a:latin typeface="Arial"/>
                <a:cs typeface="Arial"/>
              </a:rPr>
              <a:t>Cost</a:t>
            </a:r>
            <a:endParaRPr sz="8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355"/>
              </a:spcBef>
            </a:pPr>
            <a:r>
              <a:rPr dirty="0" sz="1400" spc="-20" b="1">
                <a:solidFill>
                  <a:srgbClr val="00305A"/>
                </a:solidFill>
                <a:latin typeface="Arial"/>
                <a:cs typeface="Arial"/>
              </a:rPr>
              <a:t>~80%</a:t>
            </a:r>
            <a:endParaRPr sz="1400">
              <a:latin typeface="Arial"/>
              <a:cs typeface="Arial"/>
            </a:endParaRPr>
          </a:p>
          <a:p>
            <a:pPr algn="ctr" marL="192405" marR="170180">
              <a:lnSpc>
                <a:spcPts val="950"/>
              </a:lnSpc>
              <a:spcBef>
                <a:spcPts val="65"/>
              </a:spcBef>
            </a:pPr>
            <a:r>
              <a:rPr dirty="0" sz="800">
                <a:solidFill>
                  <a:srgbClr val="00305A"/>
                </a:solidFill>
                <a:latin typeface="Arial"/>
                <a:cs typeface="Arial"/>
              </a:rPr>
              <a:t>Gross</a:t>
            </a:r>
            <a:r>
              <a:rPr dirty="0" sz="800" spc="-40">
                <a:solidFill>
                  <a:srgbClr val="00305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05A"/>
                </a:solidFill>
                <a:latin typeface="Arial"/>
                <a:cs typeface="Arial"/>
              </a:rPr>
              <a:t>Loans Secured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72000" y="1508146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$184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12536" y="1421625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$192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962456" y="1562791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$178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445598" y="5763577"/>
            <a:ext cx="4471035" cy="511175"/>
            <a:chOff x="6445598" y="5763577"/>
            <a:chExt cx="4471035" cy="511175"/>
          </a:xfrm>
        </p:grpSpPr>
        <p:sp>
          <p:nvSpPr>
            <p:cNvPr id="18" name="object 18" descr=""/>
            <p:cNvSpPr/>
            <p:nvPr/>
          </p:nvSpPr>
          <p:spPr>
            <a:xfrm>
              <a:off x="6818376" y="5768340"/>
              <a:ext cx="3724910" cy="501650"/>
            </a:xfrm>
            <a:custGeom>
              <a:avLst/>
              <a:gdLst/>
              <a:ahLst/>
              <a:cxnLst/>
              <a:rect l="l" t="t" r="r" b="b"/>
              <a:pathLst>
                <a:path w="3724909" h="501650">
                  <a:moveTo>
                    <a:pt x="0" y="0"/>
                  </a:moveTo>
                  <a:lnTo>
                    <a:pt x="745235" y="0"/>
                  </a:lnTo>
                  <a:lnTo>
                    <a:pt x="745235" y="501497"/>
                  </a:lnTo>
                  <a:lnTo>
                    <a:pt x="0" y="501497"/>
                  </a:lnTo>
                  <a:lnTo>
                    <a:pt x="0" y="0"/>
                  </a:lnTo>
                  <a:close/>
                </a:path>
                <a:path w="3724909" h="501650">
                  <a:moveTo>
                    <a:pt x="1490472" y="25908"/>
                  </a:moveTo>
                  <a:lnTo>
                    <a:pt x="2235707" y="25908"/>
                  </a:lnTo>
                  <a:lnTo>
                    <a:pt x="2235707" y="501497"/>
                  </a:lnTo>
                  <a:lnTo>
                    <a:pt x="1490472" y="501497"/>
                  </a:lnTo>
                  <a:lnTo>
                    <a:pt x="1490472" y="25908"/>
                  </a:lnTo>
                  <a:close/>
                </a:path>
                <a:path w="3724909" h="501650">
                  <a:moveTo>
                    <a:pt x="2980944" y="35052"/>
                  </a:moveTo>
                  <a:lnTo>
                    <a:pt x="3724656" y="35052"/>
                  </a:lnTo>
                  <a:lnTo>
                    <a:pt x="3724656" y="501497"/>
                  </a:lnTo>
                  <a:lnTo>
                    <a:pt x="2980944" y="501497"/>
                  </a:lnTo>
                  <a:lnTo>
                    <a:pt x="2980944" y="3505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45598" y="6269837"/>
              <a:ext cx="4471035" cy="0"/>
            </a:xfrm>
            <a:custGeom>
              <a:avLst/>
              <a:gdLst/>
              <a:ahLst/>
              <a:cxnLst/>
              <a:rect l="l" t="t" r="r" b="b"/>
              <a:pathLst>
                <a:path w="4471034" h="0">
                  <a:moveTo>
                    <a:pt x="0" y="0"/>
                  </a:moveTo>
                  <a:lnTo>
                    <a:pt x="4470730" y="0"/>
                  </a:lnTo>
                </a:path>
              </a:pathLst>
            </a:custGeom>
            <a:ln w="9525">
              <a:solidFill>
                <a:srgbClr val="0035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818376" y="5768340"/>
            <a:ext cx="745490" cy="501650"/>
          </a:xfrm>
          <a:prstGeom prst="rect">
            <a:avLst/>
          </a:prstGeom>
          <a:solidFill>
            <a:srgbClr val="7B7DA7"/>
          </a:solidFill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endParaRPr sz="10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$744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308847" y="5794247"/>
            <a:ext cx="745490" cy="475615"/>
          </a:xfrm>
          <a:prstGeom prst="rect">
            <a:avLst/>
          </a:prstGeom>
          <a:solidFill>
            <a:srgbClr val="7B7DA7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endParaRPr sz="10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$704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99319" y="5803391"/>
            <a:ext cx="744220" cy="466725"/>
          </a:xfrm>
          <a:prstGeom prst="rect">
            <a:avLst/>
          </a:prstGeom>
          <a:solidFill>
            <a:srgbClr val="7B7DA7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$690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818376" y="5237988"/>
            <a:ext cx="745490" cy="543560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sz="10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$766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308847" y="5324094"/>
            <a:ext cx="745490" cy="468630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145415" rIns="0" bIns="0" rtlCol="0" vert="horz">
            <a:spAutoFit/>
          </a:bodyPr>
          <a:lstStyle/>
          <a:p>
            <a:pPr marL="248920">
              <a:lnSpc>
                <a:spcPct val="100000"/>
              </a:lnSpc>
              <a:spcBef>
                <a:spcPts val="114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$723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799319" y="5324094"/>
            <a:ext cx="744220" cy="468630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endParaRPr sz="10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$686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18376" y="4498847"/>
            <a:ext cx="745490" cy="739140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$1,113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308847" y="4756403"/>
            <a:ext cx="745490" cy="567690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$815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799319" y="5237988"/>
            <a:ext cx="744220" cy="86360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8285">
              <a:lnSpc>
                <a:spcPts val="68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$171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038223" y="6315428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528466" y="6315428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2Q24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018710" y="6315428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1079492" y="4925644"/>
            <a:ext cx="67310" cy="67310"/>
            <a:chOff x="11079492" y="4925644"/>
            <a:chExt cx="67310" cy="67310"/>
          </a:xfrm>
        </p:grpSpPr>
        <p:sp>
          <p:nvSpPr>
            <p:cNvPr id="33" name="object 33" descr=""/>
            <p:cNvSpPr/>
            <p:nvPr/>
          </p:nvSpPr>
          <p:spPr>
            <a:xfrm>
              <a:off x="11084255" y="493040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003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084255" y="493040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1152947" y="4868589"/>
            <a:ext cx="801370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Global</a:t>
            </a:r>
            <a:r>
              <a:rPr dirty="0" sz="900" spc="-1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Banking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&amp;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Markets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1079492" y="5297804"/>
            <a:ext cx="67310" cy="67310"/>
            <a:chOff x="11079492" y="5297804"/>
            <a:chExt cx="67310" cy="67310"/>
          </a:xfrm>
        </p:grpSpPr>
        <p:sp>
          <p:nvSpPr>
            <p:cNvPr id="37" name="object 37" descr=""/>
            <p:cNvSpPr/>
            <p:nvPr/>
          </p:nvSpPr>
          <p:spPr>
            <a:xfrm>
              <a:off x="11084255" y="530256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084255" y="530256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1152947" y="5240750"/>
            <a:ext cx="807085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Asset</a:t>
            </a:r>
            <a:r>
              <a:rPr dirty="0" sz="900" spc="-2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&amp;</a:t>
            </a:r>
            <a:r>
              <a:rPr dirty="0" sz="900" spc="-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Wealth Management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1079492" y="5669965"/>
            <a:ext cx="67310" cy="67310"/>
            <a:chOff x="11079492" y="5669965"/>
            <a:chExt cx="67310" cy="67310"/>
          </a:xfrm>
        </p:grpSpPr>
        <p:sp>
          <p:nvSpPr>
            <p:cNvPr id="41" name="object 41" descr=""/>
            <p:cNvSpPr/>
            <p:nvPr/>
          </p:nvSpPr>
          <p:spPr>
            <a:xfrm>
              <a:off x="11084255" y="567472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1084255" y="567472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1152947" y="5612912"/>
            <a:ext cx="496570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Platform Solutions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434179" y="3322129"/>
            <a:ext cx="4471035" cy="231775"/>
            <a:chOff x="6434179" y="3322129"/>
            <a:chExt cx="4471035" cy="231775"/>
          </a:xfrm>
        </p:grpSpPr>
        <p:sp>
          <p:nvSpPr>
            <p:cNvPr id="45" name="object 45" descr=""/>
            <p:cNvSpPr/>
            <p:nvPr/>
          </p:nvSpPr>
          <p:spPr>
            <a:xfrm>
              <a:off x="6806183" y="3326891"/>
              <a:ext cx="3726179" cy="222250"/>
            </a:xfrm>
            <a:custGeom>
              <a:avLst/>
              <a:gdLst/>
              <a:ahLst/>
              <a:cxnLst/>
              <a:rect l="l" t="t" r="r" b="b"/>
              <a:pathLst>
                <a:path w="3726179" h="222250">
                  <a:moveTo>
                    <a:pt x="0" y="41148"/>
                  </a:moveTo>
                  <a:lnTo>
                    <a:pt x="745235" y="41148"/>
                  </a:lnTo>
                  <a:lnTo>
                    <a:pt x="745235" y="222199"/>
                  </a:lnTo>
                  <a:lnTo>
                    <a:pt x="0" y="222199"/>
                  </a:lnTo>
                  <a:lnTo>
                    <a:pt x="0" y="41148"/>
                  </a:lnTo>
                  <a:close/>
                </a:path>
                <a:path w="3726179" h="222250">
                  <a:moveTo>
                    <a:pt x="1490472" y="50292"/>
                  </a:moveTo>
                  <a:lnTo>
                    <a:pt x="2235707" y="50292"/>
                  </a:lnTo>
                  <a:lnTo>
                    <a:pt x="2235707" y="222199"/>
                  </a:lnTo>
                  <a:lnTo>
                    <a:pt x="1490472" y="222199"/>
                  </a:lnTo>
                  <a:lnTo>
                    <a:pt x="1490472" y="50292"/>
                  </a:lnTo>
                  <a:close/>
                </a:path>
                <a:path w="3726179" h="222250">
                  <a:moveTo>
                    <a:pt x="2980944" y="0"/>
                  </a:moveTo>
                  <a:lnTo>
                    <a:pt x="3726179" y="0"/>
                  </a:lnTo>
                  <a:lnTo>
                    <a:pt x="3726179" y="222199"/>
                  </a:lnTo>
                  <a:lnTo>
                    <a:pt x="2980944" y="222199"/>
                  </a:lnTo>
                  <a:lnTo>
                    <a:pt x="2980944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434179" y="3549087"/>
              <a:ext cx="4471035" cy="0"/>
            </a:xfrm>
            <a:custGeom>
              <a:avLst/>
              <a:gdLst/>
              <a:ahLst/>
              <a:cxnLst/>
              <a:rect l="l" t="t" r="r" b="b"/>
              <a:pathLst>
                <a:path w="4471034" h="0">
                  <a:moveTo>
                    <a:pt x="0" y="0"/>
                  </a:moveTo>
                  <a:lnTo>
                    <a:pt x="4470463" y="0"/>
                  </a:lnTo>
                </a:path>
              </a:pathLst>
            </a:custGeom>
            <a:ln w="9525">
              <a:solidFill>
                <a:srgbClr val="0035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806183" y="3368040"/>
            <a:ext cx="745490" cy="181610"/>
          </a:xfrm>
          <a:prstGeom prst="rect">
            <a:avLst/>
          </a:prstGeom>
          <a:solidFill>
            <a:srgbClr val="7B7DA7"/>
          </a:solidFill>
        </p:spPr>
        <p:txBody>
          <a:bodyPr wrap="square" lIns="0" tIns="8890" rIns="0" bIns="0" rtlCol="0" vert="horz">
            <a:spAutoFit/>
          </a:bodyPr>
          <a:lstStyle/>
          <a:p>
            <a:pPr algn="ctr" marL="35560">
              <a:lnSpc>
                <a:spcPct val="100000"/>
              </a:lnSpc>
              <a:spcBef>
                <a:spcPts val="70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$18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296656" y="3377184"/>
            <a:ext cx="745490" cy="172085"/>
          </a:xfrm>
          <a:prstGeom prst="rect">
            <a:avLst/>
          </a:prstGeom>
          <a:solidFill>
            <a:srgbClr val="7B7DA7"/>
          </a:solidFill>
        </p:spPr>
        <p:txBody>
          <a:bodyPr wrap="square" lIns="0" tIns="5080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40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$17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787128" y="3326891"/>
            <a:ext cx="745490" cy="222250"/>
          </a:xfrm>
          <a:prstGeom prst="rect">
            <a:avLst/>
          </a:prstGeom>
          <a:solidFill>
            <a:srgbClr val="7B7DA7"/>
          </a:solidFill>
        </p:spPr>
        <p:txBody>
          <a:bodyPr wrap="square" lIns="0" tIns="29845" rIns="0" bIns="0" rtlCol="0" vert="horz">
            <a:spAutoFit/>
          </a:bodyPr>
          <a:lstStyle/>
          <a:p>
            <a:pPr algn="ctr" marL="34290">
              <a:lnSpc>
                <a:spcPct val="100000"/>
              </a:lnSpc>
              <a:spcBef>
                <a:spcPts val="23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$22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806717" y="2923882"/>
            <a:ext cx="745490" cy="438784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1070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$45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296871" y="2923882"/>
            <a:ext cx="745490" cy="438784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34925">
              <a:lnSpc>
                <a:spcPct val="100000"/>
              </a:lnSpc>
              <a:spcBef>
                <a:spcPts val="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$44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9787026" y="2853397"/>
            <a:ext cx="745490" cy="494665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34925">
              <a:lnSpc>
                <a:spcPct val="100000"/>
              </a:lnSpc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$47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806717" y="1613255"/>
            <a:ext cx="745490" cy="1310640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0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$129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296871" y="1693913"/>
            <a:ext cx="745490" cy="1229995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0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$123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787026" y="1754416"/>
            <a:ext cx="745490" cy="1099185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$109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026760" y="3518201"/>
            <a:ext cx="4105275" cy="5753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502410" algn="l"/>
                <a:tab pos="2992755" algn="l"/>
              </a:tabLst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3Q24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	</a:t>
            </a: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2Q24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	</a:t>
            </a: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3Q23</a:t>
            </a:r>
            <a:endParaRPr sz="9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  <a:spcBef>
                <a:spcPts val="965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14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Segment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($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millions)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1004016" y="2019274"/>
            <a:ext cx="67310" cy="67310"/>
            <a:chOff x="11004016" y="2019274"/>
            <a:chExt cx="67310" cy="67310"/>
          </a:xfrm>
        </p:grpSpPr>
        <p:sp>
          <p:nvSpPr>
            <p:cNvPr id="58" name="object 58" descr=""/>
            <p:cNvSpPr/>
            <p:nvPr/>
          </p:nvSpPr>
          <p:spPr>
            <a:xfrm>
              <a:off x="11008779" y="202403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003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1008779" y="202403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 descr=""/>
          <p:cNvGrpSpPr/>
          <p:nvPr/>
        </p:nvGrpSpPr>
        <p:grpSpPr>
          <a:xfrm>
            <a:off x="11004016" y="2346070"/>
            <a:ext cx="67310" cy="67310"/>
            <a:chOff x="11004016" y="2346070"/>
            <a:chExt cx="67310" cy="67310"/>
          </a:xfrm>
        </p:grpSpPr>
        <p:sp>
          <p:nvSpPr>
            <p:cNvPr id="61" name="object 61" descr=""/>
            <p:cNvSpPr/>
            <p:nvPr/>
          </p:nvSpPr>
          <p:spPr>
            <a:xfrm>
              <a:off x="11008779" y="2350833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1008779" y="2350833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11004016" y="2672854"/>
            <a:ext cx="67310" cy="67310"/>
            <a:chOff x="11004016" y="2672854"/>
            <a:chExt cx="67310" cy="67310"/>
          </a:xfrm>
        </p:grpSpPr>
        <p:sp>
          <p:nvSpPr>
            <p:cNvPr id="64" name="object 64" descr=""/>
            <p:cNvSpPr/>
            <p:nvPr/>
          </p:nvSpPr>
          <p:spPr>
            <a:xfrm>
              <a:off x="11008779" y="267761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1008779" y="267761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11077468" y="1962221"/>
            <a:ext cx="807085" cy="94805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0795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Global</a:t>
            </a:r>
            <a:r>
              <a:rPr dirty="0" sz="900" spc="-1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Banking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&amp;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Markets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515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Asset</a:t>
            </a:r>
            <a:r>
              <a:rPr dirty="0" sz="900" spc="-2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&amp;</a:t>
            </a:r>
            <a:r>
              <a:rPr dirty="0" sz="900" spc="-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Wealth Management</a:t>
            </a:r>
            <a:endParaRPr sz="900">
              <a:latin typeface="Arial"/>
              <a:cs typeface="Arial"/>
            </a:endParaRPr>
          </a:p>
          <a:p>
            <a:pPr marL="12700" marR="315595">
              <a:lnSpc>
                <a:spcPts val="1030"/>
              </a:lnSpc>
              <a:spcBef>
                <a:spcPts val="509"/>
              </a:spcBef>
            </a:pP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Platform Solutions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9</a:t>
            </a:r>
          </a:p>
        </p:txBody>
      </p:sp>
      <p:sp>
        <p:nvSpPr>
          <p:cNvPr id="67" name="object 67" descr=""/>
          <p:cNvSpPr txBox="1"/>
          <p:nvPr/>
        </p:nvSpPr>
        <p:spPr>
          <a:xfrm>
            <a:off x="9948936" y="5026602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$1,547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463287" y="4553775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$2,242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6960689" y="4297629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$2,623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3544"/>
            <a:ext cx="12189460" cy="5934710"/>
          </a:xfrm>
          <a:custGeom>
            <a:avLst/>
            <a:gdLst/>
            <a:ahLst/>
            <a:cxnLst/>
            <a:rect l="l" t="t" r="r" b="b"/>
            <a:pathLst>
              <a:path w="12189460" h="5934709">
                <a:moveTo>
                  <a:pt x="12188952" y="0"/>
                </a:moveTo>
                <a:lnTo>
                  <a:pt x="0" y="0"/>
                </a:lnTo>
                <a:lnTo>
                  <a:pt x="0" y="5934456"/>
                </a:lnTo>
                <a:lnTo>
                  <a:pt x="12188952" y="5934456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297652" y="962418"/>
            <a:ext cx="150177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11716" y="3959139"/>
            <a:ext cx="148971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Efficiency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Ratio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446520" y="3896207"/>
            <a:ext cx="5468620" cy="27940"/>
          </a:xfrm>
          <a:custGeom>
            <a:avLst/>
            <a:gdLst/>
            <a:ahLst/>
            <a:cxnLst/>
            <a:rect l="l" t="t" r="r" b="b"/>
            <a:pathLst>
              <a:path w="5468620" h="27939">
                <a:moveTo>
                  <a:pt x="5468112" y="0"/>
                </a:moveTo>
                <a:lnTo>
                  <a:pt x="0" y="0"/>
                </a:lnTo>
                <a:lnTo>
                  <a:pt x="0" y="27431"/>
                </a:lnTo>
                <a:lnTo>
                  <a:pt x="5468112" y="27431"/>
                </a:lnTo>
                <a:lnTo>
                  <a:pt x="5468112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433820" y="836329"/>
            <a:ext cx="5391785" cy="292735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 marL="31115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Expense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endParaRPr sz="140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705"/>
              </a:spcBef>
              <a:buClr>
                <a:srgbClr val="2C4A6E"/>
              </a:buClr>
              <a:buFont typeface="Wingdings"/>
              <a:buChar char=""/>
              <a:tabLst>
                <a:tab pos="1739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operating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expenses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YoY</a:t>
            </a:r>
            <a:endParaRPr sz="950">
              <a:latin typeface="Arial"/>
              <a:cs typeface="Arial"/>
            </a:endParaRPr>
          </a:p>
          <a:p>
            <a:pPr lvl="1" marL="387350" indent="-200025">
              <a:lnSpc>
                <a:spcPct val="100000"/>
              </a:lnSpc>
              <a:spcBef>
                <a:spcPts val="815"/>
              </a:spcBef>
              <a:buChar char="—"/>
              <a:tabLst>
                <a:tab pos="3873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Decreases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 lvl="2" marL="607060" marR="5080" indent="-172720">
              <a:lnSpc>
                <a:spcPct val="102099"/>
              </a:lnSpc>
              <a:spcBef>
                <a:spcPts val="805"/>
              </a:spcBef>
              <a:buFont typeface="Courier New"/>
              <a:buChar char="o"/>
              <a:tabLst>
                <a:tab pos="60706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4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write-down</a:t>
            </a:r>
            <a:r>
              <a:rPr dirty="0" sz="950" spc="4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intangibles</a:t>
            </a:r>
            <a:r>
              <a:rPr dirty="0" sz="950" spc="4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4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4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GreenSky</a:t>
            </a:r>
            <a:r>
              <a:rPr dirty="0" sz="950" spc="4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3Q23</a:t>
            </a:r>
            <a:r>
              <a:rPr dirty="0" sz="950" spc="4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(in</a:t>
            </a:r>
            <a:r>
              <a:rPr dirty="0" sz="950" spc="4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depreciation</a:t>
            </a:r>
            <a:r>
              <a:rPr dirty="0" sz="950" spc="4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and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amortization)</a:t>
            </a:r>
            <a:endParaRPr sz="950">
              <a:latin typeface="Arial"/>
              <a:cs typeface="Arial"/>
            </a:endParaRPr>
          </a:p>
          <a:p>
            <a:pPr lvl="2" marL="607060" marR="5080" indent="-172720">
              <a:lnSpc>
                <a:spcPct val="102099"/>
              </a:lnSpc>
              <a:spcBef>
                <a:spcPts val="805"/>
              </a:spcBef>
              <a:buFont typeface="Courier New"/>
              <a:buChar char="o"/>
              <a:tabLst>
                <a:tab pos="60706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expenses,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including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impairments,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consolidated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real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estate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(largely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depreciation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amortization)</a:t>
            </a:r>
            <a:endParaRPr sz="950">
              <a:latin typeface="Arial"/>
              <a:cs typeface="Arial"/>
            </a:endParaRPr>
          </a:p>
          <a:p>
            <a:pPr lvl="1" marL="387350" indent="-200025">
              <a:lnSpc>
                <a:spcPct val="100000"/>
              </a:lnSpc>
              <a:spcBef>
                <a:spcPts val="825"/>
              </a:spcBef>
              <a:buChar char="—"/>
              <a:tabLst>
                <a:tab pos="3873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 lvl="2" marL="607060" indent="-200025">
              <a:lnSpc>
                <a:spcPct val="100000"/>
              </a:lnSpc>
              <a:spcBef>
                <a:spcPts val="830"/>
              </a:spcBef>
              <a:buFont typeface="Courier New"/>
              <a:buChar char="o"/>
              <a:tabLst>
                <a:tab pos="60706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transaction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based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expenses</a:t>
            </a:r>
            <a:endParaRPr sz="950">
              <a:latin typeface="Arial"/>
              <a:cs typeface="Arial"/>
            </a:endParaRPr>
          </a:p>
          <a:p>
            <a:pPr lvl="2" marL="607060" marR="5080" indent="-200025">
              <a:lnSpc>
                <a:spcPct val="102099"/>
              </a:lnSpc>
              <a:spcBef>
                <a:spcPts val="790"/>
              </a:spcBef>
              <a:buFont typeface="Courier New"/>
              <a:buChar char="o"/>
              <a:tabLst>
                <a:tab pos="60706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3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write-down</a:t>
            </a:r>
            <a:r>
              <a:rPr dirty="0" sz="950" spc="3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intangibles</a:t>
            </a:r>
            <a:r>
              <a:rPr dirty="0" sz="950" spc="3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3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3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3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GM</a:t>
            </a:r>
            <a:r>
              <a:rPr dirty="0" sz="950" spc="3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3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950" spc="3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program</a:t>
            </a:r>
            <a:r>
              <a:rPr dirty="0" sz="950" spc="3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3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3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(in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depreciation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amortization)</a:t>
            </a:r>
            <a:endParaRPr sz="950">
              <a:latin typeface="Arial"/>
              <a:cs typeface="Arial"/>
            </a:endParaRPr>
          </a:p>
          <a:p>
            <a:pPr marL="173990" marR="5715" indent="-161925">
              <a:lnSpc>
                <a:spcPct val="102099"/>
              </a:lnSpc>
              <a:spcBef>
                <a:spcPts val="710"/>
              </a:spcBef>
              <a:buClr>
                <a:srgbClr val="2C4A6E"/>
              </a:buClr>
              <a:buFont typeface="Wingdings"/>
              <a:buChar char=""/>
              <a:tabLst>
                <a:tab pos="1739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YTD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effective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was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22.6%,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up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21.6%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2Q24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YTD,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 a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decrease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permanent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benefits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Expenses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2074265" y="1179575"/>
            <a:ext cx="4030345" cy="5538470"/>
            <a:chOff x="2074265" y="1179575"/>
            <a:chExt cx="4030345" cy="5538470"/>
          </a:xfrm>
        </p:grpSpPr>
        <p:sp>
          <p:nvSpPr>
            <p:cNvPr id="9" name="object 9" descr=""/>
            <p:cNvSpPr/>
            <p:nvPr/>
          </p:nvSpPr>
          <p:spPr>
            <a:xfrm>
              <a:off x="6098020" y="1179575"/>
              <a:ext cx="0" cy="5538470"/>
            </a:xfrm>
            <a:custGeom>
              <a:avLst/>
              <a:gdLst/>
              <a:ahLst/>
              <a:cxnLst/>
              <a:rect l="l" t="t" r="r" b="b"/>
              <a:pathLst>
                <a:path w="0" h="5538470">
                  <a:moveTo>
                    <a:pt x="0" y="0"/>
                  </a:moveTo>
                  <a:lnTo>
                    <a:pt x="0" y="5538292"/>
                  </a:lnTo>
                </a:path>
              </a:pathLst>
            </a:custGeom>
            <a:ln w="1270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74265" y="5939358"/>
              <a:ext cx="4014470" cy="411480"/>
            </a:xfrm>
            <a:custGeom>
              <a:avLst/>
              <a:gdLst/>
              <a:ahLst/>
              <a:cxnLst/>
              <a:rect l="l" t="t" r="r" b="b"/>
              <a:pathLst>
                <a:path w="4014470" h="411479">
                  <a:moveTo>
                    <a:pt x="4014381" y="0"/>
                  </a:moveTo>
                  <a:lnTo>
                    <a:pt x="4014381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4014381" y="411480"/>
                  </a:lnTo>
                  <a:lnTo>
                    <a:pt x="4014381" y="0"/>
                  </a:lnTo>
                  <a:close/>
                </a:path>
              </a:pathLst>
            </a:custGeom>
            <a:solidFill>
              <a:srgbClr val="C6D5E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7090" y="1179575"/>
          <a:ext cx="6167755" cy="553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925"/>
                <a:gridCol w="288289"/>
                <a:gridCol w="513714"/>
                <a:gridCol w="802639"/>
                <a:gridCol w="802639"/>
                <a:gridCol w="802639"/>
                <a:gridCol w="812164"/>
              </a:tblGrid>
              <a:tr h="644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millions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0190" marR="235585" indent="6540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9554" marR="235585" indent="6540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5590" marR="235585" indent="-26034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50190" marR="244475" indent="-190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Compensation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and</a:t>
                      </a:r>
                      <a:r>
                        <a:rPr dirty="0" sz="1000" spc="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benefits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4,122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12,947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Transaction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based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1,701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4,852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Communications</a:t>
                      </a:r>
                      <a:r>
                        <a:rPr dirty="0" sz="1000" spc="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498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1,468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Depreciation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amortization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(59)%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1,894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Occupancy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242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(9)%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(7)%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Professional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fees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1,177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expenses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(19)%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1,970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4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000" spc="-3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expenses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8,315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(8)%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25,506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Provision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778510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Effective</a:t>
                      </a:r>
                      <a:r>
                        <a:rPr dirty="0" sz="1000" spc="-3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dirty="0" sz="1000" spc="-3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7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100" spc="-10" b="1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22.6%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(0.7)pp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6482435" y="4468367"/>
            <a:ext cx="5083810" cy="1917064"/>
            <a:chOff x="6482435" y="4468367"/>
            <a:chExt cx="5083810" cy="1917064"/>
          </a:xfrm>
        </p:grpSpPr>
        <p:sp>
          <p:nvSpPr>
            <p:cNvPr id="14" name="object 14" descr=""/>
            <p:cNvSpPr/>
            <p:nvPr/>
          </p:nvSpPr>
          <p:spPr>
            <a:xfrm>
              <a:off x="7245096" y="4468367"/>
              <a:ext cx="3558540" cy="1912620"/>
            </a:xfrm>
            <a:custGeom>
              <a:avLst/>
              <a:gdLst/>
              <a:ahLst/>
              <a:cxnLst/>
              <a:rect l="l" t="t" r="r" b="b"/>
              <a:pathLst>
                <a:path w="3558540" h="1912620">
                  <a:moveTo>
                    <a:pt x="1016508" y="259080"/>
                  </a:moveTo>
                  <a:lnTo>
                    <a:pt x="0" y="259080"/>
                  </a:lnTo>
                  <a:lnTo>
                    <a:pt x="0" y="1912048"/>
                  </a:lnTo>
                  <a:lnTo>
                    <a:pt x="1016508" y="1912048"/>
                  </a:lnTo>
                  <a:lnTo>
                    <a:pt x="1016508" y="259080"/>
                  </a:lnTo>
                  <a:close/>
                </a:path>
                <a:path w="3558540" h="1912620">
                  <a:moveTo>
                    <a:pt x="3558540" y="0"/>
                  </a:moveTo>
                  <a:lnTo>
                    <a:pt x="2542032" y="0"/>
                  </a:lnTo>
                  <a:lnTo>
                    <a:pt x="2542032" y="1912048"/>
                  </a:lnTo>
                  <a:lnTo>
                    <a:pt x="3558540" y="1912048"/>
                  </a:lnTo>
                  <a:lnTo>
                    <a:pt x="3558540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82435" y="6380397"/>
              <a:ext cx="5083810" cy="0"/>
            </a:xfrm>
            <a:custGeom>
              <a:avLst/>
              <a:gdLst/>
              <a:ahLst/>
              <a:cxnLst/>
              <a:rect l="l" t="t" r="r" b="b"/>
              <a:pathLst>
                <a:path w="5083809" h="0">
                  <a:moveTo>
                    <a:pt x="0" y="0"/>
                  </a:moveTo>
                  <a:lnTo>
                    <a:pt x="5083657" y="0"/>
                  </a:lnTo>
                </a:path>
              </a:pathLst>
            </a:custGeom>
            <a:ln w="9525">
              <a:solidFill>
                <a:srgbClr val="0035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605490" y="4528300"/>
            <a:ext cx="351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1F396C"/>
                </a:solidFill>
                <a:latin typeface="Arial"/>
                <a:cs typeface="Arial"/>
              </a:rPr>
              <a:t>64.3%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10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0121919" y="4284155"/>
            <a:ext cx="351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1F396C"/>
                </a:solidFill>
                <a:latin typeface="Arial"/>
                <a:cs typeface="Arial"/>
              </a:rPr>
              <a:t>74.4%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454728" y="6425909"/>
            <a:ext cx="565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3Q24</a:t>
            </a:r>
            <a:r>
              <a:rPr dirty="0" sz="900" spc="-25">
                <a:solidFill>
                  <a:srgbClr val="00355F"/>
                </a:solidFill>
                <a:latin typeface="Arial"/>
                <a:cs typeface="Arial"/>
              </a:rPr>
              <a:t> YTD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012419" y="6425909"/>
            <a:ext cx="565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3Q23</a:t>
            </a:r>
            <a:r>
              <a:rPr dirty="0" sz="900" spc="-25">
                <a:solidFill>
                  <a:srgbClr val="00355F"/>
                </a:solidFill>
                <a:latin typeface="Arial"/>
                <a:cs typeface="Arial"/>
              </a:rPr>
              <a:t> YTD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486" y="239638"/>
            <a:ext cx="726896" cy="54517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923544"/>
            <a:ext cx="12192000" cy="5934710"/>
          </a:xfrm>
          <a:custGeom>
            <a:avLst/>
            <a:gdLst/>
            <a:ahLst/>
            <a:cxnLst/>
            <a:rect l="l" t="t" r="r" b="b"/>
            <a:pathLst>
              <a:path w="12192000" h="5934709">
                <a:moveTo>
                  <a:pt x="12192000" y="0"/>
                </a:moveTo>
                <a:lnTo>
                  <a:pt x="0" y="0"/>
                </a:lnTo>
                <a:lnTo>
                  <a:pt x="0" y="5934456"/>
                </a:lnTo>
                <a:lnTo>
                  <a:pt x="12192000" y="59344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92053" y="4097647"/>
            <a:ext cx="74295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16265" y="962206"/>
            <a:ext cx="259651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Selected</a:t>
            </a:r>
            <a:r>
              <a:rPr dirty="0" sz="14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Data</a:t>
            </a:r>
            <a:r>
              <a:rPr dirty="0" baseline="24691" sz="1350" spc="-30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5689" y="836329"/>
            <a:ext cx="5564505" cy="261493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Balance Sheet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  <a:p>
            <a:pPr algn="just" marL="199390" marR="30480" indent="-161925">
              <a:lnSpc>
                <a:spcPct val="102099"/>
              </a:lnSpc>
              <a:spcBef>
                <a:spcPts val="68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Standardized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CET1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ratio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Advanced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CET1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ratio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both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decreased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QoQ,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primarily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reflecting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market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RWAs,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CET1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endParaRPr sz="950">
              <a:latin typeface="Arial"/>
              <a:cs typeface="Arial"/>
            </a:endParaRPr>
          </a:p>
          <a:p>
            <a:pPr algn="just" marL="199390" marR="30480" indent="-161925">
              <a:lnSpc>
                <a:spcPct val="102099"/>
              </a:lnSpc>
              <a:spcBef>
                <a:spcPts val="70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October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1,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2024,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Standardized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CET1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ratio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requirement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13.7%,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reflecting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SCB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6.2%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(an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9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70bps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prior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SCB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5.5%)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73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Returned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$1.98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shareholders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during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quarter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72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2.0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million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shares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repurchased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cost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$1.00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73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$978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million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stock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dividends</a:t>
            </a:r>
            <a:endParaRPr sz="950">
              <a:latin typeface="Arial"/>
              <a:cs typeface="Arial"/>
            </a:endParaRPr>
          </a:p>
          <a:p>
            <a:pPr algn="just" marL="199390" marR="30480" indent="-161925">
              <a:lnSpc>
                <a:spcPct val="102099"/>
              </a:lnSpc>
              <a:spcBef>
                <a:spcPts val="695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Deposits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$445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consisted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consumer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$182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billion,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private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$98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billion,</a:t>
            </a:r>
            <a:r>
              <a:rPr dirty="0" sz="9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transaction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$61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billion,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brokered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CDs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$43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billion,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deposit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sweep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programs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$33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$28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735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BVPS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increased</a:t>
            </a:r>
            <a:r>
              <a:rPr dirty="0" sz="9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1.8%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QoQ,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driven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earnings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39474" y="4097647"/>
            <a:ext cx="1004569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Book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232" y="408706"/>
            <a:ext cx="2858770" cy="3219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Capital</a:t>
            </a:r>
            <a:r>
              <a:rPr dirty="0" spc="-110"/>
              <a:t> </a:t>
            </a:r>
            <a:r>
              <a:rPr dirty="0" spc="-75"/>
              <a:t>and</a:t>
            </a:r>
            <a:r>
              <a:rPr dirty="0" spc="-120"/>
              <a:t> </a:t>
            </a:r>
            <a:r>
              <a:rPr dirty="0" spc="-95"/>
              <a:t>Balance</a:t>
            </a:r>
            <a:r>
              <a:rPr dirty="0" spc="-125"/>
              <a:t> </a:t>
            </a:r>
            <a:r>
              <a:rPr dirty="0" spc="-35"/>
              <a:t>Sheet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325513" y="1179575"/>
            <a:ext cx="11530330" cy="5538470"/>
            <a:chOff x="325513" y="1179575"/>
            <a:chExt cx="11530330" cy="5538470"/>
          </a:xfrm>
        </p:grpSpPr>
        <p:sp>
          <p:nvSpPr>
            <p:cNvPr id="10" name="object 10" descr=""/>
            <p:cNvSpPr/>
            <p:nvPr/>
          </p:nvSpPr>
          <p:spPr>
            <a:xfrm>
              <a:off x="6098020" y="1179575"/>
              <a:ext cx="0" cy="5538470"/>
            </a:xfrm>
            <a:custGeom>
              <a:avLst/>
              <a:gdLst/>
              <a:ahLst/>
              <a:cxnLst/>
              <a:rect l="l" t="t" r="r" b="b"/>
              <a:pathLst>
                <a:path w="0" h="5538470">
                  <a:moveTo>
                    <a:pt x="0" y="0"/>
                  </a:moveTo>
                  <a:lnTo>
                    <a:pt x="0" y="5538292"/>
                  </a:lnTo>
                </a:path>
              </a:pathLst>
            </a:custGeom>
            <a:ln w="1270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5513" y="4049839"/>
              <a:ext cx="11530330" cy="27940"/>
            </a:xfrm>
            <a:custGeom>
              <a:avLst/>
              <a:gdLst/>
              <a:ahLst/>
              <a:cxnLst/>
              <a:rect l="l" t="t" r="r" b="b"/>
              <a:pathLst>
                <a:path w="11530330" h="27939">
                  <a:moveTo>
                    <a:pt x="542991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5429910" y="27432"/>
                  </a:lnTo>
                  <a:lnTo>
                    <a:pt x="5429910" y="0"/>
                  </a:lnTo>
                  <a:close/>
                </a:path>
                <a:path w="11530330" h="27939">
                  <a:moveTo>
                    <a:pt x="11530228" y="0"/>
                  </a:moveTo>
                  <a:lnTo>
                    <a:pt x="6100305" y="0"/>
                  </a:lnTo>
                  <a:lnTo>
                    <a:pt x="6100305" y="27432"/>
                  </a:lnTo>
                  <a:lnTo>
                    <a:pt x="11530228" y="27432"/>
                  </a:lnTo>
                  <a:lnTo>
                    <a:pt x="11530228" y="0"/>
                  </a:lnTo>
                  <a:close/>
                </a:path>
              </a:pathLst>
            </a:custGeom>
            <a:solidFill>
              <a:srgbClr val="25396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0545826" y="127048"/>
            <a:ext cx="1398270" cy="722630"/>
            <a:chOff x="10545826" y="127048"/>
            <a:chExt cx="1398270" cy="722630"/>
          </a:xfrm>
        </p:grpSpPr>
        <p:sp>
          <p:nvSpPr>
            <p:cNvPr id="13" name="object 13" descr=""/>
            <p:cNvSpPr/>
            <p:nvPr/>
          </p:nvSpPr>
          <p:spPr>
            <a:xfrm>
              <a:off x="10545826" y="163131"/>
              <a:ext cx="1398270" cy="686435"/>
            </a:xfrm>
            <a:custGeom>
              <a:avLst/>
              <a:gdLst/>
              <a:ahLst/>
              <a:cxnLst/>
              <a:rect l="l" t="t" r="r" b="b"/>
              <a:pathLst>
                <a:path w="1398270" h="686435">
                  <a:moveTo>
                    <a:pt x="1398143" y="0"/>
                  </a:moveTo>
                  <a:lnTo>
                    <a:pt x="0" y="0"/>
                  </a:lnTo>
                  <a:lnTo>
                    <a:pt x="0" y="686282"/>
                  </a:lnTo>
                  <a:lnTo>
                    <a:pt x="1398143" y="686282"/>
                  </a:lnTo>
                  <a:lnTo>
                    <a:pt x="1398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95" y="127048"/>
              <a:ext cx="652083" cy="652083"/>
            </a:xfrm>
            <a:prstGeom prst="rect">
              <a:avLst/>
            </a:prstGeom>
          </p:spPr>
        </p:pic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25508" y="4594623"/>
          <a:ext cx="5506720" cy="126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1255"/>
                <a:gridCol w="1002665"/>
                <a:gridCol w="1002664"/>
                <a:gridCol w="1002664"/>
              </a:tblGrid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4Q23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Standardized</a:t>
                      </a:r>
                      <a:r>
                        <a:rPr dirty="0" sz="1000" spc="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CET1 capital</a:t>
                      </a:r>
                      <a:r>
                        <a:rPr dirty="0" sz="1000" spc="-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14.6%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14.9%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14.4%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CET1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capital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15.5%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15.9%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14.9%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Supplementary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leverage ratio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(SLR)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5.5%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5.4%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5.5%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11</a:t>
            </a: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6424222" y="1452125"/>
          <a:ext cx="550799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0620"/>
                <a:gridCol w="380364"/>
                <a:gridCol w="624840"/>
                <a:gridCol w="391160"/>
                <a:gridCol w="608329"/>
                <a:gridCol w="395604"/>
                <a:gridCol w="609600"/>
              </a:tblGrid>
              <a:tr h="165735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billions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4Q23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assets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1,728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1,653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1,642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Deposits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solidFill>
                      <a:srgbClr val="E2EBF4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Unsecured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long-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term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borrowings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242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solidFill>
                      <a:srgbClr val="C6D5E8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Shareholders’</a:t>
                      </a:r>
                      <a:r>
                        <a:rPr dirty="0" sz="1000" spc="-6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solidFill>
                      <a:srgbClr val="E2EBF4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GCLA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447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6424217" y="4592718"/>
          <a:ext cx="5507990" cy="126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270"/>
                <a:gridCol w="280669"/>
                <a:gridCol w="688975"/>
                <a:gridCol w="327025"/>
                <a:gridCol w="696595"/>
                <a:gridCol w="327025"/>
                <a:gridCol w="696595"/>
              </a:tblGrid>
              <a:tr h="165735"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700" spc="-3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millions,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except</a:t>
                      </a:r>
                      <a:r>
                        <a:rPr dirty="0" sz="700" spc="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700" spc="-2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</a:t>
                      </a:r>
                      <a:r>
                        <a:rPr dirty="0" sz="700" spc="-1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amounts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4Q23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Basic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shares</a:t>
                      </a:r>
                      <a:r>
                        <a:rPr dirty="0" baseline="25641" sz="975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324.2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326.2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337.1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332.96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327.13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313.56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E2EB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Tangible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</a:t>
                      </a:r>
                      <a:r>
                        <a:rPr dirty="0" baseline="25641" sz="975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311.88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306.02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292.52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2870"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3544"/>
            <a:ext cx="12192000" cy="5934710"/>
          </a:xfrm>
          <a:custGeom>
            <a:avLst/>
            <a:gdLst/>
            <a:ahLst/>
            <a:cxnLst/>
            <a:rect l="l" t="t" r="r" b="b"/>
            <a:pathLst>
              <a:path w="12192000" h="5934709">
                <a:moveTo>
                  <a:pt x="12192000" y="0"/>
                </a:moveTo>
                <a:lnTo>
                  <a:pt x="0" y="0"/>
                </a:lnTo>
                <a:lnTo>
                  <a:pt x="0" y="5934456"/>
                </a:lnTo>
                <a:lnTo>
                  <a:pt x="12192000" y="59344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0952" y="986956"/>
            <a:ext cx="11920220" cy="5409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3970" marR="571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This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presentation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contains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“forward-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looking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statements”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within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meaning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safe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harbor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provisions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U.S.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Private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Securities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Litigation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Reform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1995.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Forward-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looking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not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historical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facts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current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conditions,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but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instead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represent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only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beliefs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regarding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events,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many of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which,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by their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nature,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inherently uncertain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outside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firm’s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control.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It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actual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results,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condition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liquidity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differ,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materially,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anticipated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results,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condition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liquidity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these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forward-looking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statements.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information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some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risks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important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factors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could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affect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 firm’s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results,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condition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liquidity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forward-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looking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below,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“Risk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Factors”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Part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I,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Item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1A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Annual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Report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Form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10-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K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year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ended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December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31,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2023.</a:t>
            </a:r>
            <a:endParaRPr sz="1050">
              <a:latin typeface="Arial"/>
              <a:cs typeface="Arial"/>
            </a:endParaRPr>
          </a:p>
          <a:p>
            <a:pPr algn="just" marL="12700" marR="5080" indent="1905">
              <a:lnSpc>
                <a:spcPct val="100000"/>
              </a:lnSpc>
              <a:spcBef>
                <a:spcPts val="805"/>
              </a:spcBef>
            </a:pP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Information</a:t>
            </a:r>
            <a:r>
              <a:rPr dirty="0" sz="10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regarding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10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under</a:t>
            </a:r>
            <a:r>
              <a:rPr dirty="0" sz="10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supervision,</a:t>
            </a:r>
            <a:r>
              <a:rPr dirty="0" sz="10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ratios,</a:t>
            </a:r>
            <a:r>
              <a:rPr dirty="0" sz="10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risk-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weighted</a:t>
            </a:r>
            <a:r>
              <a:rPr dirty="0" sz="10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assets,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supplementary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leverage</a:t>
            </a:r>
            <a:r>
              <a:rPr dirty="0" sz="10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ratio,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r>
              <a:rPr dirty="0" sz="10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data</a:t>
            </a:r>
            <a:r>
              <a:rPr dirty="0" sz="10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10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core</a:t>
            </a:r>
            <a:r>
              <a:rPr dirty="0" sz="10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liquid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(GCLA)</a:t>
            </a:r>
            <a:r>
              <a:rPr dirty="0" sz="10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consists</a:t>
            </a:r>
            <a:r>
              <a:rPr dirty="0" sz="10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of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preliminary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estimates.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These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estimates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forward-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looking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change,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materially,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 firm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completes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its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financial statements.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regarding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(i)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estimated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GDP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growth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contraction,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inflation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trends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volatility,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(ii)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timing,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profitability,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benefits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prospective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aspects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business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initiatives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achievability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targets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and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goals,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(iii)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liquidity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regulatory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ratios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(including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stress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buffer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G-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SIB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buffer,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potential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changes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U.S.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regulatory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capital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rules),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(iv)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prospective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distributions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(including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dividends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repurchases),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(v)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effective</a:t>
            </a:r>
            <a:r>
              <a:rPr dirty="0" sz="10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10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rate,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(vi)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backlog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future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results,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(vii)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planned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2024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benchmark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debt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issuances,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(viii)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Russia’s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invasion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Ukraine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sanctions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developments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conflict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Middle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East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business,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position,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(ix)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ability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sell,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terms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any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proposed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pending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sale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of,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Wealth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historical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principal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investments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seller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financing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portfolio,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ability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transition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GM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program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forward-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looking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statements.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regarding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estimated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GDP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growth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contraction,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interest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inflation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trends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volatility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actual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GDP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growth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contraction,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inflation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trends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volatility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differ,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materially,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to,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among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other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things,</a:t>
            </a:r>
            <a:r>
              <a:rPr dirty="0" sz="10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changes</a:t>
            </a:r>
            <a:r>
              <a:rPr dirty="0" sz="10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general</a:t>
            </a:r>
            <a:r>
              <a:rPr dirty="0" sz="10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economic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conditions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monetary</a:t>
            </a:r>
            <a:r>
              <a:rPr dirty="0" sz="10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fiscal</a:t>
            </a:r>
            <a:r>
              <a:rPr dirty="0" sz="10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policy.</a:t>
            </a:r>
            <a:r>
              <a:rPr dirty="0" sz="10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10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timing,</a:t>
            </a:r>
            <a:r>
              <a:rPr dirty="0" sz="10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profitability,</a:t>
            </a:r>
            <a:r>
              <a:rPr dirty="0" sz="10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benefits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10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prospective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aspects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1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business</a:t>
            </a:r>
            <a:r>
              <a:rPr dirty="0" sz="10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initiatives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the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achievability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targets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goals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based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current expectations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regarding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 firm’s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ability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effectively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implement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these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initiatives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achieve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these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targets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goals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 may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change,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materially,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what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currently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expected.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liquidity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regulatory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ratios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(including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stress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buffer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G-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SIB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buffer),</a:t>
            </a:r>
            <a:r>
              <a:rPr dirty="0" sz="10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as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well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its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prospective</a:t>
            </a:r>
            <a:r>
              <a:rPr dirty="0" sz="10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distributions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(including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dividends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repurchases),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actual</a:t>
            </a:r>
            <a:r>
              <a:rPr dirty="0" sz="10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liquidity,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regulatory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ratios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distributions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differ,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materially,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what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currently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expected,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including due to, among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things,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potential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 changes to regulatory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 rules,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which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not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what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expects.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about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effective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effective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differ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anticipated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indicated,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materially,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to,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among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other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things,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changes in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applicable to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 firm,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earnings mix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profitability,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entities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which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generates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profits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assumptions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made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forecasting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expected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rate,</a:t>
            </a:r>
            <a:r>
              <a:rPr dirty="0" sz="10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potential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guidance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authorities.</a:t>
            </a:r>
            <a:r>
              <a:rPr dirty="0" sz="10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10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10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backlog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future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advisory</a:t>
            </a:r>
            <a:r>
              <a:rPr dirty="0" sz="10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market</a:t>
            </a:r>
            <a:r>
              <a:rPr dirty="0" sz="10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</a:t>
            </a:r>
            <a:r>
              <a:rPr dirty="0" sz="10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that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advisory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market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activity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not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expects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transactions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modified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not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completed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at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all,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not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realized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be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less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than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expected.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Important factors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 could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have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such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include,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underwriting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transactions,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decline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weakness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general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economic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conditions,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outbreak</a:t>
            </a:r>
            <a:r>
              <a:rPr dirty="0" sz="10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worsening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of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hostilities,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including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those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Ukraine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Middle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East,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volatility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securities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markets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adverse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development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with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respect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issuer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securities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and,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advisory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transactions,</a:t>
            </a:r>
            <a:r>
              <a:rPr dirty="0" sz="1050" spc="5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decline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securities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markets,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inability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obtain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adequate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financing,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adverse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development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with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respect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party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transaction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failure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obtain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required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regulatory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approval.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regarding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planned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2024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benchmark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debt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issuances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actual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issuances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differ,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materially,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10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changes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market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conditions,</a:t>
            </a:r>
            <a:r>
              <a:rPr dirty="0" sz="10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business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opportunities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funding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needs.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 about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 impact of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Russia’s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invasion of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Ukraine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 related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sanctions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developments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 the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conflict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Middle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East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on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business, results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position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risks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hostilities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 escalate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expand,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sanctions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 increase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actual</a:t>
            </a:r>
            <a:r>
              <a:rPr dirty="0" sz="10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impact may differ,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possibly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materially,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what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currently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expected.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10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proposed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pending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sales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10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Wealth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historical</a:t>
            </a:r>
            <a:r>
              <a:rPr dirty="0" sz="10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principal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risks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buyers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not</a:t>
            </a:r>
            <a:r>
              <a:rPr dirty="0" sz="10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bid</a:t>
            </a:r>
            <a:r>
              <a:rPr dirty="0" sz="10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on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these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or bid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at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levels, or with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terms,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unacceptable to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firm,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performance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these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activities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deteriorate as a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result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proposed and</a:t>
            </a:r>
            <a:r>
              <a:rPr dirty="0" sz="10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pending</a:t>
            </a:r>
            <a:r>
              <a:rPr dirty="0" sz="1050" spc="-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sales,</a:t>
            </a:r>
            <a:r>
              <a:rPr dirty="0" sz="10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statements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planned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sale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seller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financing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portfolio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process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transition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GM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program</a:t>
            </a:r>
            <a:r>
              <a:rPr dirty="0" sz="105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risk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transaction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1050" spc="-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not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close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anticipated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timeline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1050" spc="5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at</a:t>
            </a:r>
            <a:r>
              <a:rPr dirty="0" sz="1050" spc="-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all,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including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failure</a:t>
            </a:r>
            <a:r>
              <a:rPr dirty="0" sz="1050" spc="-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obtain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requisite</a:t>
            </a:r>
            <a:r>
              <a:rPr dirty="0" sz="1050" spc="-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1F396C"/>
                </a:solidFill>
                <a:latin typeface="Arial"/>
                <a:cs typeface="Arial"/>
              </a:rPr>
              <a:t>regulatory</a:t>
            </a:r>
            <a:r>
              <a:rPr dirty="0" sz="1050" spc="-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1F396C"/>
                </a:solidFill>
                <a:latin typeface="Arial"/>
                <a:cs typeface="Arial"/>
              </a:rPr>
              <a:t>approvals.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5"/>
              <a:t>Cautionary</a:t>
            </a:r>
            <a:r>
              <a:rPr dirty="0" spc="-90"/>
              <a:t> </a:t>
            </a:r>
            <a:r>
              <a:rPr dirty="0" spc="-80"/>
              <a:t>Note</a:t>
            </a:r>
            <a:r>
              <a:rPr dirty="0" spc="-90"/>
              <a:t> </a:t>
            </a:r>
            <a:r>
              <a:rPr dirty="0" spc="-95"/>
              <a:t>Regarding</a:t>
            </a:r>
            <a:r>
              <a:rPr dirty="0" spc="-100"/>
              <a:t> Forward-</a:t>
            </a:r>
            <a:r>
              <a:rPr dirty="0" spc="-90"/>
              <a:t>Looking</a:t>
            </a:r>
            <a:r>
              <a:rPr dirty="0" spc="-114"/>
              <a:t> </a:t>
            </a:r>
            <a:r>
              <a:rPr dirty="0" spc="-50"/>
              <a:t>Statements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3544"/>
            <a:ext cx="12192000" cy="5934710"/>
          </a:xfrm>
          <a:custGeom>
            <a:avLst/>
            <a:gdLst/>
            <a:ahLst/>
            <a:cxnLst/>
            <a:rect l="l" t="t" r="r" b="b"/>
            <a:pathLst>
              <a:path w="12192000" h="5934709">
                <a:moveTo>
                  <a:pt x="12192000" y="0"/>
                </a:moveTo>
                <a:lnTo>
                  <a:pt x="0" y="0"/>
                </a:lnTo>
                <a:lnTo>
                  <a:pt x="0" y="5934456"/>
                </a:lnTo>
                <a:lnTo>
                  <a:pt x="12192000" y="59344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69687" y="1019341"/>
            <a:ext cx="11380470" cy="11214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311785" marR="5080" indent="-299720">
              <a:lnSpc>
                <a:spcPct val="108900"/>
              </a:lnSpc>
              <a:spcBef>
                <a:spcPts val="45"/>
              </a:spcBef>
            </a:pPr>
            <a:r>
              <a:rPr dirty="0" sz="850">
                <a:solidFill>
                  <a:srgbClr val="022C47"/>
                </a:solidFill>
                <a:latin typeface="Arial"/>
                <a:cs typeface="Arial"/>
              </a:rPr>
              <a:t>1.</a:t>
            </a:r>
            <a:r>
              <a:rPr dirty="0" sz="850" spc="405">
                <a:solidFill>
                  <a:srgbClr val="022C47"/>
                </a:solidFill>
                <a:latin typeface="Arial"/>
                <a:cs typeface="Arial"/>
              </a:rPr>
              <a:t>  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Annualized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return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(ROE)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calculated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dividing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annualized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earnings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applicable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monthly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equity.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Annualized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return</a:t>
            </a:r>
            <a:r>
              <a:rPr dirty="0" sz="850" spc="5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(ROTE)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calculated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dividing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annualized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earnings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applicable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monthly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equity.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common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calculated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less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preferred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stock,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goodwill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identifiable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intangible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assets.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book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value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per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(TBVPS)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calculated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dividing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common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basic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shares.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believes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TBVPS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meaningful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because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measures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investors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use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assess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adequacy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25">
                <a:solidFill>
                  <a:srgbClr val="1F396C"/>
                </a:solidFill>
                <a:latin typeface="Arial"/>
                <a:cs typeface="Arial"/>
              </a:rPr>
              <a:t>and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ROTE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meaningful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because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measures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performance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businesses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consistently,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whether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they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acquired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developed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internally.</a:t>
            </a:r>
            <a:r>
              <a:rPr dirty="0" sz="8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equity,</a:t>
            </a:r>
            <a:r>
              <a:rPr dirty="0" sz="8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ROTE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TBVPS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non-</a:t>
            </a:r>
            <a:r>
              <a:rPr dirty="0" sz="850" spc="-20">
                <a:solidFill>
                  <a:srgbClr val="1F396C"/>
                </a:solidFill>
                <a:latin typeface="Arial"/>
                <a:cs typeface="Arial"/>
              </a:rPr>
              <a:t>GAAP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measures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not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be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comparable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similar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non-GAAP</a:t>
            </a:r>
            <a:r>
              <a:rPr dirty="0" sz="8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measures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used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companies.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5"/>
              </a:spcBef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table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below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presents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reconciliation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ending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ending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tangible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equity: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9687" y="3561065"/>
            <a:ext cx="11381740" cy="288734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12420" indent="-299720">
              <a:lnSpc>
                <a:spcPct val="100000"/>
              </a:lnSpc>
              <a:spcBef>
                <a:spcPts val="740"/>
              </a:spcBef>
              <a:buAutoNum type="arabicPeriod" startAt="2"/>
              <a:tabLst>
                <a:tab pos="312420" algn="l"/>
              </a:tabLst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Dealogic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January</a:t>
            </a:r>
            <a:r>
              <a:rPr dirty="0" sz="8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1,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2024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through</a:t>
            </a:r>
            <a:r>
              <a:rPr dirty="0" sz="8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September</a:t>
            </a:r>
            <a:r>
              <a:rPr dirty="0" sz="8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30,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2024.</a:t>
            </a:r>
            <a:endParaRPr sz="850">
              <a:latin typeface="Arial"/>
              <a:cs typeface="Arial"/>
            </a:endParaRPr>
          </a:p>
          <a:p>
            <a:pPr algn="just" marL="310515" marR="6350" indent="-298450">
              <a:lnSpc>
                <a:spcPct val="103499"/>
              </a:lnSpc>
              <a:spcBef>
                <a:spcPts val="610"/>
              </a:spcBef>
              <a:buAutoNum type="arabicPeriod" startAt="2"/>
              <a:tabLst>
                <a:tab pos="310515" algn="l"/>
                <a:tab pos="312420" algn="l"/>
              </a:tabLst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	For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information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following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items,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referenced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sections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Part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I,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Item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“Management’s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Discussion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Analysis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Condition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Operations”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Quarterly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Report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Form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10-</a:t>
            </a:r>
            <a:r>
              <a:rPr dirty="0" sz="850" spc="-50">
                <a:solidFill>
                  <a:srgbClr val="1F396C"/>
                </a:solidFill>
                <a:latin typeface="Arial"/>
                <a:cs typeface="Arial"/>
              </a:rPr>
              <a:t>Q</a:t>
            </a:r>
            <a:r>
              <a:rPr dirty="0" sz="850" spc="5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period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ended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June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30,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2024: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(i)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backlog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“Results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Operations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Markets,”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(ii)</a:t>
            </a:r>
            <a:r>
              <a:rPr dirty="0" sz="8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under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supervision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(AUS)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“Results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Operations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8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Wealth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Under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Supervision,”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(iii)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efficiency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ratio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“Results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Operations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Operating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Expenses,”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(iv)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basic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shares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“Balance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Funding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Sources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Analysis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Metrics,”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25">
                <a:solidFill>
                  <a:srgbClr val="1F396C"/>
                </a:solidFill>
                <a:latin typeface="Arial"/>
                <a:cs typeface="Arial"/>
              </a:rPr>
              <a:t>(v)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repurchase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program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“Capital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Regulatory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Management”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(vi)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core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liquid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“Risk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Liquidity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Risk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Management.”</a:t>
            </a:r>
            <a:endParaRPr sz="850">
              <a:latin typeface="Arial"/>
              <a:cs typeface="Arial"/>
            </a:endParaRPr>
          </a:p>
          <a:p>
            <a:pPr algn="just" marL="301625" marR="6985" indent="-635">
              <a:lnSpc>
                <a:spcPct val="103499"/>
              </a:lnSpc>
              <a:spcBef>
                <a:spcPts val="915"/>
              </a:spcBef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information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about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following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items,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referenced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sections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Part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I,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Item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1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“Financial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Statements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(Unaudited)”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Quarterly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Report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Form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10-Q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period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ended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June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30,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2024: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(i)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interest-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earning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“Statistical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Disclosures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Distribution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Assets,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Liabilities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Shareholders’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Equity”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(ii)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risk-based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ratios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supplementary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leverage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ratio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–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see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Note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“Regulation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Adequacy.”</a:t>
            </a:r>
            <a:endParaRPr sz="850">
              <a:latin typeface="Arial"/>
              <a:cs typeface="Arial"/>
            </a:endParaRPr>
          </a:p>
          <a:p>
            <a:pPr algn="just" marL="302895" marR="6985">
              <a:lnSpc>
                <a:spcPct val="103499"/>
              </a:lnSpc>
              <a:spcBef>
                <a:spcPts val="900"/>
              </a:spcBef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Represents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preliminary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estimate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third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quarter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2024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under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supervision,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capital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ratios,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risk-weighted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assets,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supplementary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leverage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ratio,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data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core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liquid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assets.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These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may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be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revised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Quarterly</a:t>
            </a:r>
            <a:r>
              <a:rPr dirty="0" sz="8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Report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Form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10-Q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period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ended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September 30,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2024.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algn="just" marL="312420" marR="5080" indent="-300355">
              <a:lnSpc>
                <a:spcPct val="103499"/>
              </a:lnSpc>
              <a:buAutoNum type="arabicPeriod" startAt="4"/>
              <a:tabLst>
                <a:tab pos="312420" algn="l"/>
              </a:tabLst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Includes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selected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items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8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has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sold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or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is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selling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narrowing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ambitions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consumer-related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activities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8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transitioning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Wealth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8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less</a:t>
            </a:r>
            <a:r>
              <a:rPr dirty="0" sz="8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capital-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intensive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business.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Pre-tax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earnings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each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selected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item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includes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operating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item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additionally,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General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Motors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(GM)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Card,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loss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planned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transitioning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GM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program</a:t>
            </a:r>
            <a:r>
              <a:rPr dirty="0" sz="850" spc="5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another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issuer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write-down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intangibles,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seller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financing,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impairments</a:t>
            </a:r>
            <a:r>
              <a:rPr dirty="0" sz="8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provision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losses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mark-down</a:t>
            </a:r>
            <a:r>
              <a:rPr dirty="0" sz="8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8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transfer</a:t>
            </a:r>
            <a:r>
              <a:rPr dirty="0" sz="8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portfolio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held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sale.</a:t>
            </a:r>
            <a:endParaRPr sz="850">
              <a:latin typeface="Arial"/>
              <a:cs typeface="Arial"/>
            </a:endParaRPr>
          </a:p>
          <a:p>
            <a:pPr algn="just" marL="297815" marR="5080" indent="635">
              <a:lnSpc>
                <a:spcPct val="103499"/>
              </a:lnSpc>
              <a:spcBef>
                <a:spcPts val="805"/>
              </a:spcBef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first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half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2024,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FDIC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notified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banks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subject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special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assessment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fee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estimated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cost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Deposit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Insurance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Fund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resulting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closures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2023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Silicon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Valley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Bank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Signature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Bank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25">
                <a:solidFill>
                  <a:srgbClr val="1F396C"/>
                </a:solidFill>
                <a:latin typeface="Arial"/>
                <a:cs typeface="Arial"/>
              </a:rPr>
              <a:t>had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increased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recognized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incremental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pre-tax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expense.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3Q24,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based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additional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information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received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FDIC,</a:t>
            </a:r>
            <a:r>
              <a:rPr dirty="0" sz="8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recognized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reduction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estimated</a:t>
            </a:r>
            <a:r>
              <a:rPr dirty="0" sz="8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cost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FDIC</a:t>
            </a:r>
            <a:r>
              <a:rPr dirty="0" sz="8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special</a:t>
            </a:r>
            <a:r>
              <a:rPr dirty="0" sz="8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assessment </a:t>
            </a:r>
            <a:r>
              <a:rPr dirty="0" sz="850" spc="-20">
                <a:solidFill>
                  <a:srgbClr val="1F396C"/>
                </a:solidFill>
                <a:latin typeface="Arial"/>
                <a:cs typeface="Arial"/>
              </a:rPr>
              <a:t>fee.</a:t>
            </a:r>
            <a:endParaRPr sz="850">
              <a:latin typeface="Arial"/>
              <a:cs typeface="Arial"/>
            </a:endParaRPr>
          </a:p>
          <a:p>
            <a:pPr algn="just" marL="299085">
              <a:lnSpc>
                <a:spcPct val="100000"/>
              </a:lnSpc>
              <a:spcBef>
                <a:spcPts val="830"/>
              </a:spcBef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earnings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reflects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YTD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effective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tax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respective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segment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each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item.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80"/>
              <a:t>Footnotes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99522" y="2130167"/>
          <a:ext cx="11135360" cy="140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9925"/>
                <a:gridCol w="561339"/>
                <a:gridCol w="942975"/>
                <a:gridCol w="565785"/>
                <a:gridCol w="1233804"/>
                <a:gridCol w="561340"/>
                <a:gridCol w="942975"/>
                <a:gridCol w="565784"/>
                <a:gridCol w="942975"/>
                <a:gridCol w="565784"/>
                <a:gridCol w="937895"/>
              </a:tblGrid>
              <a:tr h="168910">
                <a:tc gridSpan="5">
                  <a:txBody>
                    <a:bodyPr/>
                    <a:lstStyle/>
                    <a:p>
                      <a:pPr marL="4158615">
                        <a:lnSpc>
                          <a:spcPts val="1075"/>
                        </a:lnSpc>
                        <a:spcBef>
                          <a:spcPts val="15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9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28575">
                      <a:solidFill>
                        <a:srgbClr val="1F396C"/>
                      </a:solidFill>
                      <a:prstDash val="solid"/>
                    </a:lnL>
                    <a:solidFill>
                      <a:srgbClr val="1F396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125730">
                        <a:lnSpc>
                          <a:spcPts val="1075"/>
                        </a:lnSpc>
                        <a:spcBef>
                          <a:spcPts val="15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R w="28575">
                      <a:solidFill>
                        <a:srgbClr val="1F396C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96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9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Unaudited,</a:t>
                      </a:r>
                      <a:r>
                        <a:rPr dirty="0" sz="900" spc="-4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9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millions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1F396C"/>
                      </a:solidFill>
                      <a:prstDash val="solid"/>
                    </a:lnL>
                    <a:solidFill>
                      <a:srgbClr val="1F396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9225" marR="78105" indent="-781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THREE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MONTHS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ENDED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SEPTEMBER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30,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F396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3670" marR="426720" indent="-215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NINE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MONTHS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ENDED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SEPTEMBER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30,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F396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SEPTEMBER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30,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F396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JUNE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30,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F396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31,</a:t>
                      </a:r>
                      <a:r>
                        <a:rPr dirty="0" sz="9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R w="28575">
                      <a:solidFill>
                        <a:srgbClr val="1F396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F396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510">
                <a:tc>
                  <a:txBody>
                    <a:bodyPr/>
                    <a:lstStyle/>
                    <a:p>
                      <a:pPr marL="93980">
                        <a:lnSpc>
                          <a:spcPts val="1015"/>
                        </a:lnSpc>
                      </a:pP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shareholders’</a:t>
                      </a:r>
                      <a:r>
                        <a:rPr dirty="0" sz="9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1F39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15"/>
                        </a:lnSpc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15"/>
                        </a:lnSpc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119,900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15"/>
                        </a:lnSpc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7190">
                        <a:lnSpc>
                          <a:spcPts val="1015"/>
                        </a:lnSpc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118,653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15"/>
                        </a:lnSpc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15"/>
                        </a:lnSpc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121,200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15"/>
                        </a:lnSpc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15"/>
                        </a:lnSpc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119,463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15"/>
                        </a:lnSpc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ts val="1015"/>
                        </a:lnSpc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116,905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575">
                      <a:solidFill>
                        <a:srgbClr val="1F396C"/>
                      </a:solidFill>
                      <a:prstDash val="solid"/>
                    </a:lnR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marL="93980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Preferred</a:t>
                      </a:r>
                      <a:r>
                        <a:rPr dirty="0" sz="9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stock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28575">
                      <a:solidFill>
                        <a:srgbClr val="1F396C"/>
                      </a:solidFill>
                      <a:prstDash val="solid"/>
                    </a:lnL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(12,878)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(12,183)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(13,253)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(12,753)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(11,203)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R w="28575">
                      <a:solidFill>
                        <a:srgbClr val="1F396C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93980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9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shareholders’</a:t>
                      </a:r>
                      <a:r>
                        <a:rPr dirty="0" sz="9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1F396C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107,022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7190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106,470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107,947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106,710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105,702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R w="28575">
                      <a:solidFill>
                        <a:srgbClr val="1F396C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Goodwill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1F396C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(5,905)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(5,902)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(5,909)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(5,893)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(5,916)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R w="28575">
                      <a:solidFill>
                        <a:srgbClr val="1F396C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</a:tr>
              <a:tr h="151130">
                <a:tc>
                  <a:txBody>
                    <a:bodyPr/>
                    <a:lstStyle/>
                    <a:p>
                      <a:pPr marL="93980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Identifiable</a:t>
                      </a:r>
                      <a:r>
                        <a:rPr dirty="0" sz="9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intangible</a:t>
                      </a: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assets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28575">
                      <a:solidFill>
                        <a:srgbClr val="1F396C"/>
                      </a:solidFill>
                      <a:prstDash val="solid"/>
                    </a:lnL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(978)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(1,042)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(925)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(992)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(1,177)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R w="28575">
                      <a:solidFill>
                        <a:srgbClr val="1F396C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93980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Tangible</a:t>
                      </a:r>
                      <a:r>
                        <a:rPr dirty="0" sz="9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9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shareholders’</a:t>
                      </a:r>
                      <a:r>
                        <a:rPr dirty="0" sz="9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1F396C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100,139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7190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99,526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101,113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99,825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dirty="0" sz="9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98,609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R w="28575">
                      <a:solidFill>
                        <a:srgbClr val="1F396C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3544"/>
            <a:ext cx="12192000" cy="5934710"/>
          </a:xfrm>
          <a:custGeom>
            <a:avLst/>
            <a:gdLst/>
            <a:ahLst/>
            <a:cxnLst/>
            <a:rect l="l" t="t" r="r" b="b"/>
            <a:pathLst>
              <a:path w="12192000" h="5934709">
                <a:moveTo>
                  <a:pt x="12192000" y="0"/>
                </a:moveTo>
                <a:lnTo>
                  <a:pt x="0" y="0"/>
                </a:lnTo>
                <a:lnTo>
                  <a:pt x="0" y="5934456"/>
                </a:lnTo>
                <a:lnTo>
                  <a:pt x="12192000" y="59344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69687" y="1084873"/>
            <a:ext cx="11380470" cy="793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12420" indent="-299720">
              <a:lnSpc>
                <a:spcPct val="100000"/>
              </a:lnSpc>
              <a:spcBef>
                <a:spcPts val="135"/>
              </a:spcBef>
              <a:buClr>
                <a:srgbClr val="1F396C"/>
              </a:buClr>
              <a:buFont typeface="Arial"/>
              <a:buAutoNum type="arabicPeriod" startAt="5"/>
              <a:tabLst>
                <a:tab pos="312420" algn="l"/>
              </a:tabLst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Includes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consolidated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entities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(CIEs)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legacy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intends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exit</a:t>
            </a:r>
            <a:r>
              <a:rPr dirty="0" sz="8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over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medium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term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(refers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3-5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year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time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horizon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year-end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2022).</a:t>
            </a:r>
            <a:endParaRPr sz="850">
              <a:latin typeface="Arial"/>
              <a:cs typeface="Arial"/>
            </a:endParaRPr>
          </a:p>
          <a:p>
            <a:pPr marL="312420" indent="-299720">
              <a:lnSpc>
                <a:spcPct val="100000"/>
              </a:lnSpc>
              <a:spcBef>
                <a:spcPts val="935"/>
              </a:spcBef>
              <a:buAutoNum type="arabicPeriod" startAt="5"/>
              <a:tabLst>
                <a:tab pos="312420" algn="l"/>
              </a:tabLst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Consists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AUS,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brokerage</a:t>
            </a:r>
            <a:r>
              <a:rPr dirty="0" sz="8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Marcus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deposits.</a:t>
            </a:r>
            <a:endParaRPr sz="850">
              <a:latin typeface="Arial"/>
              <a:cs typeface="Arial"/>
            </a:endParaRPr>
          </a:p>
          <a:p>
            <a:pPr marL="311785" marR="5080" indent="-299720">
              <a:lnSpc>
                <a:spcPct val="103499"/>
              </a:lnSpc>
              <a:spcBef>
                <a:spcPts val="915"/>
              </a:spcBef>
              <a:buAutoNum type="arabicPeriod" startAt="5"/>
              <a:tabLst>
                <a:tab pos="311785" algn="l"/>
              </a:tabLst>
            </a:pP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Includes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CIEs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investments.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CIEs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generally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accounted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at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historical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cost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less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depreciation.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Substantially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all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CIEs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engaged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commercial</a:t>
            </a:r>
            <a:r>
              <a:rPr dirty="0" sz="8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real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estate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activities.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held</a:t>
            </a:r>
            <a:r>
              <a:rPr dirty="0" sz="8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1F396C"/>
                </a:solidFill>
                <a:latin typeface="Arial"/>
                <a:cs typeface="Arial"/>
              </a:rPr>
              <a:t>CIEs</a:t>
            </a:r>
            <a:r>
              <a:rPr dirty="0" sz="850" spc="5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$3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8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September</a:t>
            </a:r>
            <a:r>
              <a:rPr dirty="0" sz="8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30,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2024</a:t>
            </a:r>
            <a:r>
              <a:rPr dirty="0" sz="8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funded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with</a:t>
            </a:r>
            <a:r>
              <a:rPr dirty="0" sz="8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liabilities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approximately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$2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8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as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September</a:t>
            </a:r>
            <a:r>
              <a:rPr dirty="0" sz="8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30,</a:t>
            </a:r>
            <a:r>
              <a:rPr dirty="0" sz="8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2024.</a:t>
            </a:r>
            <a:r>
              <a:rPr dirty="0" sz="8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Substantially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all</a:t>
            </a:r>
            <a:r>
              <a:rPr dirty="0" sz="8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such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liabilities</a:t>
            </a:r>
            <a:r>
              <a:rPr dirty="0" sz="8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are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nonrecourse,</a:t>
            </a:r>
            <a:r>
              <a:rPr dirty="0" sz="8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thereby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reducing</a:t>
            </a:r>
            <a:r>
              <a:rPr dirty="0" sz="8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firm’s</a:t>
            </a:r>
            <a:r>
              <a:rPr dirty="0" sz="8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8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1F396C"/>
                </a:solidFill>
                <a:latin typeface="Arial"/>
                <a:cs typeface="Arial"/>
              </a:rPr>
              <a:t>at</a:t>
            </a:r>
            <a:r>
              <a:rPr dirty="0" sz="8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F396C"/>
                </a:solidFill>
                <a:latin typeface="Arial"/>
                <a:cs typeface="Arial"/>
              </a:rPr>
              <a:t>risk.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5"/>
              <a:t>Footnotes</a:t>
            </a:r>
            <a:r>
              <a:rPr dirty="0" spc="-105"/>
              <a:t> </a:t>
            </a:r>
            <a:r>
              <a:rPr dirty="0" spc="-10"/>
              <a:t>-</a:t>
            </a:r>
            <a:r>
              <a:rPr dirty="0" spc="-125"/>
              <a:t> </a:t>
            </a:r>
            <a:r>
              <a:rPr dirty="0" spc="-65"/>
              <a:t>Continued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486" y="239638"/>
            <a:ext cx="726896" cy="54517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3683"/>
            <a:ext cx="12192000" cy="5934710"/>
            <a:chOff x="0" y="923683"/>
            <a:chExt cx="12192000" cy="5934710"/>
          </a:xfrm>
        </p:grpSpPr>
        <p:sp>
          <p:nvSpPr>
            <p:cNvPr id="4" name="object 4" descr=""/>
            <p:cNvSpPr/>
            <p:nvPr/>
          </p:nvSpPr>
          <p:spPr>
            <a:xfrm>
              <a:off x="0" y="923683"/>
              <a:ext cx="12192000" cy="5934710"/>
            </a:xfrm>
            <a:custGeom>
              <a:avLst/>
              <a:gdLst/>
              <a:ahLst/>
              <a:cxnLst/>
              <a:rect l="l" t="t" r="r" b="b"/>
              <a:pathLst>
                <a:path w="12192000" h="5934709">
                  <a:moveTo>
                    <a:pt x="12192000" y="0"/>
                  </a:moveTo>
                  <a:lnTo>
                    <a:pt x="0" y="0"/>
                  </a:lnTo>
                  <a:lnTo>
                    <a:pt x="0" y="5934316"/>
                  </a:lnTo>
                  <a:lnTo>
                    <a:pt x="12192000" y="593431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56500" y="1449722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535222" y="0"/>
                  </a:moveTo>
                  <a:lnTo>
                    <a:pt x="0" y="0"/>
                  </a:lnTo>
                  <a:lnTo>
                    <a:pt x="0" y="587133"/>
                  </a:lnTo>
                  <a:lnTo>
                    <a:pt x="9228" y="632838"/>
                  </a:lnTo>
                  <a:lnTo>
                    <a:pt x="34394" y="670163"/>
                  </a:lnTo>
                  <a:lnTo>
                    <a:pt x="71719" y="695329"/>
                  </a:lnTo>
                  <a:lnTo>
                    <a:pt x="117424" y="704557"/>
                  </a:lnTo>
                  <a:lnTo>
                    <a:pt x="3417798" y="704557"/>
                  </a:lnTo>
                  <a:lnTo>
                    <a:pt x="3463508" y="695329"/>
                  </a:lnTo>
                  <a:lnTo>
                    <a:pt x="3500832" y="670163"/>
                  </a:lnTo>
                  <a:lnTo>
                    <a:pt x="3525996" y="632838"/>
                  </a:lnTo>
                  <a:lnTo>
                    <a:pt x="3535222" y="587133"/>
                  </a:lnTo>
                  <a:lnTo>
                    <a:pt x="353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6500" y="1449722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417798" y="704557"/>
                  </a:moveTo>
                  <a:lnTo>
                    <a:pt x="117424" y="704557"/>
                  </a:lnTo>
                  <a:lnTo>
                    <a:pt x="71719" y="695329"/>
                  </a:lnTo>
                  <a:lnTo>
                    <a:pt x="34394" y="670163"/>
                  </a:lnTo>
                  <a:lnTo>
                    <a:pt x="9228" y="632838"/>
                  </a:lnTo>
                  <a:lnTo>
                    <a:pt x="0" y="587133"/>
                  </a:lnTo>
                  <a:lnTo>
                    <a:pt x="0" y="0"/>
                  </a:lnTo>
                  <a:lnTo>
                    <a:pt x="3535222" y="0"/>
                  </a:lnTo>
                  <a:lnTo>
                    <a:pt x="3535222" y="587133"/>
                  </a:lnTo>
                  <a:lnTo>
                    <a:pt x="3525996" y="632838"/>
                  </a:lnTo>
                  <a:lnTo>
                    <a:pt x="3500832" y="670163"/>
                  </a:lnTo>
                  <a:lnTo>
                    <a:pt x="3463508" y="695329"/>
                  </a:lnTo>
                  <a:lnTo>
                    <a:pt x="3417798" y="704557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6499" y="1128276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5">
                  <a:moveTo>
                    <a:pt x="3457066" y="0"/>
                  </a:moveTo>
                  <a:lnTo>
                    <a:pt x="78155" y="0"/>
                  </a:lnTo>
                  <a:lnTo>
                    <a:pt x="47732" y="6141"/>
                  </a:lnTo>
                  <a:lnTo>
                    <a:pt x="22890" y="22890"/>
                  </a:lnTo>
                  <a:lnTo>
                    <a:pt x="6141" y="47732"/>
                  </a:lnTo>
                  <a:lnTo>
                    <a:pt x="0" y="78155"/>
                  </a:lnTo>
                  <a:lnTo>
                    <a:pt x="0" y="468922"/>
                  </a:lnTo>
                  <a:lnTo>
                    <a:pt x="3535222" y="468922"/>
                  </a:lnTo>
                  <a:lnTo>
                    <a:pt x="3535222" y="78155"/>
                  </a:lnTo>
                  <a:lnTo>
                    <a:pt x="3529081" y="47732"/>
                  </a:lnTo>
                  <a:lnTo>
                    <a:pt x="3512332" y="22890"/>
                  </a:lnTo>
                  <a:lnTo>
                    <a:pt x="3487490" y="6141"/>
                  </a:lnTo>
                  <a:lnTo>
                    <a:pt x="3457066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6499" y="1128276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5">
                  <a:moveTo>
                    <a:pt x="78155" y="0"/>
                  </a:moveTo>
                  <a:lnTo>
                    <a:pt x="3457066" y="0"/>
                  </a:lnTo>
                  <a:lnTo>
                    <a:pt x="3487490" y="6141"/>
                  </a:lnTo>
                  <a:lnTo>
                    <a:pt x="3512332" y="22890"/>
                  </a:lnTo>
                  <a:lnTo>
                    <a:pt x="3529081" y="47732"/>
                  </a:lnTo>
                  <a:lnTo>
                    <a:pt x="3535222" y="78155"/>
                  </a:lnTo>
                  <a:lnTo>
                    <a:pt x="3535222" y="468922"/>
                  </a:lnTo>
                  <a:lnTo>
                    <a:pt x="0" y="468922"/>
                  </a:lnTo>
                  <a:lnTo>
                    <a:pt x="0" y="78155"/>
                  </a:lnTo>
                  <a:lnTo>
                    <a:pt x="6141" y="47732"/>
                  </a:lnTo>
                  <a:lnTo>
                    <a:pt x="22890" y="22890"/>
                  </a:lnTo>
                  <a:lnTo>
                    <a:pt x="47732" y="6141"/>
                  </a:lnTo>
                  <a:lnTo>
                    <a:pt x="78155" y="0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Results</a:t>
            </a:r>
            <a:r>
              <a:rPr dirty="0" spc="-125"/>
              <a:t> </a:t>
            </a:r>
            <a:r>
              <a:rPr dirty="0" spc="-80"/>
              <a:t>Snapshot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939400" y="6544450"/>
            <a:ext cx="946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50">
                <a:solidFill>
                  <a:srgbClr val="1F396C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63023" y="6200840"/>
            <a:ext cx="5780405" cy="577215"/>
            <a:chOff x="363023" y="6200840"/>
            <a:chExt cx="5780405" cy="577215"/>
          </a:xfrm>
        </p:grpSpPr>
        <p:sp>
          <p:nvSpPr>
            <p:cNvPr id="12" name="object 12" descr=""/>
            <p:cNvSpPr/>
            <p:nvPr/>
          </p:nvSpPr>
          <p:spPr>
            <a:xfrm>
              <a:off x="377310" y="6215128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40">
                  <a:moveTo>
                    <a:pt x="5660136" y="0"/>
                  </a:moveTo>
                  <a:lnTo>
                    <a:pt x="91440" y="0"/>
                  </a:lnTo>
                  <a:lnTo>
                    <a:pt x="55849" y="7184"/>
                  </a:lnTo>
                  <a:lnTo>
                    <a:pt x="26784" y="26779"/>
                  </a:lnTo>
                  <a:lnTo>
                    <a:pt x="7186" y="55844"/>
                  </a:lnTo>
                  <a:lnTo>
                    <a:pt x="0" y="91439"/>
                  </a:lnTo>
                  <a:lnTo>
                    <a:pt x="0" y="457187"/>
                  </a:lnTo>
                  <a:lnTo>
                    <a:pt x="7186" y="492784"/>
                  </a:lnTo>
                  <a:lnTo>
                    <a:pt x="26784" y="521854"/>
                  </a:lnTo>
                  <a:lnTo>
                    <a:pt x="55849" y="541453"/>
                  </a:lnTo>
                  <a:lnTo>
                    <a:pt x="91440" y="548640"/>
                  </a:lnTo>
                  <a:lnTo>
                    <a:pt x="5660136" y="548640"/>
                  </a:lnTo>
                  <a:lnTo>
                    <a:pt x="5695726" y="541453"/>
                  </a:lnTo>
                  <a:lnTo>
                    <a:pt x="5724791" y="521854"/>
                  </a:lnTo>
                  <a:lnTo>
                    <a:pt x="5744389" y="492784"/>
                  </a:lnTo>
                  <a:lnTo>
                    <a:pt x="5751576" y="457187"/>
                  </a:lnTo>
                  <a:lnTo>
                    <a:pt x="5751576" y="91439"/>
                  </a:lnTo>
                  <a:lnTo>
                    <a:pt x="5744389" y="55844"/>
                  </a:lnTo>
                  <a:lnTo>
                    <a:pt x="5724791" y="26779"/>
                  </a:lnTo>
                  <a:lnTo>
                    <a:pt x="5695726" y="7184"/>
                  </a:lnTo>
                  <a:lnTo>
                    <a:pt x="5660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7310" y="6215128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40">
                  <a:moveTo>
                    <a:pt x="0" y="91439"/>
                  </a:moveTo>
                  <a:lnTo>
                    <a:pt x="7186" y="55844"/>
                  </a:lnTo>
                  <a:lnTo>
                    <a:pt x="26784" y="26779"/>
                  </a:lnTo>
                  <a:lnTo>
                    <a:pt x="55849" y="7184"/>
                  </a:lnTo>
                  <a:lnTo>
                    <a:pt x="91440" y="0"/>
                  </a:lnTo>
                  <a:lnTo>
                    <a:pt x="5660136" y="0"/>
                  </a:lnTo>
                  <a:lnTo>
                    <a:pt x="5695726" y="7184"/>
                  </a:lnTo>
                  <a:lnTo>
                    <a:pt x="5724791" y="26779"/>
                  </a:lnTo>
                  <a:lnTo>
                    <a:pt x="5744389" y="55844"/>
                  </a:lnTo>
                  <a:lnTo>
                    <a:pt x="5751576" y="91439"/>
                  </a:lnTo>
                  <a:lnTo>
                    <a:pt x="5751576" y="457187"/>
                  </a:lnTo>
                  <a:lnTo>
                    <a:pt x="5744389" y="492784"/>
                  </a:lnTo>
                  <a:lnTo>
                    <a:pt x="5724791" y="521854"/>
                  </a:lnTo>
                  <a:lnTo>
                    <a:pt x="5695726" y="541453"/>
                  </a:lnTo>
                  <a:lnTo>
                    <a:pt x="5660136" y="548640"/>
                  </a:lnTo>
                  <a:lnTo>
                    <a:pt x="91440" y="548640"/>
                  </a:lnTo>
                  <a:lnTo>
                    <a:pt x="55849" y="541453"/>
                  </a:lnTo>
                  <a:lnTo>
                    <a:pt x="26784" y="521854"/>
                  </a:lnTo>
                  <a:lnTo>
                    <a:pt x="7186" y="492784"/>
                  </a:lnTo>
                  <a:lnTo>
                    <a:pt x="0" y="457187"/>
                  </a:lnTo>
                  <a:lnTo>
                    <a:pt x="0" y="91439"/>
                  </a:lnTo>
                  <a:close/>
                </a:path>
              </a:pathLst>
            </a:custGeom>
            <a:ln w="285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69791" y="6289292"/>
            <a:ext cx="5767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Record</a:t>
            </a:r>
            <a:r>
              <a:rPr dirty="0" sz="1200" spc="-4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baseline="24305" sz="1200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r>
              <a:rPr dirty="0" baseline="24305" sz="1200" spc="179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$3.10</a:t>
            </a:r>
            <a:r>
              <a:rPr dirty="0" sz="1200" spc="-5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trillion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27</a:t>
            </a:r>
            <a:r>
              <a:rPr dirty="0" baseline="24305" sz="1200" b="1">
                <a:solidFill>
                  <a:srgbClr val="1F396C"/>
                </a:solidFill>
                <a:latin typeface="Arial"/>
                <a:cs typeface="Arial"/>
              </a:rPr>
              <a:t>th</a:t>
            </a:r>
            <a:r>
              <a:rPr dirty="0" baseline="24305" sz="1200" spc="13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consecutive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 quarter</a:t>
            </a:r>
            <a:r>
              <a:rPr dirty="0" sz="12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2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1F396C"/>
                </a:solidFill>
                <a:latin typeface="Arial"/>
                <a:cs typeface="Arial"/>
              </a:rPr>
              <a:t>long-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term</a:t>
            </a:r>
            <a:r>
              <a:rPr dirty="0" sz="1200" spc="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fee-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based</a:t>
            </a:r>
            <a:r>
              <a:rPr dirty="0" sz="1200" spc="-3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2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inflows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63023" y="3925581"/>
            <a:ext cx="5780405" cy="577215"/>
            <a:chOff x="363023" y="3925581"/>
            <a:chExt cx="5780405" cy="577215"/>
          </a:xfrm>
        </p:grpSpPr>
        <p:sp>
          <p:nvSpPr>
            <p:cNvPr id="16" name="object 16" descr=""/>
            <p:cNvSpPr/>
            <p:nvPr/>
          </p:nvSpPr>
          <p:spPr>
            <a:xfrm>
              <a:off x="377310" y="3939868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39">
                  <a:moveTo>
                    <a:pt x="5660136" y="0"/>
                  </a:moveTo>
                  <a:lnTo>
                    <a:pt x="91440" y="0"/>
                  </a:lnTo>
                  <a:lnTo>
                    <a:pt x="55849" y="7184"/>
                  </a:lnTo>
                  <a:lnTo>
                    <a:pt x="26784" y="26779"/>
                  </a:lnTo>
                  <a:lnTo>
                    <a:pt x="7186" y="55844"/>
                  </a:lnTo>
                  <a:lnTo>
                    <a:pt x="0" y="91439"/>
                  </a:lnTo>
                  <a:lnTo>
                    <a:pt x="0" y="457187"/>
                  </a:lnTo>
                  <a:lnTo>
                    <a:pt x="7186" y="492784"/>
                  </a:lnTo>
                  <a:lnTo>
                    <a:pt x="26784" y="521854"/>
                  </a:lnTo>
                  <a:lnTo>
                    <a:pt x="55849" y="541453"/>
                  </a:lnTo>
                  <a:lnTo>
                    <a:pt x="91440" y="548639"/>
                  </a:lnTo>
                  <a:lnTo>
                    <a:pt x="5660136" y="548639"/>
                  </a:lnTo>
                  <a:lnTo>
                    <a:pt x="5695726" y="541453"/>
                  </a:lnTo>
                  <a:lnTo>
                    <a:pt x="5724791" y="521854"/>
                  </a:lnTo>
                  <a:lnTo>
                    <a:pt x="5744389" y="492784"/>
                  </a:lnTo>
                  <a:lnTo>
                    <a:pt x="5751576" y="457187"/>
                  </a:lnTo>
                  <a:lnTo>
                    <a:pt x="5751576" y="91439"/>
                  </a:lnTo>
                  <a:lnTo>
                    <a:pt x="5744389" y="55844"/>
                  </a:lnTo>
                  <a:lnTo>
                    <a:pt x="5724791" y="26779"/>
                  </a:lnTo>
                  <a:lnTo>
                    <a:pt x="5695726" y="7184"/>
                  </a:lnTo>
                  <a:lnTo>
                    <a:pt x="5660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7310" y="3939868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39">
                  <a:moveTo>
                    <a:pt x="0" y="91439"/>
                  </a:moveTo>
                  <a:lnTo>
                    <a:pt x="7186" y="55844"/>
                  </a:lnTo>
                  <a:lnTo>
                    <a:pt x="26784" y="26779"/>
                  </a:lnTo>
                  <a:lnTo>
                    <a:pt x="55849" y="7184"/>
                  </a:lnTo>
                  <a:lnTo>
                    <a:pt x="91440" y="0"/>
                  </a:lnTo>
                  <a:lnTo>
                    <a:pt x="5660136" y="0"/>
                  </a:lnTo>
                  <a:lnTo>
                    <a:pt x="5695726" y="7184"/>
                  </a:lnTo>
                  <a:lnTo>
                    <a:pt x="5724791" y="26779"/>
                  </a:lnTo>
                  <a:lnTo>
                    <a:pt x="5744389" y="55844"/>
                  </a:lnTo>
                  <a:lnTo>
                    <a:pt x="5751576" y="91439"/>
                  </a:lnTo>
                  <a:lnTo>
                    <a:pt x="5751576" y="457187"/>
                  </a:lnTo>
                  <a:lnTo>
                    <a:pt x="5744389" y="492784"/>
                  </a:lnTo>
                  <a:lnTo>
                    <a:pt x="5724791" y="521854"/>
                  </a:lnTo>
                  <a:lnTo>
                    <a:pt x="5695726" y="541453"/>
                  </a:lnTo>
                  <a:lnTo>
                    <a:pt x="5660136" y="548639"/>
                  </a:lnTo>
                  <a:lnTo>
                    <a:pt x="91440" y="548639"/>
                  </a:lnTo>
                  <a:lnTo>
                    <a:pt x="55849" y="541453"/>
                  </a:lnTo>
                  <a:lnTo>
                    <a:pt x="26784" y="521854"/>
                  </a:lnTo>
                  <a:lnTo>
                    <a:pt x="7186" y="492784"/>
                  </a:lnTo>
                  <a:lnTo>
                    <a:pt x="0" y="457187"/>
                  </a:lnTo>
                  <a:lnTo>
                    <a:pt x="0" y="91439"/>
                  </a:lnTo>
                  <a:close/>
                </a:path>
              </a:pathLst>
            </a:custGeom>
            <a:ln w="285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69791" y="4105471"/>
            <a:ext cx="5767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#1</a:t>
            </a:r>
            <a:r>
              <a:rPr dirty="0" sz="1200" spc="-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2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M&amp;A</a:t>
            </a:r>
            <a:r>
              <a:rPr dirty="0" sz="12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2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common</a:t>
            </a:r>
            <a:r>
              <a:rPr dirty="0" sz="12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stock</a:t>
            </a:r>
            <a:r>
              <a:rPr dirty="0" sz="1200" spc="-3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offerings</a:t>
            </a:r>
            <a:r>
              <a:rPr dirty="0" baseline="24305" sz="1200" spc="-15" b="1">
                <a:solidFill>
                  <a:srgbClr val="1F396C"/>
                </a:solidFill>
                <a:latin typeface="Arial"/>
                <a:cs typeface="Arial"/>
              </a:rPr>
              <a:t>2</a:t>
            </a:r>
            <a:endParaRPr baseline="24305" sz="12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54912" y="2342965"/>
            <a:ext cx="3538854" cy="1029335"/>
            <a:chOff x="354912" y="2342965"/>
            <a:chExt cx="3538854" cy="1029335"/>
          </a:xfrm>
        </p:grpSpPr>
        <p:sp>
          <p:nvSpPr>
            <p:cNvPr id="20" name="object 20" descr=""/>
            <p:cNvSpPr/>
            <p:nvPr/>
          </p:nvSpPr>
          <p:spPr>
            <a:xfrm>
              <a:off x="356501" y="2665999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535222" y="0"/>
                  </a:moveTo>
                  <a:lnTo>
                    <a:pt x="0" y="0"/>
                  </a:lnTo>
                  <a:lnTo>
                    <a:pt x="0" y="587133"/>
                  </a:lnTo>
                  <a:lnTo>
                    <a:pt x="9228" y="632838"/>
                  </a:lnTo>
                  <a:lnTo>
                    <a:pt x="34394" y="670163"/>
                  </a:lnTo>
                  <a:lnTo>
                    <a:pt x="71719" y="695329"/>
                  </a:lnTo>
                  <a:lnTo>
                    <a:pt x="117424" y="704557"/>
                  </a:lnTo>
                  <a:lnTo>
                    <a:pt x="3417798" y="704557"/>
                  </a:lnTo>
                  <a:lnTo>
                    <a:pt x="3463508" y="695329"/>
                  </a:lnTo>
                  <a:lnTo>
                    <a:pt x="3500832" y="670163"/>
                  </a:lnTo>
                  <a:lnTo>
                    <a:pt x="3525996" y="632838"/>
                  </a:lnTo>
                  <a:lnTo>
                    <a:pt x="3535222" y="587133"/>
                  </a:lnTo>
                  <a:lnTo>
                    <a:pt x="353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56501" y="2665999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417798" y="704557"/>
                  </a:moveTo>
                  <a:lnTo>
                    <a:pt x="117424" y="704557"/>
                  </a:lnTo>
                  <a:lnTo>
                    <a:pt x="71719" y="695329"/>
                  </a:lnTo>
                  <a:lnTo>
                    <a:pt x="34394" y="670163"/>
                  </a:lnTo>
                  <a:lnTo>
                    <a:pt x="9228" y="632838"/>
                  </a:lnTo>
                  <a:lnTo>
                    <a:pt x="0" y="587133"/>
                  </a:lnTo>
                  <a:lnTo>
                    <a:pt x="0" y="0"/>
                  </a:lnTo>
                  <a:lnTo>
                    <a:pt x="3535222" y="0"/>
                  </a:lnTo>
                  <a:lnTo>
                    <a:pt x="3535222" y="587133"/>
                  </a:lnTo>
                  <a:lnTo>
                    <a:pt x="3525996" y="632838"/>
                  </a:lnTo>
                  <a:lnTo>
                    <a:pt x="3500832" y="670163"/>
                  </a:lnTo>
                  <a:lnTo>
                    <a:pt x="3463508" y="695329"/>
                  </a:lnTo>
                  <a:lnTo>
                    <a:pt x="3417798" y="704557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56500" y="234455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4">
                  <a:moveTo>
                    <a:pt x="3457066" y="0"/>
                  </a:moveTo>
                  <a:lnTo>
                    <a:pt x="78155" y="0"/>
                  </a:lnTo>
                  <a:lnTo>
                    <a:pt x="47732" y="6141"/>
                  </a:lnTo>
                  <a:lnTo>
                    <a:pt x="22890" y="22890"/>
                  </a:lnTo>
                  <a:lnTo>
                    <a:pt x="6141" y="47732"/>
                  </a:lnTo>
                  <a:lnTo>
                    <a:pt x="0" y="78155"/>
                  </a:lnTo>
                  <a:lnTo>
                    <a:pt x="0" y="468922"/>
                  </a:lnTo>
                  <a:lnTo>
                    <a:pt x="3535222" y="468922"/>
                  </a:lnTo>
                  <a:lnTo>
                    <a:pt x="3535222" y="78155"/>
                  </a:lnTo>
                  <a:lnTo>
                    <a:pt x="3529081" y="47732"/>
                  </a:lnTo>
                  <a:lnTo>
                    <a:pt x="3512332" y="22890"/>
                  </a:lnTo>
                  <a:lnTo>
                    <a:pt x="3487490" y="6141"/>
                  </a:lnTo>
                  <a:lnTo>
                    <a:pt x="3457066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6500" y="234455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4">
                  <a:moveTo>
                    <a:pt x="78155" y="0"/>
                  </a:moveTo>
                  <a:lnTo>
                    <a:pt x="3457066" y="0"/>
                  </a:lnTo>
                  <a:lnTo>
                    <a:pt x="3487490" y="6141"/>
                  </a:lnTo>
                  <a:lnTo>
                    <a:pt x="3512332" y="22890"/>
                  </a:lnTo>
                  <a:lnTo>
                    <a:pt x="3529081" y="47732"/>
                  </a:lnTo>
                  <a:lnTo>
                    <a:pt x="3535222" y="78155"/>
                  </a:lnTo>
                  <a:lnTo>
                    <a:pt x="3535222" y="468922"/>
                  </a:lnTo>
                  <a:lnTo>
                    <a:pt x="0" y="468922"/>
                  </a:lnTo>
                  <a:lnTo>
                    <a:pt x="0" y="78155"/>
                  </a:lnTo>
                  <a:lnTo>
                    <a:pt x="6141" y="47732"/>
                  </a:lnTo>
                  <a:lnTo>
                    <a:pt x="22890" y="22890"/>
                  </a:lnTo>
                  <a:lnTo>
                    <a:pt x="47732" y="6141"/>
                  </a:lnTo>
                  <a:lnTo>
                    <a:pt x="78155" y="0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172121" y="2437169"/>
            <a:ext cx="1901189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Annualized</a:t>
            </a:r>
            <a:r>
              <a:rPr dirty="0" sz="1750" spc="-20" b="1">
                <a:solidFill>
                  <a:srgbClr val="FFFFFF"/>
                </a:solidFill>
                <a:latin typeface="Arial"/>
                <a:cs typeface="Arial"/>
              </a:rPr>
              <a:t> ROE</a:t>
            </a:r>
            <a:r>
              <a:rPr dirty="0" baseline="26570" sz="1725" spc="-3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baseline="26570" sz="1725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338735" y="1126680"/>
            <a:ext cx="3545204" cy="2245995"/>
            <a:chOff x="4338735" y="1126680"/>
            <a:chExt cx="3545204" cy="2245995"/>
          </a:xfrm>
        </p:grpSpPr>
        <p:sp>
          <p:nvSpPr>
            <p:cNvPr id="26" name="object 26" descr=""/>
            <p:cNvSpPr/>
            <p:nvPr/>
          </p:nvSpPr>
          <p:spPr>
            <a:xfrm>
              <a:off x="4340323" y="1449712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535222" y="0"/>
                  </a:moveTo>
                  <a:lnTo>
                    <a:pt x="0" y="0"/>
                  </a:lnTo>
                  <a:lnTo>
                    <a:pt x="0" y="587133"/>
                  </a:lnTo>
                  <a:lnTo>
                    <a:pt x="9228" y="632838"/>
                  </a:lnTo>
                  <a:lnTo>
                    <a:pt x="34394" y="670163"/>
                  </a:lnTo>
                  <a:lnTo>
                    <a:pt x="71719" y="695329"/>
                  </a:lnTo>
                  <a:lnTo>
                    <a:pt x="117424" y="704557"/>
                  </a:lnTo>
                  <a:lnTo>
                    <a:pt x="3417798" y="704557"/>
                  </a:lnTo>
                  <a:lnTo>
                    <a:pt x="3463508" y="695329"/>
                  </a:lnTo>
                  <a:lnTo>
                    <a:pt x="3500832" y="670163"/>
                  </a:lnTo>
                  <a:lnTo>
                    <a:pt x="3525996" y="632838"/>
                  </a:lnTo>
                  <a:lnTo>
                    <a:pt x="3535222" y="587133"/>
                  </a:lnTo>
                  <a:lnTo>
                    <a:pt x="353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40323" y="1449712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417798" y="704557"/>
                  </a:moveTo>
                  <a:lnTo>
                    <a:pt x="117424" y="704557"/>
                  </a:lnTo>
                  <a:lnTo>
                    <a:pt x="71719" y="695329"/>
                  </a:lnTo>
                  <a:lnTo>
                    <a:pt x="34394" y="670163"/>
                  </a:lnTo>
                  <a:lnTo>
                    <a:pt x="9228" y="632838"/>
                  </a:lnTo>
                  <a:lnTo>
                    <a:pt x="0" y="587133"/>
                  </a:lnTo>
                  <a:lnTo>
                    <a:pt x="0" y="0"/>
                  </a:lnTo>
                  <a:lnTo>
                    <a:pt x="3535222" y="0"/>
                  </a:lnTo>
                  <a:lnTo>
                    <a:pt x="3535222" y="587133"/>
                  </a:lnTo>
                  <a:lnTo>
                    <a:pt x="3525996" y="632838"/>
                  </a:lnTo>
                  <a:lnTo>
                    <a:pt x="3500832" y="670163"/>
                  </a:lnTo>
                  <a:lnTo>
                    <a:pt x="3463508" y="695329"/>
                  </a:lnTo>
                  <a:lnTo>
                    <a:pt x="3417798" y="704557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40322" y="1128267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5">
                  <a:moveTo>
                    <a:pt x="3457066" y="0"/>
                  </a:moveTo>
                  <a:lnTo>
                    <a:pt x="78155" y="0"/>
                  </a:lnTo>
                  <a:lnTo>
                    <a:pt x="47732" y="6141"/>
                  </a:lnTo>
                  <a:lnTo>
                    <a:pt x="22890" y="22890"/>
                  </a:lnTo>
                  <a:lnTo>
                    <a:pt x="6141" y="47732"/>
                  </a:lnTo>
                  <a:lnTo>
                    <a:pt x="0" y="78155"/>
                  </a:lnTo>
                  <a:lnTo>
                    <a:pt x="0" y="468922"/>
                  </a:lnTo>
                  <a:lnTo>
                    <a:pt x="3535222" y="468922"/>
                  </a:lnTo>
                  <a:lnTo>
                    <a:pt x="3535222" y="78155"/>
                  </a:lnTo>
                  <a:lnTo>
                    <a:pt x="3529081" y="47732"/>
                  </a:lnTo>
                  <a:lnTo>
                    <a:pt x="3512332" y="22890"/>
                  </a:lnTo>
                  <a:lnTo>
                    <a:pt x="3487490" y="6141"/>
                  </a:lnTo>
                  <a:lnTo>
                    <a:pt x="3457066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40322" y="1128267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5">
                  <a:moveTo>
                    <a:pt x="78155" y="0"/>
                  </a:moveTo>
                  <a:lnTo>
                    <a:pt x="3457066" y="0"/>
                  </a:lnTo>
                  <a:lnTo>
                    <a:pt x="3487490" y="6141"/>
                  </a:lnTo>
                  <a:lnTo>
                    <a:pt x="3512332" y="22890"/>
                  </a:lnTo>
                  <a:lnTo>
                    <a:pt x="3529081" y="47732"/>
                  </a:lnTo>
                  <a:lnTo>
                    <a:pt x="3535222" y="78155"/>
                  </a:lnTo>
                  <a:lnTo>
                    <a:pt x="3535222" y="468922"/>
                  </a:lnTo>
                  <a:lnTo>
                    <a:pt x="0" y="468922"/>
                  </a:lnTo>
                  <a:lnTo>
                    <a:pt x="0" y="78155"/>
                  </a:lnTo>
                  <a:lnTo>
                    <a:pt x="6141" y="47732"/>
                  </a:lnTo>
                  <a:lnTo>
                    <a:pt x="22890" y="22890"/>
                  </a:lnTo>
                  <a:lnTo>
                    <a:pt x="47732" y="6141"/>
                  </a:lnTo>
                  <a:lnTo>
                    <a:pt x="78155" y="0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346837" y="2665999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535222" y="0"/>
                  </a:moveTo>
                  <a:lnTo>
                    <a:pt x="0" y="0"/>
                  </a:lnTo>
                  <a:lnTo>
                    <a:pt x="0" y="587133"/>
                  </a:lnTo>
                  <a:lnTo>
                    <a:pt x="9228" y="632838"/>
                  </a:lnTo>
                  <a:lnTo>
                    <a:pt x="34394" y="670163"/>
                  </a:lnTo>
                  <a:lnTo>
                    <a:pt x="71719" y="695329"/>
                  </a:lnTo>
                  <a:lnTo>
                    <a:pt x="117424" y="704557"/>
                  </a:lnTo>
                  <a:lnTo>
                    <a:pt x="3417798" y="704557"/>
                  </a:lnTo>
                  <a:lnTo>
                    <a:pt x="3463508" y="695329"/>
                  </a:lnTo>
                  <a:lnTo>
                    <a:pt x="3500832" y="670163"/>
                  </a:lnTo>
                  <a:lnTo>
                    <a:pt x="3525996" y="632838"/>
                  </a:lnTo>
                  <a:lnTo>
                    <a:pt x="3535222" y="587133"/>
                  </a:lnTo>
                  <a:lnTo>
                    <a:pt x="353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346837" y="2665999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417798" y="704557"/>
                  </a:moveTo>
                  <a:lnTo>
                    <a:pt x="117424" y="704557"/>
                  </a:lnTo>
                  <a:lnTo>
                    <a:pt x="71719" y="695329"/>
                  </a:lnTo>
                  <a:lnTo>
                    <a:pt x="34394" y="670163"/>
                  </a:lnTo>
                  <a:lnTo>
                    <a:pt x="9228" y="632838"/>
                  </a:lnTo>
                  <a:lnTo>
                    <a:pt x="0" y="587133"/>
                  </a:lnTo>
                  <a:lnTo>
                    <a:pt x="0" y="0"/>
                  </a:lnTo>
                  <a:lnTo>
                    <a:pt x="3535222" y="0"/>
                  </a:lnTo>
                  <a:lnTo>
                    <a:pt x="3535222" y="587133"/>
                  </a:lnTo>
                  <a:lnTo>
                    <a:pt x="3525996" y="632838"/>
                  </a:lnTo>
                  <a:lnTo>
                    <a:pt x="3500832" y="670163"/>
                  </a:lnTo>
                  <a:lnTo>
                    <a:pt x="3463508" y="695329"/>
                  </a:lnTo>
                  <a:lnTo>
                    <a:pt x="3417798" y="704557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346835" y="234455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4">
                  <a:moveTo>
                    <a:pt x="3457066" y="0"/>
                  </a:moveTo>
                  <a:lnTo>
                    <a:pt x="78155" y="0"/>
                  </a:lnTo>
                  <a:lnTo>
                    <a:pt x="47732" y="6141"/>
                  </a:lnTo>
                  <a:lnTo>
                    <a:pt x="22890" y="22890"/>
                  </a:lnTo>
                  <a:lnTo>
                    <a:pt x="6141" y="47732"/>
                  </a:lnTo>
                  <a:lnTo>
                    <a:pt x="0" y="78155"/>
                  </a:lnTo>
                  <a:lnTo>
                    <a:pt x="0" y="468922"/>
                  </a:lnTo>
                  <a:lnTo>
                    <a:pt x="3535222" y="468922"/>
                  </a:lnTo>
                  <a:lnTo>
                    <a:pt x="3535222" y="78155"/>
                  </a:lnTo>
                  <a:lnTo>
                    <a:pt x="3529081" y="47732"/>
                  </a:lnTo>
                  <a:lnTo>
                    <a:pt x="3512332" y="22890"/>
                  </a:lnTo>
                  <a:lnTo>
                    <a:pt x="3487490" y="6141"/>
                  </a:lnTo>
                  <a:lnTo>
                    <a:pt x="3457066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46835" y="234455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4">
                  <a:moveTo>
                    <a:pt x="78155" y="0"/>
                  </a:moveTo>
                  <a:lnTo>
                    <a:pt x="3457066" y="0"/>
                  </a:lnTo>
                  <a:lnTo>
                    <a:pt x="3487490" y="6141"/>
                  </a:lnTo>
                  <a:lnTo>
                    <a:pt x="3512332" y="22890"/>
                  </a:lnTo>
                  <a:lnTo>
                    <a:pt x="3529081" y="47732"/>
                  </a:lnTo>
                  <a:lnTo>
                    <a:pt x="3535222" y="78155"/>
                  </a:lnTo>
                  <a:lnTo>
                    <a:pt x="3535222" y="468922"/>
                  </a:lnTo>
                  <a:lnTo>
                    <a:pt x="0" y="468922"/>
                  </a:lnTo>
                  <a:lnTo>
                    <a:pt x="0" y="78155"/>
                  </a:lnTo>
                  <a:lnTo>
                    <a:pt x="6141" y="47732"/>
                  </a:lnTo>
                  <a:lnTo>
                    <a:pt x="22890" y="22890"/>
                  </a:lnTo>
                  <a:lnTo>
                    <a:pt x="47732" y="6141"/>
                  </a:lnTo>
                  <a:lnTo>
                    <a:pt x="78155" y="0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093877" y="2437169"/>
            <a:ext cx="203835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Annualized</a:t>
            </a:r>
            <a:r>
              <a:rPr dirty="0" sz="17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FFFFFF"/>
                </a:solidFill>
                <a:latin typeface="Arial"/>
                <a:cs typeface="Arial"/>
              </a:rPr>
              <a:t>ROTE</a:t>
            </a:r>
            <a:r>
              <a:rPr dirty="0" baseline="26570" sz="1725" spc="-1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baseline="26570" sz="1725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334450" y="1126685"/>
            <a:ext cx="3538854" cy="1029335"/>
            <a:chOff x="8334450" y="1126685"/>
            <a:chExt cx="3538854" cy="1029335"/>
          </a:xfrm>
        </p:grpSpPr>
        <p:sp>
          <p:nvSpPr>
            <p:cNvPr id="36" name="object 36" descr=""/>
            <p:cNvSpPr/>
            <p:nvPr/>
          </p:nvSpPr>
          <p:spPr>
            <a:xfrm>
              <a:off x="8336038" y="1449717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535222" y="0"/>
                  </a:moveTo>
                  <a:lnTo>
                    <a:pt x="0" y="0"/>
                  </a:lnTo>
                  <a:lnTo>
                    <a:pt x="0" y="587133"/>
                  </a:lnTo>
                  <a:lnTo>
                    <a:pt x="9228" y="632838"/>
                  </a:lnTo>
                  <a:lnTo>
                    <a:pt x="34394" y="670163"/>
                  </a:lnTo>
                  <a:lnTo>
                    <a:pt x="71719" y="695329"/>
                  </a:lnTo>
                  <a:lnTo>
                    <a:pt x="117424" y="704557"/>
                  </a:lnTo>
                  <a:lnTo>
                    <a:pt x="3417798" y="704557"/>
                  </a:lnTo>
                  <a:lnTo>
                    <a:pt x="3463508" y="695329"/>
                  </a:lnTo>
                  <a:lnTo>
                    <a:pt x="3500832" y="670163"/>
                  </a:lnTo>
                  <a:lnTo>
                    <a:pt x="3525996" y="632838"/>
                  </a:lnTo>
                  <a:lnTo>
                    <a:pt x="3535222" y="587133"/>
                  </a:lnTo>
                  <a:lnTo>
                    <a:pt x="353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36037" y="1449717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417798" y="704557"/>
                  </a:moveTo>
                  <a:lnTo>
                    <a:pt x="117424" y="704557"/>
                  </a:lnTo>
                  <a:lnTo>
                    <a:pt x="71719" y="695329"/>
                  </a:lnTo>
                  <a:lnTo>
                    <a:pt x="34394" y="670163"/>
                  </a:lnTo>
                  <a:lnTo>
                    <a:pt x="9228" y="632838"/>
                  </a:lnTo>
                  <a:lnTo>
                    <a:pt x="0" y="587133"/>
                  </a:lnTo>
                  <a:lnTo>
                    <a:pt x="0" y="0"/>
                  </a:lnTo>
                  <a:lnTo>
                    <a:pt x="3535222" y="0"/>
                  </a:lnTo>
                  <a:lnTo>
                    <a:pt x="3535222" y="587133"/>
                  </a:lnTo>
                  <a:lnTo>
                    <a:pt x="3525996" y="632838"/>
                  </a:lnTo>
                  <a:lnTo>
                    <a:pt x="3500832" y="670163"/>
                  </a:lnTo>
                  <a:lnTo>
                    <a:pt x="3463508" y="695329"/>
                  </a:lnTo>
                  <a:lnTo>
                    <a:pt x="3417798" y="704557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336037" y="112827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5">
                  <a:moveTo>
                    <a:pt x="3457066" y="0"/>
                  </a:moveTo>
                  <a:lnTo>
                    <a:pt x="78155" y="0"/>
                  </a:lnTo>
                  <a:lnTo>
                    <a:pt x="47732" y="6141"/>
                  </a:lnTo>
                  <a:lnTo>
                    <a:pt x="22890" y="22890"/>
                  </a:lnTo>
                  <a:lnTo>
                    <a:pt x="6141" y="47732"/>
                  </a:lnTo>
                  <a:lnTo>
                    <a:pt x="0" y="78155"/>
                  </a:lnTo>
                  <a:lnTo>
                    <a:pt x="0" y="468922"/>
                  </a:lnTo>
                  <a:lnTo>
                    <a:pt x="3535222" y="468922"/>
                  </a:lnTo>
                  <a:lnTo>
                    <a:pt x="3535222" y="78155"/>
                  </a:lnTo>
                  <a:lnTo>
                    <a:pt x="3529081" y="47732"/>
                  </a:lnTo>
                  <a:lnTo>
                    <a:pt x="3512332" y="22890"/>
                  </a:lnTo>
                  <a:lnTo>
                    <a:pt x="3487490" y="6141"/>
                  </a:lnTo>
                  <a:lnTo>
                    <a:pt x="3457066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336037" y="112827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5">
                  <a:moveTo>
                    <a:pt x="78155" y="0"/>
                  </a:moveTo>
                  <a:lnTo>
                    <a:pt x="3457066" y="0"/>
                  </a:lnTo>
                  <a:lnTo>
                    <a:pt x="3487490" y="6141"/>
                  </a:lnTo>
                  <a:lnTo>
                    <a:pt x="3512332" y="22890"/>
                  </a:lnTo>
                  <a:lnTo>
                    <a:pt x="3529081" y="47732"/>
                  </a:lnTo>
                  <a:lnTo>
                    <a:pt x="3535222" y="78155"/>
                  </a:lnTo>
                  <a:lnTo>
                    <a:pt x="3535222" y="468922"/>
                  </a:lnTo>
                  <a:lnTo>
                    <a:pt x="0" y="468922"/>
                  </a:lnTo>
                  <a:lnTo>
                    <a:pt x="0" y="78155"/>
                  </a:lnTo>
                  <a:lnTo>
                    <a:pt x="6141" y="47732"/>
                  </a:lnTo>
                  <a:lnTo>
                    <a:pt x="22890" y="22890"/>
                  </a:lnTo>
                  <a:lnTo>
                    <a:pt x="47732" y="6141"/>
                  </a:lnTo>
                  <a:lnTo>
                    <a:pt x="78155" y="0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9865906" y="1220887"/>
            <a:ext cx="473709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25" b="1">
                <a:solidFill>
                  <a:srgbClr val="FFFFFF"/>
                </a:solidFill>
                <a:latin typeface="Arial"/>
                <a:cs typeface="Arial"/>
              </a:rPr>
              <a:t>EPS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63023" y="2342965"/>
            <a:ext cx="11510010" cy="2914015"/>
            <a:chOff x="363023" y="2342965"/>
            <a:chExt cx="11510010" cy="2914015"/>
          </a:xfrm>
        </p:grpSpPr>
        <p:sp>
          <p:nvSpPr>
            <p:cNvPr id="42" name="object 42" descr=""/>
            <p:cNvSpPr/>
            <p:nvPr/>
          </p:nvSpPr>
          <p:spPr>
            <a:xfrm>
              <a:off x="8336038" y="2665999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535222" y="0"/>
                  </a:moveTo>
                  <a:lnTo>
                    <a:pt x="0" y="0"/>
                  </a:lnTo>
                  <a:lnTo>
                    <a:pt x="0" y="587133"/>
                  </a:lnTo>
                  <a:lnTo>
                    <a:pt x="9228" y="632838"/>
                  </a:lnTo>
                  <a:lnTo>
                    <a:pt x="34394" y="670163"/>
                  </a:lnTo>
                  <a:lnTo>
                    <a:pt x="71719" y="695329"/>
                  </a:lnTo>
                  <a:lnTo>
                    <a:pt x="117424" y="704557"/>
                  </a:lnTo>
                  <a:lnTo>
                    <a:pt x="3417798" y="704557"/>
                  </a:lnTo>
                  <a:lnTo>
                    <a:pt x="3463508" y="695329"/>
                  </a:lnTo>
                  <a:lnTo>
                    <a:pt x="3500832" y="670163"/>
                  </a:lnTo>
                  <a:lnTo>
                    <a:pt x="3525996" y="632838"/>
                  </a:lnTo>
                  <a:lnTo>
                    <a:pt x="3535222" y="587133"/>
                  </a:lnTo>
                  <a:lnTo>
                    <a:pt x="353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336037" y="2665999"/>
              <a:ext cx="3535679" cy="704850"/>
            </a:xfrm>
            <a:custGeom>
              <a:avLst/>
              <a:gdLst/>
              <a:ahLst/>
              <a:cxnLst/>
              <a:rect l="l" t="t" r="r" b="b"/>
              <a:pathLst>
                <a:path w="3535679" h="704850">
                  <a:moveTo>
                    <a:pt x="3417798" y="704557"/>
                  </a:moveTo>
                  <a:lnTo>
                    <a:pt x="117424" y="704557"/>
                  </a:lnTo>
                  <a:lnTo>
                    <a:pt x="71719" y="695329"/>
                  </a:lnTo>
                  <a:lnTo>
                    <a:pt x="34394" y="670163"/>
                  </a:lnTo>
                  <a:lnTo>
                    <a:pt x="9228" y="632838"/>
                  </a:lnTo>
                  <a:lnTo>
                    <a:pt x="0" y="587133"/>
                  </a:lnTo>
                  <a:lnTo>
                    <a:pt x="0" y="0"/>
                  </a:lnTo>
                  <a:lnTo>
                    <a:pt x="3535222" y="0"/>
                  </a:lnTo>
                  <a:lnTo>
                    <a:pt x="3535222" y="587133"/>
                  </a:lnTo>
                  <a:lnTo>
                    <a:pt x="3525996" y="632838"/>
                  </a:lnTo>
                  <a:lnTo>
                    <a:pt x="3500832" y="670163"/>
                  </a:lnTo>
                  <a:lnTo>
                    <a:pt x="3463508" y="695329"/>
                  </a:lnTo>
                  <a:lnTo>
                    <a:pt x="3417798" y="704557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336037" y="234455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4">
                  <a:moveTo>
                    <a:pt x="3457066" y="0"/>
                  </a:moveTo>
                  <a:lnTo>
                    <a:pt x="78155" y="0"/>
                  </a:lnTo>
                  <a:lnTo>
                    <a:pt x="47732" y="6141"/>
                  </a:lnTo>
                  <a:lnTo>
                    <a:pt x="22890" y="22890"/>
                  </a:lnTo>
                  <a:lnTo>
                    <a:pt x="6141" y="47732"/>
                  </a:lnTo>
                  <a:lnTo>
                    <a:pt x="0" y="78155"/>
                  </a:lnTo>
                  <a:lnTo>
                    <a:pt x="0" y="468922"/>
                  </a:lnTo>
                  <a:lnTo>
                    <a:pt x="3535222" y="468922"/>
                  </a:lnTo>
                  <a:lnTo>
                    <a:pt x="3535222" y="78155"/>
                  </a:lnTo>
                  <a:lnTo>
                    <a:pt x="3529081" y="47732"/>
                  </a:lnTo>
                  <a:lnTo>
                    <a:pt x="3512332" y="22890"/>
                  </a:lnTo>
                  <a:lnTo>
                    <a:pt x="3487490" y="6141"/>
                  </a:lnTo>
                  <a:lnTo>
                    <a:pt x="3457066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336037" y="2344553"/>
              <a:ext cx="3535679" cy="469265"/>
            </a:xfrm>
            <a:custGeom>
              <a:avLst/>
              <a:gdLst/>
              <a:ahLst/>
              <a:cxnLst/>
              <a:rect l="l" t="t" r="r" b="b"/>
              <a:pathLst>
                <a:path w="3535679" h="469264">
                  <a:moveTo>
                    <a:pt x="78155" y="0"/>
                  </a:moveTo>
                  <a:lnTo>
                    <a:pt x="3457066" y="0"/>
                  </a:lnTo>
                  <a:lnTo>
                    <a:pt x="3487490" y="6141"/>
                  </a:lnTo>
                  <a:lnTo>
                    <a:pt x="3512332" y="22890"/>
                  </a:lnTo>
                  <a:lnTo>
                    <a:pt x="3529081" y="47732"/>
                  </a:lnTo>
                  <a:lnTo>
                    <a:pt x="3535222" y="78155"/>
                  </a:lnTo>
                  <a:lnTo>
                    <a:pt x="3535222" y="468922"/>
                  </a:lnTo>
                  <a:lnTo>
                    <a:pt x="0" y="468922"/>
                  </a:lnTo>
                  <a:lnTo>
                    <a:pt x="0" y="78155"/>
                  </a:lnTo>
                  <a:lnTo>
                    <a:pt x="6141" y="47732"/>
                  </a:lnTo>
                  <a:lnTo>
                    <a:pt x="22890" y="22890"/>
                  </a:lnTo>
                  <a:lnTo>
                    <a:pt x="47732" y="6141"/>
                  </a:lnTo>
                  <a:lnTo>
                    <a:pt x="78155" y="0"/>
                  </a:lnTo>
                  <a:close/>
                </a:path>
              </a:pathLst>
            </a:custGeom>
            <a:ln w="31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77310" y="4694001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39">
                  <a:moveTo>
                    <a:pt x="5660136" y="0"/>
                  </a:moveTo>
                  <a:lnTo>
                    <a:pt x="91440" y="0"/>
                  </a:lnTo>
                  <a:lnTo>
                    <a:pt x="55849" y="7184"/>
                  </a:lnTo>
                  <a:lnTo>
                    <a:pt x="26784" y="26779"/>
                  </a:lnTo>
                  <a:lnTo>
                    <a:pt x="7186" y="55844"/>
                  </a:lnTo>
                  <a:lnTo>
                    <a:pt x="0" y="91439"/>
                  </a:lnTo>
                  <a:lnTo>
                    <a:pt x="0" y="457187"/>
                  </a:lnTo>
                  <a:lnTo>
                    <a:pt x="7186" y="492784"/>
                  </a:lnTo>
                  <a:lnTo>
                    <a:pt x="26784" y="521854"/>
                  </a:lnTo>
                  <a:lnTo>
                    <a:pt x="55849" y="541453"/>
                  </a:lnTo>
                  <a:lnTo>
                    <a:pt x="91440" y="548639"/>
                  </a:lnTo>
                  <a:lnTo>
                    <a:pt x="5660136" y="548639"/>
                  </a:lnTo>
                  <a:lnTo>
                    <a:pt x="5695726" y="541453"/>
                  </a:lnTo>
                  <a:lnTo>
                    <a:pt x="5724791" y="521854"/>
                  </a:lnTo>
                  <a:lnTo>
                    <a:pt x="5744389" y="492784"/>
                  </a:lnTo>
                  <a:lnTo>
                    <a:pt x="5751576" y="457187"/>
                  </a:lnTo>
                  <a:lnTo>
                    <a:pt x="5751576" y="91439"/>
                  </a:lnTo>
                  <a:lnTo>
                    <a:pt x="5744389" y="55844"/>
                  </a:lnTo>
                  <a:lnTo>
                    <a:pt x="5724791" y="26779"/>
                  </a:lnTo>
                  <a:lnTo>
                    <a:pt x="5695726" y="7184"/>
                  </a:lnTo>
                  <a:lnTo>
                    <a:pt x="5660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77310" y="4694001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39">
                  <a:moveTo>
                    <a:pt x="0" y="91439"/>
                  </a:moveTo>
                  <a:lnTo>
                    <a:pt x="7186" y="55844"/>
                  </a:lnTo>
                  <a:lnTo>
                    <a:pt x="26784" y="26779"/>
                  </a:lnTo>
                  <a:lnTo>
                    <a:pt x="55849" y="7184"/>
                  </a:lnTo>
                  <a:lnTo>
                    <a:pt x="91440" y="0"/>
                  </a:lnTo>
                  <a:lnTo>
                    <a:pt x="5660136" y="0"/>
                  </a:lnTo>
                  <a:lnTo>
                    <a:pt x="5695726" y="7184"/>
                  </a:lnTo>
                  <a:lnTo>
                    <a:pt x="5724791" y="26779"/>
                  </a:lnTo>
                  <a:lnTo>
                    <a:pt x="5744389" y="55844"/>
                  </a:lnTo>
                  <a:lnTo>
                    <a:pt x="5751576" y="91439"/>
                  </a:lnTo>
                  <a:lnTo>
                    <a:pt x="5751576" y="457187"/>
                  </a:lnTo>
                  <a:lnTo>
                    <a:pt x="5744389" y="492784"/>
                  </a:lnTo>
                  <a:lnTo>
                    <a:pt x="5724791" y="521854"/>
                  </a:lnTo>
                  <a:lnTo>
                    <a:pt x="5695726" y="541453"/>
                  </a:lnTo>
                  <a:lnTo>
                    <a:pt x="5660136" y="548639"/>
                  </a:lnTo>
                  <a:lnTo>
                    <a:pt x="91440" y="548639"/>
                  </a:lnTo>
                  <a:lnTo>
                    <a:pt x="55849" y="541453"/>
                  </a:lnTo>
                  <a:lnTo>
                    <a:pt x="26784" y="521854"/>
                  </a:lnTo>
                  <a:lnTo>
                    <a:pt x="7186" y="492784"/>
                  </a:lnTo>
                  <a:lnTo>
                    <a:pt x="0" y="457187"/>
                  </a:lnTo>
                  <a:lnTo>
                    <a:pt x="0" y="91439"/>
                  </a:lnTo>
                  <a:close/>
                </a:path>
              </a:pathLst>
            </a:custGeom>
            <a:ln w="285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11005591" y="127048"/>
            <a:ext cx="974090" cy="699135"/>
            <a:chOff x="11005591" y="127048"/>
            <a:chExt cx="974090" cy="699135"/>
          </a:xfrm>
        </p:grpSpPr>
        <p:sp>
          <p:nvSpPr>
            <p:cNvPr id="49" name="object 49" descr=""/>
            <p:cNvSpPr/>
            <p:nvPr/>
          </p:nvSpPr>
          <p:spPr>
            <a:xfrm>
              <a:off x="11005591" y="173672"/>
              <a:ext cx="974090" cy="652145"/>
            </a:xfrm>
            <a:custGeom>
              <a:avLst/>
              <a:gdLst/>
              <a:ahLst/>
              <a:cxnLst/>
              <a:rect l="l" t="t" r="r" b="b"/>
              <a:pathLst>
                <a:path w="974090" h="652144">
                  <a:moveTo>
                    <a:pt x="973543" y="0"/>
                  </a:moveTo>
                  <a:lnTo>
                    <a:pt x="0" y="0"/>
                  </a:lnTo>
                  <a:lnTo>
                    <a:pt x="0" y="652081"/>
                  </a:lnTo>
                  <a:lnTo>
                    <a:pt x="973543" y="652081"/>
                  </a:lnTo>
                  <a:lnTo>
                    <a:pt x="973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95" y="127048"/>
              <a:ext cx="652083" cy="652083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395191" y="4768163"/>
            <a:ext cx="5716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3685" marR="1537335" indent="1524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Strong</a:t>
            </a:r>
            <a:r>
              <a:rPr dirty="0" sz="1200" spc="-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performance</a:t>
            </a:r>
            <a:r>
              <a:rPr dirty="0" sz="1200" spc="-5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2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Equities;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Record</a:t>
            </a:r>
            <a:r>
              <a:rPr dirty="0" sz="1200" spc="-4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FICC</a:t>
            </a:r>
            <a:r>
              <a:rPr dirty="0" sz="1200" spc="-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financing</a:t>
            </a:r>
            <a:r>
              <a:rPr dirty="0" sz="12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200" spc="-3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6510366" y="3925576"/>
            <a:ext cx="5332095" cy="2853055"/>
            <a:chOff x="6510366" y="3925576"/>
            <a:chExt cx="5332095" cy="2853055"/>
          </a:xfrm>
        </p:grpSpPr>
        <p:sp>
          <p:nvSpPr>
            <p:cNvPr id="53" name="object 53" descr=""/>
            <p:cNvSpPr/>
            <p:nvPr/>
          </p:nvSpPr>
          <p:spPr>
            <a:xfrm>
              <a:off x="6524654" y="3939863"/>
              <a:ext cx="5303520" cy="2824480"/>
            </a:xfrm>
            <a:custGeom>
              <a:avLst/>
              <a:gdLst/>
              <a:ahLst/>
              <a:cxnLst/>
              <a:rect l="l" t="t" r="r" b="b"/>
              <a:pathLst>
                <a:path w="5303520" h="2824479">
                  <a:moveTo>
                    <a:pt x="5157089" y="0"/>
                  </a:moveTo>
                  <a:lnTo>
                    <a:pt x="145884" y="0"/>
                  </a:lnTo>
                  <a:lnTo>
                    <a:pt x="99774" y="7437"/>
                  </a:lnTo>
                  <a:lnTo>
                    <a:pt x="59727" y="28147"/>
                  </a:lnTo>
                  <a:lnTo>
                    <a:pt x="28147" y="59727"/>
                  </a:lnTo>
                  <a:lnTo>
                    <a:pt x="7437" y="99774"/>
                  </a:lnTo>
                  <a:lnTo>
                    <a:pt x="0" y="145884"/>
                  </a:lnTo>
                  <a:lnTo>
                    <a:pt x="0" y="2678023"/>
                  </a:lnTo>
                  <a:lnTo>
                    <a:pt x="7437" y="2724132"/>
                  </a:lnTo>
                  <a:lnTo>
                    <a:pt x="28147" y="2764176"/>
                  </a:lnTo>
                  <a:lnTo>
                    <a:pt x="59727" y="2795752"/>
                  </a:lnTo>
                  <a:lnTo>
                    <a:pt x="99774" y="2816459"/>
                  </a:lnTo>
                  <a:lnTo>
                    <a:pt x="145884" y="2823895"/>
                  </a:lnTo>
                  <a:lnTo>
                    <a:pt x="5157089" y="2823895"/>
                  </a:lnTo>
                  <a:lnTo>
                    <a:pt x="5203199" y="2816459"/>
                  </a:lnTo>
                  <a:lnTo>
                    <a:pt x="5243246" y="2795752"/>
                  </a:lnTo>
                  <a:lnTo>
                    <a:pt x="5274826" y="2764176"/>
                  </a:lnTo>
                  <a:lnTo>
                    <a:pt x="5295536" y="2724132"/>
                  </a:lnTo>
                  <a:lnTo>
                    <a:pt x="5302973" y="2678023"/>
                  </a:lnTo>
                  <a:lnTo>
                    <a:pt x="5302973" y="145884"/>
                  </a:lnTo>
                  <a:lnTo>
                    <a:pt x="5295536" y="99774"/>
                  </a:lnTo>
                  <a:lnTo>
                    <a:pt x="5274826" y="59727"/>
                  </a:lnTo>
                  <a:lnTo>
                    <a:pt x="5243246" y="28147"/>
                  </a:lnTo>
                  <a:lnTo>
                    <a:pt x="5203199" y="7437"/>
                  </a:lnTo>
                  <a:lnTo>
                    <a:pt x="51570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524654" y="3939863"/>
              <a:ext cx="5303520" cy="2824480"/>
            </a:xfrm>
            <a:custGeom>
              <a:avLst/>
              <a:gdLst/>
              <a:ahLst/>
              <a:cxnLst/>
              <a:rect l="l" t="t" r="r" b="b"/>
              <a:pathLst>
                <a:path w="5303520" h="2824479">
                  <a:moveTo>
                    <a:pt x="0" y="145884"/>
                  </a:moveTo>
                  <a:lnTo>
                    <a:pt x="7437" y="99774"/>
                  </a:lnTo>
                  <a:lnTo>
                    <a:pt x="28147" y="59727"/>
                  </a:lnTo>
                  <a:lnTo>
                    <a:pt x="59727" y="28147"/>
                  </a:lnTo>
                  <a:lnTo>
                    <a:pt x="99774" y="7437"/>
                  </a:lnTo>
                  <a:lnTo>
                    <a:pt x="145884" y="0"/>
                  </a:lnTo>
                  <a:lnTo>
                    <a:pt x="5157089" y="0"/>
                  </a:lnTo>
                  <a:lnTo>
                    <a:pt x="5203199" y="7437"/>
                  </a:lnTo>
                  <a:lnTo>
                    <a:pt x="5243246" y="28147"/>
                  </a:lnTo>
                  <a:lnTo>
                    <a:pt x="5274826" y="59727"/>
                  </a:lnTo>
                  <a:lnTo>
                    <a:pt x="5295536" y="99774"/>
                  </a:lnTo>
                  <a:lnTo>
                    <a:pt x="5302973" y="145884"/>
                  </a:lnTo>
                  <a:lnTo>
                    <a:pt x="5302973" y="2678023"/>
                  </a:lnTo>
                  <a:lnTo>
                    <a:pt x="5295536" y="2724132"/>
                  </a:lnTo>
                  <a:lnTo>
                    <a:pt x="5274826" y="2764176"/>
                  </a:lnTo>
                  <a:lnTo>
                    <a:pt x="5243246" y="2795752"/>
                  </a:lnTo>
                  <a:lnTo>
                    <a:pt x="5203199" y="2816459"/>
                  </a:lnTo>
                  <a:lnTo>
                    <a:pt x="5157089" y="2823895"/>
                  </a:lnTo>
                  <a:lnTo>
                    <a:pt x="145884" y="2823895"/>
                  </a:lnTo>
                  <a:lnTo>
                    <a:pt x="99774" y="2816459"/>
                  </a:lnTo>
                  <a:lnTo>
                    <a:pt x="59727" y="2795752"/>
                  </a:lnTo>
                  <a:lnTo>
                    <a:pt x="28147" y="2764176"/>
                  </a:lnTo>
                  <a:lnTo>
                    <a:pt x="7437" y="2724132"/>
                  </a:lnTo>
                  <a:lnTo>
                    <a:pt x="0" y="2678023"/>
                  </a:lnTo>
                  <a:lnTo>
                    <a:pt x="0" y="145884"/>
                  </a:lnTo>
                  <a:close/>
                </a:path>
              </a:pathLst>
            </a:custGeom>
            <a:ln w="285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5" name="object 55" descr=""/>
          <p:cNvGraphicFramePr>
            <a:graphicFrameLocks noGrp="1"/>
          </p:cNvGraphicFramePr>
          <p:nvPr/>
        </p:nvGraphicFramePr>
        <p:xfrm>
          <a:off x="6648014" y="4031648"/>
          <a:ext cx="5132705" cy="262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45"/>
                <a:gridCol w="406400"/>
                <a:gridCol w="647064"/>
                <a:gridCol w="405764"/>
                <a:gridCol w="645795"/>
              </a:tblGrid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32384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700" spc="-2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700" spc="-3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millions,</a:t>
                      </a:r>
                      <a:r>
                        <a:rPr dirty="0" sz="700" spc="-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except</a:t>
                      </a:r>
                      <a:r>
                        <a:rPr dirty="0" sz="700" spc="1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</a:t>
                      </a:r>
                      <a:r>
                        <a:rPr dirty="0" sz="700" spc="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amounts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00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 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2100">
                <a:tc gridSpan="3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Pre-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AWM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historical</a:t>
                      </a:r>
                      <a:r>
                        <a:rPr dirty="0" sz="1000" spc="-5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principal</a:t>
                      </a:r>
                      <a:r>
                        <a:rPr dirty="0" sz="1000" spc="-6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r>
                        <a:rPr dirty="0" baseline="25641" sz="975" spc="-1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7E7E7E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solidFill>
                      <a:srgbClr val="C6D5E8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GM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Card</a:t>
                      </a:r>
                      <a:r>
                        <a:rPr dirty="0" sz="1000" spc="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Seller</a:t>
                      </a:r>
                      <a:r>
                        <a:rPr dirty="0" sz="1000" spc="-1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financing</a:t>
                      </a: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GreenSky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(415)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(597)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7E7E7E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FDIC</a:t>
                      </a:r>
                      <a:r>
                        <a:rPr dirty="0" sz="1000" spc="-3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special</a:t>
                      </a: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fee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(80)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7E7E7E"/>
                      </a:solidFill>
                      <a:prstDash val="solid"/>
                    </a:lnL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impact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pre-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(263)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7E7E7E"/>
                      </a:solidFill>
                      <a:prstDash val="solid"/>
                    </a:lnL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(210)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Impact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(204)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7E7E7E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(163)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solidFill>
                      <a:srgbClr val="C6D5E8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Impact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(0.62)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7E7E7E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(0.48)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solidFill>
                      <a:srgbClr val="E2EBF4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Impact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ROE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(0.8)pp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(0.2)pp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7E7E7E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6" name="object 56" descr=""/>
          <p:cNvSpPr/>
          <p:nvPr/>
        </p:nvSpPr>
        <p:spPr>
          <a:xfrm>
            <a:off x="397636" y="3549561"/>
            <a:ext cx="11430000" cy="45720"/>
          </a:xfrm>
          <a:custGeom>
            <a:avLst/>
            <a:gdLst/>
            <a:ahLst/>
            <a:cxnLst/>
            <a:rect l="l" t="t" r="r" b="b"/>
            <a:pathLst>
              <a:path w="11430000" h="45720">
                <a:moveTo>
                  <a:pt x="11430000" y="0"/>
                </a:moveTo>
                <a:lnTo>
                  <a:pt x="0" y="0"/>
                </a:lnTo>
                <a:lnTo>
                  <a:pt x="0" y="45720"/>
                </a:lnTo>
                <a:lnTo>
                  <a:pt x="11430000" y="4572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6960618" y="3627431"/>
            <a:ext cx="437959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Selected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Items</a:t>
            </a:r>
            <a:r>
              <a:rPr dirty="0" sz="14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FDIC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Special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Assessment</a:t>
            </a:r>
            <a:r>
              <a:rPr dirty="0" sz="1400" spc="4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Fee</a:t>
            </a:r>
            <a:r>
              <a:rPr dirty="0" baseline="24691" sz="1350" spc="-30" b="1">
                <a:solidFill>
                  <a:srgbClr val="1F396C"/>
                </a:solidFill>
                <a:latin typeface="Arial"/>
                <a:cs typeface="Arial"/>
              </a:rPr>
              <a:t>4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281655" y="3627431"/>
            <a:ext cx="1751964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Quarterly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363023" y="4007865"/>
            <a:ext cx="5973445" cy="2755900"/>
            <a:chOff x="363023" y="4007865"/>
            <a:chExt cx="5973445" cy="2755900"/>
          </a:xfrm>
        </p:grpSpPr>
        <p:sp>
          <p:nvSpPr>
            <p:cNvPr id="60" name="object 60" descr=""/>
            <p:cNvSpPr/>
            <p:nvPr/>
          </p:nvSpPr>
          <p:spPr>
            <a:xfrm>
              <a:off x="6324046" y="4014215"/>
              <a:ext cx="5715" cy="2743200"/>
            </a:xfrm>
            <a:custGeom>
              <a:avLst/>
              <a:gdLst/>
              <a:ahLst/>
              <a:cxnLst/>
              <a:rect l="l" t="t" r="r" b="b"/>
              <a:pathLst>
                <a:path w="5714" h="2743200">
                  <a:moveTo>
                    <a:pt x="0" y="0"/>
                  </a:moveTo>
                  <a:lnTo>
                    <a:pt x="5448" y="2743199"/>
                  </a:lnTo>
                </a:path>
              </a:pathLst>
            </a:custGeom>
            <a:ln w="1270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77310" y="5450075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39">
                  <a:moveTo>
                    <a:pt x="5660136" y="0"/>
                  </a:moveTo>
                  <a:lnTo>
                    <a:pt x="91440" y="0"/>
                  </a:lnTo>
                  <a:lnTo>
                    <a:pt x="55849" y="7184"/>
                  </a:lnTo>
                  <a:lnTo>
                    <a:pt x="26784" y="26779"/>
                  </a:lnTo>
                  <a:lnTo>
                    <a:pt x="7186" y="55844"/>
                  </a:lnTo>
                  <a:lnTo>
                    <a:pt x="0" y="91440"/>
                  </a:lnTo>
                  <a:lnTo>
                    <a:pt x="0" y="457187"/>
                  </a:lnTo>
                  <a:lnTo>
                    <a:pt x="7186" y="492784"/>
                  </a:lnTo>
                  <a:lnTo>
                    <a:pt x="26784" y="521854"/>
                  </a:lnTo>
                  <a:lnTo>
                    <a:pt x="55849" y="541453"/>
                  </a:lnTo>
                  <a:lnTo>
                    <a:pt x="91440" y="548640"/>
                  </a:lnTo>
                  <a:lnTo>
                    <a:pt x="5660136" y="548640"/>
                  </a:lnTo>
                  <a:lnTo>
                    <a:pt x="5695726" y="541453"/>
                  </a:lnTo>
                  <a:lnTo>
                    <a:pt x="5724791" y="521854"/>
                  </a:lnTo>
                  <a:lnTo>
                    <a:pt x="5744389" y="492784"/>
                  </a:lnTo>
                  <a:lnTo>
                    <a:pt x="5751576" y="457187"/>
                  </a:lnTo>
                  <a:lnTo>
                    <a:pt x="5751576" y="91440"/>
                  </a:lnTo>
                  <a:lnTo>
                    <a:pt x="5744389" y="55844"/>
                  </a:lnTo>
                  <a:lnTo>
                    <a:pt x="5724791" y="26779"/>
                  </a:lnTo>
                  <a:lnTo>
                    <a:pt x="5695726" y="7184"/>
                  </a:lnTo>
                  <a:lnTo>
                    <a:pt x="5660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77310" y="5450075"/>
              <a:ext cx="5751830" cy="548640"/>
            </a:xfrm>
            <a:custGeom>
              <a:avLst/>
              <a:gdLst/>
              <a:ahLst/>
              <a:cxnLst/>
              <a:rect l="l" t="t" r="r" b="b"/>
              <a:pathLst>
                <a:path w="5751830" h="548639">
                  <a:moveTo>
                    <a:pt x="0" y="91440"/>
                  </a:moveTo>
                  <a:lnTo>
                    <a:pt x="7186" y="55844"/>
                  </a:lnTo>
                  <a:lnTo>
                    <a:pt x="26784" y="26779"/>
                  </a:lnTo>
                  <a:lnTo>
                    <a:pt x="55849" y="7184"/>
                  </a:lnTo>
                  <a:lnTo>
                    <a:pt x="91440" y="0"/>
                  </a:lnTo>
                  <a:lnTo>
                    <a:pt x="5660136" y="0"/>
                  </a:lnTo>
                  <a:lnTo>
                    <a:pt x="5695726" y="7184"/>
                  </a:lnTo>
                  <a:lnTo>
                    <a:pt x="5724791" y="26779"/>
                  </a:lnTo>
                  <a:lnTo>
                    <a:pt x="5744389" y="55844"/>
                  </a:lnTo>
                  <a:lnTo>
                    <a:pt x="5751576" y="91440"/>
                  </a:lnTo>
                  <a:lnTo>
                    <a:pt x="5751576" y="457187"/>
                  </a:lnTo>
                  <a:lnTo>
                    <a:pt x="5744389" y="492784"/>
                  </a:lnTo>
                  <a:lnTo>
                    <a:pt x="5724791" y="521854"/>
                  </a:lnTo>
                  <a:lnTo>
                    <a:pt x="5695726" y="541453"/>
                  </a:lnTo>
                  <a:lnTo>
                    <a:pt x="5660136" y="548640"/>
                  </a:lnTo>
                  <a:lnTo>
                    <a:pt x="91440" y="548640"/>
                  </a:lnTo>
                  <a:lnTo>
                    <a:pt x="55849" y="541453"/>
                  </a:lnTo>
                  <a:lnTo>
                    <a:pt x="26784" y="521854"/>
                  </a:lnTo>
                  <a:lnTo>
                    <a:pt x="7186" y="492784"/>
                  </a:lnTo>
                  <a:lnTo>
                    <a:pt x="0" y="457187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1F39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419536" y="2838189"/>
            <a:ext cx="978535" cy="508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1550" spc="9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1F396C"/>
                </a:solidFill>
                <a:latin typeface="Arial"/>
                <a:cs typeface="Arial"/>
              </a:rPr>
              <a:t>YTD</a:t>
            </a:r>
            <a:endParaRPr sz="155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241521" y="2838189"/>
            <a:ext cx="594360" cy="508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10.4%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12.0%</a:t>
            </a:r>
            <a:endParaRPr sz="155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95191" y="5615678"/>
            <a:ext cx="5716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Record</a:t>
            </a:r>
            <a:r>
              <a:rPr dirty="0" sz="1200" spc="-3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1200" spc="-3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2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1200" spc="-3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12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F396C"/>
                </a:solidFill>
                <a:latin typeface="Arial"/>
                <a:cs typeface="Arial"/>
              </a:rPr>
              <a:t>$2.62</a:t>
            </a:r>
            <a:r>
              <a:rPr dirty="0" sz="1200" spc="-4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417829" y="1602863"/>
            <a:ext cx="978535" cy="508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1550" spc="9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1F396C"/>
                </a:solidFill>
                <a:latin typeface="Arial"/>
                <a:cs typeface="Arial"/>
              </a:rPr>
              <a:t>YTD</a:t>
            </a:r>
            <a:endParaRPr sz="155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5402356" y="1094877"/>
            <a:ext cx="2414905" cy="10160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dirty="0" sz="1750" spc="-10" b="1">
                <a:solidFill>
                  <a:srgbClr val="FFFFFF"/>
                </a:solidFill>
                <a:latin typeface="Arial"/>
                <a:cs typeface="Arial"/>
              </a:rPr>
              <a:t> Earnings</a:t>
            </a:r>
            <a:endParaRPr sz="17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$2.99</a:t>
            </a:r>
            <a:r>
              <a:rPr dirty="0" sz="1550" spc="10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15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$10.17</a:t>
            </a:r>
            <a:r>
              <a:rPr dirty="0" sz="1550" spc="13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31685" y="1602863"/>
            <a:ext cx="516255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155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369733" y="1094899"/>
            <a:ext cx="2461260" cy="77533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Net </a:t>
            </a:r>
            <a:r>
              <a:rPr dirty="0" sz="1750" spc="-10" b="1">
                <a:solidFill>
                  <a:srgbClr val="FFFFFF"/>
                </a:solidFill>
                <a:latin typeface="Arial"/>
                <a:cs typeface="Arial"/>
              </a:rPr>
              <a:t>Revenues</a:t>
            </a:r>
            <a:endParaRPr sz="1750">
              <a:latin typeface="Arial"/>
              <a:cs typeface="Arial"/>
            </a:endParaRPr>
          </a:p>
          <a:p>
            <a:pPr marL="1176655">
              <a:lnSpc>
                <a:spcPct val="100000"/>
              </a:lnSpc>
              <a:spcBef>
                <a:spcPts val="925"/>
              </a:spcBef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$12.70</a:t>
            </a:r>
            <a:r>
              <a:rPr dirty="0" sz="1550" spc="13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31685" y="1843661"/>
            <a:ext cx="339915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14550" algn="l"/>
              </a:tabLst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1550" spc="9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1F396C"/>
                </a:solidFill>
                <a:latin typeface="Arial"/>
                <a:cs typeface="Arial"/>
              </a:rPr>
              <a:t>YTD</a:t>
            </a: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	$39.64</a:t>
            </a:r>
            <a:r>
              <a:rPr dirty="0" sz="1550" spc="13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8412825" y="1602863"/>
            <a:ext cx="978535" cy="508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1550" spc="9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1F396C"/>
                </a:solidFill>
                <a:latin typeface="Arial"/>
                <a:cs typeface="Arial"/>
              </a:rPr>
              <a:t>YTD</a:t>
            </a:r>
            <a:endParaRPr sz="155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1173654" y="1602863"/>
            <a:ext cx="638810" cy="508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30"/>
              </a:spcBef>
            </a:pP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$8.40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$28.64</a:t>
            </a:r>
            <a:endParaRPr sz="155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431911" y="2838236"/>
            <a:ext cx="978535" cy="508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1550" spc="9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1F396C"/>
                </a:solidFill>
                <a:latin typeface="Arial"/>
                <a:cs typeface="Arial"/>
              </a:rPr>
              <a:t>YTD</a:t>
            </a:r>
            <a:endParaRPr sz="155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253895" y="2289909"/>
            <a:ext cx="4580255" cy="1056005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684020">
              <a:lnSpc>
                <a:spcPct val="100000"/>
              </a:lnSpc>
              <a:spcBef>
                <a:spcPts val="1270"/>
              </a:spcBef>
            </a:pP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r>
              <a:rPr dirty="0" sz="175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7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dirty="0" sz="17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spc="-20" b="1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175385" algn="l"/>
                <a:tab pos="3839845" algn="l"/>
              </a:tabLst>
            </a:pP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11.1%</a:t>
            </a: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155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$332.96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175385" algn="l"/>
                <a:tab pos="4109720" algn="l"/>
              </a:tabLst>
            </a:pP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12.9%</a:t>
            </a: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	YTD</a:t>
            </a:r>
            <a:r>
              <a:rPr dirty="0" sz="1550" spc="4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396C"/>
                </a:solidFill>
                <a:latin typeface="Arial"/>
                <a:cs typeface="Arial"/>
              </a:rPr>
              <a:t>Growth</a:t>
            </a:r>
            <a:r>
              <a:rPr dirty="0" sz="1550" b="1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1550" spc="-20" b="1">
                <a:solidFill>
                  <a:srgbClr val="1F396C"/>
                </a:solidFill>
                <a:latin typeface="Arial"/>
                <a:cs typeface="Arial"/>
              </a:rPr>
              <a:t>6.2%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486" y="239638"/>
            <a:ext cx="726896" cy="54517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923544"/>
            <a:ext cx="12192000" cy="5934710"/>
          </a:xfrm>
          <a:custGeom>
            <a:avLst/>
            <a:gdLst/>
            <a:ahLst/>
            <a:cxnLst/>
            <a:rect l="l" t="t" r="r" b="b"/>
            <a:pathLst>
              <a:path w="12192000" h="5934709">
                <a:moveTo>
                  <a:pt x="12192000" y="0"/>
                </a:moveTo>
                <a:lnTo>
                  <a:pt x="0" y="0"/>
                </a:lnTo>
                <a:lnTo>
                  <a:pt x="0" y="5934456"/>
                </a:lnTo>
                <a:lnTo>
                  <a:pt x="12192000" y="59344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5"/>
              <a:t>Financial</a:t>
            </a:r>
            <a:r>
              <a:rPr dirty="0" spc="-75"/>
              <a:t> Overview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297651" y="962113"/>
            <a:ext cx="150177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30623" y="834334"/>
            <a:ext cx="5513070" cy="246062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algn="ctr" marR="80645">
              <a:lnSpc>
                <a:spcPct val="100000"/>
              </a:lnSpc>
              <a:spcBef>
                <a:spcPts val="1115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Overview</a:t>
            </a:r>
            <a:r>
              <a:rPr dirty="0" sz="1400" spc="4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endParaRPr sz="140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710"/>
              </a:spcBef>
              <a:buClr>
                <a:srgbClr val="2C4A6E"/>
              </a:buClr>
              <a:buFont typeface="Wingdings"/>
              <a:buChar char=""/>
              <a:tabLst>
                <a:tab pos="1739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included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EPS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$8.40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ROE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10.4%</a:t>
            </a:r>
            <a:endParaRPr sz="950">
              <a:latin typeface="Arial"/>
              <a:cs typeface="Arial"/>
            </a:endParaRPr>
          </a:p>
          <a:p>
            <a:pPr algn="just" lvl="1" marL="387350" marR="5080" indent="-200025">
              <a:lnSpc>
                <a:spcPct val="102099"/>
              </a:lnSpc>
              <a:spcBef>
                <a:spcPts val="600"/>
              </a:spcBef>
              <a:buChar char="—"/>
              <a:tabLst>
                <a:tab pos="3886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YoY,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reflecting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20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2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50">
                <a:solidFill>
                  <a:srgbClr val="1F396C"/>
                </a:solidFill>
                <a:latin typeface="Arial"/>
                <a:cs typeface="Arial"/>
              </a:rPr>
              <a:t>&amp; </a:t>
            </a:r>
            <a:r>
              <a:rPr dirty="0" sz="950" spc="-5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Markets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Wealth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Management,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Platform 	Solutions</a:t>
            </a:r>
            <a:endParaRPr sz="950">
              <a:latin typeface="Arial"/>
              <a:cs typeface="Arial"/>
            </a:endParaRPr>
          </a:p>
          <a:p>
            <a:pPr algn="just" lvl="1" marL="387350" marR="6350" indent="-200025">
              <a:lnSpc>
                <a:spcPct val="102099"/>
              </a:lnSpc>
              <a:spcBef>
                <a:spcPts val="600"/>
              </a:spcBef>
              <a:buChar char="—"/>
              <a:tabLst>
                <a:tab pos="3886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provision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229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229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losses</a:t>
            </a:r>
            <a:r>
              <a:rPr dirty="0" sz="950" spc="2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was</a:t>
            </a:r>
            <a:r>
              <a:rPr dirty="0" sz="950" spc="229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$397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million,</a:t>
            </a:r>
            <a:r>
              <a:rPr dirty="0" sz="950" spc="2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reflecting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provisions</a:t>
            </a:r>
            <a:r>
              <a:rPr dirty="0" sz="950" spc="2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the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2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portfolio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(primarily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driven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charge-offs),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2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benefit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wholesale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portfolio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(driven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recoveries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on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previously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impaired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loans)</a:t>
            </a:r>
            <a:endParaRPr sz="950">
              <a:latin typeface="Arial"/>
              <a:cs typeface="Arial"/>
            </a:endParaRPr>
          </a:p>
          <a:p>
            <a:pPr algn="just" lvl="1" marL="387350" marR="5080" indent="-200025">
              <a:lnSpc>
                <a:spcPct val="102400"/>
              </a:lnSpc>
              <a:spcBef>
                <a:spcPts val="595"/>
              </a:spcBef>
              <a:buChar char="—"/>
              <a:tabLst>
                <a:tab pos="3886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1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operating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expenses</a:t>
            </a:r>
            <a:r>
              <a:rPr dirty="0" sz="950" spc="1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1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YoY,</a:t>
            </a:r>
            <a:r>
              <a:rPr dirty="0" sz="950" spc="1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reflecting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decreases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driven</a:t>
            </a:r>
            <a:r>
              <a:rPr dirty="0" sz="950" spc="1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2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write-down</a:t>
            </a:r>
            <a:r>
              <a:rPr dirty="0" sz="950" spc="1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of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intangibles</a:t>
            </a:r>
            <a:r>
              <a:rPr dirty="0" sz="950" spc="4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4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48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GreenSky</a:t>
            </a:r>
            <a:r>
              <a:rPr dirty="0" sz="950" spc="4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3Q23</a:t>
            </a:r>
            <a:r>
              <a:rPr dirty="0" sz="950" spc="48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4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4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expenses,</a:t>
            </a:r>
            <a:r>
              <a:rPr dirty="0" sz="950" spc="4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including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impairments,</a:t>
            </a:r>
            <a:r>
              <a:rPr dirty="0" sz="950" spc="2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2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consolidated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real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estate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investments,</a:t>
            </a:r>
            <a:r>
              <a:rPr dirty="0" sz="950" spc="2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229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2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2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increases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driven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transaction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based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expenses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write-down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intangibles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the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GM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program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965078" y="127048"/>
            <a:ext cx="949325" cy="690245"/>
            <a:chOff x="10965078" y="127048"/>
            <a:chExt cx="949325" cy="690245"/>
          </a:xfrm>
        </p:grpSpPr>
        <p:sp>
          <p:nvSpPr>
            <p:cNvPr id="8" name="object 8" descr=""/>
            <p:cNvSpPr/>
            <p:nvPr/>
          </p:nvSpPr>
          <p:spPr>
            <a:xfrm>
              <a:off x="10965078" y="179108"/>
              <a:ext cx="949325" cy="638175"/>
            </a:xfrm>
            <a:custGeom>
              <a:avLst/>
              <a:gdLst/>
              <a:ahLst/>
              <a:cxnLst/>
              <a:rect l="l" t="t" r="r" b="b"/>
              <a:pathLst>
                <a:path w="949325" h="638175">
                  <a:moveTo>
                    <a:pt x="949274" y="0"/>
                  </a:moveTo>
                  <a:lnTo>
                    <a:pt x="0" y="0"/>
                  </a:lnTo>
                  <a:lnTo>
                    <a:pt x="0" y="638098"/>
                  </a:lnTo>
                  <a:lnTo>
                    <a:pt x="949274" y="638098"/>
                  </a:lnTo>
                  <a:lnTo>
                    <a:pt x="949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96" y="127048"/>
              <a:ext cx="652083" cy="652083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6446520" y="3703320"/>
            <a:ext cx="5468620" cy="27940"/>
          </a:xfrm>
          <a:custGeom>
            <a:avLst/>
            <a:gdLst/>
            <a:ahLst/>
            <a:cxnLst/>
            <a:rect l="l" t="t" r="r" b="b"/>
            <a:pathLst>
              <a:path w="5468620" h="27939">
                <a:moveTo>
                  <a:pt x="5468112" y="0"/>
                </a:moveTo>
                <a:lnTo>
                  <a:pt x="0" y="0"/>
                </a:lnTo>
                <a:lnTo>
                  <a:pt x="0" y="27431"/>
                </a:lnTo>
                <a:lnTo>
                  <a:pt x="5468112" y="27431"/>
                </a:lnTo>
                <a:lnTo>
                  <a:pt x="5468112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428425" y="3765191"/>
            <a:ext cx="348551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Segment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($</a:t>
            </a:r>
            <a:r>
              <a:rPr dirty="0" sz="1400" spc="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4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millions)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35908" y="4247989"/>
            <a:ext cx="481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$12,699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56974" y="4228004"/>
            <a:ext cx="481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$12,731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999038" y="4376253"/>
            <a:ext cx="481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$11,817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3982" y="2109723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3982" y="2457450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3982" y="3522455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3982" y="4587462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3982" y="5652467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3982" y="6007469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33063" y="1179575"/>
          <a:ext cx="6148705" cy="5535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510"/>
                <a:gridCol w="290194"/>
                <a:gridCol w="502919"/>
                <a:gridCol w="795020"/>
                <a:gridCol w="795020"/>
                <a:gridCol w="795020"/>
                <a:gridCol w="801370"/>
              </a:tblGrid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83615" marR="31750" indent="539115">
                        <a:lnSpc>
                          <a:spcPct val="115799"/>
                        </a:lnSpc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millions,</a:t>
                      </a:r>
                      <a:r>
                        <a:rPr dirty="0" sz="700" spc="5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except per</a:t>
                      </a:r>
                      <a:r>
                        <a:rPr dirty="0" sz="700" spc="-2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share</a:t>
                      </a:r>
                      <a:r>
                        <a:rPr dirty="0" sz="700" spc="-15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amounts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3050" marR="232410" indent="-2794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5745" marR="238760" indent="12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8F8F8F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Global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Banking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Markets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695"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T w="9525">
                      <a:solidFill>
                        <a:srgbClr val="1F487C"/>
                      </a:solidFill>
                      <a:prstDash val="solid"/>
                    </a:lnT>
                    <a:lnB w="3175">
                      <a:solidFill>
                        <a:srgbClr val="F1F1F1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8,554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26,464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Asset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Wealth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3,754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11,421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Platform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Solutions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B w="28575">
                      <a:solidFill>
                        <a:srgbClr val="16365D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1,758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revenues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28575">
                      <a:solidFill>
                        <a:srgbClr val="1F396C"/>
                      </a:solidFill>
                      <a:prstDash val="solid"/>
                    </a:lnL>
                    <a:lnT w="28575">
                      <a:solidFill>
                        <a:srgbClr val="16365D"/>
                      </a:solidFill>
                      <a:prstDash val="solid"/>
                    </a:lnT>
                    <a:lnB w="28575">
                      <a:solidFill>
                        <a:srgbClr val="16365D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12,699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6365D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6365D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39,643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57150">
                      <a:solidFill>
                        <a:srgbClr val="1F396C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Provision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losses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T w="28575">
                      <a:solidFill>
                        <a:srgbClr val="16365D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16365D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6365D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N.M.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000" spc="-6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expenses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8,315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(8)%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25,506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Pre-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28575">
                      <a:solidFill>
                        <a:srgbClr val="1F396C"/>
                      </a:solidFill>
                      <a:prstDash val="solid"/>
                    </a:lnL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3,987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13,140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57150">
                      <a:solidFill>
                        <a:srgbClr val="1F396C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10,165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2,780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9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9,602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Diluted</a:t>
                      </a:r>
                      <a:r>
                        <a:rPr dirty="0" sz="1000" spc="-4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28575">
                      <a:solidFill>
                        <a:srgbClr val="1F396C"/>
                      </a:solidFill>
                      <a:prstDash val="solid"/>
                    </a:lnL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8.40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28.64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57150">
                      <a:solidFill>
                        <a:srgbClr val="1F396C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lnB w="2857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ROE</a:t>
                      </a:r>
                      <a:r>
                        <a:rPr dirty="0" baseline="25641" sz="975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10.4%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(0.5)pp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3.3pp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12.0%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4.4pp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2857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ROTE</a:t>
                      </a:r>
                      <a:r>
                        <a:rPr dirty="0" baseline="25641" sz="975" spc="-1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11.1%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(0.5)pp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3.4pp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12.9%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4.7pp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Efficiency</a:t>
                      </a:r>
                      <a:r>
                        <a:rPr dirty="0" sz="1000" spc="-6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Ratio</a:t>
                      </a:r>
                      <a:r>
                        <a:rPr dirty="0" baseline="25641" sz="975" spc="-1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65.5%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(1.5)pp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(11.1)pp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64.3%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(10.1)pp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5496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 descr=""/>
          <p:cNvSpPr/>
          <p:nvPr/>
        </p:nvSpPr>
        <p:spPr>
          <a:xfrm>
            <a:off x="53982" y="6362472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6415783" y="6250548"/>
            <a:ext cx="4576445" cy="153035"/>
            <a:chOff x="6415783" y="6250548"/>
            <a:chExt cx="4576445" cy="153035"/>
          </a:xfrm>
        </p:grpSpPr>
        <p:sp>
          <p:nvSpPr>
            <p:cNvPr id="24" name="object 24" descr=""/>
            <p:cNvSpPr/>
            <p:nvPr/>
          </p:nvSpPr>
          <p:spPr>
            <a:xfrm>
              <a:off x="6797040" y="6297167"/>
              <a:ext cx="3813175" cy="101600"/>
            </a:xfrm>
            <a:custGeom>
              <a:avLst/>
              <a:gdLst/>
              <a:ahLst/>
              <a:cxnLst/>
              <a:rect l="l" t="t" r="r" b="b"/>
              <a:pathLst>
                <a:path w="3813175" h="101600">
                  <a:moveTo>
                    <a:pt x="762000" y="41148"/>
                  </a:moveTo>
                  <a:lnTo>
                    <a:pt x="0" y="41148"/>
                  </a:lnTo>
                  <a:lnTo>
                    <a:pt x="0" y="101231"/>
                  </a:lnTo>
                  <a:lnTo>
                    <a:pt x="762000" y="101231"/>
                  </a:lnTo>
                  <a:lnTo>
                    <a:pt x="762000" y="41148"/>
                  </a:lnTo>
                  <a:close/>
                </a:path>
                <a:path w="3813175" h="101600">
                  <a:moveTo>
                    <a:pt x="2287524" y="0"/>
                  </a:moveTo>
                  <a:lnTo>
                    <a:pt x="1525524" y="0"/>
                  </a:lnTo>
                  <a:lnTo>
                    <a:pt x="1525524" y="101244"/>
                  </a:lnTo>
                  <a:lnTo>
                    <a:pt x="2287524" y="101244"/>
                  </a:lnTo>
                  <a:lnTo>
                    <a:pt x="2287524" y="0"/>
                  </a:lnTo>
                  <a:close/>
                </a:path>
                <a:path w="3813175" h="101600">
                  <a:moveTo>
                    <a:pt x="3813048" y="13716"/>
                  </a:moveTo>
                  <a:lnTo>
                    <a:pt x="3051048" y="13716"/>
                  </a:lnTo>
                  <a:lnTo>
                    <a:pt x="3051048" y="101231"/>
                  </a:lnTo>
                  <a:lnTo>
                    <a:pt x="3813048" y="101231"/>
                  </a:lnTo>
                  <a:lnTo>
                    <a:pt x="3813048" y="13716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797040" y="6297167"/>
              <a:ext cx="3813175" cy="101600"/>
            </a:xfrm>
            <a:custGeom>
              <a:avLst/>
              <a:gdLst/>
              <a:ahLst/>
              <a:cxnLst/>
              <a:rect l="l" t="t" r="r" b="b"/>
              <a:pathLst>
                <a:path w="3813175" h="101600">
                  <a:moveTo>
                    <a:pt x="0" y="41147"/>
                  </a:moveTo>
                  <a:lnTo>
                    <a:pt x="762000" y="41147"/>
                  </a:lnTo>
                  <a:lnTo>
                    <a:pt x="762000" y="101231"/>
                  </a:lnTo>
                  <a:lnTo>
                    <a:pt x="0" y="101231"/>
                  </a:lnTo>
                  <a:lnTo>
                    <a:pt x="0" y="41147"/>
                  </a:lnTo>
                  <a:close/>
                </a:path>
                <a:path w="3813175" h="101600">
                  <a:moveTo>
                    <a:pt x="1525524" y="0"/>
                  </a:moveTo>
                  <a:lnTo>
                    <a:pt x="2287524" y="0"/>
                  </a:lnTo>
                  <a:lnTo>
                    <a:pt x="2287524" y="101231"/>
                  </a:lnTo>
                  <a:lnTo>
                    <a:pt x="1525524" y="101231"/>
                  </a:lnTo>
                  <a:lnTo>
                    <a:pt x="1525524" y="0"/>
                  </a:lnTo>
                  <a:close/>
                </a:path>
                <a:path w="3813175" h="101600">
                  <a:moveTo>
                    <a:pt x="3051048" y="13715"/>
                  </a:moveTo>
                  <a:lnTo>
                    <a:pt x="3813048" y="13715"/>
                  </a:lnTo>
                  <a:lnTo>
                    <a:pt x="3813048" y="101231"/>
                  </a:lnTo>
                  <a:lnTo>
                    <a:pt x="3051048" y="101231"/>
                  </a:lnTo>
                  <a:lnTo>
                    <a:pt x="3051048" y="1371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415783" y="6398395"/>
              <a:ext cx="4576445" cy="0"/>
            </a:xfrm>
            <a:custGeom>
              <a:avLst/>
              <a:gdLst/>
              <a:ahLst/>
              <a:cxnLst/>
              <a:rect l="l" t="t" r="r" b="b"/>
              <a:pathLst>
                <a:path w="4576445" h="0">
                  <a:moveTo>
                    <a:pt x="0" y="0"/>
                  </a:moveTo>
                  <a:lnTo>
                    <a:pt x="4575886" y="0"/>
                  </a:lnTo>
                </a:path>
              </a:pathLst>
            </a:custGeom>
            <a:ln w="9525">
              <a:solidFill>
                <a:srgbClr val="0035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559755" y="6279057"/>
              <a:ext cx="190500" cy="90170"/>
            </a:xfrm>
            <a:custGeom>
              <a:avLst/>
              <a:gdLst/>
              <a:ahLst/>
              <a:cxnLst/>
              <a:rect l="l" t="t" r="r" b="b"/>
              <a:pathLst>
                <a:path w="190500" h="90170">
                  <a:moveTo>
                    <a:pt x="0" y="89547"/>
                  </a:moveTo>
                  <a:lnTo>
                    <a:pt x="133400" y="0"/>
                  </a:lnTo>
                  <a:lnTo>
                    <a:pt x="190195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85049" y="6255311"/>
              <a:ext cx="127635" cy="92710"/>
            </a:xfrm>
            <a:custGeom>
              <a:avLst/>
              <a:gdLst/>
              <a:ahLst/>
              <a:cxnLst/>
              <a:rect l="l" t="t" r="r" b="b"/>
              <a:pathLst>
                <a:path w="127634" h="92710">
                  <a:moveTo>
                    <a:pt x="0" y="92113"/>
                  </a:moveTo>
                  <a:lnTo>
                    <a:pt x="69621" y="0"/>
                  </a:lnTo>
                  <a:lnTo>
                    <a:pt x="127101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610343" y="6274041"/>
              <a:ext cx="143510" cy="80645"/>
            </a:xfrm>
            <a:custGeom>
              <a:avLst/>
              <a:gdLst/>
              <a:ahLst/>
              <a:cxnLst/>
              <a:rect l="l" t="t" r="r" b="b"/>
              <a:pathLst>
                <a:path w="143509" h="80645">
                  <a:moveTo>
                    <a:pt x="0" y="80314"/>
                  </a:moveTo>
                  <a:lnTo>
                    <a:pt x="85090" y="0"/>
                  </a:lnTo>
                  <a:lnTo>
                    <a:pt x="142951" y="0"/>
                  </a:lnTo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813466" y="6185717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$391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275663" y="6161964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$669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816809" y="6180702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$578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797040" y="5766815"/>
            <a:ext cx="762000" cy="554355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$3,754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322564" y="5705855"/>
            <a:ext cx="762000" cy="598170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endParaRPr sz="1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$3,878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848088" y="5818632"/>
            <a:ext cx="762000" cy="502920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endParaRPr sz="1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$3,230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97040" y="4460747"/>
            <a:ext cx="762000" cy="1306195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$8,554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322564" y="4460747"/>
            <a:ext cx="762000" cy="1245235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$8,184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848088" y="4597908"/>
            <a:ext cx="762000" cy="1221105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$8,009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1004092" y="4839957"/>
            <a:ext cx="67310" cy="67310"/>
            <a:chOff x="11004092" y="4839957"/>
            <a:chExt cx="67310" cy="67310"/>
          </a:xfrm>
        </p:grpSpPr>
        <p:sp>
          <p:nvSpPr>
            <p:cNvPr id="40" name="object 40" descr=""/>
            <p:cNvSpPr/>
            <p:nvPr/>
          </p:nvSpPr>
          <p:spPr>
            <a:xfrm>
              <a:off x="11008855" y="4844719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003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1008855" y="4844719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1077544" y="4782902"/>
            <a:ext cx="909955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Global</a:t>
            </a:r>
            <a:r>
              <a:rPr dirty="0" sz="900" spc="-1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Banking</a:t>
            </a:r>
            <a:r>
              <a:rPr dirty="0" sz="900" spc="-1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00355F"/>
                </a:solidFill>
                <a:latin typeface="Arial"/>
                <a:cs typeface="Arial"/>
              </a:rPr>
              <a:t>&amp;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 Markets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1004092" y="5322976"/>
            <a:ext cx="67310" cy="67310"/>
            <a:chOff x="11004092" y="5322976"/>
            <a:chExt cx="67310" cy="67310"/>
          </a:xfrm>
        </p:grpSpPr>
        <p:sp>
          <p:nvSpPr>
            <p:cNvPr id="44" name="object 44" descr=""/>
            <p:cNvSpPr/>
            <p:nvPr/>
          </p:nvSpPr>
          <p:spPr>
            <a:xfrm>
              <a:off x="11008855" y="532773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1008855" y="532773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1077544" y="5265925"/>
            <a:ext cx="807085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Asset</a:t>
            </a:r>
            <a:r>
              <a:rPr dirty="0" sz="900" spc="-2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&amp;</a:t>
            </a:r>
            <a:r>
              <a:rPr dirty="0" sz="900" spc="-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Wealth Management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1004092" y="5805995"/>
            <a:ext cx="67310" cy="67310"/>
            <a:chOff x="11004092" y="5805995"/>
            <a:chExt cx="67310" cy="67310"/>
          </a:xfrm>
        </p:grpSpPr>
        <p:sp>
          <p:nvSpPr>
            <p:cNvPr id="48" name="object 48" descr=""/>
            <p:cNvSpPr/>
            <p:nvPr/>
          </p:nvSpPr>
          <p:spPr>
            <a:xfrm>
              <a:off x="11008855" y="581075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1008855" y="581075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1077544" y="5748947"/>
            <a:ext cx="496570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Platform Solutions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025934" y="6454814"/>
            <a:ext cx="30607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551267" y="6454814"/>
            <a:ext cx="30607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2Q24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076601" y="6454814"/>
            <a:ext cx="30607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3Q23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30"/>
              </a:spcBef>
            </a:pPr>
            <a:r>
              <a:rPr dirty="0" spc="-5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486" y="239638"/>
            <a:ext cx="726896" cy="54517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929894"/>
            <a:ext cx="12192000" cy="5928360"/>
          </a:xfrm>
          <a:custGeom>
            <a:avLst/>
            <a:gdLst/>
            <a:ahLst/>
            <a:cxnLst/>
            <a:rect l="l" t="t" r="r" b="b"/>
            <a:pathLst>
              <a:path w="12192000" h="5928359">
                <a:moveTo>
                  <a:pt x="12192000" y="0"/>
                </a:moveTo>
                <a:lnTo>
                  <a:pt x="0" y="0"/>
                </a:lnTo>
                <a:lnTo>
                  <a:pt x="0" y="5928106"/>
                </a:lnTo>
                <a:lnTo>
                  <a:pt x="12192000" y="592810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408389" y="840040"/>
            <a:ext cx="5563870" cy="262699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algn="ctr" marR="76200">
              <a:lnSpc>
                <a:spcPct val="100000"/>
              </a:lnSpc>
              <a:spcBef>
                <a:spcPts val="1075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Markets</a:t>
            </a:r>
            <a:r>
              <a:rPr dirty="0" sz="1400" spc="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endParaRPr sz="140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685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YoY</a:t>
            </a:r>
            <a:endParaRPr sz="950">
              <a:latin typeface="Arial"/>
              <a:cs typeface="Arial"/>
            </a:endParaRPr>
          </a:p>
          <a:p>
            <a:pPr lvl="1" marL="412750" marR="30480" indent="-200025">
              <a:lnSpc>
                <a:spcPct val="102099"/>
              </a:lnSpc>
              <a:spcBef>
                <a:spcPts val="400"/>
              </a:spcBef>
              <a:buChar char="—"/>
              <a:tabLst>
                <a:tab pos="41465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950" spc="2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950" spc="2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2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Debt</a:t>
            </a:r>
            <a:r>
              <a:rPr dirty="0" sz="950" spc="2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underwriting,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underwriting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slightly</a:t>
            </a:r>
            <a:r>
              <a:rPr dirty="0" sz="9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Advisory</a:t>
            </a:r>
            <a:endParaRPr sz="950">
              <a:latin typeface="Arial"/>
              <a:cs typeface="Arial"/>
            </a:endParaRPr>
          </a:p>
          <a:p>
            <a:pPr lvl="1" marL="412750" marR="30480" indent="-200025">
              <a:lnSpc>
                <a:spcPct val="102200"/>
              </a:lnSpc>
              <a:spcBef>
                <a:spcPts val="390"/>
              </a:spcBef>
              <a:buChar char="—"/>
              <a:tabLst>
                <a:tab pos="4140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FICC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intermediation,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by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financing</a:t>
            </a:r>
            <a:endParaRPr sz="950">
              <a:latin typeface="Arial"/>
              <a:cs typeface="Arial"/>
            </a:endParaRPr>
          </a:p>
          <a:p>
            <a:pPr lvl="1" marL="412750" marR="31750" indent="-200025">
              <a:lnSpc>
                <a:spcPct val="102099"/>
              </a:lnSpc>
              <a:spcBef>
                <a:spcPts val="409"/>
              </a:spcBef>
              <a:buChar char="—"/>
              <a:tabLst>
                <a:tab pos="4140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Equities</a:t>
            </a:r>
            <a:r>
              <a:rPr dirty="0" sz="950" spc="1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1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1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intermediation</a:t>
            </a:r>
            <a:r>
              <a:rPr dirty="0" sz="950" spc="1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slightly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net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financing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42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backlog</a:t>
            </a:r>
            <a:r>
              <a:rPr dirty="0" baseline="25641" sz="975">
                <a:solidFill>
                  <a:srgbClr val="1F396C"/>
                </a:solidFill>
                <a:latin typeface="Arial"/>
                <a:cs typeface="Arial"/>
              </a:rPr>
              <a:t>3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increased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QoQ,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driven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Advisory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42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select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data</a:t>
            </a:r>
            <a:r>
              <a:rPr dirty="0" baseline="25641" sz="975" spc="-15">
                <a:solidFill>
                  <a:srgbClr val="1F396C"/>
                </a:solidFill>
                <a:latin typeface="Arial"/>
                <a:cs typeface="Arial"/>
              </a:rPr>
              <a:t>3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43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$1.47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trillion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42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$129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42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$1.11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85"/>
              <a:t>Global</a:t>
            </a:r>
            <a:r>
              <a:rPr dirty="0" spc="-125"/>
              <a:t> </a:t>
            </a:r>
            <a:r>
              <a:rPr dirty="0" spc="-90"/>
              <a:t>Banking</a:t>
            </a:r>
            <a:r>
              <a:rPr dirty="0" spc="-120"/>
              <a:t> </a:t>
            </a:r>
            <a:r>
              <a:rPr dirty="0" spc="-20"/>
              <a:t>&amp;</a:t>
            </a:r>
            <a:r>
              <a:rPr dirty="0" spc="-135"/>
              <a:t> </a:t>
            </a:r>
            <a:r>
              <a:rPr dirty="0" spc="-75"/>
              <a:t>Markets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297652" y="962113"/>
            <a:ext cx="150177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940884" y="127048"/>
            <a:ext cx="966469" cy="701675"/>
            <a:chOff x="10940884" y="127048"/>
            <a:chExt cx="966469" cy="701675"/>
          </a:xfrm>
        </p:grpSpPr>
        <p:sp>
          <p:nvSpPr>
            <p:cNvPr id="8" name="object 8" descr=""/>
            <p:cNvSpPr/>
            <p:nvPr/>
          </p:nvSpPr>
          <p:spPr>
            <a:xfrm>
              <a:off x="10940884" y="177330"/>
              <a:ext cx="966469" cy="650875"/>
            </a:xfrm>
            <a:custGeom>
              <a:avLst/>
              <a:gdLst/>
              <a:ahLst/>
              <a:cxnLst/>
              <a:rect l="l" t="t" r="r" b="b"/>
              <a:pathLst>
                <a:path w="966470" h="650875">
                  <a:moveTo>
                    <a:pt x="966355" y="0"/>
                  </a:moveTo>
                  <a:lnTo>
                    <a:pt x="0" y="0"/>
                  </a:lnTo>
                  <a:lnTo>
                    <a:pt x="0" y="650773"/>
                  </a:lnTo>
                  <a:lnTo>
                    <a:pt x="966355" y="650773"/>
                  </a:lnTo>
                  <a:lnTo>
                    <a:pt x="9663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95" y="127048"/>
              <a:ext cx="652083" cy="652083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6430914" y="3699548"/>
            <a:ext cx="5483860" cy="2659380"/>
            <a:chOff x="6430914" y="3699548"/>
            <a:chExt cx="5483860" cy="2659380"/>
          </a:xfrm>
        </p:grpSpPr>
        <p:sp>
          <p:nvSpPr>
            <p:cNvPr id="11" name="object 11" descr=""/>
            <p:cNvSpPr/>
            <p:nvPr/>
          </p:nvSpPr>
          <p:spPr>
            <a:xfrm>
              <a:off x="6446519" y="3699548"/>
              <a:ext cx="5468620" cy="27940"/>
            </a:xfrm>
            <a:custGeom>
              <a:avLst/>
              <a:gdLst/>
              <a:ahLst/>
              <a:cxnLst/>
              <a:rect l="l" t="t" r="r" b="b"/>
              <a:pathLst>
                <a:path w="5468620" h="27939">
                  <a:moveTo>
                    <a:pt x="5468112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5468112" y="27431"/>
                  </a:lnTo>
                  <a:lnTo>
                    <a:pt x="5468112" y="0"/>
                  </a:lnTo>
                  <a:close/>
                </a:path>
              </a:pathLst>
            </a:custGeom>
            <a:solidFill>
              <a:srgbClr val="253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16852" y="6301740"/>
              <a:ext cx="3810000" cy="52069"/>
            </a:xfrm>
            <a:custGeom>
              <a:avLst/>
              <a:gdLst/>
              <a:ahLst/>
              <a:cxnLst/>
              <a:rect l="l" t="t" r="r" b="b"/>
              <a:pathLst>
                <a:path w="3810000" h="52070">
                  <a:moveTo>
                    <a:pt x="762000" y="0"/>
                  </a:moveTo>
                  <a:lnTo>
                    <a:pt x="0" y="0"/>
                  </a:lnTo>
                  <a:lnTo>
                    <a:pt x="0" y="51930"/>
                  </a:lnTo>
                  <a:lnTo>
                    <a:pt x="762000" y="51930"/>
                  </a:lnTo>
                  <a:lnTo>
                    <a:pt x="762000" y="0"/>
                  </a:lnTo>
                  <a:close/>
                </a:path>
                <a:path w="3810000" h="52070">
                  <a:moveTo>
                    <a:pt x="2286000" y="28956"/>
                  </a:moveTo>
                  <a:lnTo>
                    <a:pt x="1524000" y="28956"/>
                  </a:lnTo>
                  <a:lnTo>
                    <a:pt x="1524000" y="51930"/>
                  </a:lnTo>
                  <a:lnTo>
                    <a:pt x="2286000" y="51930"/>
                  </a:lnTo>
                  <a:lnTo>
                    <a:pt x="2286000" y="28956"/>
                  </a:lnTo>
                  <a:close/>
                </a:path>
                <a:path w="3810000" h="52070">
                  <a:moveTo>
                    <a:pt x="3810000" y="27432"/>
                  </a:moveTo>
                  <a:lnTo>
                    <a:pt x="3048000" y="27432"/>
                  </a:lnTo>
                  <a:lnTo>
                    <a:pt x="3048000" y="51930"/>
                  </a:lnTo>
                  <a:lnTo>
                    <a:pt x="3810000" y="51930"/>
                  </a:lnTo>
                  <a:lnTo>
                    <a:pt x="3810000" y="27432"/>
                  </a:lnTo>
                  <a:close/>
                </a:path>
              </a:pathLst>
            </a:custGeom>
            <a:solidFill>
              <a:srgbClr val="92B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16851" y="5501640"/>
              <a:ext cx="3810000" cy="852169"/>
            </a:xfrm>
            <a:custGeom>
              <a:avLst/>
              <a:gdLst/>
              <a:ahLst/>
              <a:cxnLst/>
              <a:rect l="l" t="t" r="r" b="b"/>
              <a:pathLst>
                <a:path w="3810000" h="852170">
                  <a:moveTo>
                    <a:pt x="0" y="800100"/>
                  </a:moveTo>
                  <a:lnTo>
                    <a:pt x="762000" y="800100"/>
                  </a:lnTo>
                  <a:lnTo>
                    <a:pt x="762000" y="852030"/>
                  </a:lnTo>
                  <a:lnTo>
                    <a:pt x="0" y="852030"/>
                  </a:lnTo>
                  <a:lnTo>
                    <a:pt x="0" y="800100"/>
                  </a:lnTo>
                  <a:close/>
                </a:path>
                <a:path w="3810000" h="852170">
                  <a:moveTo>
                    <a:pt x="1524000" y="829056"/>
                  </a:moveTo>
                  <a:lnTo>
                    <a:pt x="2286000" y="829056"/>
                  </a:lnTo>
                  <a:lnTo>
                    <a:pt x="2286000" y="852030"/>
                  </a:lnTo>
                  <a:lnTo>
                    <a:pt x="1524000" y="852030"/>
                  </a:lnTo>
                  <a:lnTo>
                    <a:pt x="1524000" y="829056"/>
                  </a:lnTo>
                  <a:close/>
                </a:path>
                <a:path w="3810000" h="852170">
                  <a:moveTo>
                    <a:pt x="3048000" y="827532"/>
                  </a:moveTo>
                  <a:lnTo>
                    <a:pt x="3810000" y="827532"/>
                  </a:lnTo>
                  <a:lnTo>
                    <a:pt x="3810000" y="852030"/>
                  </a:lnTo>
                  <a:lnTo>
                    <a:pt x="3048000" y="852030"/>
                  </a:lnTo>
                  <a:lnTo>
                    <a:pt x="3048000" y="827532"/>
                  </a:lnTo>
                  <a:close/>
                </a:path>
                <a:path w="3810000" h="852170">
                  <a:moveTo>
                    <a:pt x="0" y="0"/>
                  </a:moveTo>
                  <a:lnTo>
                    <a:pt x="762000" y="0"/>
                  </a:lnTo>
                  <a:lnTo>
                    <a:pt x="762000" y="800100"/>
                  </a:lnTo>
                  <a:lnTo>
                    <a:pt x="0" y="800100"/>
                  </a:lnTo>
                  <a:lnTo>
                    <a:pt x="0" y="0"/>
                  </a:lnTo>
                  <a:close/>
                </a:path>
                <a:path w="3810000" h="852170">
                  <a:moveTo>
                    <a:pt x="1524000" y="103632"/>
                  </a:moveTo>
                  <a:lnTo>
                    <a:pt x="2286000" y="103632"/>
                  </a:lnTo>
                  <a:lnTo>
                    <a:pt x="2286000" y="829056"/>
                  </a:lnTo>
                  <a:lnTo>
                    <a:pt x="1524000" y="829056"/>
                  </a:lnTo>
                  <a:lnTo>
                    <a:pt x="1524000" y="103632"/>
                  </a:lnTo>
                  <a:close/>
                </a:path>
                <a:path w="3810000" h="852170">
                  <a:moveTo>
                    <a:pt x="3048000" y="149352"/>
                  </a:moveTo>
                  <a:lnTo>
                    <a:pt x="3810000" y="149352"/>
                  </a:lnTo>
                  <a:lnTo>
                    <a:pt x="3810000" y="827532"/>
                  </a:lnTo>
                  <a:lnTo>
                    <a:pt x="3048000" y="827532"/>
                  </a:lnTo>
                  <a:lnTo>
                    <a:pt x="3048000" y="14935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35676" y="6353669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 h="0">
                  <a:moveTo>
                    <a:pt x="0" y="0"/>
                  </a:moveTo>
                  <a:lnTo>
                    <a:pt x="4571657" y="0"/>
                  </a:lnTo>
                </a:path>
              </a:pathLst>
            </a:custGeom>
            <a:ln w="9525">
              <a:solidFill>
                <a:srgbClr val="0035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78592" y="6233613"/>
              <a:ext cx="147955" cy="94615"/>
            </a:xfrm>
            <a:custGeom>
              <a:avLst/>
              <a:gdLst/>
              <a:ahLst/>
              <a:cxnLst/>
              <a:rect l="l" t="t" r="r" b="b"/>
              <a:pathLst>
                <a:path w="147954" h="94614">
                  <a:moveTo>
                    <a:pt x="0" y="94107"/>
                  </a:moveTo>
                  <a:lnTo>
                    <a:pt x="90170" y="0"/>
                  </a:lnTo>
                  <a:lnTo>
                    <a:pt x="147599" y="0"/>
                  </a:lnTo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02477" y="6261035"/>
              <a:ext cx="73025" cy="81280"/>
            </a:xfrm>
            <a:custGeom>
              <a:avLst/>
              <a:gdLst/>
              <a:ahLst/>
              <a:cxnLst/>
              <a:rect l="l" t="t" r="r" b="b"/>
              <a:pathLst>
                <a:path w="73025" h="81279">
                  <a:moveTo>
                    <a:pt x="0" y="80975"/>
                  </a:moveTo>
                  <a:lnTo>
                    <a:pt x="15608" y="0"/>
                  </a:lnTo>
                  <a:lnTo>
                    <a:pt x="72898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626364" y="6272057"/>
              <a:ext cx="60960" cy="69215"/>
            </a:xfrm>
            <a:custGeom>
              <a:avLst/>
              <a:gdLst/>
              <a:ahLst/>
              <a:cxnLst/>
              <a:rect l="l" t="t" r="r" b="b"/>
              <a:pathLst>
                <a:path w="60959" h="69214">
                  <a:moveTo>
                    <a:pt x="0" y="69037"/>
                  </a:moveTo>
                  <a:lnTo>
                    <a:pt x="3530" y="0"/>
                  </a:lnTo>
                  <a:lnTo>
                    <a:pt x="60452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794722" y="3783854"/>
            <a:ext cx="469265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Banking &amp;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Markets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($</a:t>
            </a:r>
            <a:r>
              <a:rPr dirty="0" sz="1400" spc="3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4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millions)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012016" y="4327155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$8,009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498159" y="4292243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$8,184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984556" y="4195224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$8,554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52557" y="1179575"/>
          <a:ext cx="6129655" cy="553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510"/>
                <a:gridCol w="253364"/>
                <a:gridCol w="541019"/>
                <a:gridCol w="795655"/>
                <a:gridCol w="795654"/>
                <a:gridCol w="795654"/>
                <a:gridCol w="812164"/>
              </a:tblGrid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32384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millions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3050" marR="232410" indent="-2794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5745" marR="248920" indent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075">
                    <a:lnR w="12700">
                      <a:solidFill>
                        <a:srgbClr val="8F8F8F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banking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fees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1,865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5,678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FICC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(7)%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10,465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3,500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9,980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revenues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8,554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26,464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Provision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losses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N.M.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(56)%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expenses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4,969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15,197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Pre-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3,531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11,172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2,653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8,643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2,490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8,205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76,039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75,575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13.1%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0.8pp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0.7pp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14.5%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1.1pp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68262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3" name="object 23" descr=""/>
          <p:cNvSpPr txBox="1"/>
          <p:nvPr/>
        </p:nvSpPr>
        <p:spPr>
          <a:xfrm>
            <a:off x="7782141" y="6147607"/>
            <a:ext cx="281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1F396C"/>
                </a:solidFill>
                <a:latin typeface="Arial"/>
                <a:cs typeface="Arial"/>
              </a:rPr>
              <a:t>$227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231350" y="6175039"/>
            <a:ext cx="281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1F396C"/>
                </a:solidFill>
                <a:latin typeface="Arial"/>
                <a:cs typeface="Arial"/>
              </a:rPr>
              <a:t>$102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742739" y="6186012"/>
            <a:ext cx="281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1F396C"/>
                </a:solidFill>
                <a:latin typeface="Arial"/>
                <a:cs typeface="Arial"/>
              </a:rPr>
              <a:t>$110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21614" y="5506402"/>
            <a:ext cx="752475" cy="842644"/>
          </a:xfrm>
          <a:prstGeom prst="rect">
            <a:avLst/>
          </a:prstGeom>
          <a:solidFill>
            <a:srgbClr val="7B7DA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9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$3,500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340852" y="5605271"/>
            <a:ext cx="762000" cy="725805"/>
          </a:xfrm>
          <a:prstGeom prst="rect">
            <a:avLst/>
          </a:prstGeom>
          <a:solidFill>
            <a:srgbClr val="7B7DA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9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  <a:spcBef>
                <a:spcPts val="5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$3,169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864852" y="5650991"/>
            <a:ext cx="762000" cy="678180"/>
          </a:xfrm>
          <a:prstGeom prst="rect">
            <a:avLst/>
          </a:prstGeom>
          <a:solidFill>
            <a:srgbClr val="7B7DA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$2,961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816852" y="4824984"/>
            <a:ext cx="762000" cy="676910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  <a:spcBef>
                <a:spcPts val="5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$2,962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340852" y="4878323"/>
            <a:ext cx="762000" cy="749935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9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$3,180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864852" y="4878323"/>
            <a:ext cx="762000" cy="749935"/>
          </a:xfrm>
          <a:prstGeom prst="rect">
            <a:avLst/>
          </a:prstGeom>
          <a:solidFill>
            <a:srgbClr val="7399C5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$3,384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816852" y="4398264"/>
            <a:ext cx="762000" cy="426720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$1,865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340852" y="4502658"/>
            <a:ext cx="762000" cy="375920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825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$1,733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864852" y="4502658"/>
            <a:ext cx="762000" cy="375920"/>
          </a:xfrm>
          <a:prstGeom prst="rect">
            <a:avLst/>
          </a:prstGeom>
          <a:solidFill>
            <a:srgbClr val="00355F"/>
          </a:solidFill>
          <a:ln w="9525">
            <a:solidFill>
              <a:srgbClr val="FFFFFF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975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$1,554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0938598" y="4642383"/>
            <a:ext cx="67310" cy="67310"/>
            <a:chOff x="10938598" y="4642383"/>
            <a:chExt cx="67310" cy="67310"/>
          </a:xfrm>
        </p:grpSpPr>
        <p:sp>
          <p:nvSpPr>
            <p:cNvPr id="36" name="object 36" descr=""/>
            <p:cNvSpPr/>
            <p:nvPr/>
          </p:nvSpPr>
          <p:spPr>
            <a:xfrm>
              <a:off x="10943361" y="4647145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003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943361" y="4647145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1012049" y="4585334"/>
            <a:ext cx="675005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1F396C"/>
                </a:solidFill>
                <a:latin typeface="Arial"/>
                <a:cs typeface="Arial"/>
              </a:rPr>
              <a:t>Investment </a:t>
            </a:r>
            <a:r>
              <a:rPr dirty="0" sz="90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00" spc="-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0938598" y="5041620"/>
            <a:ext cx="67310" cy="67310"/>
            <a:chOff x="10938598" y="5041620"/>
            <a:chExt cx="67310" cy="67310"/>
          </a:xfrm>
        </p:grpSpPr>
        <p:sp>
          <p:nvSpPr>
            <p:cNvPr id="40" name="object 40" descr=""/>
            <p:cNvSpPr/>
            <p:nvPr/>
          </p:nvSpPr>
          <p:spPr>
            <a:xfrm>
              <a:off x="10943361" y="5046383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943361" y="5046383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1012049" y="4984563"/>
            <a:ext cx="292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1F396C"/>
                </a:solidFill>
                <a:latin typeface="Arial"/>
                <a:cs typeface="Arial"/>
              </a:rPr>
              <a:t>FICC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0938598" y="5351945"/>
            <a:ext cx="67310" cy="67310"/>
            <a:chOff x="10938598" y="5351945"/>
            <a:chExt cx="67310" cy="67310"/>
          </a:xfrm>
        </p:grpSpPr>
        <p:sp>
          <p:nvSpPr>
            <p:cNvPr id="44" name="object 44" descr=""/>
            <p:cNvSpPr/>
            <p:nvPr/>
          </p:nvSpPr>
          <p:spPr>
            <a:xfrm>
              <a:off x="10943361" y="535670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943361" y="535670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1012049" y="5294890"/>
            <a:ext cx="431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1F396C"/>
                </a:solidFill>
                <a:latin typeface="Arial"/>
                <a:cs typeface="Arial"/>
              </a:rPr>
              <a:t>Equities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0938598" y="5662269"/>
            <a:ext cx="67310" cy="67310"/>
            <a:chOff x="10938598" y="5662269"/>
            <a:chExt cx="67310" cy="67310"/>
          </a:xfrm>
        </p:grpSpPr>
        <p:sp>
          <p:nvSpPr>
            <p:cNvPr id="48" name="object 48" descr=""/>
            <p:cNvSpPr/>
            <p:nvPr/>
          </p:nvSpPr>
          <p:spPr>
            <a:xfrm>
              <a:off x="10943361" y="566703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92B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943361" y="566703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1012049" y="5605218"/>
            <a:ext cx="312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025934" y="6454814"/>
            <a:ext cx="30607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551267" y="6454814"/>
            <a:ext cx="30607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2Q24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076601" y="6454814"/>
            <a:ext cx="30607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3Q23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30"/>
              </a:spcBef>
            </a:pP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486" y="239638"/>
            <a:ext cx="726896" cy="54517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514" y="923544"/>
            <a:ext cx="12190095" cy="5934710"/>
          </a:xfrm>
          <a:custGeom>
            <a:avLst/>
            <a:gdLst/>
            <a:ahLst/>
            <a:cxnLst/>
            <a:rect l="l" t="t" r="r" b="b"/>
            <a:pathLst>
              <a:path w="12190095" h="5934709">
                <a:moveTo>
                  <a:pt x="12189485" y="0"/>
                </a:moveTo>
                <a:lnTo>
                  <a:pt x="0" y="0"/>
                </a:lnTo>
                <a:lnTo>
                  <a:pt x="0" y="5934456"/>
                </a:lnTo>
                <a:lnTo>
                  <a:pt x="12189485" y="5934456"/>
                </a:lnTo>
                <a:lnTo>
                  <a:pt x="12189485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433820" y="836329"/>
            <a:ext cx="5514340" cy="3459479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520065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Global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Banking &amp;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Markets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endParaRPr sz="140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705"/>
              </a:spcBef>
              <a:buClr>
                <a:srgbClr val="2C4A6E"/>
              </a:buClr>
              <a:buFont typeface="Wingdings"/>
              <a:buChar char=""/>
              <a:tabLst>
                <a:tab pos="1739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YoY</a:t>
            </a:r>
            <a:endParaRPr sz="950">
              <a:latin typeface="Arial"/>
              <a:cs typeface="Arial"/>
            </a:endParaRPr>
          </a:p>
          <a:p>
            <a:pPr lvl="1" marL="387350" indent="-200025">
              <a:lnSpc>
                <a:spcPct val="100000"/>
              </a:lnSpc>
              <a:spcBef>
                <a:spcPts val="720"/>
              </a:spcBef>
              <a:buChar char="—"/>
              <a:tabLst>
                <a:tab pos="3873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Advisory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slightly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endParaRPr sz="950">
              <a:latin typeface="Arial"/>
              <a:cs typeface="Arial"/>
            </a:endParaRPr>
          </a:p>
          <a:p>
            <a:pPr lvl="1" marL="387350" indent="-200025">
              <a:lnSpc>
                <a:spcPct val="100000"/>
              </a:lnSpc>
              <a:spcBef>
                <a:spcPts val="720"/>
              </a:spcBef>
              <a:buChar char="—"/>
              <a:tabLst>
                <a:tab pos="3873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underwriting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secondary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offerings</a:t>
            </a:r>
            <a:endParaRPr sz="950">
              <a:latin typeface="Arial"/>
              <a:cs typeface="Arial"/>
            </a:endParaRPr>
          </a:p>
          <a:p>
            <a:pPr lvl="1" marL="387350" indent="-200025">
              <a:lnSpc>
                <a:spcPct val="100000"/>
              </a:lnSpc>
              <a:spcBef>
                <a:spcPts val="735"/>
              </a:spcBef>
              <a:buChar char="—"/>
              <a:tabLst>
                <a:tab pos="3873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Debt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underwriting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leveraged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finance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investment-grade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activity</a:t>
            </a:r>
            <a:endParaRPr sz="95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455"/>
              </a:spcBef>
              <a:buClr>
                <a:srgbClr val="2C4A6E"/>
              </a:buClr>
              <a:buFont typeface="Wingdings"/>
              <a:buChar char=""/>
              <a:tabLst>
                <a:tab pos="1739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FICC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YoY</a:t>
            </a:r>
            <a:endParaRPr sz="950">
              <a:latin typeface="Arial"/>
              <a:cs typeface="Arial"/>
            </a:endParaRPr>
          </a:p>
          <a:p>
            <a:pPr algn="just" lvl="1" marL="387350" marR="5715" indent="-200025">
              <a:lnSpc>
                <a:spcPct val="102099"/>
              </a:lnSpc>
              <a:spcBef>
                <a:spcPts val="695"/>
              </a:spcBef>
              <a:buChar char="—"/>
              <a:tabLst>
                <a:tab pos="3886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FICC</a:t>
            </a:r>
            <a:r>
              <a:rPr dirty="0" sz="950" spc="1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intermediation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1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1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950" spc="1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rate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products</a:t>
            </a:r>
            <a:r>
              <a:rPr dirty="0" sz="950" spc="1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and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commodities,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2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currencies</a:t>
            </a:r>
            <a:r>
              <a:rPr dirty="0" sz="950" spc="2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credit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products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mortgages</a:t>
            </a:r>
            <a:endParaRPr sz="950">
              <a:latin typeface="Arial"/>
              <a:cs typeface="Arial"/>
            </a:endParaRPr>
          </a:p>
          <a:p>
            <a:pPr algn="just" lvl="1" marL="387350" marR="6350" indent="-200025">
              <a:lnSpc>
                <a:spcPct val="102099"/>
              </a:lnSpc>
              <a:spcBef>
                <a:spcPts val="705"/>
              </a:spcBef>
              <a:buChar char="—"/>
              <a:tabLst>
                <a:tab pos="3886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Record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FICC</a:t>
            </a:r>
            <a:r>
              <a:rPr dirty="0" sz="950" spc="1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financing</a:t>
            </a:r>
            <a:r>
              <a:rPr dirty="0" sz="9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1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1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950" spc="1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mortgages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structured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lending</a:t>
            </a:r>
            <a:endParaRPr sz="95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459"/>
              </a:spcBef>
              <a:buClr>
                <a:srgbClr val="2C4A6E"/>
              </a:buClr>
              <a:buFont typeface="Wingdings"/>
              <a:buChar char=""/>
              <a:tabLst>
                <a:tab pos="1739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Equities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YoY</a:t>
            </a:r>
            <a:endParaRPr sz="950">
              <a:latin typeface="Arial"/>
              <a:cs typeface="Arial"/>
            </a:endParaRPr>
          </a:p>
          <a:p>
            <a:pPr algn="just" lvl="1" marL="387350" marR="5080" indent="-200025">
              <a:lnSpc>
                <a:spcPct val="102099"/>
              </a:lnSpc>
              <a:spcBef>
                <a:spcPts val="695"/>
              </a:spcBef>
              <a:buChar char="—"/>
              <a:tabLst>
                <a:tab pos="38925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Equities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intermediation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significantly</a:t>
            </a:r>
            <a:r>
              <a:rPr dirty="0" sz="950" spc="25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both</a:t>
            </a:r>
            <a:r>
              <a:rPr dirty="0" sz="950" spc="2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derivatives</a:t>
            </a:r>
            <a:r>
              <a:rPr dirty="0" sz="950" spc="2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and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cash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products</a:t>
            </a:r>
            <a:endParaRPr sz="950">
              <a:latin typeface="Arial"/>
              <a:cs typeface="Arial"/>
            </a:endParaRPr>
          </a:p>
          <a:p>
            <a:pPr lvl="1" marL="387350" indent="-200025">
              <a:lnSpc>
                <a:spcPct val="100000"/>
              </a:lnSpc>
              <a:spcBef>
                <a:spcPts val="730"/>
              </a:spcBef>
              <a:buChar char="—"/>
              <a:tabLst>
                <a:tab pos="3873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Equities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financing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slightly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endParaRPr sz="95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455"/>
              </a:spcBef>
              <a:buClr>
                <a:srgbClr val="2C4A6E"/>
              </a:buClr>
              <a:buFont typeface="Wingdings"/>
              <a:buChar char=""/>
              <a:tabLst>
                <a:tab pos="1739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YoY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gains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direct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85"/>
              <a:t>Global</a:t>
            </a:r>
            <a:r>
              <a:rPr dirty="0" spc="-125"/>
              <a:t> </a:t>
            </a:r>
            <a:r>
              <a:rPr dirty="0" spc="-90"/>
              <a:t>Banking</a:t>
            </a:r>
            <a:r>
              <a:rPr dirty="0" spc="-125"/>
              <a:t> </a:t>
            </a:r>
            <a:r>
              <a:rPr dirty="0" spc="-20"/>
              <a:t>&amp;</a:t>
            </a:r>
            <a:r>
              <a:rPr dirty="0" spc="-140"/>
              <a:t> </a:t>
            </a:r>
            <a:r>
              <a:rPr dirty="0" spc="-95"/>
              <a:t>Markets</a:t>
            </a:r>
            <a:r>
              <a:rPr dirty="0" spc="-140"/>
              <a:t> </a:t>
            </a:r>
            <a:r>
              <a:rPr dirty="0" spc="-20"/>
              <a:t>–</a:t>
            </a:r>
            <a:r>
              <a:rPr dirty="0" spc="-140"/>
              <a:t> </a:t>
            </a:r>
            <a:r>
              <a:rPr dirty="0" spc="-75"/>
              <a:t>Net</a:t>
            </a:r>
            <a:r>
              <a:rPr dirty="0" spc="-125"/>
              <a:t> </a:t>
            </a:r>
            <a:r>
              <a:rPr dirty="0" spc="-70"/>
              <a:t>Revenues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442432" y="962113"/>
            <a:ext cx="121412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2557" y="1179575"/>
          <a:ext cx="6129655" cy="553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510"/>
                <a:gridCol w="270510"/>
                <a:gridCol w="523239"/>
                <a:gridCol w="795654"/>
                <a:gridCol w="795654"/>
                <a:gridCol w="795654"/>
                <a:gridCol w="812164"/>
              </a:tblGrid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32384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millions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3050" marR="232410" indent="-2794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5745" marR="248920" indent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075">
                    <a:lnR w="12700">
                      <a:solidFill>
                        <a:srgbClr val="8F8F8F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Advisory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244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2,574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underwriting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385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(9)%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1,178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Debt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underwriting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1,926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banking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fees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1,865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5,678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FICC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intermediation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2,013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7,814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FICC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financing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949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2,651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FICC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(7)%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10,465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Equities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intermediation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2,209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5,984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Equities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financing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1,291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(7)%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3,996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3,500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9,980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revenues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8,554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26,464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68262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10940884" y="127048"/>
            <a:ext cx="966469" cy="701675"/>
            <a:chOff x="10940884" y="127048"/>
            <a:chExt cx="966469" cy="701675"/>
          </a:xfrm>
        </p:grpSpPr>
        <p:sp>
          <p:nvSpPr>
            <p:cNvPr id="9" name="object 9" descr=""/>
            <p:cNvSpPr/>
            <p:nvPr/>
          </p:nvSpPr>
          <p:spPr>
            <a:xfrm>
              <a:off x="10940884" y="177330"/>
              <a:ext cx="966469" cy="650875"/>
            </a:xfrm>
            <a:custGeom>
              <a:avLst/>
              <a:gdLst/>
              <a:ahLst/>
              <a:cxnLst/>
              <a:rect l="l" t="t" r="r" b="b"/>
              <a:pathLst>
                <a:path w="966470" h="650875">
                  <a:moveTo>
                    <a:pt x="966355" y="0"/>
                  </a:moveTo>
                  <a:lnTo>
                    <a:pt x="0" y="0"/>
                  </a:lnTo>
                  <a:lnTo>
                    <a:pt x="0" y="650773"/>
                  </a:lnTo>
                  <a:lnTo>
                    <a:pt x="966355" y="650773"/>
                  </a:lnTo>
                  <a:lnTo>
                    <a:pt x="9663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95" y="127048"/>
              <a:ext cx="652083" cy="652083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58907" y="2112234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8907" y="2468849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256" y="0"/>
                </a:lnTo>
              </a:path>
            </a:pathLst>
          </a:custGeom>
          <a:ln w="3175">
            <a:solidFill>
              <a:srgbClr val="E3E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pc="-5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50" y="923544"/>
            <a:ext cx="12185650" cy="5934710"/>
          </a:xfrm>
          <a:custGeom>
            <a:avLst/>
            <a:gdLst/>
            <a:ahLst/>
            <a:cxnLst/>
            <a:rect l="l" t="t" r="r" b="b"/>
            <a:pathLst>
              <a:path w="12185650" h="5934709">
                <a:moveTo>
                  <a:pt x="12185650" y="0"/>
                </a:moveTo>
                <a:lnTo>
                  <a:pt x="0" y="0"/>
                </a:lnTo>
                <a:lnTo>
                  <a:pt x="0" y="5934456"/>
                </a:lnTo>
                <a:lnTo>
                  <a:pt x="12185650" y="5934456"/>
                </a:lnTo>
                <a:lnTo>
                  <a:pt x="1218565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Asset</a:t>
            </a:r>
            <a:r>
              <a:rPr dirty="0" spc="-140"/>
              <a:t> </a:t>
            </a:r>
            <a:r>
              <a:rPr dirty="0" spc="-20"/>
              <a:t>&amp;</a:t>
            </a:r>
            <a:r>
              <a:rPr dirty="0" spc="-140"/>
              <a:t> </a:t>
            </a:r>
            <a:r>
              <a:rPr dirty="0" spc="-90"/>
              <a:t>Wealth</a:t>
            </a:r>
            <a:r>
              <a:rPr dirty="0" spc="-130"/>
              <a:t> </a:t>
            </a:r>
            <a:r>
              <a:rPr dirty="0" spc="-80"/>
              <a:t>Management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297652" y="962113"/>
            <a:ext cx="150177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099047" y="1179575"/>
            <a:ext cx="0" cy="5538470"/>
          </a:xfrm>
          <a:custGeom>
            <a:avLst/>
            <a:gdLst/>
            <a:ahLst/>
            <a:cxnLst/>
            <a:rect l="l" t="t" r="r" b="b"/>
            <a:pathLst>
              <a:path w="0" h="5538470">
                <a:moveTo>
                  <a:pt x="0" y="0"/>
                </a:moveTo>
                <a:lnTo>
                  <a:pt x="0" y="5538292"/>
                </a:lnTo>
              </a:path>
            </a:pathLst>
          </a:custGeom>
          <a:ln w="12700">
            <a:solidFill>
              <a:srgbClr val="8F8F8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446520" y="4027055"/>
            <a:ext cx="5468620" cy="27940"/>
          </a:xfrm>
          <a:custGeom>
            <a:avLst/>
            <a:gdLst/>
            <a:ahLst/>
            <a:cxnLst/>
            <a:rect l="l" t="t" r="r" b="b"/>
            <a:pathLst>
              <a:path w="5468620" h="27939">
                <a:moveTo>
                  <a:pt x="5468112" y="0"/>
                </a:moveTo>
                <a:lnTo>
                  <a:pt x="0" y="0"/>
                </a:lnTo>
                <a:lnTo>
                  <a:pt x="0" y="27431"/>
                </a:lnTo>
                <a:lnTo>
                  <a:pt x="5468112" y="27431"/>
                </a:lnTo>
                <a:lnTo>
                  <a:pt x="5468112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1939682" y="6543916"/>
            <a:ext cx="946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50">
                <a:solidFill>
                  <a:srgbClr val="1F396C"/>
                </a:solidFill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0" y="1179575"/>
          <a:ext cx="6174740" cy="5431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/>
                <a:gridCol w="255269"/>
                <a:gridCol w="538480"/>
                <a:gridCol w="795655"/>
                <a:gridCol w="795654"/>
                <a:gridCol w="795654"/>
                <a:gridCol w="804545"/>
              </a:tblGrid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34290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millions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3050" marR="232410" indent="-2794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5745" marR="240665" indent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075">
                    <a:lnR w="12700">
                      <a:solidFill>
                        <a:srgbClr val="8F8F8F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fees: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Asset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239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1,179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3,391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Wealth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>
                    <a:lnB w="9525">
                      <a:solidFill>
                        <a:srgbClr val="1F39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1,440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4,216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fees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>
                    <a:lnT w="9525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2,619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7,607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lnT w="9525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Incentive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fees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254%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banking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lending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2,145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(60)%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N.M.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N.M.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Debt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B w="12700">
                      <a:solidFill>
                        <a:srgbClr val="1636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(40)%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(45)%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revenues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12700">
                      <a:solidFill>
                        <a:srgbClr val="16365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3,754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11,421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Provision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losses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(109)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(88)%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N.M.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(189)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expenses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>
                    <a:lnB w="12700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2,848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(6)%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8,819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(7)%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Pre-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>
                    <a:lnT w="12700">
                      <a:solidFill>
                        <a:srgbClr val="1F48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2390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1,015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483%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2,791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413%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239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495%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2,159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418%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239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682%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2,053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546%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2390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26,475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(7)%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243204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26,348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11.0%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0.7pp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9.7pp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10.4%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9.0pp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6678896" y="4108941"/>
            <a:ext cx="492442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1400" spc="4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Wealth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1400" spc="-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1400" spc="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($</a:t>
            </a:r>
            <a:r>
              <a:rPr dirty="0" sz="1400" spc="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 millions)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516766" y="4453285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$3,878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36820" y="4648589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$3,230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99241" y="4508815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$3,754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05223" y="959063"/>
            <a:ext cx="5563870" cy="2969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1400" spc="5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&amp;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Wealth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endParaRPr sz="140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73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YoY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325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AUS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325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Incentive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driven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harvesting</a:t>
            </a:r>
            <a:endParaRPr sz="950">
              <a:latin typeface="Arial"/>
              <a:cs typeface="Arial"/>
            </a:endParaRPr>
          </a:p>
          <a:p>
            <a:pPr lvl="1" marL="413384" marR="31115" indent="-200660">
              <a:lnSpc>
                <a:spcPct val="102099"/>
              </a:lnSpc>
              <a:spcBef>
                <a:spcPts val="30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Private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lending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2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950" spc="2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2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deposit balances</a:t>
            </a:r>
            <a:endParaRPr sz="950">
              <a:latin typeface="Arial"/>
              <a:cs typeface="Arial"/>
            </a:endParaRPr>
          </a:p>
          <a:p>
            <a:pPr lvl="1" marL="413384" marR="30480" indent="-200660">
              <a:lnSpc>
                <a:spcPct val="102099"/>
              </a:lnSpc>
              <a:spcBef>
                <a:spcPts val="295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950" spc="1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2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2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20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gains</a:t>
            </a:r>
            <a:r>
              <a:rPr dirty="0" sz="950" spc="2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950" spc="2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2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0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corporate</a:t>
            </a:r>
            <a:r>
              <a:rPr dirty="0" sz="950" spc="20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private</a:t>
            </a:r>
            <a:r>
              <a:rPr dirty="0" sz="950" spc="20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and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public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equities,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compared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with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losses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3Q23</a:t>
            </a:r>
            <a:endParaRPr sz="950">
              <a:latin typeface="Arial"/>
              <a:cs typeface="Arial"/>
            </a:endParaRPr>
          </a:p>
          <a:p>
            <a:pPr lvl="1" marL="412750" marR="30480" indent="-200025">
              <a:lnSpc>
                <a:spcPct val="102099"/>
              </a:lnSpc>
              <a:spcBef>
                <a:spcPts val="300"/>
              </a:spcBef>
              <a:buChar char="—"/>
              <a:tabLst>
                <a:tab pos="41465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Debt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1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due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reduction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debt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325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YTD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pre-tax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margin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24%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335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select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data</a:t>
            </a:r>
            <a:r>
              <a:rPr dirty="0" baseline="25641" sz="975" spc="-15">
                <a:solidFill>
                  <a:srgbClr val="1F396C"/>
                </a:solidFill>
                <a:latin typeface="Arial"/>
                <a:cs typeface="Arial"/>
              </a:rPr>
              <a:t>3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325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$195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325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$45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billion,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which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$36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Private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lending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325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$766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million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325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Wealth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client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baseline="25641" sz="975">
                <a:solidFill>
                  <a:srgbClr val="1F396C"/>
                </a:solidFill>
                <a:latin typeface="Arial"/>
                <a:cs typeface="Arial"/>
              </a:rPr>
              <a:t>6</a:t>
            </a:r>
            <a:r>
              <a:rPr dirty="0" baseline="25641" sz="975" spc="187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~$1.6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trillion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441262" y="4629721"/>
            <a:ext cx="4537710" cy="1876425"/>
            <a:chOff x="6441262" y="4629721"/>
            <a:chExt cx="4537710" cy="1876425"/>
          </a:xfrm>
        </p:grpSpPr>
        <p:sp>
          <p:nvSpPr>
            <p:cNvPr id="16" name="object 16" descr=""/>
            <p:cNvSpPr/>
            <p:nvPr/>
          </p:nvSpPr>
          <p:spPr>
            <a:xfrm>
              <a:off x="6822948" y="6323076"/>
              <a:ext cx="754380" cy="81280"/>
            </a:xfrm>
            <a:custGeom>
              <a:avLst/>
              <a:gdLst/>
              <a:ahLst/>
              <a:cxnLst/>
              <a:rect l="l" t="t" r="r" b="b"/>
              <a:pathLst>
                <a:path w="754379" h="81279">
                  <a:moveTo>
                    <a:pt x="754379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754379" y="80772"/>
                  </a:lnTo>
                  <a:lnTo>
                    <a:pt x="754379" y="0"/>
                  </a:lnTo>
                  <a:close/>
                </a:path>
              </a:pathLst>
            </a:custGeom>
            <a:solidFill>
              <a:srgbClr val="92B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22948" y="6256020"/>
              <a:ext cx="3773804" cy="147955"/>
            </a:xfrm>
            <a:custGeom>
              <a:avLst/>
              <a:gdLst/>
              <a:ahLst/>
              <a:cxnLst/>
              <a:rect l="l" t="t" r="r" b="b"/>
              <a:pathLst>
                <a:path w="3773804" h="147954">
                  <a:moveTo>
                    <a:pt x="0" y="67055"/>
                  </a:moveTo>
                  <a:lnTo>
                    <a:pt x="754379" y="67055"/>
                  </a:lnTo>
                  <a:lnTo>
                    <a:pt x="754379" y="147827"/>
                  </a:lnTo>
                  <a:lnTo>
                    <a:pt x="0" y="147827"/>
                  </a:lnTo>
                  <a:lnTo>
                    <a:pt x="0" y="67055"/>
                  </a:lnTo>
                  <a:close/>
                </a:path>
                <a:path w="3773804" h="147954">
                  <a:moveTo>
                    <a:pt x="1510283" y="12191"/>
                  </a:moveTo>
                  <a:lnTo>
                    <a:pt x="2264663" y="12191"/>
                  </a:lnTo>
                  <a:lnTo>
                    <a:pt x="2264663" y="147827"/>
                  </a:lnTo>
                  <a:lnTo>
                    <a:pt x="1510283" y="147827"/>
                  </a:lnTo>
                  <a:lnTo>
                    <a:pt x="1510283" y="12191"/>
                  </a:lnTo>
                  <a:close/>
                </a:path>
                <a:path w="3773804" h="147954">
                  <a:moveTo>
                    <a:pt x="3019044" y="0"/>
                  </a:moveTo>
                  <a:lnTo>
                    <a:pt x="3773424" y="0"/>
                  </a:lnTo>
                  <a:lnTo>
                    <a:pt x="3773424" y="147827"/>
                  </a:lnTo>
                  <a:lnTo>
                    <a:pt x="3019044" y="147827"/>
                  </a:lnTo>
                  <a:lnTo>
                    <a:pt x="3019044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22948" y="6269736"/>
              <a:ext cx="3773804" cy="231775"/>
            </a:xfrm>
            <a:custGeom>
              <a:avLst/>
              <a:gdLst/>
              <a:ahLst/>
              <a:cxnLst/>
              <a:rect l="l" t="t" r="r" b="b"/>
              <a:pathLst>
                <a:path w="3773804" h="231775">
                  <a:moveTo>
                    <a:pt x="754380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754380" y="53340"/>
                  </a:lnTo>
                  <a:lnTo>
                    <a:pt x="754380" y="0"/>
                  </a:lnTo>
                  <a:close/>
                </a:path>
                <a:path w="3773804" h="231775">
                  <a:moveTo>
                    <a:pt x="3773424" y="134112"/>
                  </a:moveTo>
                  <a:lnTo>
                    <a:pt x="3019044" y="134112"/>
                  </a:lnTo>
                  <a:lnTo>
                    <a:pt x="3019044" y="231648"/>
                  </a:lnTo>
                  <a:lnTo>
                    <a:pt x="3773424" y="231648"/>
                  </a:lnTo>
                  <a:lnTo>
                    <a:pt x="3773424" y="134112"/>
                  </a:lnTo>
                  <a:close/>
                </a:path>
              </a:pathLst>
            </a:custGeom>
            <a:solidFill>
              <a:srgbClr val="C6D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22948" y="5812536"/>
              <a:ext cx="3773804" cy="688975"/>
            </a:xfrm>
            <a:custGeom>
              <a:avLst/>
              <a:gdLst/>
              <a:ahLst/>
              <a:cxnLst/>
              <a:rect l="l" t="t" r="r" b="b"/>
              <a:pathLst>
                <a:path w="3773804" h="688975">
                  <a:moveTo>
                    <a:pt x="0" y="457199"/>
                  </a:moveTo>
                  <a:lnTo>
                    <a:pt x="754379" y="457199"/>
                  </a:lnTo>
                  <a:lnTo>
                    <a:pt x="754379" y="510539"/>
                  </a:lnTo>
                  <a:lnTo>
                    <a:pt x="0" y="510539"/>
                  </a:lnTo>
                  <a:lnTo>
                    <a:pt x="0" y="457199"/>
                  </a:lnTo>
                  <a:close/>
                </a:path>
                <a:path w="3773804" h="688975">
                  <a:moveTo>
                    <a:pt x="3019044" y="688847"/>
                  </a:moveTo>
                  <a:lnTo>
                    <a:pt x="3773424" y="688847"/>
                  </a:lnTo>
                  <a:lnTo>
                    <a:pt x="3773424" y="591311"/>
                  </a:lnTo>
                  <a:lnTo>
                    <a:pt x="3019044" y="591311"/>
                  </a:lnTo>
                  <a:lnTo>
                    <a:pt x="3019044" y="688847"/>
                  </a:lnTo>
                  <a:close/>
                </a:path>
                <a:path w="3773804" h="688975">
                  <a:moveTo>
                    <a:pt x="0" y="112775"/>
                  </a:moveTo>
                  <a:lnTo>
                    <a:pt x="754379" y="112775"/>
                  </a:lnTo>
                  <a:lnTo>
                    <a:pt x="754379" y="457200"/>
                  </a:lnTo>
                  <a:lnTo>
                    <a:pt x="0" y="457200"/>
                  </a:lnTo>
                  <a:lnTo>
                    <a:pt x="0" y="112775"/>
                  </a:lnTo>
                  <a:close/>
                </a:path>
                <a:path w="3773804" h="688975">
                  <a:moveTo>
                    <a:pt x="1510283" y="0"/>
                  </a:moveTo>
                  <a:lnTo>
                    <a:pt x="2264663" y="0"/>
                  </a:lnTo>
                  <a:lnTo>
                    <a:pt x="2264663" y="323088"/>
                  </a:lnTo>
                  <a:lnTo>
                    <a:pt x="1510283" y="323088"/>
                  </a:lnTo>
                  <a:lnTo>
                    <a:pt x="1510283" y="0"/>
                  </a:lnTo>
                  <a:close/>
                </a:path>
                <a:path w="3773804" h="688975">
                  <a:moveTo>
                    <a:pt x="3019044" y="129539"/>
                  </a:moveTo>
                  <a:lnTo>
                    <a:pt x="3773424" y="129539"/>
                  </a:lnTo>
                  <a:lnTo>
                    <a:pt x="3773424" y="443483"/>
                  </a:lnTo>
                  <a:lnTo>
                    <a:pt x="3019044" y="443483"/>
                  </a:lnTo>
                  <a:lnTo>
                    <a:pt x="3019044" y="12953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22948" y="5791200"/>
              <a:ext cx="3773804" cy="151130"/>
            </a:xfrm>
            <a:custGeom>
              <a:avLst/>
              <a:gdLst/>
              <a:ahLst/>
              <a:cxnLst/>
              <a:rect l="l" t="t" r="r" b="b"/>
              <a:pathLst>
                <a:path w="3773804" h="151129">
                  <a:moveTo>
                    <a:pt x="754380" y="94488"/>
                  </a:moveTo>
                  <a:lnTo>
                    <a:pt x="0" y="94488"/>
                  </a:lnTo>
                  <a:lnTo>
                    <a:pt x="0" y="134112"/>
                  </a:lnTo>
                  <a:lnTo>
                    <a:pt x="754380" y="134112"/>
                  </a:lnTo>
                  <a:lnTo>
                    <a:pt x="754380" y="94488"/>
                  </a:lnTo>
                  <a:close/>
                </a:path>
                <a:path w="3773804" h="151129">
                  <a:moveTo>
                    <a:pt x="2264664" y="0"/>
                  </a:moveTo>
                  <a:lnTo>
                    <a:pt x="1510284" y="0"/>
                  </a:lnTo>
                  <a:lnTo>
                    <a:pt x="1510284" y="21336"/>
                  </a:lnTo>
                  <a:lnTo>
                    <a:pt x="2264664" y="21336"/>
                  </a:lnTo>
                  <a:lnTo>
                    <a:pt x="2264664" y="0"/>
                  </a:lnTo>
                  <a:close/>
                </a:path>
                <a:path w="3773804" h="151129">
                  <a:moveTo>
                    <a:pt x="3773424" y="140208"/>
                  </a:moveTo>
                  <a:lnTo>
                    <a:pt x="3019044" y="140208"/>
                  </a:lnTo>
                  <a:lnTo>
                    <a:pt x="3019044" y="150888"/>
                  </a:lnTo>
                  <a:lnTo>
                    <a:pt x="3773424" y="150888"/>
                  </a:lnTo>
                  <a:lnTo>
                    <a:pt x="3773424" y="140208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22948" y="5885688"/>
              <a:ext cx="754380" cy="40005"/>
            </a:xfrm>
            <a:custGeom>
              <a:avLst/>
              <a:gdLst/>
              <a:ahLst/>
              <a:cxnLst/>
              <a:rect l="l" t="t" r="r" b="b"/>
              <a:pathLst>
                <a:path w="754379" h="40004">
                  <a:moveTo>
                    <a:pt x="0" y="0"/>
                  </a:moveTo>
                  <a:lnTo>
                    <a:pt x="754379" y="0"/>
                  </a:lnTo>
                  <a:lnTo>
                    <a:pt x="754379" y="39624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328469" y="5791200"/>
              <a:ext cx="2272665" cy="156210"/>
            </a:xfrm>
            <a:custGeom>
              <a:avLst/>
              <a:gdLst/>
              <a:ahLst/>
              <a:cxnLst/>
              <a:rect l="l" t="t" r="r" b="b"/>
              <a:pathLst>
                <a:path w="2272665" h="156210">
                  <a:moveTo>
                    <a:pt x="763905" y="0"/>
                  </a:moveTo>
                  <a:lnTo>
                    <a:pt x="0" y="0"/>
                  </a:lnTo>
                  <a:lnTo>
                    <a:pt x="0" y="26098"/>
                  </a:lnTo>
                  <a:lnTo>
                    <a:pt x="763905" y="26098"/>
                  </a:lnTo>
                  <a:lnTo>
                    <a:pt x="763905" y="0"/>
                  </a:lnTo>
                  <a:close/>
                </a:path>
                <a:path w="2272665" h="156210">
                  <a:moveTo>
                    <a:pt x="2272665" y="140208"/>
                  </a:moveTo>
                  <a:lnTo>
                    <a:pt x="1508760" y="140208"/>
                  </a:lnTo>
                  <a:lnTo>
                    <a:pt x="1508760" y="155651"/>
                  </a:lnTo>
                  <a:lnTo>
                    <a:pt x="2272665" y="155651"/>
                  </a:lnTo>
                  <a:lnTo>
                    <a:pt x="2272665" y="140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822948" y="4634484"/>
              <a:ext cx="3773804" cy="1297305"/>
            </a:xfrm>
            <a:custGeom>
              <a:avLst/>
              <a:gdLst/>
              <a:ahLst/>
              <a:cxnLst/>
              <a:rect l="l" t="t" r="r" b="b"/>
              <a:pathLst>
                <a:path w="3773804" h="1297304">
                  <a:moveTo>
                    <a:pt x="0" y="56388"/>
                  </a:moveTo>
                  <a:lnTo>
                    <a:pt x="754379" y="56388"/>
                  </a:lnTo>
                  <a:lnTo>
                    <a:pt x="754379" y="1251204"/>
                  </a:lnTo>
                  <a:lnTo>
                    <a:pt x="0" y="1251204"/>
                  </a:lnTo>
                  <a:lnTo>
                    <a:pt x="0" y="56388"/>
                  </a:lnTo>
                  <a:close/>
                </a:path>
                <a:path w="3773804" h="1297304">
                  <a:moveTo>
                    <a:pt x="1510283" y="0"/>
                  </a:moveTo>
                  <a:lnTo>
                    <a:pt x="2264663" y="0"/>
                  </a:lnTo>
                  <a:lnTo>
                    <a:pt x="2264663" y="1156716"/>
                  </a:lnTo>
                  <a:lnTo>
                    <a:pt x="1510283" y="1156716"/>
                  </a:lnTo>
                  <a:lnTo>
                    <a:pt x="1510283" y="0"/>
                  </a:lnTo>
                  <a:close/>
                </a:path>
                <a:path w="3773804" h="1297304">
                  <a:moveTo>
                    <a:pt x="3019044" y="199644"/>
                  </a:moveTo>
                  <a:lnTo>
                    <a:pt x="3773424" y="199644"/>
                  </a:lnTo>
                  <a:lnTo>
                    <a:pt x="3773424" y="1296924"/>
                  </a:lnTo>
                  <a:lnTo>
                    <a:pt x="3019044" y="1296924"/>
                  </a:lnTo>
                  <a:lnTo>
                    <a:pt x="3019044" y="1996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46024" y="6404260"/>
              <a:ext cx="4528185" cy="0"/>
            </a:xfrm>
            <a:custGeom>
              <a:avLst/>
              <a:gdLst/>
              <a:ahLst/>
              <a:cxnLst/>
              <a:rect l="l" t="t" r="r" b="b"/>
              <a:pathLst>
                <a:path w="4528184" h="0">
                  <a:moveTo>
                    <a:pt x="0" y="0"/>
                  </a:moveTo>
                  <a:lnTo>
                    <a:pt x="4528070" y="0"/>
                  </a:lnTo>
                </a:path>
              </a:pathLst>
            </a:custGeom>
            <a:ln w="9525">
              <a:solidFill>
                <a:srgbClr val="0035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578041" y="6310651"/>
              <a:ext cx="187960" cy="53340"/>
            </a:xfrm>
            <a:custGeom>
              <a:avLst/>
              <a:gdLst/>
              <a:ahLst/>
              <a:cxnLst/>
              <a:rect l="l" t="t" r="r" b="b"/>
              <a:pathLst>
                <a:path w="187959" h="53339">
                  <a:moveTo>
                    <a:pt x="0" y="52997"/>
                  </a:moveTo>
                  <a:lnTo>
                    <a:pt x="130352" y="0"/>
                  </a:lnTo>
                  <a:lnTo>
                    <a:pt x="187680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333231" y="6268211"/>
            <a:ext cx="754380" cy="135890"/>
          </a:xfrm>
          <a:prstGeom prst="rect">
            <a:avLst/>
          </a:prstGeom>
          <a:solidFill>
            <a:srgbClr val="92BAC5"/>
          </a:solidFill>
        </p:spPr>
        <p:txBody>
          <a:bodyPr wrap="square" lIns="0" tIns="0" rIns="0" bIns="0" rtlCol="0" vert="horz">
            <a:spAutoFit/>
          </a:bodyPr>
          <a:lstStyle/>
          <a:p>
            <a:pPr marL="252729">
              <a:lnSpc>
                <a:spcPts val="107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$297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841992" y="6256020"/>
            <a:ext cx="754380" cy="147955"/>
          </a:xfrm>
          <a:prstGeom prst="rect">
            <a:avLst/>
          </a:prstGeom>
          <a:solidFill>
            <a:srgbClr val="92BAC5"/>
          </a:solidFill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ts val="1145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$326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573279" y="6112485"/>
            <a:ext cx="3114675" cy="373380"/>
            <a:chOff x="7573279" y="6112485"/>
            <a:chExt cx="3114675" cy="373380"/>
          </a:xfrm>
        </p:grpSpPr>
        <p:sp>
          <p:nvSpPr>
            <p:cNvPr id="29" name="object 29" descr=""/>
            <p:cNvSpPr/>
            <p:nvPr/>
          </p:nvSpPr>
          <p:spPr>
            <a:xfrm>
              <a:off x="7578042" y="6117248"/>
              <a:ext cx="158115" cy="179705"/>
            </a:xfrm>
            <a:custGeom>
              <a:avLst/>
              <a:gdLst/>
              <a:ahLst/>
              <a:cxnLst/>
              <a:rect l="l" t="t" r="r" b="b"/>
              <a:pathLst>
                <a:path w="158115" h="179704">
                  <a:moveTo>
                    <a:pt x="0" y="179324"/>
                  </a:moveTo>
                  <a:lnTo>
                    <a:pt x="101396" y="0"/>
                  </a:lnTo>
                  <a:lnTo>
                    <a:pt x="158089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596754" y="6452627"/>
              <a:ext cx="86995" cy="28575"/>
            </a:xfrm>
            <a:custGeom>
              <a:avLst/>
              <a:gdLst/>
              <a:ahLst/>
              <a:cxnLst/>
              <a:rect l="l" t="t" r="r" b="b"/>
              <a:pathLst>
                <a:path w="86995" h="28575">
                  <a:moveTo>
                    <a:pt x="0" y="0"/>
                  </a:moveTo>
                  <a:lnTo>
                    <a:pt x="28575" y="28054"/>
                  </a:lnTo>
                  <a:lnTo>
                    <a:pt x="86372" y="28054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826241" y="5982296"/>
            <a:ext cx="318770" cy="4127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dirty="0" sz="1000" spc="-20" b="1">
                <a:solidFill>
                  <a:srgbClr val="00355F"/>
                </a:solidFill>
                <a:latin typeface="Arial"/>
                <a:cs typeface="Arial"/>
              </a:rPr>
              <a:t>$116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$178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333231" y="6135623"/>
            <a:ext cx="754380" cy="127000"/>
          </a:xfrm>
          <a:prstGeom prst="rect">
            <a:avLst/>
          </a:prstGeom>
          <a:solidFill>
            <a:srgbClr val="C6D5E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729">
              <a:lnSpc>
                <a:spcPts val="1000"/>
              </a:lnSpc>
            </a:pPr>
            <a:r>
              <a:rPr dirty="0" sz="1000" spc="-20" b="1">
                <a:solidFill>
                  <a:srgbClr val="00355F"/>
                </a:solidFill>
                <a:latin typeface="Arial"/>
                <a:cs typeface="Arial"/>
              </a:rPr>
              <a:t>$292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743314" y="6387307"/>
            <a:ext cx="390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00355F"/>
                </a:solidFill>
                <a:latin typeface="Arial"/>
                <a:cs typeface="Arial"/>
              </a:rPr>
              <a:t>$(212)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822947" y="5925311"/>
            <a:ext cx="754380" cy="344805"/>
          </a:xfrm>
          <a:prstGeom prst="rect">
            <a:avLst/>
          </a:prstGeom>
          <a:solidFill>
            <a:srgbClr val="7B7DA7"/>
          </a:solidFill>
        </p:spPr>
        <p:txBody>
          <a:bodyPr wrap="square" lIns="0" tIns="9080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71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$756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333231" y="5812535"/>
            <a:ext cx="754380" cy="323215"/>
          </a:xfrm>
          <a:prstGeom prst="rect">
            <a:avLst/>
          </a:prstGeom>
          <a:solidFill>
            <a:srgbClr val="7B7DA7"/>
          </a:solidFill>
        </p:spPr>
        <p:txBody>
          <a:bodyPr wrap="square" lIns="0" tIns="8001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630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$707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841992" y="5942076"/>
            <a:ext cx="754380" cy="314325"/>
          </a:xfrm>
          <a:prstGeom prst="rect">
            <a:avLst/>
          </a:prstGeom>
          <a:solidFill>
            <a:srgbClr val="7B7DA7"/>
          </a:solidFill>
        </p:spPr>
        <p:txBody>
          <a:bodyPr wrap="square" lIns="0" tIns="75565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59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$687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573279" y="5792185"/>
            <a:ext cx="3098165" cy="149225"/>
            <a:chOff x="7573279" y="5792185"/>
            <a:chExt cx="3098165" cy="149225"/>
          </a:xfrm>
        </p:grpSpPr>
        <p:sp>
          <p:nvSpPr>
            <p:cNvPr id="38" name="object 38" descr=""/>
            <p:cNvSpPr/>
            <p:nvPr/>
          </p:nvSpPr>
          <p:spPr>
            <a:xfrm>
              <a:off x="7578042" y="5898014"/>
              <a:ext cx="241935" cy="8255"/>
            </a:xfrm>
            <a:custGeom>
              <a:avLst/>
              <a:gdLst/>
              <a:ahLst/>
              <a:cxnLst/>
              <a:rect l="l" t="t" r="r" b="b"/>
              <a:pathLst>
                <a:path w="241934" h="8254">
                  <a:moveTo>
                    <a:pt x="0" y="7734"/>
                  </a:moveTo>
                  <a:lnTo>
                    <a:pt x="185216" y="0"/>
                  </a:lnTo>
                  <a:lnTo>
                    <a:pt x="241782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087398" y="5796948"/>
              <a:ext cx="102235" cy="5715"/>
            </a:xfrm>
            <a:custGeom>
              <a:avLst/>
              <a:gdLst/>
              <a:ahLst/>
              <a:cxnLst/>
              <a:rect l="l" t="t" r="r" b="b"/>
              <a:pathLst>
                <a:path w="102234" h="5714">
                  <a:moveTo>
                    <a:pt x="0" y="5448"/>
                  </a:moveTo>
                  <a:lnTo>
                    <a:pt x="44411" y="0"/>
                  </a:lnTo>
                  <a:lnTo>
                    <a:pt x="102006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596754" y="5936549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29" h="0">
                  <a:moveTo>
                    <a:pt x="0" y="0"/>
                  </a:moveTo>
                  <a:lnTo>
                    <a:pt x="17907" y="0"/>
                  </a:lnTo>
                  <a:lnTo>
                    <a:pt x="74498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880091" y="5804668"/>
            <a:ext cx="236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00355F"/>
                </a:solidFill>
                <a:latin typeface="Arial"/>
                <a:cs typeface="Arial"/>
              </a:rPr>
              <a:t>$85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249619" y="5703601"/>
            <a:ext cx="236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00355F"/>
                </a:solidFill>
                <a:latin typeface="Arial"/>
                <a:cs typeface="Arial"/>
              </a:rPr>
              <a:t>$46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731473" y="5843248"/>
            <a:ext cx="236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00355F"/>
                </a:solidFill>
                <a:latin typeface="Arial"/>
                <a:cs typeface="Arial"/>
              </a:rPr>
              <a:t>$24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827710" y="4695634"/>
            <a:ext cx="744855" cy="1201420"/>
          </a:xfrm>
          <a:prstGeom prst="rect">
            <a:avLst/>
          </a:prstGeom>
          <a:solidFill>
            <a:srgbClr val="00355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0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$2,619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333231" y="4634484"/>
            <a:ext cx="754380" cy="1156970"/>
          </a:xfrm>
          <a:prstGeom prst="rect">
            <a:avLst/>
          </a:prstGeom>
          <a:solidFill>
            <a:srgbClr val="00355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$2,536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841992" y="4834128"/>
            <a:ext cx="754380" cy="1097280"/>
          </a:xfrm>
          <a:prstGeom prst="rect">
            <a:avLst/>
          </a:prstGeom>
          <a:solidFill>
            <a:srgbClr val="00355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$2,405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048206" y="6478426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557538" y="6478426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2Q24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066869" y="6478426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1086986" y="4724412"/>
            <a:ext cx="60960" cy="60960"/>
            <a:chOff x="11086986" y="4724412"/>
            <a:chExt cx="60960" cy="60960"/>
          </a:xfrm>
        </p:grpSpPr>
        <p:sp>
          <p:nvSpPr>
            <p:cNvPr id="51" name="object 51" descr=""/>
            <p:cNvSpPr/>
            <p:nvPr/>
          </p:nvSpPr>
          <p:spPr>
            <a:xfrm>
              <a:off x="11091748" y="4729175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066" y="0"/>
                  </a:moveTo>
                  <a:lnTo>
                    <a:pt x="0" y="0"/>
                  </a:lnTo>
                  <a:lnTo>
                    <a:pt x="0" y="51066"/>
                  </a:lnTo>
                  <a:lnTo>
                    <a:pt x="51066" y="51066"/>
                  </a:lnTo>
                  <a:lnTo>
                    <a:pt x="51066" y="0"/>
                  </a:lnTo>
                  <a:close/>
                </a:path>
              </a:pathLst>
            </a:custGeom>
            <a:solidFill>
              <a:srgbClr val="003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1091748" y="4729175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0"/>
                  </a:moveTo>
                  <a:lnTo>
                    <a:pt x="51066" y="0"/>
                  </a:lnTo>
                  <a:lnTo>
                    <a:pt x="51066" y="51066"/>
                  </a:lnTo>
                  <a:lnTo>
                    <a:pt x="0" y="510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11086986" y="5037175"/>
            <a:ext cx="60960" cy="60960"/>
            <a:chOff x="11086986" y="5037175"/>
            <a:chExt cx="60960" cy="60960"/>
          </a:xfrm>
        </p:grpSpPr>
        <p:sp>
          <p:nvSpPr>
            <p:cNvPr id="54" name="object 54" descr=""/>
            <p:cNvSpPr/>
            <p:nvPr/>
          </p:nvSpPr>
          <p:spPr>
            <a:xfrm>
              <a:off x="11091748" y="5041937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066" y="0"/>
                  </a:moveTo>
                  <a:lnTo>
                    <a:pt x="0" y="0"/>
                  </a:lnTo>
                  <a:lnTo>
                    <a:pt x="0" y="51066"/>
                  </a:lnTo>
                  <a:lnTo>
                    <a:pt x="51066" y="51066"/>
                  </a:lnTo>
                  <a:lnTo>
                    <a:pt x="51066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091748" y="5041937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0"/>
                  </a:moveTo>
                  <a:lnTo>
                    <a:pt x="51066" y="0"/>
                  </a:lnTo>
                  <a:lnTo>
                    <a:pt x="51066" y="51066"/>
                  </a:lnTo>
                  <a:lnTo>
                    <a:pt x="0" y="510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 descr=""/>
          <p:cNvGrpSpPr/>
          <p:nvPr/>
        </p:nvGrpSpPr>
        <p:grpSpPr>
          <a:xfrm>
            <a:off x="11086986" y="5349951"/>
            <a:ext cx="60960" cy="60960"/>
            <a:chOff x="11086986" y="5349951"/>
            <a:chExt cx="60960" cy="60960"/>
          </a:xfrm>
        </p:grpSpPr>
        <p:sp>
          <p:nvSpPr>
            <p:cNvPr id="57" name="object 57" descr=""/>
            <p:cNvSpPr/>
            <p:nvPr/>
          </p:nvSpPr>
          <p:spPr>
            <a:xfrm>
              <a:off x="11091748" y="535471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066" y="0"/>
                  </a:moveTo>
                  <a:lnTo>
                    <a:pt x="0" y="0"/>
                  </a:lnTo>
                  <a:lnTo>
                    <a:pt x="0" y="51066"/>
                  </a:lnTo>
                  <a:lnTo>
                    <a:pt x="51066" y="51066"/>
                  </a:lnTo>
                  <a:lnTo>
                    <a:pt x="51066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1091748" y="535471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0"/>
                  </a:moveTo>
                  <a:lnTo>
                    <a:pt x="51066" y="0"/>
                  </a:lnTo>
                  <a:lnTo>
                    <a:pt x="51066" y="51066"/>
                  </a:lnTo>
                  <a:lnTo>
                    <a:pt x="0" y="510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11086986" y="5662726"/>
            <a:ext cx="60960" cy="60960"/>
            <a:chOff x="11086986" y="5662726"/>
            <a:chExt cx="60960" cy="60960"/>
          </a:xfrm>
        </p:grpSpPr>
        <p:sp>
          <p:nvSpPr>
            <p:cNvPr id="60" name="object 60" descr=""/>
            <p:cNvSpPr/>
            <p:nvPr/>
          </p:nvSpPr>
          <p:spPr>
            <a:xfrm>
              <a:off x="11091748" y="5667489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066" y="0"/>
                  </a:moveTo>
                  <a:lnTo>
                    <a:pt x="0" y="0"/>
                  </a:lnTo>
                  <a:lnTo>
                    <a:pt x="0" y="51066"/>
                  </a:lnTo>
                  <a:lnTo>
                    <a:pt x="51066" y="51066"/>
                  </a:lnTo>
                  <a:lnTo>
                    <a:pt x="51066" y="0"/>
                  </a:lnTo>
                  <a:close/>
                </a:path>
              </a:pathLst>
            </a:custGeom>
            <a:solidFill>
              <a:srgbClr val="C6D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1091748" y="5667489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0"/>
                  </a:moveTo>
                  <a:lnTo>
                    <a:pt x="51066" y="0"/>
                  </a:lnTo>
                  <a:lnTo>
                    <a:pt x="51066" y="51066"/>
                  </a:lnTo>
                  <a:lnTo>
                    <a:pt x="0" y="510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 descr=""/>
          <p:cNvGrpSpPr/>
          <p:nvPr/>
        </p:nvGrpSpPr>
        <p:grpSpPr>
          <a:xfrm>
            <a:off x="11086986" y="5975489"/>
            <a:ext cx="60960" cy="60960"/>
            <a:chOff x="11086986" y="5975489"/>
            <a:chExt cx="60960" cy="60960"/>
          </a:xfrm>
        </p:grpSpPr>
        <p:sp>
          <p:nvSpPr>
            <p:cNvPr id="63" name="object 63" descr=""/>
            <p:cNvSpPr/>
            <p:nvPr/>
          </p:nvSpPr>
          <p:spPr>
            <a:xfrm>
              <a:off x="11091748" y="598025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066" y="0"/>
                  </a:moveTo>
                  <a:lnTo>
                    <a:pt x="0" y="0"/>
                  </a:lnTo>
                  <a:lnTo>
                    <a:pt x="0" y="51066"/>
                  </a:lnTo>
                  <a:lnTo>
                    <a:pt x="51066" y="51066"/>
                  </a:lnTo>
                  <a:lnTo>
                    <a:pt x="51066" y="0"/>
                  </a:lnTo>
                  <a:close/>
                </a:path>
              </a:pathLst>
            </a:custGeom>
            <a:solidFill>
              <a:srgbClr val="92B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1091748" y="598025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0"/>
                  </a:moveTo>
                  <a:lnTo>
                    <a:pt x="51066" y="0"/>
                  </a:lnTo>
                  <a:lnTo>
                    <a:pt x="51066" y="51066"/>
                  </a:lnTo>
                  <a:lnTo>
                    <a:pt x="0" y="510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1150882" y="4671612"/>
            <a:ext cx="727075" cy="15163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6515">
              <a:lnSpc>
                <a:spcPts val="919"/>
              </a:lnSpc>
              <a:spcBef>
                <a:spcPts val="165"/>
              </a:spcBef>
            </a:pPr>
            <a:r>
              <a:rPr dirty="0" sz="800" spc="-10">
                <a:solidFill>
                  <a:srgbClr val="00355F"/>
                </a:solidFill>
                <a:latin typeface="Arial"/>
                <a:cs typeface="Arial"/>
              </a:rPr>
              <a:t>Management </a:t>
            </a:r>
            <a:r>
              <a:rPr dirty="0" sz="800">
                <a:solidFill>
                  <a:srgbClr val="00355F"/>
                </a:solidFill>
                <a:latin typeface="Arial"/>
                <a:cs typeface="Arial"/>
              </a:rPr>
              <a:t>and</a:t>
            </a:r>
            <a:r>
              <a:rPr dirty="0" sz="800" spc="-30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00355F"/>
                </a:solidFill>
                <a:latin typeface="Arial"/>
                <a:cs typeface="Arial"/>
              </a:rPr>
              <a:t>other</a:t>
            </a:r>
            <a:r>
              <a:rPr dirty="0" sz="800" spc="-30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00355F"/>
                </a:solidFill>
                <a:latin typeface="Arial"/>
                <a:cs typeface="Arial"/>
              </a:rPr>
              <a:t>fees</a:t>
            </a:r>
            <a:endParaRPr sz="800">
              <a:latin typeface="Arial"/>
              <a:cs typeface="Arial"/>
            </a:endParaRPr>
          </a:p>
          <a:p>
            <a:pPr marL="12700" marR="299085">
              <a:lnSpc>
                <a:spcPts val="919"/>
              </a:lnSpc>
              <a:spcBef>
                <a:spcPts val="625"/>
              </a:spcBef>
            </a:pPr>
            <a:r>
              <a:rPr dirty="0" sz="800" spc="-10">
                <a:solidFill>
                  <a:srgbClr val="00355F"/>
                </a:solidFill>
                <a:latin typeface="Arial"/>
                <a:cs typeface="Arial"/>
              </a:rPr>
              <a:t>Incentive </a:t>
            </a:r>
            <a:r>
              <a:rPr dirty="0" sz="800" spc="-20">
                <a:solidFill>
                  <a:srgbClr val="00355F"/>
                </a:solidFill>
                <a:latin typeface="Arial"/>
                <a:cs typeface="Arial"/>
              </a:rPr>
              <a:t>fees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919"/>
              </a:lnSpc>
              <a:spcBef>
                <a:spcPts val="620"/>
              </a:spcBef>
            </a:pPr>
            <a:r>
              <a:rPr dirty="0" sz="800">
                <a:solidFill>
                  <a:srgbClr val="00355F"/>
                </a:solidFill>
                <a:latin typeface="Arial"/>
                <a:cs typeface="Arial"/>
              </a:rPr>
              <a:t>Private</a:t>
            </a:r>
            <a:r>
              <a:rPr dirty="0" sz="800" spc="-4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55F"/>
                </a:solidFill>
                <a:latin typeface="Arial"/>
                <a:cs typeface="Arial"/>
              </a:rPr>
              <a:t>banking </a:t>
            </a:r>
            <a:r>
              <a:rPr dirty="0" sz="800">
                <a:solidFill>
                  <a:srgbClr val="00355F"/>
                </a:solidFill>
                <a:latin typeface="Arial"/>
                <a:cs typeface="Arial"/>
              </a:rPr>
              <a:t>and</a:t>
            </a:r>
            <a:r>
              <a:rPr dirty="0" sz="800" spc="-25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55F"/>
                </a:solidFill>
                <a:latin typeface="Arial"/>
                <a:cs typeface="Arial"/>
              </a:rPr>
              <a:t>lending</a:t>
            </a:r>
            <a:endParaRPr sz="800">
              <a:latin typeface="Arial"/>
              <a:cs typeface="Arial"/>
            </a:endParaRPr>
          </a:p>
          <a:p>
            <a:pPr marL="12700" marR="164465">
              <a:lnSpc>
                <a:spcPts val="919"/>
              </a:lnSpc>
              <a:spcBef>
                <a:spcPts val="625"/>
              </a:spcBef>
            </a:pPr>
            <a:r>
              <a:rPr dirty="0" sz="800" spc="-10">
                <a:solidFill>
                  <a:srgbClr val="00355F"/>
                </a:solidFill>
                <a:latin typeface="Arial"/>
                <a:cs typeface="Arial"/>
              </a:rPr>
              <a:t>Equity investments</a:t>
            </a:r>
            <a:endParaRPr sz="800">
              <a:latin typeface="Arial"/>
              <a:cs typeface="Arial"/>
            </a:endParaRPr>
          </a:p>
          <a:p>
            <a:pPr marL="12700" marR="164465">
              <a:lnSpc>
                <a:spcPts val="919"/>
              </a:lnSpc>
              <a:spcBef>
                <a:spcPts val="625"/>
              </a:spcBef>
            </a:pPr>
            <a:r>
              <a:rPr dirty="0" sz="800" spc="-20">
                <a:solidFill>
                  <a:srgbClr val="00355F"/>
                </a:solidFill>
                <a:latin typeface="Arial"/>
                <a:cs typeface="Arial"/>
              </a:rPr>
              <a:t>Debt </a:t>
            </a:r>
            <a:r>
              <a:rPr dirty="0" sz="800" spc="-10">
                <a:solidFill>
                  <a:srgbClr val="00355F"/>
                </a:solidFill>
                <a:latin typeface="Arial"/>
                <a:cs typeface="Arial"/>
              </a:rPr>
              <a:t>investments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3544"/>
            <a:ext cx="12192000" cy="5934710"/>
          </a:xfrm>
          <a:custGeom>
            <a:avLst/>
            <a:gdLst/>
            <a:ahLst/>
            <a:cxnLst/>
            <a:rect l="l" t="t" r="r" b="b"/>
            <a:pathLst>
              <a:path w="12192000" h="5934709">
                <a:moveTo>
                  <a:pt x="12192000" y="0"/>
                </a:moveTo>
                <a:lnTo>
                  <a:pt x="0" y="0"/>
                </a:lnTo>
                <a:lnTo>
                  <a:pt x="0" y="5934456"/>
                </a:lnTo>
                <a:lnTo>
                  <a:pt x="12192000" y="59344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480413" y="1315002"/>
          <a:ext cx="5510530" cy="1644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520"/>
                <a:gridCol w="397510"/>
                <a:gridCol w="619759"/>
                <a:gridCol w="400685"/>
                <a:gridCol w="616585"/>
                <a:gridCol w="400685"/>
                <a:gridCol w="615950"/>
              </a:tblGrid>
              <a:tr h="165735"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A2D56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A2D56"/>
                          </a:solidFill>
                          <a:latin typeface="Arial"/>
                          <a:cs typeface="Arial"/>
                        </a:rPr>
                        <a:t> billions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Alternative</a:t>
                      </a:r>
                      <a:r>
                        <a:rPr dirty="0" sz="1000" spc="-7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Fixed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1,220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1,147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1,031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Long-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term</a:t>
                      </a:r>
                      <a:r>
                        <a:rPr dirty="0" sz="1000" spc="-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2,328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2,196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1,905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Liquidity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products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3,103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2,680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079593" y="3158352"/>
            <a:ext cx="208724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1400" spc="3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Client</a:t>
            </a:r>
            <a:r>
              <a:rPr dirty="0" sz="1400" spc="-3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Channel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7623" y="835181"/>
            <a:ext cx="5415280" cy="217106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algn="ctr" marR="22860">
              <a:lnSpc>
                <a:spcPct val="100000"/>
              </a:lnSpc>
              <a:spcBef>
                <a:spcPts val="1110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71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During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quarter,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increased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$169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record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$3.10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trillion</a:t>
            </a:r>
            <a:endParaRPr sz="950">
              <a:latin typeface="Arial"/>
              <a:cs typeface="Arial"/>
            </a:endParaRPr>
          </a:p>
          <a:p>
            <a:pPr lvl="1" marL="412750" marR="30480" indent="-200025">
              <a:lnSpc>
                <a:spcPct val="102099"/>
              </a:lnSpc>
              <a:spcBef>
                <a:spcPts val="695"/>
              </a:spcBef>
              <a:buChar char="—"/>
              <a:tabLst>
                <a:tab pos="41465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inflows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across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all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classes,</a:t>
            </a:r>
            <a:r>
              <a:rPr dirty="0" sz="950" spc="2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particularly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liquidity</a:t>
            </a:r>
            <a:r>
              <a:rPr dirty="0" sz="950" spc="2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products</a:t>
            </a:r>
            <a:r>
              <a:rPr dirty="0" sz="950" spc="2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2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fixed</a:t>
            </a:r>
            <a:r>
              <a:rPr dirty="0" sz="950" spc="2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income 	assets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735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market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appreciation</a:t>
            </a:r>
            <a:r>
              <a:rPr dirty="0" sz="9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fixed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endParaRPr sz="95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72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inflows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$66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during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quarter,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which: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72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$36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inflows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Third-party</a:t>
            </a:r>
            <a:r>
              <a:rPr dirty="0" sz="9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distributed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client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channel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73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$17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inflows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Wealth management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client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channel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72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$13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inflows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Institutional client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channel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Asset</a:t>
            </a:r>
            <a:r>
              <a:rPr dirty="0" spc="-130"/>
              <a:t> </a:t>
            </a:r>
            <a:r>
              <a:rPr dirty="0" spc="-20"/>
              <a:t>&amp;</a:t>
            </a:r>
            <a:r>
              <a:rPr dirty="0" spc="-130"/>
              <a:t> </a:t>
            </a:r>
            <a:r>
              <a:rPr dirty="0" spc="-90"/>
              <a:t>Wealth</a:t>
            </a:r>
            <a:r>
              <a:rPr dirty="0" spc="-120"/>
              <a:t> </a:t>
            </a:r>
            <a:r>
              <a:rPr dirty="0" spc="-100"/>
              <a:t>Management</a:t>
            </a:r>
            <a:r>
              <a:rPr dirty="0" spc="-120"/>
              <a:t> </a:t>
            </a:r>
            <a:r>
              <a:rPr dirty="0" spc="-20"/>
              <a:t>–</a:t>
            </a:r>
            <a:r>
              <a:rPr dirty="0" spc="-135"/>
              <a:t> </a:t>
            </a:r>
            <a:r>
              <a:rPr dirty="0" spc="-90"/>
              <a:t>Assets</a:t>
            </a:r>
            <a:r>
              <a:rPr dirty="0" spc="-135"/>
              <a:t> </a:t>
            </a:r>
            <a:r>
              <a:rPr dirty="0" spc="-90"/>
              <a:t>Under</a:t>
            </a:r>
            <a:r>
              <a:rPr dirty="0" spc="-120"/>
              <a:t> </a:t>
            </a:r>
            <a:r>
              <a:rPr dirty="0" spc="-60"/>
              <a:t>Supervision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263076" y="3759680"/>
            <a:ext cx="157226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Rollforward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23472" y="962206"/>
            <a:ext cx="185102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1400" spc="-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Asset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Class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1480" y="3703320"/>
            <a:ext cx="5468620" cy="27940"/>
          </a:xfrm>
          <a:custGeom>
            <a:avLst/>
            <a:gdLst/>
            <a:ahLst/>
            <a:cxnLst/>
            <a:rect l="l" t="t" r="r" b="b"/>
            <a:pathLst>
              <a:path w="5468620" h="27939">
                <a:moveTo>
                  <a:pt x="5468112" y="0"/>
                </a:moveTo>
                <a:lnTo>
                  <a:pt x="0" y="0"/>
                </a:lnTo>
                <a:lnTo>
                  <a:pt x="0" y="27431"/>
                </a:lnTo>
                <a:lnTo>
                  <a:pt x="5468112" y="27431"/>
                </a:lnTo>
                <a:lnTo>
                  <a:pt x="5468112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9047" y="1179575"/>
            <a:ext cx="0" cy="5538470"/>
          </a:xfrm>
          <a:custGeom>
            <a:avLst/>
            <a:gdLst/>
            <a:ahLst/>
            <a:cxnLst/>
            <a:rect l="l" t="t" r="r" b="b"/>
            <a:pathLst>
              <a:path w="0" h="5538470">
                <a:moveTo>
                  <a:pt x="0" y="0"/>
                </a:moveTo>
                <a:lnTo>
                  <a:pt x="0" y="5538292"/>
                </a:lnTo>
              </a:path>
            </a:pathLst>
          </a:custGeom>
          <a:ln w="12700">
            <a:solidFill>
              <a:srgbClr val="8F8F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411479" y="4143017"/>
          <a:ext cx="5544820" cy="189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840"/>
                <a:gridCol w="400685"/>
                <a:gridCol w="622300"/>
                <a:gridCol w="405129"/>
                <a:gridCol w="618489"/>
                <a:gridCol w="405129"/>
                <a:gridCol w="618489"/>
              </a:tblGrid>
              <a:tr h="165735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A2D56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A2D56"/>
                          </a:solidFill>
                          <a:latin typeface="Arial"/>
                          <a:cs typeface="Arial"/>
                        </a:rPr>
                        <a:t> billions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1F487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487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487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487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Beginning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1F48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2,848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2,714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Long-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term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AUS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inflows</a:t>
                      </a:r>
                      <a:r>
                        <a:rPr dirty="0" sz="1000" spc="-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(outflows)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Liquidity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products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AUS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inflows</a:t>
                      </a:r>
                      <a:r>
                        <a:rPr dirty="0" sz="1000" spc="-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(outflows)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Acquisitions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(dispositions)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appreciation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(depreciation)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Ending</a:t>
                      </a:r>
                      <a:r>
                        <a:rPr dirty="0" sz="1000" spc="-3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3,103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2,680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/>
          <p:nvPr/>
        </p:nvSpPr>
        <p:spPr>
          <a:xfrm>
            <a:off x="6464427" y="3094037"/>
            <a:ext cx="5468620" cy="27940"/>
          </a:xfrm>
          <a:custGeom>
            <a:avLst/>
            <a:gdLst/>
            <a:ahLst/>
            <a:cxnLst/>
            <a:rect l="l" t="t" r="r" b="b"/>
            <a:pathLst>
              <a:path w="5468620" h="27939">
                <a:moveTo>
                  <a:pt x="5468111" y="0"/>
                </a:moveTo>
                <a:lnTo>
                  <a:pt x="0" y="0"/>
                </a:lnTo>
                <a:lnTo>
                  <a:pt x="0" y="27432"/>
                </a:lnTo>
                <a:lnTo>
                  <a:pt x="5468111" y="27432"/>
                </a:lnTo>
                <a:lnTo>
                  <a:pt x="5468111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6480418" y="3544240"/>
          <a:ext cx="5528310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140"/>
                <a:gridCol w="398780"/>
                <a:gridCol w="621030"/>
                <a:gridCol w="402589"/>
                <a:gridCol w="616585"/>
                <a:gridCol w="401954"/>
                <a:gridCol w="616585"/>
              </a:tblGrid>
              <a:tr h="165735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A2D56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A2D56"/>
                          </a:solidFill>
                          <a:latin typeface="Arial"/>
                          <a:cs typeface="Arial"/>
                        </a:rPr>
                        <a:t> billions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Institutional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1,126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1,063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Wealth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Third-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party</a:t>
                      </a:r>
                      <a:r>
                        <a:rPr dirty="0" sz="1000" spc="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distributed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 gridSpan="2"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1,064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1,006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985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3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3,103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2,934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2,680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7634587" y="4855791"/>
            <a:ext cx="297561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1400" spc="5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by Region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400" spc="-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Vehicle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464427" y="4791468"/>
            <a:ext cx="5468620" cy="27940"/>
          </a:xfrm>
          <a:custGeom>
            <a:avLst/>
            <a:gdLst/>
            <a:ahLst/>
            <a:cxnLst/>
            <a:rect l="l" t="t" r="r" b="b"/>
            <a:pathLst>
              <a:path w="5468620" h="27939">
                <a:moveTo>
                  <a:pt x="5468111" y="0"/>
                </a:moveTo>
                <a:lnTo>
                  <a:pt x="0" y="0"/>
                </a:lnTo>
                <a:lnTo>
                  <a:pt x="0" y="27431"/>
                </a:lnTo>
                <a:lnTo>
                  <a:pt x="5468111" y="27431"/>
                </a:lnTo>
                <a:lnTo>
                  <a:pt x="5468111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6657595" y="5223319"/>
            <a:ext cx="1469390" cy="1469390"/>
            <a:chOff x="6657595" y="5223319"/>
            <a:chExt cx="1469390" cy="1469390"/>
          </a:xfrm>
        </p:grpSpPr>
        <p:sp>
          <p:nvSpPr>
            <p:cNvPr id="18" name="object 18" descr=""/>
            <p:cNvSpPr/>
            <p:nvPr/>
          </p:nvSpPr>
          <p:spPr>
            <a:xfrm>
              <a:off x="6698741" y="5228082"/>
              <a:ext cx="1423035" cy="1459865"/>
            </a:xfrm>
            <a:custGeom>
              <a:avLst/>
              <a:gdLst/>
              <a:ahLst/>
              <a:cxnLst/>
              <a:rect l="l" t="t" r="r" b="b"/>
              <a:pathLst>
                <a:path w="1423034" h="1459865">
                  <a:moveTo>
                    <a:pt x="693420" y="0"/>
                  </a:moveTo>
                  <a:lnTo>
                    <a:pt x="693420" y="364236"/>
                  </a:lnTo>
                  <a:lnTo>
                    <a:pt x="743572" y="367700"/>
                  </a:lnTo>
                  <a:lnTo>
                    <a:pt x="791736" y="377707"/>
                  </a:lnTo>
                  <a:lnTo>
                    <a:pt x="837431" y="393822"/>
                  </a:lnTo>
                  <a:lnTo>
                    <a:pt x="880173" y="415608"/>
                  </a:lnTo>
                  <a:lnTo>
                    <a:pt x="919479" y="442632"/>
                  </a:lnTo>
                  <a:lnTo>
                    <a:pt x="954867" y="474456"/>
                  </a:lnTo>
                  <a:lnTo>
                    <a:pt x="985853" y="510648"/>
                  </a:lnTo>
                  <a:lnTo>
                    <a:pt x="1011956" y="550770"/>
                  </a:lnTo>
                  <a:lnTo>
                    <a:pt x="1032692" y="594388"/>
                  </a:lnTo>
                  <a:lnTo>
                    <a:pt x="1047578" y="641067"/>
                  </a:lnTo>
                  <a:lnTo>
                    <a:pt x="1056132" y="690372"/>
                  </a:lnTo>
                  <a:lnTo>
                    <a:pt x="1058221" y="736545"/>
                  </a:lnTo>
                  <a:lnTo>
                    <a:pt x="1054613" y="781663"/>
                  </a:lnTo>
                  <a:lnTo>
                    <a:pt x="1045600" y="825325"/>
                  </a:lnTo>
                  <a:lnTo>
                    <a:pt x="1031477" y="867130"/>
                  </a:lnTo>
                  <a:lnTo>
                    <a:pt x="1012534" y="906677"/>
                  </a:lnTo>
                  <a:lnTo>
                    <a:pt x="989066" y="943565"/>
                  </a:lnTo>
                  <a:lnTo>
                    <a:pt x="961365" y="977393"/>
                  </a:lnTo>
                  <a:lnTo>
                    <a:pt x="929724" y="1007761"/>
                  </a:lnTo>
                  <a:lnTo>
                    <a:pt x="894436" y="1034268"/>
                  </a:lnTo>
                  <a:lnTo>
                    <a:pt x="855794" y="1056513"/>
                  </a:lnTo>
                  <a:lnTo>
                    <a:pt x="814091" y="1074094"/>
                  </a:lnTo>
                  <a:lnTo>
                    <a:pt x="769620" y="1086612"/>
                  </a:lnTo>
                  <a:lnTo>
                    <a:pt x="720036" y="1093675"/>
                  </a:lnTo>
                  <a:lnTo>
                    <a:pt x="670993" y="1093930"/>
                  </a:lnTo>
                  <a:lnTo>
                    <a:pt x="623059" y="1087698"/>
                  </a:lnTo>
                  <a:lnTo>
                    <a:pt x="576798" y="1075299"/>
                  </a:lnTo>
                  <a:lnTo>
                    <a:pt x="532779" y="1057054"/>
                  </a:lnTo>
                  <a:lnTo>
                    <a:pt x="491568" y="1033284"/>
                  </a:lnTo>
                  <a:lnTo>
                    <a:pt x="453732" y="1004308"/>
                  </a:lnTo>
                  <a:lnTo>
                    <a:pt x="419838" y="970449"/>
                  </a:lnTo>
                  <a:lnTo>
                    <a:pt x="390451" y="932026"/>
                  </a:lnTo>
                  <a:lnTo>
                    <a:pt x="366141" y="889360"/>
                  </a:lnTo>
                  <a:lnTo>
                    <a:pt x="347472" y="842772"/>
                  </a:lnTo>
                  <a:lnTo>
                    <a:pt x="0" y="957072"/>
                  </a:lnTo>
                  <a:lnTo>
                    <a:pt x="16536" y="1002456"/>
                  </a:lnTo>
                  <a:lnTo>
                    <a:pt x="35775" y="1046133"/>
                  </a:lnTo>
                  <a:lnTo>
                    <a:pt x="57594" y="1088031"/>
                  </a:lnTo>
                  <a:lnTo>
                    <a:pt x="81868" y="1128080"/>
                  </a:lnTo>
                  <a:lnTo>
                    <a:pt x="108476" y="1166207"/>
                  </a:lnTo>
                  <a:lnTo>
                    <a:pt x="137294" y="1202343"/>
                  </a:lnTo>
                  <a:lnTo>
                    <a:pt x="168198" y="1236417"/>
                  </a:lnTo>
                  <a:lnTo>
                    <a:pt x="201065" y="1268357"/>
                  </a:lnTo>
                  <a:lnTo>
                    <a:pt x="235771" y="1298092"/>
                  </a:lnTo>
                  <a:lnTo>
                    <a:pt x="272195" y="1325553"/>
                  </a:lnTo>
                  <a:lnTo>
                    <a:pt x="310211" y="1350667"/>
                  </a:lnTo>
                  <a:lnTo>
                    <a:pt x="349698" y="1373364"/>
                  </a:lnTo>
                  <a:lnTo>
                    <a:pt x="390532" y="1393573"/>
                  </a:lnTo>
                  <a:lnTo>
                    <a:pt x="432589" y="1411224"/>
                  </a:lnTo>
                  <a:lnTo>
                    <a:pt x="475746" y="1426244"/>
                  </a:lnTo>
                  <a:lnTo>
                    <a:pt x="519880" y="1438564"/>
                  </a:lnTo>
                  <a:lnTo>
                    <a:pt x="564868" y="1448112"/>
                  </a:lnTo>
                  <a:lnTo>
                    <a:pt x="610586" y="1454818"/>
                  </a:lnTo>
                  <a:lnTo>
                    <a:pt x="656912" y="1458611"/>
                  </a:lnTo>
                  <a:lnTo>
                    <a:pt x="703721" y="1459419"/>
                  </a:lnTo>
                  <a:lnTo>
                    <a:pt x="750891" y="1457171"/>
                  </a:lnTo>
                  <a:lnTo>
                    <a:pt x="798298" y="1451798"/>
                  </a:lnTo>
                  <a:lnTo>
                    <a:pt x="845820" y="1443228"/>
                  </a:lnTo>
                  <a:lnTo>
                    <a:pt x="892848" y="1431555"/>
                  </a:lnTo>
                  <a:lnTo>
                    <a:pt x="938448" y="1417014"/>
                  </a:lnTo>
                  <a:lnTo>
                    <a:pt x="982537" y="1399721"/>
                  </a:lnTo>
                  <a:lnTo>
                    <a:pt x="1025032" y="1379789"/>
                  </a:lnTo>
                  <a:lnTo>
                    <a:pt x="1065850" y="1357334"/>
                  </a:lnTo>
                  <a:lnTo>
                    <a:pt x="1104907" y="1332470"/>
                  </a:lnTo>
                  <a:lnTo>
                    <a:pt x="1142119" y="1305311"/>
                  </a:lnTo>
                  <a:lnTo>
                    <a:pt x="1177405" y="1275973"/>
                  </a:lnTo>
                  <a:lnTo>
                    <a:pt x="1210680" y="1244569"/>
                  </a:lnTo>
                  <a:lnTo>
                    <a:pt x="1241862" y="1211215"/>
                  </a:lnTo>
                  <a:lnTo>
                    <a:pt x="1270867" y="1176025"/>
                  </a:lnTo>
                  <a:lnTo>
                    <a:pt x="1297611" y="1139114"/>
                  </a:lnTo>
                  <a:lnTo>
                    <a:pt x="1322013" y="1100596"/>
                  </a:lnTo>
                  <a:lnTo>
                    <a:pt x="1343988" y="1060586"/>
                  </a:lnTo>
                  <a:lnTo>
                    <a:pt x="1363454" y="1019199"/>
                  </a:lnTo>
                  <a:lnTo>
                    <a:pt x="1380326" y="976549"/>
                  </a:lnTo>
                  <a:lnTo>
                    <a:pt x="1394523" y="932751"/>
                  </a:lnTo>
                  <a:lnTo>
                    <a:pt x="1405960" y="887919"/>
                  </a:lnTo>
                  <a:lnTo>
                    <a:pt x="1414554" y="842169"/>
                  </a:lnTo>
                  <a:lnTo>
                    <a:pt x="1420223" y="795614"/>
                  </a:lnTo>
                  <a:lnTo>
                    <a:pt x="1422883" y="748370"/>
                  </a:lnTo>
                  <a:lnTo>
                    <a:pt x="1422451" y="700551"/>
                  </a:lnTo>
                  <a:lnTo>
                    <a:pt x="1418844" y="652272"/>
                  </a:lnTo>
                  <a:lnTo>
                    <a:pt x="1412273" y="604397"/>
                  </a:lnTo>
                  <a:lnTo>
                    <a:pt x="1402693" y="557629"/>
                  </a:lnTo>
                  <a:lnTo>
                    <a:pt x="1390209" y="512064"/>
                  </a:lnTo>
                  <a:lnTo>
                    <a:pt x="1374927" y="467797"/>
                  </a:lnTo>
                  <a:lnTo>
                    <a:pt x="1356953" y="424924"/>
                  </a:lnTo>
                  <a:lnTo>
                    <a:pt x="1336391" y="383538"/>
                  </a:lnTo>
                  <a:lnTo>
                    <a:pt x="1313349" y="343736"/>
                  </a:lnTo>
                  <a:lnTo>
                    <a:pt x="1287931" y="305614"/>
                  </a:lnTo>
                  <a:lnTo>
                    <a:pt x="1260243" y="269265"/>
                  </a:lnTo>
                  <a:lnTo>
                    <a:pt x="1230391" y="234786"/>
                  </a:lnTo>
                  <a:lnTo>
                    <a:pt x="1198480" y="202271"/>
                  </a:lnTo>
                  <a:lnTo>
                    <a:pt x="1164616" y="171816"/>
                  </a:lnTo>
                  <a:lnTo>
                    <a:pt x="1128904" y="143516"/>
                  </a:lnTo>
                  <a:lnTo>
                    <a:pt x="1091451" y="117467"/>
                  </a:lnTo>
                  <a:lnTo>
                    <a:pt x="1052362" y="93763"/>
                  </a:lnTo>
                  <a:lnTo>
                    <a:pt x="1011742" y="72499"/>
                  </a:lnTo>
                  <a:lnTo>
                    <a:pt x="969697" y="53772"/>
                  </a:lnTo>
                  <a:lnTo>
                    <a:pt x="926333" y="37676"/>
                  </a:lnTo>
                  <a:lnTo>
                    <a:pt x="881755" y="24307"/>
                  </a:lnTo>
                  <a:lnTo>
                    <a:pt x="836069" y="13759"/>
                  </a:lnTo>
                  <a:lnTo>
                    <a:pt x="789381" y="6129"/>
                  </a:lnTo>
                  <a:lnTo>
                    <a:pt x="741796" y="1510"/>
                  </a:lnTo>
                  <a:lnTo>
                    <a:pt x="693420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98741" y="5228082"/>
              <a:ext cx="1423035" cy="1459865"/>
            </a:xfrm>
            <a:custGeom>
              <a:avLst/>
              <a:gdLst/>
              <a:ahLst/>
              <a:cxnLst/>
              <a:rect l="l" t="t" r="r" b="b"/>
              <a:pathLst>
                <a:path w="1423034" h="1459865">
                  <a:moveTo>
                    <a:pt x="347472" y="842772"/>
                  </a:moveTo>
                  <a:lnTo>
                    <a:pt x="366141" y="889360"/>
                  </a:lnTo>
                  <a:lnTo>
                    <a:pt x="390451" y="932026"/>
                  </a:lnTo>
                  <a:lnTo>
                    <a:pt x="419838" y="970449"/>
                  </a:lnTo>
                  <a:lnTo>
                    <a:pt x="453732" y="1004308"/>
                  </a:lnTo>
                  <a:lnTo>
                    <a:pt x="491568" y="1033284"/>
                  </a:lnTo>
                  <a:lnTo>
                    <a:pt x="532779" y="1057054"/>
                  </a:lnTo>
                  <a:lnTo>
                    <a:pt x="576798" y="1075299"/>
                  </a:lnTo>
                  <a:lnTo>
                    <a:pt x="623059" y="1087698"/>
                  </a:lnTo>
                  <a:lnTo>
                    <a:pt x="670993" y="1093930"/>
                  </a:lnTo>
                  <a:lnTo>
                    <a:pt x="720036" y="1093675"/>
                  </a:lnTo>
                  <a:lnTo>
                    <a:pt x="769620" y="1086612"/>
                  </a:lnTo>
                  <a:lnTo>
                    <a:pt x="814091" y="1074094"/>
                  </a:lnTo>
                  <a:lnTo>
                    <a:pt x="855794" y="1056513"/>
                  </a:lnTo>
                  <a:lnTo>
                    <a:pt x="894436" y="1034268"/>
                  </a:lnTo>
                  <a:lnTo>
                    <a:pt x="929724" y="1007761"/>
                  </a:lnTo>
                  <a:lnTo>
                    <a:pt x="961365" y="977393"/>
                  </a:lnTo>
                  <a:lnTo>
                    <a:pt x="989066" y="943565"/>
                  </a:lnTo>
                  <a:lnTo>
                    <a:pt x="1012534" y="906677"/>
                  </a:lnTo>
                  <a:lnTo>
                    <a:pt x="1031477" y="867130"/>
                  </a:lnTo>
                  <a:lnTo>
                    <a:pt x="1045600" y="825325"/>
                  </a:lnTo>
                  <a:lnTo>
                    <a:pt x="1054613" y="781663"/>
                  </a:lnTo>
                  <a:lnTo>
                    <a:pt x="1058221" y="736545"/>
                  </a:lnTo>
                  <a:lnTo>
                    <a:pt x="1056132" y="690372"/>
                  </a:lnTo>
                  <a:lnTo>
                    <a:pt x="1047578" y="641067"/>
                  </a:lnTo>
                  <a:lnTo>
                    <a:pt x="1032692" y="594388"/>
                  </a:lnTo>
                  <a:lnTo>
                    <a:pt x="1011956" y="550770"/>
                  </a:lnTo>
                  <a:lnTo>
                    <a:pt x="985853" y="510648"/>
                  </a:lnTo>
                  <a:lnTo>
                    <a:pt x="954867" y="474456"/>
                  </a:lnTo>
                  <a:lnTo>
                    <a:pt x="919479" y="442632"/>
                  </a:lnTo>
                  <a:lnTo>
                    <a:pt x="880173" y="415608"/>
                  </a:lnTo>
                  <a:lnTo>
                    <a:pt x="837431" y="393822"/>
                  </a:lnTo>
                  <a:lnTo>
                    <a:pt x="791736" y="377707"/>
                  </a:lnTo>
                  <a:lnTo>
                    <a:pt x="743572" y="367700"/>
                  </a:lnTo>
                  <a:lnTo>
                    <a:pt x="693420" y="364236"/>
                  </a:lnTo>
                  <a:lnTo>
                    <a:pt x="693420" y="0"/>
                  </a:lnTo>
                  <a:lnTo>
                    <a:pt x="741796" y="1510"/>
                  </a:lnTo>
                  <a:lnTo>
                    <a:pt x="789381" y="6129"/>
                  </a:lnTo>
                  <a:lnTo>
                    <a:pt x="836069" y="13759"/>
                  </a:lnTo>
                  <a:lnTo>
                    <a:pt x="881755" y="24307"/>
                  </a:lnTo>
                  <a:lnTo>
                    <a:pt x="926333" y="37676"/>
                  </a:lnTo>
                  <a:lnTo>
                    <a:pt x="969697" y="53772"/>
                  </a:lnTo>
                  <a:lnTo>
                    <a:pt x="1011742" y="72499"/>
                  </a:lnTo>
                  <a:lnTo>
                    <a:pt x="1052362" y="93763"/>
                  </a:lnTo>
                  <a:lnTo>
                    <a:pt x="1091451" y="117467"/>
                  </a:lnTo>
                  <a:lnTo>
                    <a:pt x="1128904" y="143516"/>
                  </a:lnTo>
                  <a:lnTo>
                    <a:pt x="1164616" y="171816"/>
                  </a:lnTo>
                  <a:lnTo>
                    <a:pt x="1198480" y="202271"/>
                  </a:lnTo>
                  <a:lnTo>
                    <a:pt x="1230391" y="234786"/>
                  </a:lnTo>
                  <a:lnTo>
                    <a:pt x="1260243" y="269265"/>
                  </a:lnTo>
                  <a:lnTo>
                    <a:pt x="1287931" y="305614"/>
                  </a:lnTo>
                  <a:lnTo>
                    <a:pt x="1313349" y="343736"/>
                  </a:lnTo>
                  <a:lnTo>
                    <a:pt x="1336391" y="383538"/>
                  </a:lnTo>
                  <a:lnTo>
                    <a:pt x="1356953" y="424924"/>
                  </a:lnTo>
                  <a:lnTo>
                    <a:pt x="1374927" y="467797"/>
                  </a:lnTo>
                  <a:lnTo>
                    <a:pt x="1390209" y="512064"/>
                  </a:lnTo>
                  <a:lnTo>
                    <a:pt x="1402693" y="557629"/>
                  </a:lnTo>
                  <a:lnTo>
                    <a:pt x="1412273" y="604397"/>
                  </a:lnTo>
                  <a:lnTo>
                    <a:pt x="1418844" y="652272"/>
                  </a:lnTo>
                  <a:lnTo>
                    <a:pt x="1422451" y="700551"/>
                  </a:lnTo>
                  <a:lnTo>
                    <a:pt x="1422883" y="748370"/>
                  </a:lnTo>
                  <a:lnTo>
                    <a:pt x="1420223" y="795614"/>
                  </a:lnTo>
                  <a:lnTo>
                    <a:pt x="1414554" y="842169"/>
                  </a:lnTo>
                  <a:lnTo>
                    <a:pt x="1405960" y="887919"/>
                  </a:lnTo>
                  <a:lnTo>
                    <a:pt x="1394523" y="932751"/>
                  </a:lnTo>
                  <a:lnTo>
                    <a:pt x="1380326" y="976549"/>
                  </a:lnTo>
                  <a:lnTo>
                    <a:pt x="1363454" y="1019199"/>
                  </a:lnTo>
                  <a:lnTo>
                    <a:pt x="1343988" y="1060586"/>
                  </a:lnTo>
                  <a:lnTo>
                    <a:pt x="1322013" y="1100596"/>
                  </a:lnTo>
                  <a:lnTo>
                    <a:pt x="1297611" y="1139114"/>
                  </a:lnTo>
                  <a:lnTo>
                    <a:pt x="1270867" y="1176025"/>
                  </a:lnTo>
                  <a:lnTo>
                    <a:pt x="1241862" y="1211215"/>
                  </a:lnTo>
                  <a:lnTo>
                    <a:pt x="1210680" y="1244569"/>
                  </a:lnTo>
                  <a:lnTo>
                    <a:pt x="1177405" y="1275973"/>
                  </a:lnTo>
                  <a:lnTo>
                    <a:pt x="1142119" y="1305311"/>
                  </a:lnTo>
                  <a:lnTo>
                    <a:pt x="1104907" y="1332470"/>
                  </a:lnTo>
                  <a:lnTo>
                    <a:pt x="1065850" y="1357334"/>
                  </a:lnTo>
                  <a:lnTo>
                    <a:pt x="1025032" y="1379789"/>
                  </a:lnTo>
                  <a:lnTo>
                    <a:pt x="982537" y="1399721"/>
                  </a:lnTo>
                  <a:lnTo>
                    <a:pt x="938448" y="1417014"/>
                  </a:lnTo>
                  <a:lnTo>
                    <a:pt x="892848" y="1431555"/>
                  </a:lnTo>
                  <a:lnTo>
                    <a:pt x="845820" y="1443228"/>
                  </a:lnTo>
                  <a:lnTo>
                    <a:pt x="798298" y="1451798"/>
                  </a:lnTo>
                  <a:lnTo>
                    <a:pt x="750891" y="1457171"/>
                  </a:lnTo>
                  <a:lnTo>
                    <a:pt x="703721" y="1459419"/>
                  </a:lnTo>
                  <a:lnTo>
                    <a:pt x="656912" y="1458611"/>
                  </a:lnTo>
                  <a:lnTo>
                    <a:pt x="610586" y="1454818"/>
                  </a:lnTo>
                  <a:lnTo>
                    <a:pt x="564868" y="1448112"/>
                  </a:lnTo>
                  <a:lnTo>
                    <a:pt x="519880" y="1438564"/>
                  </a:lnTo>
                  <a:lnTo>
                    <a:pt x="475746" y="1426244"/>
                  </a:lnTo>
                  <a:lnTo>
                    <a:pt x="432589" y="1411224"/>
                  </a:lnTo>
                  <a:lnTo>
                    <a:pt x="390532" y="1393573"/>
                  </a:lnTo>
                  <a:lnTo>
                    <a:pt x="349698" y="1373364"/>
                  </a:lnTo>
                  <a:lnTo>
                    <a:pt x="310211" y="1350667"/>
                  </a:lnTo>
                  <a:lnTo>
                    <a:pt x="272195" y="1325553"/>
                  </a:lnTo>
                  <a:lnTo>
                    <a:pt x="235771" y="1298092"/>
                  </a:lnTo>
                  <a:lnTo>
                    <a:pt x="201065" y="1268357"/>
                  </a:lnTo>
                  <a:lnTo>
                    <a:pt x="168198" y="1236417"/>
                  </a:lnTo>
                  <a:lnTo>
                    <a:pt x="137294" y="1202343"/>
                  </a:lnTo>
                  <a:lnTo>
                    <a:pt x="108476" y="1166207"/>
                  </a:lnTo>
                  <a:lnTo>
                    <a:pt x="81868" y="1128080"/>
                  </a:lnTo>
                  <a:lnTo>
                    <a:pt x="57594" y="1088031"/>
                  </a:lnTo>
                  <a:lnTo>
                    <a:pt x="35775" y="1046133"/>
                  </a:lnTo>
                  <a:lnTo>
                    <a:pt x="16536" y="1002456"/>
                  </a:lnTo>
                  <a:lnTo>
                    <a:pt x="0" y="957072"/>
                  </a:lnTo>
                  <a:lnTo>
                    <a:pt x="347472" y="84277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62357" y="5298186"/>
              <a:ext cx="573405" cy="887094"/>
            </a:xfrm>
            <a:custGeom>
              <a:avLst/>
              <a:gdLst/>
              <a:ahLst/>
              <a:cxnLst/>
              <a:rect l="l" t="t" r="r" b="b"/>
              <a:pathLst>
                <a:path w="573404" h="887095">
                  <a:moveTo>
                    <a:pt x="415860" y="0"/>
                  </a:moveTo>
                  <a:lnTo>
                    <a:pt x="373605" y="21920"/>
                  </a:lnTo>
                  <a:lnTo>
                    <a:pt x="333321" y="46218"/>
                  </a:lnTo>
                  <a:lnTo>
                    <a:pt x="295061" y="72770"/>
                  </a:lnTo>
                  <a:lnTo>
                    <a:pt x="258876" y="101453"/>
                  </a:lnTo>
                  <a:lnTo>
                    <a:pt x="224821" y="132144"/>
                  </a:lnTo>
                  <a:lnTo>
                    <a:pt x="192949" y="164718"/>
                  </a:lnTo>
                  <a:lnTo>
                    <a:pt x="163312" y="199053"/>
                  </a:lnTo>
                  <a:lnTo>
                    <a:pt x="135963" y="235024"/>
                  </a:lnTo>
                  <a:lnTo>
                    <a:pt x="110956" y="272508"/>
                  </a:lnTo>
                  <a:lnTo>
                    <a:pt x="88343" y="311381"/>
                  </a:lnTo>
                  <a:lnTo>
                    <a:pt x="68178" y="351521"/>
                  </a:lnTo>
                  <a:lnTo>
                    <a:pt x="50513" y="392803"/>
                  </a:lnTo>
                  <a:lnTo>
                    <a:pt x="35401" y="435104"/>
                  </a:lnTo>
                  <a:lnTo>
                    <a:pt x="22896" y="478300"/>
                  </a:lnTo>
                  <a:lnTo>
                    <a:pt x="13050" y="522268"/>
                  </a:lnTo>
                  <a:lnTo>
                    <a:pt x="5917" y="566884"/>
                  </a:lnTo>
                  <a:lnTo>
                    <a:pt x="1549" y="612025"/>
                  </a:lnTo>
                  <a:lnTo>
                    <a:pt x="0" y="657567"/>
                  </a:lnTo>
                  <a:lnTo>
                    <a:pt x="1321" y="703386"/>
                  </a:lnTo>
                  <a:lnTo>
                    <a:pt x="5568" y="749359"/>
                  </a:lnTo>
                  <a:lnTo>
                    <a:pt x="12792" y="795363"/>
                  </a:lnTo>
                  <a:lnTo>
                    <a:pt x="23046" y="841274"/>
                  </a:lnTo>
                  <a:lnTo>
                    <a:pt x="36384" y="886967"/>
                  </a:lnTo>
                  <a:lnTo>
                    <a:pt x="383856" y="772667"/>
                  </a:lnTo>
                  <a:lnTo>
                    <a:pt x="371510" y="724892"/>
                  </a:lnTo>
                  <a:lnTo>
                    <a:pt x="365806" y="676913"/>
                  </a:lnTo>
                  <a:lnTo>
                    <a:pt x="366499" y="629298"/>
                  </a:lnTo>
                  <a:lnTo>
                    <a:pt x="373343" y="582609"/>
                  </a:lnTo>
                  <a:lnTo>
                    <a:pt x="386092" y="537412"/>
                  </a:lnTo>
                  <a:lnTo>
                    <a:pt x="404501" y="494272"/>
                  </a:lnTo>
                  <a:lnTo>
                    <a:pt x="428323" y="453753"/>
                  </a:lnTo>
                  <a:lnTo>
                    <a:pt x="457313" y="416420"/>
                  </a:lnTo>
                  <a:lnTo>
                    <a:pt x="491225" y="382837"/>
                  </a:lnTo>
                  <a:lnTo>
                    <a:pt x="529813" y="353570"/>
                  </a:lnTo>
                  <a:lnTo>
                    <a:pt x="572832" y="329183"/>
                  </a:lnTo>
                  <a:lnTo>
                    <a:pt x="415860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62357" y="5298186"/>
              <a:ext cx="573405" cy="887094"/>
            </a:xfrm>
            <a:custGeom>
              <a:avLst/>
              <a:gdLst/>
              <a:ahLst/>
              <a:cxnLst/>
              <a:rect l="l" t="t" r="r" b="b"/>
              <a:pathLst>
                <a:path w="573404" h="887095">
                  <a:moveTo>
                    <a:pt x="572832" y="329183"/>
                  </a:moveTo>
                  <a:lnTo>
                    <a:pt x="529813" y="353570"/>
                  </a:lnTo>
                  <a:lnTo>
                    <a:pt x="491225" y="382837"/>
                  </a:lnTo>
                  <a:lnTo>
                    <a:pt x="457313" y="416420"/>
                  </a:lnTo>
                  <a:lnTo>
                    <a:pt x="428323" y="453753"/>
                  </a:lnTo>
                  <a:lnTo>
                    <a:pt x="404501" y="494272"/>
                  </a:lnTo>
                  <a:lnTo>
                    <a:pt x="386092" y="537412"/>
                  </a:lnTo>
                  <a:lnTo>
                    <a:pt x="373343" y="582609"/>
                  </a:lnTo>
                  <a:lnTo>
                    <a:pt x="366499" y="629298"/>
                  </a:lnTo>
                  <a:lnTo>
                    <a:pt x="365806" y="676913"/>
                  </a:lnTo>
                  <a:lnTo>
                    <a:pt x="371510" y="724892"/>
                  </a:lnTo>
                  <a:lnTo>
                    <a:pt x="383856" y="772667"/>
                  </a:lnTo>
                  <a:lnTo>
                    <a:pt x="36384" y="886967"/>
                  </a:lnTo>
                  <a:lnTo>
                    <a:pt x="23046" y="841274"/>
                  </a:lnTo>
                  <a:lnTo>
                    <a:pt x="12792" y="795363"/>
                  </a:lnTo>
                  <a:lnTo>
                    <a:pt x="5568" y="749359"/>
                  </a:lnTo>
                  <a:lnTo>
                    <a:pt x="1321" y="703386"/>
                  </a:lnTo>
                  <a:lnTo>
                    <a:pt x="0" y="657567"/>
                  </a:lnTo>
                  <a:lnTo>
                    <a:pt x="1549" y="612025"/>
                  </a:lnTo>
                  <a:lnTo>
                    <a:pt x="5917" y="566884"/>
                  </a:lnTo>
                  <a:lnTo>
                    <a:pt x="13050" y="522268"/>
                  </a:lnTo>
                  <a:lnTo>
                    <a:pt x="22896" y="478300"/>
                  </a:lnTo>
                  <a:lnTo>
                    <a:pt x="35401" y="435104"/>
                  </a:lnTo>
                  <a:lnTo>
                    <a:pt x="50513" y="392803"/>
                  </a:lnTo>
                  <a:lnTo>
                    <a:pt x="68178" y="351521"/>
                  </a:lnTo>
                  <a:lnTo>
                    <a:pt x="88343" y="311381"/>
                  </a:lnTo>
                  <a:lnTo>
                    <a:pt x="110956" y="272508"/>
                  </a:lnTo>
                  <a:lnTo>
                    <a:pt x="135963" y="235024"/>
                  </a:lnTo>
                  <a:lnTo>
                    <a:pt x="163312" y="199053"/>
                  </a:lnTo>
                  <a:lnTo>
                    <a:pt x="192949" y="164718"/>
                  </a:lnTo>
                  <a:lnTo>
                    <a:pt x="224821" y="132144"/>
                  </a:lnTo>
                  <a:lnTo>
                    <a:pt x="258876" y="101453"/>
                  </a:lnTo>
                  <a:lnTo>
                    <a:pt x="295061" y="72770"/>
                  </a:lnTo>
                  <a:lnTo>
                    <a:pt x="333321" y="46218"/>
                  </a:lnTo>
                  <a:lnTo>
                    <a:pt x="373605" y="21920"/>
                  </a:lnTo>
                  <a:lnTo>
                    <a:pt x="415860" y="0"/>
                  </a:lnTo>
                  <a:lnTo>
                    <a:pt x="572832" y="329183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078217" y="5228082"/>
              <a:ext cx="314325" cy="399415"/>
            </a:xfrm>
            <a:custGeom>
              <a:avLst/>
              <a:gdLst/>
              <a:ahLst/>
              <a:cxnLst/>
              <a:rect l="l" t="t" r="r" b="b"/>
              <a:pathLst>
                <a:path w="314325" h="399414">
                  <a:moveTo>
                    <a:pt x="313944" y="0"/>
                  </a:moveTo>
                  <a:lnTo>
                    <a:pt x="259778" y="1777"/>
                  </a:lnTo>
                  <a:lnTo>
                    <a:pt x="206036" y="7625"/>
                  </a:lnTo>
                  <a:lnTo>
                    <a:pt x="152952" y="17464"/>
                  </a:lnTo>
                  <a:lnTo>
                    <a:pt x="100761" y="31210"/>
                  </a:lnTo>
                  <a:lnTo>
                    <a:pt x="49699" y="48784"/>
                  </a:lnTo>
                  <a:lnTo>
                    <a:pt x="0" y="70104"/>
                  </a:lnTo>
                  <a:lnTo>
                    <a:pt x="156972" y="399288"/>
                  </a:lnTo>
                  <a:lnTo>
                    <a:pt x="194577" y="384256"/>
                  </a:lnTo>
                  <a:lnTo>
                    <a:pt x="233538" y="373313"/>
                  </a:lnTo>
                  <a:lnTo>
                    <a:pt x="273459" y="366594"/>
                  </a:lnTo>
                  <a:lnTo>
                    <a:pt x="313944" y="364236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78217" y="5228082"/>
              <a:ext cx="314325" cy="399415"/>
            </a:xfrm>
            <a:custGeom>
              <a:avLst/>
              <a:gdLst/>
              <a:ahLst/>
              <a:cxnLst/>
              <a:rect l="l" t="t" r="r" b="b"/>
              <a:pathLst>
                <a:path w="314325" h="399414">
                  <a:moveTo>
                    <a:pt x="313944" y="364236"/>
                  </a:moveTo>
                  <a:lnTo>
                    <a:pt x="273459" y="366594"/>
                  </a:lnTo>
                  <a:lnTo>
                    <a:pt x="233538" y="373313"/>
                  </a:lnTo>
                  <a:lnTo>
                    <a:pt x="194577" y="384256"/>
                  </a:lnTo>
                  <a:lnTo>
                    <a:pt x="156972" y="399288"/>
                  </a:lnTo>
                  <a:lnTo>
                    <a:pt x="0" y="70104"/>
                  </a:lnTo>
                  <a:lnTo>
                    <a:pt x="49699" y="48784"/>
                  </a:lnTo>
                  <a:lnTo>
                    <a:pt x="100761" y="31210"/>
                  </a:lnTo>
                  <a:lnTo>
                    <a:pt x="152952" y="17464"/>
                  </a:lnTo>
                  <a:lnTo>
                    <a:pt x="206036" y="7625"/>
                  </a:lnTo>
                  <a:lnTo>
                    <a:pt x="259778" y="1777"/>
                  </a:lnTo>
                  <a:lnTo>
                    <a:pt x="313944" y="0"/>
                  </a:lnTo>
                  <a:lnTo>
                    <a:pt x="313944" y="36423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8294179" y="5678995"/>
            <a:ext cx="100965" cy="100965"/>
            <a:chOff x="8294179" y="5678995"/>
            <a:chExt cx="100965" cy="100965"/>
          </a:xfrm>
        </p:grpSpPr>
        <p:sp>
          <p:nvSpPr>
            <p:cNvPr id="25" name="object 25" descr=""/>
            <p:cNvSpPr/>
            <p:nvPr/>
          </p:nvSpPr>
          <p:spPr>
            <a:xfrm>
              <a:off x="8298942" y="568375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298942" y="568375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8294179" y="5907595"/>
            <a:ext cx="100965" cy="100965"/>
            <a:chOff x="8294179" y="5907595"/>
            <a:chExt cx="100965" cy="100965"/>
          </a:xfrm>
        </p:grpSpPr>
        <p:sp>
          <p:nvSpPr>
            <p:cNvPr id="28" name="object 28" descr=""/>
            <p:cNvSpPr/>
            <p:nvPr/>
          </p:nvSpPr>
          <p:spPr>
            <a:xfrm>
              <a:off x="8298942" y="591235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298942" y="591235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8294179" y="6136195"/>
            <a:ext cx="100965" cy="100965"/>
            <a:chOff x="8294179" y="6136195"/>
            <a:chExt cx="100965" cy="100965"/>
          </a:xfrm>
        </p:grpSpPr>
        <p:sp>
          <p:nvSpPr>
            <p:cNvPr id="31" name="object 31" descr=""/>
            <p:cNvSpPr/>
            <p:nvPr/>
          </p:nvSpPr>
          <p:spPr>
            <a:xfrm>
              <a:off x="8298942" y="614095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298942" y="614095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8426259" y="5644388"/>
            <a:ext cx="50355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1F396C"/>
                </a:solidFill>
                <a:latin typeface="Arial"/>
                <a:cs typeface="Arial"/>
              </a:rPr>
              <a:t>Americas</a:t>
            </a:r>
            <a:endParaRPr sz="9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720"/>
              </a:spcBef>
            </a:pPr>
            <a:r>
              <a:rPr dirty="0" sz="900" spc="-20">
                <a:solidFill>
                  <a:srgbClr val="1F396C"/>
                </a:solidFill>
                <a:latin typeface="Arial"/>
                <a:cs typeface="Arial"/>
              </a:rPr>
              <a:t>EMEA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20">
                <a:solidFill>
                  <a:srgbClr val="1F396C"/>
                </a:solidFill>
                <a:latin typeface="Arial"/>
                <a:cs typeface="Arial"/>
              </a:rPr>
              <a:t>Asia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178153" y="5845440"/>
            <a:ext cx="4330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" b="1">
                <a:solidFill>
                  <a:srgbClr val="1F396C"/>
                </a:solidFill>
                <a:latin typeface="Arial"/>
                <a:cs typeface="Arial"/>
              </a:rPr>
              <a:t>Region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174240" y="5320113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7%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29114" y="5687319"/>
            <a:ext cx="278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23%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622780" y="6235157"/>
            <a:ext cx="278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9319457" y="5208079"/>
            <a:ext cx="1490345" cy="1489710"/>
            <a:chOff x="9319457" y="5208079"/>
            <a:chExt cx="1490345" cy="1489710"/>
          </a:xfrm>
        </p:grpSpPr>
        <p:sp>
          <p:nvSpPr>
            <p:cNvPr id="39" name="object 39" descr=""/>
            <p:cNvSpPr/>
            <p:nvPr/>
          </p:nvSpPr>
          <p:spPr>
            <a:xfrm>
              <a:off x="9812273" y="5212841"/>
              <a:ext cx="992505" cy="1480185"/>
            </a:xfrm>
            <a:custGeom>
              <a:avLst/>
              <a:gdLst/>
              <a:ahLst/>
              <a:cxnLst/>
              <a:rect l="l" t="t" r="r" b="b"/>
              <a:pathLst>
                <a:path w="992504" h="1480184">
                  <a:moveTo>
                    <a:pt x="251460" y="0"/>
                  </a:moveTo>
                  <a:lnTo>
                    <a:pt x="251460" y="370332"/>
                  </a:lnTo>
                  <a:lnTo>
                    <a:pt x="300290" y="373331"/>
                  </a:lnTo>
                  <a:lnTo>
                    <a:pt x="347522" y="382547"/>
                  </a:lnTo>
                  <a:lnTo>
                    <a:pt x="392655" y="397642"/>
                  </a:lnTo>
                  <a:lnTo>
                    <a:pt x="435188" y="418280"/>
                  </a:lnTo>
                  <a:lnTo>
                    <a:pt x="474620" y="444124"/>
                  </a:lnTo>
                  <a:lnTo>
                    <a:pt x="510449" y="474838"/>
                  </a:lnTo>
                  <a:lnTo>
                    <a:pt x="542175" y="510086"/>
                  </a:lnTo>
                  <a:lnTo>
                    <a:pt x="569296" y="549530"/>
                  </a:lnTo>
                  <a:lnTo>
                    <a:pt x="591312" y="592836"/>
                  </a:lnTo>
                  <a:lnTo>
                    <a:pt x="607871" y="638810"/>
                  </a:lnTo>
                  <a:lnTo>
                    <a:pt x="618099" y="685797"/>
                  </a:lnTo>
                  <a:lnTo>
                    <a:pt x="622099" y="733210"/>
                  </a:lnTo>
                  <a:lnTo>
                    <a:pt x="619977" y="780459"/>
                  </a:lnTo>
                  <a:lnTo>
                    <a:pt x="611837" y="826956"/>
                  </a:lnTo>
                  <a:lnTo>
                    <a:pt x="597786" y="872111"/>
                  </a:lnTo>
                  <a:lnTo>
                    <a:pt x="577927" y="915338"/>
                  </a:lnTo>
                  <a:lnTo>
                    <a:pt x="552366" y="956046"/>
                  </a:lnTo>
                  <a:lnTo>
                    <a:pt x="521208" y="993648"/>
                  </a:lnTo>
                  <a:lnTo>
                    <a:pt x="485711" y="1026871"/>
                  </a:lnTo>
                  <a:lnTo>
                    <a:pt x="446746" y="1054735"/>
                  </a:lnTo>
                  <a:lnTo>
                    <a:pt x="404904" y="1077103"/>
                  </a:lnTo>
                  <a:lnTo>
                    <a:pt x="360775" y="1093836"/>
                  </a:lnTo>
                  <a:lnTo>
                    <a:pt x="314949" y="1104796"/>
                  </a:lnTo>
                  <a:lnTo>
                    <a:pt x="268017" y="1109844"/>
                  </a:lnTo>
                  <a:lnTo>
                    <a:pt x="220570" y="1108842"/>
                  </a:lnTo>
                  <a:lnTo>
                    <a:pt x="173198" y="1101652"/>
                  </a:lnTo>
                  <a:lnTo>
                    <a:pt x="126492" y="1088136"/>
                  </a:lnTo>
                  <a:lnTo>
                    <a:pt x="0" y="1435608"/>
                  </a:lnTo>
                  <a:lnTo>
                    <a:pt x="46600" y="1450841"/>
                  </a:lnTo>
                  <a:lnTo>
                    <a:pt x="93667" y="1462865"/>
                  </a:lnTo>
                  <a:lnTo>
                    <a:pt x="141054" y="1471714"/>
                  </a:lnTo>
                  <a:lnTo>
                    <a:pt x="188615" y="1477426"/>
                  </a:lnTo>
                  <a:lnTo>
                    <a:pt x="236204" y="1480036"/>
                  </a:lnTo>
                  <a:lnTo>
                    <a:pt x="283675" y="1479581"/>
                  </a:lnTo>
                  <a:lnTo>
                    <a:pt x="330882" y="1476096"/>
                  </a:lnTo>
                  <a:lnTo>
                    <a:pt x="377679" y="1469617"/>
                  </a:lnTo>
                  <a:lnTo>
                    <a:pt x="423919" y="1460182"/>
                  </a:lnTo>
                  <a:lnTo>
                    <a:pt x="469457" y="1447826"/>
                  </a:lnTo>
                  <a:lnTo>
                    <a:pt x="514147" y="1432584"/>
                  </a:lnTo>
                  <a:lnTo>
                    <a:pt x="557843" y="1414494"/>
                  </a:lnTo>
                  <a:lnTo>
                    <a:pt x="600398" y="1393592"/>
                  </a:lnTo>
                  <a:lnTo>
                    <a:pt x="641667" y="1369913"/>
                  </a:lnTo>
                  <a:lnTo>
                    <a:pt x="681503" y="1343494"/>
                  </a:lnTo>
                  <a:lnTo>
                    <a:pt x="719760" y="1314370"/>
                  </a:lnTo>
                  <a:lnTo>
                    <a:pt x="756293" y="1282579"/>
                  </a:lnTo>
                  <a:lnTo>
                    <a:pt x="790956" y="1248156"/>
                  </a:lnTo>
                  <a:lnTo>
                    <a:pt x="823394" y="1211284"/>
                  </a:lnTo>
                  <a:lnTo>
                    <a:pt x="853072" y="1172726"/>
                  </a:lnTo>
                  <a:lnTo>
                    <a:pt x="879964" y="1132630"/>
                  </a:lnTo>
                  <a:lnTo>
                    <a:pt x="904044" y="1091141"/>
                  </a:lnTo>
                  <a:lnTo>
                    <a:pt x="925284" y="1048407"/>
                  </a:lnTo>
                  <a:lnTo>
                    <a:pt x="943660" y="1004575"/>
                  </a:lnTo>
                  <a:lnTo>
                    <a:pt x="959145" y="959793"/>
                  </a:lnTo>
                  <a:lnTo>
                    <a:pt x="971713" y="914207"/>
                  </a:lnTo>
                  <a:lnTo>
                    <a:pt x="981336" y="867965"/>
                  </a:lnTo>
                  <a:lnTo>
                    <a:pt x="987991" y="821214"/>
                  </a:lnTo>
                  <a:lnTo>
                    <a:pt x="991649" y="774101"/>
                  </a:lnTo>
                  <a:lnTo>
                    <a:pt x="992284" y="726773"/>
                  </a:lnTo>
                  <a:lnTo>
                    <a:pt x="989872" y="679377"/>
                  </a:lnTo>
                  <a:lnTo>
                    <a:pt x="984384" y="632060"/>
                  </a:lnTo>
                  <a:lnTo>
                    <a:pt x="975796" y="584970"/>
                  </a:lnTo>
                  <a:lnTo>
                    <a:pt x="964081" y="538254"/>
                  </a:lnTo>
                  <a:lnTo>
                    <a:pt x="949212" y="492059"/>
                  </a:lnTo>
                  <a:lnTo>
                    <a:pt x="931164" y="446532"/>
                  </a:lnTo>
                  <a:lnTo>
                    <a:pt x="910379" y="402181"/>
                  </a:lnTo>
                  <a:lnTo>
                    <a:pt x="886930" y="359690"/>
                  </a:lnTo>
                  <a:lnTo>
                    <a:pt x="860940" y="319140"/>
                  </a:lnTo>
                  <a:lnTo>
                    <a:pt x="832536" y="280614"/>
                  </a:lnTo>
                  <a:lnTo>
                    <a:pt x="801843" y="244195"/>
                  </a:lnTo>
                  <a:lnTo>
                    <a:pt x="768985" y="209964"/>
                  </a:lnTo>
                  <a:lnTo>
                    <a:pt x="734087" y="178006"/>
                  </a:lnTo>
                  <a:lnTo>
                    <a:pt x="697277" y="148401"/>
                  </a:lnTo>
                  <a:lnTo>
                    <a:pt x="658677" y="121234"/>
                  </a:lnTo>
                  <a:lnTo>
                    <a:pt x="618414" y="96585"/>
                  </a:lnTo>
                  <a:lnTo>
                    <a:pt x="576613" y="74539"/>
                  </a:lnTo>
                  <a:lnTo>
                    <a:pt x="533400" y="55177"/>
                  </a:lnTo>
                  <a:lnTo>
                    <a:pt x="488898" y="38582"/>
                  </a:lnTo>
                  <a:lnTo>
                    <a:pt x="443234" y="24836"/>
                  </a:lnTo>
                  <a:lnTo>
                    <a:pt x="396533" y="14022"/>
                  </a:lnTo>
                  <a:lnTo>
                    <a:pt x="348920" y="6223"/>
                  </a:lnTo>
                  <a:lnTo>
                    <a:pt x="300521" y="1522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812273" y="5212841"/>
              <a:ext cx="992505" cy="1480185"/>
            </a:xfrm>
            <a:custGeom>
              <a:avLst/>
              <a:gdLst/>
              <a:ahLst/>
              <a:cxnLst/>
              <a:rect l="l" t="t" r="r" b="b"/>
              <a:pathLst>
                <a:path w="992504" h="1480184">
                  <a:moveTo>
                    <a:pt x="126492" y="1088136"/>
                  </a:moveTo>
                  <a:lnTo>
                    <a:pt x="173198" y="1101652"/>
                  </a:lnTo>
                  <a:lnTo>
                    <a:pt x="220570" y="1108842"/>
                  </a:lnTo>
                  <a:lnTo>
                    <a:pt x="268017" y="1109844"/>
                  </a:lnTo>
                  <a:lnTo>
                    <a:pt x="314949" y="1104796"/>
                  </a:lnTo>
                  <a:lnTo>
                    <a:pt x="360775" y="1093836"/>
                  </a:lnTo>
                  <a:lnTo>
                    <a:pt x="404904" y="1077103"/>
                  </a:lnTo>
                  <a:lnTo>
                    <a:pt x="446746" y="1054735"/>
                  </a:lnTo>
                  <a:lnTo>
                    <a:pt x="485711" y="1026871"/>
                  </a:lnTo>
                  <a:lnTo>
                    <a:pt x="521208" y="993648"/>
                  </a:lnTo>
                  <a:lnTo>
                    <a:pt x="552366" y="956046"/>
                  </a:lnTo>
                  <a:lnTo>
                    <a:pt x="577927" y="915338"/>
                  </a:lnTo>
                  <a:lnTo>
                    <a:pt x="597786" y="872111"/>
                  </a:lnTo>
                  <a:lnTo>
                    <a:pt x="611837" y="826956"/>
                  </a:lnTo>
                  <a:lnTo>
                    <a:pt x="619977" y="780459"/>
                  </a:lnTo>
                  <a:lnTo>
                    <a:pt x="622099" y="733210"/>
                  </a:lnTo>
                  <a:lnTo>
                    <a:pt x="618099" y="685797"/>
                  </a:lnTo>
                  <a:lnTo>
                    <a:pt x="607871" y="638810"/>
                  </a:lnTo>
                  <a:lnTo>
                    <a:pt x="591312" y="592836"/>
                  </a:lnTo>
                  <a:lnTo>
                    <a:pt x="569296" y="549530"/>
                  </a:lnTo>
                  <a:lnTo>
                    <a:pt x="542175" y="510086"/>
                  </a:lnTo>
                  <a:lnTo>
                    <a:pt x="510449" y="474838"/>
                  </a:lnTo>
                  <a:lnTo>
                    <a:pt x="474620" y="444124"/>
                  </a:lnTo>
                  <a:lnTo>
                    <a:pt x="435188" y="418280"/>
                  </a:lnTo>
                  <a:lnTo>
                    <a:pt x="392655" y="397642"/>
                  </a:lnTo>
                  <a:lnTo>
                    <a:pt x="347522" y="382547"/>
                  </a:lnTo>
                  <a:lnTo>
                    <a:pt x="300290" y="373331"/>
                  </a:lnTo>
                  <a:lnTo>
                    <a:pt x="251460" y="370332"/>
                  </a:lnTo>
                  <a:lnTo>
                    <a:pt x="251460" y="0"/>
                  </a:lnTo>
                  <a:lnTo>
                    <a:pt x="300521" y="1522"/>
                  </a:lnTo>
                  <a:lnTo>
                    <a:pt x="348920" y="6223"/>
                  </a:lnTo>
                  <a:lnTo>
                    <a:pt x="396533" y="14022"/>
                  </a:lnTo>
                  <a:lnTo>
                    <a:pt x="443234" y="24836"/>
                  </a:lnTo>
                  <a:lnTo>
                    <a:pt x="488898" y="38582"/>
                  </a:lnTo>
                  <a:lnTo>
                    <a:pt x="533400" y="55177"/>
                  </a:lnTo>
                  <a:lnTo>
                    <a:pt x="576613" y="74539"/>
                  </a:lnTo>
                  <a:lnTo>
                    <a:pt x="618414" y="96585"/>
                  </a:lnTo>
                  <a:lnTo>
                    <a:pt x="658677" y="121234"/>
                  </a:lnTo>
                  <a:lnTo>
                    <a:pt x="697277" y="148401"/>
                  </a:lnTo>
                  <a:lnTo>
                    <a:pt x="734087" y="178006"/>
                  </a:lnTo>
                  <a:lnTo>
                    <a:pt x="768985" y="209964"/>
                  </a:lnTo>
                  <a:lnTo>
                    <a:pt x="801843" y="244195"/>
                  </a:lnTo>
                  <a:lnTo>
                    <a:pt x="832536" y="280614"/>
                  </a:lnTo>
                  <a:lnTo>
                    <a:pt x="860940" y="319140"/>
                  </a:lnTo>
                  <a:lnTo>
                    <a:pt x="886930" y="359690"/>
                  </a:lnTo>
                  <a:lnTo>
                    <a:pt x="910379" y="402181"/>
                  </a:lnTo>
                  <a:lnTo>
                    <a:pt x="931164" y="446532"/>
                  </a:lnTo>
                  <a:lnTo>
                    <a:pt x="949212" y="492059"/>
                  </a:lnTo>
                  <a:lnTo>
                    <a:pt x="964081" y="538254"/>
                  </a:lnTo>
                  <a:lnTo>
                    <a:pt x="975796" y="584970"/>
                  </a:lnTo>
                  <a:lnTo>
                    <a:pt x="984384" y="632060"/>
                  </a:lnTo>
                  <a:lnTo>
                    <a:pt x="989872" y="679377"/>
                  </a:lnTo>
                  <a:lnTo>
                    <a:pt x="992284" y="726773"/>
                  </a:lnTo>
                  <a:lnTo>
                    <a:pt x="991649" y="774101"/>
                  </a:lnTo>
                  <a:lnTo>
                    <a:pt x="987991" y="821214"/>
                  </a:lnTo>
                  <a:lnTo>
                    <a:pt x="981336" y="867965"/>
                  </a:lnTo>
                  <a:lnTo>
                    <a:pt x="971713" y="914207"/>
                  </a:lnTo>
                  <a:lnTo>
                    <a:pt x="959145" y="959793"/>
                  </a:lnTo>
                  <a:lnTo>
                    <a:pt x="943660" y="1004575"/>
                  </a:lnTo>
                  <a:lnTo>
                    <a:pt x="925284" y="1048407"/>
                  </a:lnTo>
                  <a:lnTo>
                    <a:pt x="904044" y="1091141"/>
                  </a:lnTo>
                  <a:lnTo>
                    <a:pt x="879964" y="1132630"/>
                  </a:lnTo>
                  <a:lnTo>
                    <a:pt x="853072" y="1172726"/>
                  </a:lnTo>
                  <a:lnTo>
                    <a:pt x="823394" y="1211284"/>
                  </a:lnTo>
                  <a:lnTo>
                    <a:pt x="790956" y="1248156"/>
                  </a:lnTo>
                  <a:lnTo>
                    <a:pt x="756293" y="1282579"/>
                  </a:lnTo>
                  <a:lnTo>
                    <a:pt x="719760" y="1314370"/>
                  </a:lnTo>
                  <a:lnTo>
                    <a:pt x="681503" y="1343494"/>
                  </a:lnTo>
                  <a:lnTo>
                    <a:pt x="641667" y="1369913"/>
                  </a:lnTo>
                  <a:lnTo>
                    <a:pt x="600398" y="1393592"/>
                  </a:lnTo>
                  <a:lnTo>
                    <a:pt x="557843" y="1414494"/>
                  </a:lnTo>
                  <a:lnTo>
                    <a:pt x="514147" y="1432584"/>
                  </a:lnTo>
                  <a:lnTo>
                    <a:pt x="469457" y="1447826"/>
                  </a:lnTo>
                  <a:lnTo>
                    <a:pt x="423919" y="1460182"/>
                  </a:lnTo>
                  <a:lnTo>
                    <a:pt x="377679" y="1469617"/>
                  </a:lnTo>
                  <a:lnTo>
                    <a:pt x="330882" y="1476096"/>
                  </a:lnTo>
                  <a:lnTo>
                    <a:pt x="283675" y="1479581"/>
                  </a:lnTo>
                  <a:lnTo>
                    <a:pt x="236204" y="1480036"/>
                  </a:lnTo>
                  <a:lnTo>
                    <a:pt x="188615" y="1477426"/>
                  </a:lnTo>
                  <a:lnTo>
                    <a:pt x="141054" y="1471714"/>
                  </a:lnTo>
                  <a:lnTo>
                    <a:pt x="93667" y="1462865"/>
                  </a:lnTo>
                  <a:lnTo>
                    <a:pt x="46600" y="1450841"/>
                  </a:lnTo>
                  <a:lnTo>
                    <a:pt x="0" y="1435608"/>
                  </a:lnTo>
                  <a:lnTo>
                    <a:pt x="126492" y="108813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324220" y="5462777"/>
              <a:ext cx="614680" cy="1186180"/>
            </a:xfrm>
            <a:custGeom>
              <a:avLst/>
              <a:gdLst/>
              <a:ahLst/>
              <a:cxnLst/>
              <a:rect l="l" t="t" r="r" b="b"/>
              <a:pathLst>
                <a:path w="614679" h="1186179">
                  <a:moveTo>
                    <a:pt x="186301" y="0"/>
                  </a:moveTo>
                  <a:lnTo>
                    <a:pt x="155033" y="37488"/>
                  </a:lnTo>
                  <a:lnTo>
                    <a:pt x="126524" y="76676"/>
                  </a:lnTo>
                  <a:lnTo>
                    <a:pt x="100810" y="117417"/>
                  </a:lnTo>
                  <a:lnTo>
                    <a:pt x="77927" y="159563"/>
                  </a:lnTo>
                  <a:lnTo>
                    <a:pt x="57910" y="202965"/>
                  </a:lnTo>
                  <a:lnTo>
                    <a:pt x="40795" y="247477"/>
                  </a:lnTo>
                  <a:lnTo>
                    <a:pt x="26618" y="292950"/>
                  </a:lnTo>
                  <a:lnTo>
                    <a:pt x="15415" y="339237"/>
                  </a:lnTo>
                  <a:lnTo>
                    <a:pt x="7220" y="386189"/>
                  </a:lnTo>
                  <a:lnTo>
                    <a:pt x="2070" y="433659"/>
                  </a:lnTo>
                  <a:lnTo>
                    <a:pt x="0" y="481500"/>
                  </a:lnTo>
                  <a:lnTo>
                    <a:pt x="1045" y="529563"/>
                  </a:lnTo>
                  <a:lnTo>
                    <a:pt x="5242" y="577700"/>
                  </a:lnTo>
                  <a:lnTo>
                    <a:pt x="12627" y="625764"/>
                  </a:lnTo>
                  <a:lnTo>
                    <a:pt x="23233" y="673608"/>
                  </a:lnTo>
                  <a:lnTo>
                    <a:pt x="36740" y="720374"/>
                  </a:lnTo>
                  <a:lnTo>
                    <a:pt x="53191" y="765835"/>
                  </a:lnTo>
                  <a:lnTo>
                    <a:pt x="72485" y="809875"/>
                  </a:lnTo>
                  <a:lnTo>
                    <a:pt x="94518" y="852379"/>
                  </a:lnTo>
                  <a:lnTo>
                    <a:pt x="119186" y="893233"/>
                  </a:lnTo>
                  <a:lnTo>
                    <a:pt x="146386" y="932321"/>
                  </a:lnTo>
                  <a:lnTo>
                    <a:pt x="176014" y="969527"/>
                  </a:lnTo>
                  <a:lnTo>
                    <a:pt x="207968" y="1004738"/>
                  </a:lnTo>
                  <a:lnTo>
                    <a:pt x="242143" y="1037839"/>
                  </a:lnTo>
                  <a:lnTo>
                    <a:pt x="278436" y="1068713"/>
                  </a:lnTo>
                  <a:lnTo>
                    <a:pt x="316744" y="1097246"/>
                  </a:lnTo>
                  <a:lnTo>
                    <a:pt x="356963" y="1123324"/>
                  </a:lnTo>
                  <a:lnTo>
                    <a:pt x="398990" y="1146831"/>
                  </a:lnTo>
                  <a:lnTo>
                    <a:pt x="442721" y="1167652"/>
                  </a:lnTo>
                  <a:lnTo>
                    <a:pt x="488053" y="1185672"/>
                  </a:lnTo>
                  <a:lnTo>
                    <a:pt x="614545" y="838200"/>
                  </a:lnTo>
                  <a:lnTo>
                    <a:pt x="566800" y="817041"/>
                  </a:lnTo>
                  <a:lnTo>
                    <a:pt x="523041" y="789800"/>
                  </a:lnTo>
                  <a:lnTo>
                    <a:pt x="483764" y="757043"/>
                  </a:lnTo>
                  <a:lnTo>
                    <a:pt x="449463" y="719335"/>
                  </a:lnTo>
                  <a:lnTo>
                    <a:pt x="420634" y="677243"/>
                  </a:lnTo>
                  <a:lnTo>
                    <a:pt x="397773" y="631332"/>
                  </a:lnTo>
                  <a:lnTo>
                    <a:pt x="381373" y="582168"/>
                  </a:lnTo>
                  <a:lnTo>
                    <a:pt x="372107" y="530634"/>
                  </a:lnTo>
                  <a:lnTo>
                    <a:pt x="370118" y="479028"/>
                  </a:lnTo>
                  <a:lnTo>
                    <a:pt x="375245" y="428076"/>
                  </a:lnTo>
                  <a:lnTo>
                    <a:pt x="387325" y="378507"/>
                  </a:lnTo>
                  <a:lnTo>
                    <a:pt x="406197" y="331047"/>
                  </a:lnTo>
                  <a:lnTo>
                    <a:pt x="431699" y="286424"/>
                  </a:lnTo>
                  <a:lnTo>
                    <a:pt x="463669" y="245364"/>
                  </a:lnTo>
                  <a:lnTo>
                    <a:pt x="186301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324220" y="5462777"/>
              <a:ext cx="614680" cy="1186180"/>
            </a:xfrm>
            <a:custGeom>
              <a:avLst/>
              <a:gdLst/>
              <a:ahLst/>
              <a:cxnLst/>
              <a:rect l="l" t="t" r="r" b="b"/>
              <a:pathLst>
                <a:path w="614679" h="1186179">
                  <a:moveTo>
                    <a:pt x="463669" y="245364"/>
                  </a:moveTo>
                  <a:lnTo>
                    <a:pt x="431699" y="286424"/>
                  </a:lnTo>
                  <a:lnTo>
                    <a:pt x="406197" y="331047"/>
                  </a:lnTo>
                  <a:lnTo>
                    <a:pt x="387325" y="378507"/>
                  </a:lnTo>
                  <a:lnTo>
                    <a:pt x="375245" y="428076"/>
                  </a:lnTo>
                  <a:lnTo>
                    <a:pt x="370118" y="479028"/>
                  </a:lnTo>
                  <a:lnTo>
                    <a:pt x="372107" y="530634"/>
                  </a:lnTo>
                  <a:lnTo>
                    <a:pt x="381373" y="582168"/>
                  </a:lnTo>
                  <a:lnTo>
                    <a:pt x="397773" y="631332"/>
                  </a:lnTo>
                  <a:lnTo>
                    <a:pt x="420634" y="677243"/>
                  </a:lnTo>
                  <a:lnTo>
                    <a:pt x="449463" y="719335"/>
                  </a:lnTo>
                  <a:lnTo>
                    <a:pt x="483764" y="757043"/>
                  </a:lnTo>
                  <a:lnTo>
                    <a:pt x="523041" y="789800"/>
                  </a:lnTo>
                  <a:lnTo>
                    <a:pt x="566800" y="817041"/>
                  </a:lnTo>
                  <a:lnTo>
                    <a:pt x="614545" y="838200"/>
                  </a:lnTo>
                  <a:lnTo>
                    <a:pt x="488053" y="1185672"/>
                  </a:lnTo>
                  <a:lnTo>
                    <a:pt x="442721" y="1167652"/>
                  </a:lnTo>
                  <a:lnTo>
                    <a:pt x="398990" y="1146831"/>
                  </a:lnTo>
                  <a:lnTo>
                    <a:pt x="356963" y="1123324"/>
                  </a:lnTo>
                  <a:lnTo>
                    <a:pt x="316744" y="1097246"/>
                  </a:lnTo>
                  <a:lnTo>
                    <a:pt x="278436" y="1068713"/>
                  </a:lnTo>
                  <a:lnTo>
                    <a:pt x="242143" y="1037839"/>
                  </a:lnTo>
                  <a:lnTo>
                    <a:pt x="207968" y="1004738"/>
                  </a:lnTo>
                  <a:lnTo>
                    <a:pt x="176014" y="969527"/>
                  </a:lnTo>
                  <a:lnTo>
                    <a:pt x="146386" y="932321"/>
                  </a:lnTo>
                  <a:lnTo>
                    <a:pt x="119186" y="893233"/>
                  </a:lnTo>
                  <a:lnTo>
                    <a:pt x="94518" y="852379"/>
                  </a:lnTo>
                  <a:lnTo>
                    <a:pt x="72485" y="809875"/>
                  </a:lnTo>
                  <a:lnTo>
                    <a:pt x="53191" y="765835"/>
                  </a:lnTo>
                  <a:lnTo>
                    <a:pt x="36740" y="720374"/>
                  </a:lnTo>
                  <a:lnTo>
                    <a:pt x="23233" y="673608"/>
                  </a:lnTo>
                  <a:lnTo>
                    <a:pt x="12627" y="625764"/>
                  </a:lnTo>
                  <a:lnTo>
                    <a:pt x="5242" y="577700"/>
                  </a:lnTo>
                  <a:lnTo>
                    <a:pt x="1045" y="529563"/>
                  </a:lnTo>
                  <a:lnTo>
                    <a:pt x="0" y="481500"/>
                  </a:lnTo>
                  <a:lnTo>
                    <a:pt x="2070" y="433659"/>
                  </a:lnTo>
                  <a:lnTo>
                    <a:pt x="7220" y="386189"/>
                  </a:lnTo>
                  <a:lnTo>
                    <a:pt x="15415" y="339237"/>
                  </a:lnTo>
                  <a:lnTo>
                    <a:pt x="26618" y="292950"/>
                  </a:lnTo>
                  <a:lnTo>
                    <a:pt x="40795" y="247477"/>
                  </a:lnTo>
                  <a:lnTo>
                    <a:pt x="57910" y="202965"/>
                  </a:lnTo>
                  <a:lnTo>
                    <a:pt x="77927" y="159563"/>
                  </a:lnTo>
                  <a:lnTo>
                    <a:pt x="100810" y="117417"/>
                  </a:lnTo>
                  <a:lnTo>
                    <a:pt x="126524" y="76676"/>
                  </a:lnTo>
                  <a:lnTo>
                    <a:pt x="155033" y="37488"/>
                  </a:lnTo>
                  <a:lnTo>
                    <a:pt x="186301" y="0"/>
                  </a:lnTo>
                  <a:lnTo>
                    <a:pt x="463669" y="24536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510521" y="5212841"/>
              <a:ext cx="553720" cy="495300"/>
            </a:xfrm>
            <a:custGeom>
              <a:avLst/>
              <a:gdLst/>
              <a:ahLst/>
              <a:cxnLst/>
              <a:rect l="l" t="t" r="r" b="b"/>
              <a:pathLst>
                <a:path w="553720" h="495300">
                  <a:moveTo>
                    <a:pt x="553212" y="0"/>
                  </a:moveTo>
                  <a:lnTo>
                    <a:pt x="504618" y="1482"/>
                  </a:lnTo>
                  <a:lnTo>
                    <a:pt x="456506" y="6151"/>
                  </a:lnTo>
                  <a:lnTo>
                    <a:pt x="409018" y="13943"/>
                  </a:lnTo>
                  <a:lnTo>
                    <a:pt x="362297" y="24798"/>
                  </a:lnTo>
                  <a:lnTo>
                    <a:pt x="316487" y="38651"/>
                  </a:lnTo>
                  <a:lnTo>
                    <a:pt x="271731" y="55441"/>
                  </a:lnTo>
                  <a:lnTo>
                    <a:pt x="228172" y="75104"/>
                  </a:lnTo>
                  <a:lnTo>
                    <a:pt x="185955" y="97579"/>
                  </a:lnTo>
                  <a:lnTo>
                    <a:pt x="145221" y="122803"/>
                  </a:lnTo>
                  <a:lnTo>
                    <a:pt x="106116" y="150713"/>
                  </a:lnTo>
                  <a:lnTo>
                    <a:pt x="68781" y="181247"/>
                  </a:lnTo>
                  <a:lnTo>
                    <a:pt x="33362" y="214342"/>
                  </a:lnTo>
                  <a:lnTo>
                    <a:pt x="0" y="249935"/>
                  </a:lnTo>
                  <a:lnTo>
                    <a:pt x="277368" y="495299"/>
                  </a:lnTo>
                  <a:lnTo>
                    <a:pt x="314627" y="458163"/>
                  </a:lnTo>
                  <a:lnTo>
                    <a:pt x="356373" y="427126"/>
                  </a:lnTo>
                  <a:lnTo>
                    <a:pt x="401854" y="402507"/>
                  </a:lnTo>
                  <a:lnTo>
                    <a:pt x="450322" y="384623"/>
                  </a:lnTo>
                  <a:lnTo>
                    <a:pt x="501024" y="373792"/>
                  </a:lnTo>
                  <a:lnTo>
                    <a:pt x="553212" y="370331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510521" y="5212841"/>
              <a:ext cx="553720" cy="495300"/>
            </a:xfrm>
            <a:custGeom>
              <a:avLst/>
              <a:gdLst/>
              <a:ahLst/>
              <a:cxnLst/>
              <a:rect l="l" t="t" r="r" b="b"/>
              <a:pathLst>
                <a:path w="553720" h="495300">
                  <a:moveTo>
                    <a:pt x="553212" y="370331"/>
                  </a:moveTo>
                  <a:lnTo>
                    <a:pt x="501024" y="373792"/>
                  </a:lnTo>
                  <a:lnTo>
                    <a:pt x="450322" y="384623"/>
                  </a:lnTo>
                  <a:lnTo>
                    <a:pt x="401854" y="402507"/>
                  </a:lnTo>
                  <a:lnTo>
                    <a:pt x="356373" y="427126"/>
                  </a:lnTo>
                  <a:lnTo>
                    <a:pt x="314627" y="458163"/>
                  </a:lnTo>
                  <a:lnTo>
                    <a:pt x="277368" y="495299"/>
                  </a:lnTo>
                  <a:lnTo>
                    <a:pt x="0" y="249935"/>
                  </a:lnTo>
                  <a:lnTo>
                    <a:pt x="33362" y="214342"/>
                  </a:lnTo>
                  <a:lnTo>
                    <a:pt x="68781" y="181247"/>
                  </a:lnTo>
                  <a:lnTo>
                    <a:pt x="106116" y="150713"/>
                  </a:lnTo>
                  <a:lnTo>
                    <a:pt x="145221" y="122803"/>
                  </a:lnTo>
                  <a:lnTo>
                    <a:pt x="185955" y="97579"/>
                  </a:lnTo>
                  <a:lnTo>
                    <a:pt x="228172" y="75104"/>
                  </a:lnTo>
                  <a:lnTo>
                    <a:pt x="271731" y="55441"/>
                  </a:lnTo>
                  <a:lnTo>
                    <a:pt x="316487" y="38651"/>
                  </a:lnTo>
                  <a:lnTo>
                    <a:pt x="362297" y="24798"/>
                  </a:lnTo>
                  <a:lnTo>
                    <a:pt x="409018" y="13943"/>
                  </a:lnTo>
                  <a:lnTo>
                    <a:pt x="456506" y="6151"/>
                  </a:lnTo>
                  <a:lnTo>
                    <a:pt x="504618" y="1482"/>
                  </a:lnTo>
                  <a:lnTo>
                    <a:pt x="553212" y="0"/>
                  </a:lnTo>
                  <a:lnTo>
                    <a:pt x="553212" y="37033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1125771" y="5590603"/>
            <a:ext cx="100965" cy="100965"/>
            <a:chOff x="11125771" y="5590603"/>
            <a:chExt cx="100965" cy="100965"/>
          </a:xfrm>
        </p:grpSpPr>
        <p:sp>
          <p:nvSpPr>
            <p:cNvPr id="46" name="object 46" descr=""/>
            <p:cNvSpPr/>
            <p:nvPr/>
          </p:nvSpPr>
          <p:spPr>
            <a:xfrm>
              <a:off x="11130533" y="5595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1130533" y="5595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11261765" y="5490464"/>
            <a:ext cx="489584" cy="2952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5875" marR="5080" indent="-3810">
              <a:lnSpc>
                <a:spcPts val="1040"/>
              </a:lnSpc>
              <a:spcBef>
                <a:spcPts val="165"/>
              </a:spcBef>
            </a:pP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Separate accounts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1125771" y="5903023"/>
            <a:ext cx="100965" cy="100965"/>
            <a:chOff x="11125771" y="5903023"/>
            <a:chExt cx="100965" cy="100965"/>
          </a:xfrm>
        </p:grpSpPr>
        <p:sp>
          <p:nvSpPr>
            <p:cNvPr id="50" name="object 50" descr=""/>
            <p:cNvSpPr/>
            <p:nvPr/>
          </p:nvSpPr>
          <p:spPr>
            <a:xfrm>
              <a:off x="11130533" y="590778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7B7D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130533" y="590778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1263338" y="5866891"/>
            <a:ext cx="648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Public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funds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1125771" y="6213919"/>
            <a:ext cx="100965" cy="100965"/>
            <a:chOff x="11125771" y="6213919"/>
            <a:chExt cx="100965" cy="100965"/>
          </a:xfrm>
        </p:grpSpPr>
        <p:sp>
          <p:nvSpPr>
            <p:cNvPr id="54" name="object 54" descr=""/>
            <p:cNvSpPr/>
            <p:nvPr/>
          </p:nvSpPr>
          <p:spPr>
            <a:xfrm>
              <a:off x="11130533" y="62186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130533" y="62186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1260174" y="6113779"/>
            <a:ext cx="692785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04139" marR="5080" indent="-92075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Private</a:t>
            </a:r>
            <a:r>
              <a:rPr dirty="0" sz="900" spc="-30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funds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and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 other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6</a:t>
            </a:r>
          </a:p>
        </p:txBody>
      </p:sp>
      <p:sp>
        <p:nvSpPr>
          <p:cNvPr id="57" name="object 57" descr=""/>
          <p:cNvSpPr txBox="1"/>
          <p:nvPr/>
        </p:nvSpPr>
        <p:spPr>
          <a:xfrm>
            <a:off x="9715884" y="5329586"/>
            <a:ext cx="278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13%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407118" y="6016564"/>
            <a:ext cx="278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31%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844899" y="5845440"/>
            <a:ext cx="44767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" b="1">
                <a:solidFill>
                  <a:srgbClr val="1F396C"/>
                </a:solidFill>
                <a:latin typeface="Arial"/>
                <a:cs typeface="Arial"/>
              </a:rPr>
              <a:t>Vehicle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428299" y="6054487"/>
            <a:ext cx="278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56%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3544"/>
            <a:ext cx="12192000" cy="5934710"/>
          </a:xfrm>
          <a:custGeom>
            <a:avLst/>
            <a:gdLst/>
            <a:ahLst/>
            <a:cxnLst/>
            <a:rect l="l" t="t" r="r" b="b"/>
            <a:pathLst>
              <a:path w="12192000" h="5934709">
                <a:moveTo>
                  <a:pt x="12192000" y="0"/>
                </a:moveTo>
                <a:lnTo>
                  <a:pt x="0" y="0"/>
                </a:lnTo>
                <a:lnTo>
                  <a:pt x="0" y="5934456"/>
                </a:lnTo>
                <a:lnTo>
                  <a:pt x="12192000" y="59344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Asset</a:t>
            </a:r>
            <a:r>
              <a:rPr dirty="0" spc="-125"/>
              <a:t> </a:t>
            </a:r>
            <a:r>
              <a:rPr dirty="0" spc="-20"/>
              <a:t>&amp;</a:t>
            </a:r>
            <a:r>
              <a:rPr dirty="0" spc="-125"/>
              <a:t> </a:t>
            </a:r>
            <a:r>
              <a:rPr dirty="0" spc="-90"/>
              <a:t>Wealth</a:t>
            </a:r>
            <a:r>
              <a:rPr dirty="0" spc="-110"/>
              <a:t> </a:t>
            </a:r>
            <a:r>
              <a:rPr dirty="0" spc="-100"/>
              <a:t>Management</a:t>
            </a:r>
            <a:r>
              <a:rPr dirty="0" spc="-114"/>
              <a:t> </a:t>
            </a:r>
            <a:r>
              <a:rPr dirty="0" spc="-20"/>
              <a:t>–</a:t>
            </a:r>
            <a:r>
              <a:rPr dirty="0" spc="-130"/>
              <a:t> </a:t>
            </a:r>
            <a:r>
              <a:rPr dirty="0" spc="-100"/>
              <a:t>Alternative</a:t>
            </a:r>
            <a:r>
              <a:rPr dirty="0" spc="-60"/>
              <a:t> </a:t>
            </a:r>
            <a:r>
              <a:rPr dirty="0" spc="-65"/>
              <a:t>Investments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895" y="127048"/>
            <a:ext cx="652083" cy="65208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271734" y="961739"/>
            <a:ext cx="3754754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On-Balance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Alternative</a:t>
            </a:r>
            <a:r>
              <a:rPr dirty="0" sz="1400" spc="6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0518" y="835181"/>
            <a:ext cx="5437505" cy="291211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algn="ctr" marR="31115">
              <a:lnSpc>
                <a:spcPct val="100000"/>
              </a:lnSpc>
              <a:spcBef>
                <a:spcPts val="1110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Alternative</a:t>
            </a:r>
            <a:r>
              <a:rPr dirty="0" sz="1400" spc="5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  <a:p>
            <a:pPr algn="just" marL="201930" marR="32384" indent="-164465">
              <a:lnSpc>
                <a:spcPct val="102099"/>
              </a:lnSpc>
              <a:spcBef>
                <a:spcPts val="685"/>
              </a:spcBef>
              <a:buClr>
                <a:srgbClr val="2C4A6E"/>
              </a:buClr>
              <a:buFont typeface="Wingdings"/>
              <a:buChar char=""/>
              <a:tabLst>
                <a:tab pos="20193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Management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9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alternative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$527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million,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down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3%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compared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with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3Q23,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reflecting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placement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fees,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impact</a:t>
            </a:r>
            <a:r>
              <a:rPr dirty="0" sz="950" spc="1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1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higher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under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supervision</a:t>
            </a:r>
            <a:endParaRPr sz="950">
              <a:latin typeface="Arial"/>
              <a:cs typeface="Arial"/>
            </a:endParaRPr>
          </a:p>
          <a:p>
            <a:pPr marL="202565" indent="-164465">
              <a:lnSpc>
                <a:spcPct val="100000"/>
              </a:lnSpc>
              <a:spcBef>
                <a:spcPts val="720"/>
              </a:spcBef>
              <a:buClr>
                <a:srgbClr val="2C4A6E"/>
              </a:buClr>
              <a:buFont typeface="Wingdings"/>
              <a:buChar char=""/>
              <a:tabLst>
                <a:tab pos="20256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During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quarter,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alternative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increased</a:t>
            </a:r>
            <a:r>
              <a:rPr dirty="0" sz="9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$14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5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$328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marL="202565" indent="-164465">
              <a:lnSpc>
                <a:spcPct val="100000"/>
              </a:lnSpc>
              <a:spcBef>
                <a:spcPts val="730"/>
              </a:spcBef>
              <a:buClr>
                <a:srgbClr val="2C4A6E"/>
              </a:buClr>
              <a:buFont typeface="Wingdings"/>
              <a:buChar char=""/>
              <a:tabLst>
                <a:tab pos="20256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gross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third-party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alternatives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fundraising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across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strategies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was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$16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billion,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including:</a:t>
            </a:r>
            <a:endParaRPr sz="950">
              <a:latin typeface="Arial"/>
              <a:cs typeface="Arial"/>
            </a:endParaRPr>
          </a:p>
          <a:p>
            <a:pPr lvl="1" marL="412750" marR="31750" indent="-200025">
              <a:lnSpc>
                <a:spcPct val="102099"/>
              </a:lnSpc>
              <a:spcBef>
                <a:spcPts val="700"/>
              </a:spcBef>
              <a:buChar char="—"/>
              <a:tabLst>
                <a:tab pos="4140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$6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corporate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equity,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$5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credit,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real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estate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$4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in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hedge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funds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730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$303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raised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since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end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2019</a:t>
            </a:r>
            <a:endParaRPr sz="950">
              <a:latin typeface="Arial"/>
              <a:cs typeface="Arial"/>
            </a:endParaRPr>
          </a:p>
          <a:p>
            <a:pPr algn="just" marL="199390" marR="30480" indent="-161925">
              <a:lnSpc>
                <a:spcPct val="102099"/>
              </a:lnSpc>
              <a:spcBef>
                <a:spcPts val="695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During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quarter,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on-balance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sheet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alternative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declined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10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$2.2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$38.5 billion</a:t>
            </a:r>
            <a:endParaRPr sz="950">
              <a:latin typeface="Arial"/>
              <a:cs typeface="Arial"/>
            </a:endParaRPr>
          </a:p>
          <a:p>
            <a:pPr lvl="1" marL="413384" indent="-200025">
              <a:lnSpc>
                <a:spcPct val="100000"/>
              </a:lnSpc>
              <a:spcBef>
                <a:spcPts val="735"/>
              </a:spcBef>
              <a:buChar char="—"/>
              <a:tabLst>
                <a:tab pos="413384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Historical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principal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baseline="25641" sz="975">
                <a:solidFill>
                  <a:srgbClr val="1F396C"/>
                </a:solidFill>
                <a:latin typeface="Arial"/>
                <a:cs typeface="Arial"/>
              </a:rPr>
              <a:t>5</a:t>
            </a:r>
            <a:r>
              <a:rPr dirty="0" baseline="25641" sz="975" spc="217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declined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$1.7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$10.9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(attributed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of</a:t>
            </a:r>
            <a:endParaRPr sz="950">
              <a:latin typeface="Arial"/>
              <a:cs typeface="Arial"/>
            </a:endParaRPr>
          </a:p>
          <a:p>
            <a:pPr marL="414655" marR="30480" indent="-635">
              <a:lnSpc>
                <a:spcPct val="102099"/>
              </a:lnSpc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$4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billion)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included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$2.0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loans,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$2.8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debt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securities,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$3.6</a:t>
            </a:r>
            <a:r>
              <a:rPr dirty="0" sz="950" spc="1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of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equity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securities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$2.5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CIE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448971" y="4356665"/>
            <a:ext cx="3393440" cy="0"/>
          </a:xfrm>
          <a:custGeom>
            <a:avLst/>
            <a:gdLst/>
            <a:ahLst/>
            <a:cxnLst/>
            <a:rect l="l" t="t" r="r" b="b"/>
            <a:pathLst>
              <a:path w="3393440" h="0">
                <a:moveTo>
                  <a:pt x="0" y="0"/>
                </a:moveTo>
                <a:lnTo>
                  <a:pt x="3393325" y="0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38022" y="3836582"/>
            <a:ext cx="4224020" cy="5067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Alternative</a:t>
            </a:r>
            <a:r>
              <a:rPr dirty="0" sz="1400" spc="4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1400" spc="-2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1400" spc="5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1400" spc="-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Effective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baseline="24691" sz="1350" spc="-15" b="1">
                <a:solidFill>
                  <a:srgbClr val="1F396C"/>
                </a:solidFill>
                <a:latin typeface="Arial"/>
                <a:cs typeface="Arial"/>
              </a:rPr>
              <a:t>3</a:t>
            </a:r>
            <a:endParaRPr baseline="24691" sz="1350">
              <a:latin typeface="Arial"/>
              <a:cs typeface="Arial"/>
            </a:endParaRPr>
          </a:p>
          <a:p>
            <a:pPr algn="r" marR="854075">
              <a:lnSpc>
                <a:spcPct val="100000"/>
              </a:lnSpc>
              <a:spcBef>
                <a:spcPts val="890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56529" y="4424019"/>
            <a:ext cx="4629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solidFill>
                  <a:srgbClr val="1F396C"/>
                </a:solidFill>
                <a:latin typeface="Arial"/>
                <a:cs typeface="Arial"/>
              </a:rPr>
              <a:t>$ in</a:t>
            </a:r>
            <a:r>
              <a:rPr dirty="0" sz="700" spc="-10" i="1">
                <a:solidFill>
                  <a:srgbClr val="1F396C"/>
                </a:solidFill>
                <a:latin typeface="Arial"/>
                <a:cs typeface="Arial"/>
              </a:rPr>
              <a:t> billions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86257" y="4394256"/>
            <a:ext cx="27165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9395" algn="l"/>
              </a:tabLst>
            </a:pPr>
            <a:r>
              <a:rPr dirty="0" sz="1000" b="1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1000" spc="-5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00" spc="-25" b="1">
                <a:solidFill>
                  <a:srgbClr val="1F396C"/>
                </a:solidFill>
                <a:latin typeface="Arial"/>
                <a:cs typeface="Arial"/>
              </a:rPr>
              <a:t>AUS</a:t>
            </a:r>
            <a:r>
              <a:rPr dirty="0" sz="1000" b="1">
                <a:solidFill>
                  <a:srgbClr val="1F396C"/>
                </a:solidFill>
                <a:latin typeface="Arial"/>
                <a:cs typeface="Arial"/>
              </a:rPr>
              <a:t>	Effective</a:t>
            </a:r>
            <a:r>
              <a:rPr dirty="0" sz="1000" spc="-4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F396C"/>
                </a:solidFill>
                <a:latin typeface="Arial"/>
                <a:cs typeface="Arial"/>
              </a:rPr>
              <a:t>Fees</a:t>
            </a:r>
            <a:r>
              <a:rPr dirty="0" sz="1000" spc="-4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(bps)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409460" y="4578915"/>
          <a:ext cx="5509260" cy="155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789940"/>
                <a:gridCol w="906144"/>
                <a:gridCol w="1696720"/>
              </a:tblGrid>
              <a:tr h="222250"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Corporate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1F48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Credit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E2EBF4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6D5E8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Hedge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funds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115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Funds and</a:t>
                      </a:r>
                      <a:r>
                        <a:rPr dirty="0" sz="1000" spc="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discretionary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accounts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285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F396C"/>
                      </a:solidFill>
                      <a:prstDash val="solid"/>
                    </a:lnT>
                    <a:lnB w="1905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1F487C"/>
                      </a:solidFill>
                      <a:prstDash val="solid"/>
                    </a:lnT>
                    <a:lnB w="19050">
                      <a:solidFill>
                        <a:srgbClr val="1F487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Advisory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accounts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 gridSpan="2"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F396C"/>
                      </a:solidFill>
                      <a:prstDash val="solid"/>
                    </a:lnT>
                    <a:lnB w="1905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1F487C"/>
                      </a:solidFill>
                      <a:prstDash val="solid"/>
                    </a:lnT>
                    <a:lnB w="1905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alternative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investments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1905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 descr=""/>
          <p:cNvSpPr/>
          <p:nvPr/>
        </p:nvSpPr>
        <p:spPr>
          <a:xfrm>
            <a:off x="409460" y="3780104"/>
            <a:ext cx="5431790" cy="27940"/>
          </a:xfrm>
          <a:custGeom>
            <a:avLst/>
            <a:gdLst/>
            <a:ahLst/>
            <a:cxnLst/>
            <a:rect l="l" t="t" r="r" b="b"/>
            <a:pathLst>
              <a:path w="5431790" h="27939">
                <a:moveTo>
                  <a:pt x="5431536" y="0"/>
                </a:moveTo>
                <a:lnTo>
                  <a:pt x="0" y="0"/>
                </a:lnTo>
                <a:lnTo>
                  <a:pt x="0" y="27432"/>
                </a:lnTo>
                <a:lnTo>
                  <a:pt x="5431536" y="27432"/>
                </a:lnTo>
                <a:lnTo>
                  <a:pt x="5431536" y="0"/>
                </a:lnTo>
                <a:close/>
              </a:path>
            </a:pathLst>
          </a:custGeom>
          <a:solidFill>
            <a:srgbClr val="25396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6483096" y="1414606"/>
          <a:ext cx="4588510" cy="116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140"/>
                <a:gridCol w="984885"/>
                <a:gridCol w="1137920"/>
              </a:tblGrid>
              <a:tr h="165735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billions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Loans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Debt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securities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 gridSpan="2"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9.4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securities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 gridSpan="2"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13.4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42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CIE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r>
                        <a:rPr dirty="0" sz="1000" spc="-3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baseline="25641" sz="975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 gridSpan="2"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6.3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B w="9525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On-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B/S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alternative</a:t>
                      </a:r>
                      <a:r>
                        <a:rPr dirty="0" sz="1000" spc="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T w="9525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38.5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6487159" y="3048065"/>
          <a:ext cx="4584700" cy="96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4585"/>
                <a:gridCol w="981075"/>
                <a:gridCol w="1132839"/>
              </a:tblGrid>
              <a:tr h="165735"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billions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1F396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Client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co-invest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19.1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Firmwide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initiatives</a:t>
                      </a:r>
                      <a:r>
                        <a:rPr dirty="0" sz="1000" spc="-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CRA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Historical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principal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r>
                        <a:rPr dirty="0" baseline="25641" sz="975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25641" sz="975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10.9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On-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B/S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alternative</a:t>
                      </a:r>
                      <a:r>
                        <a:rPr dirty="0" sz="1000" spc="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38.5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1F396C"/>
                      </a:solidFill>
                      <a:prstDash val="solid"/>
                    </a:lnT>
                    <a:lnB w="12700">
                      <a:solidFill>
                        <a:srgbClr val="1F396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/>
          <p:nvPr/>
        </p:nvSpPr>
        <p:spPr>
          <a:xfrm>
            <a:off x="6099047" y="1179575"/>
            <a:ext cx="0" cy="5538470"/>
          </a:xfrm>
          <a:custGeom>
            <a:avLst/>
            <a:gdLst/>
            <a:ahLst/>
            <a:cxnLst/>
            <a:rect l="l" t="t" r="r" b="b"/>
            <a:pathLst>
              <a:path w="0" h="5538470">
                <a:moveTo>
                  <a:pt x="0" y="0"/>
                </a:moveTo>
                <a:lnTo>
                  <a:pt x="0" y="5538292"/>
                </a:lnTo>
              </a:path>
            </a:pathLst>
          </a:custGeom>
          <a:ln w="12700">
            <a:solidFill>
              <a:srgbClr val="8F8F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554848" y="4469017"/>
            <a:ext cx="2684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1F396C"/>
                </a:solidFill>
                <a:latin typeface="Arial"/>
                <a:cs typeface="Arial"/>
              </a:rPr>
              <a:t>Historical</a:t>
            </a:r>
            <a:r>
              <a:rPr dirty="0" sz="1000" spc="-5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F396C"/>
                </a:solidFill>
                <a:latin typeface="Arial"/>
                <a:cs typeface="Arial"/>
              </a:rPr>
              <a:t>Principal</a:t>
            </a:r>
            <a:r>
              <a:rPr dirty="0" sz="1000" spc="-5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F396C"/>
                </a:solidFill>
                <a:latin typeface="Arial"/>
                <a:cs typeface="Arial"/>
              </a:rPr>
              <a:t>Investments</a:t>
            </a:r>
            <a:r>
              <a:rPr dirty="0" sz="1000" spc="-6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1F396C"/>
                </a:solidFill>
                <a:latin typeface="Arial"/>
                <a:cs typeface="Arial"/>
              </a:rPr>
              <a:t>Rollforward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7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8390845" y="4714380"/>
            <a:ext cx="4629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solidFill>
                  <a:srgbClr val="1F396C"/>
                </a:solidFill>
                <a:latin typeface="Arial"/>
                <a:cs typeface="Arial"/>
              </a:rPr>
              <a:t>$ in</a:t>
            </a:r>
            <a:r>
              <a:rPr dirty="0" sz="700" spc="-10" i="1">
                <a:solidFill>
                  <a:srgbClr val="1F396C"/>
                </a:solidFill>
                <a:latin typeface="Arial"/>
                <a:cs typeface="Arial"/>
              </a:rPr>
              <a:t> billions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771274" y="4684617"/>
            <a:ext cx="3352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6487159" y="4869277"/>
          <a:ext cx="4584700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4585"/>
                <a:gridCol w="974089"/>
                <a:gridCol w="1139825"/>
              </a:tblGrid>
              <a:tr h="20066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Beginning</a:t>
                      </a:r>
                      <a:r>
                        <a:rPr dirty="0" sz="1000" spc="-4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2700">
                      <a:solidFill>
                        <a:srgbClr val="1F396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1F396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Additions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 gridSpan="2">
                  <a:txBody>
                    <a:bodyPr/>
                    <a:lstStyle/>
                    <a:p>
                      <a:pPr algn="r" marR="279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Dispositions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paydowns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 gridSpan="2"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(2.0)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mark-ups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(mark-downs)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 gridSpan="2">
                  <a:txBody>
                    <a:bodyPr/>
                    <a:lstStyle/>
                    <a:p>
                      <a:pPr algn="r" marR="279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change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(1.7)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Ending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10.9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486" y="239638"/>
            <a:ext cx="726896" cy="54517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923544"/>
            <a:ext cx="12189460" cy="5934710"/>
          </a:xfrm>
          <a:custGeom>
            <a:avLst/>
            <a:gdLst/>
            <a:ahLst/>
            <a:cxnLst/>
            <a:rect l="l" t="t" r="r" b="b"/>
            <a:pathLst>
              <a:path w="12189460" h="5934709">
                <a:moveTo>
                  <a:pt x="12188952" y="0"/>
                </a:moveTo>
                <a:lnTo>
                  <a:pt x="0" y="0"/>
                </a:lnTo>
                <a:lnTo>
                  <a:pt x="0" y="5934456"/>
                </a:lnTo>
                <a:lnTo>
                  <a:pt x="12188952" y="5934456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Platform</a:t>
            </a:r>
            <a:r>
              <a:rPr dirty="0" spc="-105"/>
              <a:t> </a:t>
            </a:r>
            <a:r>
              <a:rPr dirty="0" spc="-80"/>
              <a:t>Solutions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297652" y="962113"/>
            <a:ext cx="150177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Financial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06268" y="837774"/>
            <a:ext cx="5565140" cy="278574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 marR="73660">
              <a:lnSpc>
                <a:spcPct val="100000"/>
              </a:lnSpc>
              <a:spcBef>
                <a:spcPts val="1100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Platform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Solutions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Highlights</a:t>
            </a:r>
            <a:endParaRPr sz="1400">
              <a:latin typeface="Arial"/>
              <a:cs typeface="Arial"/>
            </a:endParaRPr>
          </a:p>
          <a:p>
            <a:pPr algn="just" marL="199390" indent="-161290">
              <a:lnSpc>
                <a:spcPct val="100000"/>
              </a:lnSpc>
              <a:spcBef>
                <a:spcPts val="70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were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YoY</a:t>
            </a:r>
            <a:endParaRPr sz="950">
              <a:latin typeface="Arial"/>
              <a:cs typeface="Arial"/>
            </a:endParaRPr>
          </a:p>
          <a:p>
            <a:pPr algn="just" lvl="1" marL="412750" marR="30480" indent="-200025">
              <a:lnSpc>
                <a:spcPct val="102699"/>
              </a:lnSpc>
              <a:spcBef>
                <a:spcPts val="484"/>
              </a:spcBef>
              <a:buChar char="—"/>
              <a:tabLst>
                <a:tab pos="41465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Consumer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platforms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from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GM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program,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including</a:t>
            </a:r>
            <a:r>
              <a:rPr dirty="0" sz="950" spc="5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50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loss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planned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transitioning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program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another</a:t>
            </a:r>
            <a:r>
              <a:rPr dirty="0" sz="950" spc="7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issuer,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partially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offset</a:t>
            </a:r>
            <a:r>
              <a:rPr dirty="0" sz="950" spc="8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by </a:t>
            </a:r>
            <a:r>
              <a:rPr dirty="0" sz="950" spc="-25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higher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card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balances</a:t>
            </a:r>
            <a:endParaRPr sz="950">
              <a:latin typeface="Arial"/>
              <a:cs typeface="Arial"/>
            </a:endParaRPr>
          </a:p>
          <a:p>
            <a:pPr algn="just" lvl="1" marL="412750" marR="31115" indent="-200025">
              <a:lnSpc>
                <a:spcPct val="102099"/>
              </a:lnSpc>
              <a:spcBef>
                <a:spcPts val="695"/>
              </a:spcBef>
              <a:buChar char="—"/>
              <a:tabLst>
                <a:tab pos="41402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Transaction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banking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other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primarily</a:t>
            </a:r>
            <a:r>
              <a:rPr dirty="0" sz="950" spc="114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mark-downs</a:t>
            </a:r>
            <a:r>
              <a:rPr dirty="0" sz="950" spc="1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1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1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seller</a:t>
            </a:r>
            <a:r>
              <a:rPr dirty="0" sz="950" spc="1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financing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	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loans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portfolio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that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was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transferred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held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sale,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and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lower</a:t>
            </a:r>
            <a:r>
              <a:rPr dirty="0" sz="950" spc="6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average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deposit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balances</a:t>
            </a:r>
            <a:endParaRPr sz="950">
              <a:latin typeface="Arial"/>
              <a:cs typeface="Arial"/>
            </a:endParaRPr>
          </a:p>
          <a:p>
            <a:pPr marL="198755" marR="31115" indent="-161290">
              <a:lnSpc>
                <a:spcPct val="102099"/>
              </a:lnSpc>
              <a:spcBef>
                <a:spcPts val="710"/>
              </a:spcBef>
              <a:buClr>
                <a:srgbClr val="2C4A6E"/>
              </a:buClr>
              <a:buFont typeface="Wingdings"/>
              <a:buChar char=""/>
              <a:tabLst>
                <a:tab pos="198755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provision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for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losses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$452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million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reflected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provisions</a:t>
            </a:r>
            <a:r>
              <a:rPr dirty="0" sz="950" spc="9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related</a:t>
            </a:r>
            <a:r>
              <a:rPr dirty="0" sz="950" spc="9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the</a:t>
            </a:r>
            <a:r>
              <a:rPr dirty="0" sz="950" spc="8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credit</a:t>
            </a:r>
            <a:r>
              <a:rPr dirty="0" sz="950" spc="10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20">
                <a:solidFill>
                  <a:srgbClr val="1F396C"/>
                </a:solidFill>
                <a:latin typeface="Arial"/>
                <a:cs typeface="Arial"/>
              </a:rPr>
              <a:t>card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portfolio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(primarily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driven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by</a:t>
            </a:r>
            <a:r>
              <a:rPr dirty="0" sz="950" spc="7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6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charge-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offs)</a:t>
            </a:r>
            <a:endParaRPr sz="950">
              <a:latin typeface="Arial"/>
              <a:cs typeface="Arial"/>
            </a:endParaRPr>
          </a:p>
          <a:p>
            <a:pPr algn="just" marL="199390" indent="-161290">
              <a:lnSpc>
                <a:spcPct val="100000"/>
              </a:lnSpc>
              <a:spcBef>
                <a:spcPts val="620"/>
              </a:spcBef>
              <a:buClr>
                <a:srgbClr val="2C4A6E"/>
              </a:buClr>
              <a:buFont typeface="Wingdings"/>
              <a:buChar char=""/>
              <a:tabLst>
                <a:tab pos="19939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3Q24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select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data</a:t>
            </a:r>
            <a:r>
              <a:rPr dirty="0" baseline="25641" sz="975" spc="-15">
                <a:solidFill>
                  <a:srgbClr val="1F396C"/>
                </a:solidFill>
                <a:latin typeface="Arial"/>
                <a:cs typeface="Arial"/>
              </a:rPr>
              <a:t>3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52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Total</a:t>
            </a:r>
            <a:r>
              <a:rPr dirty="0" sz="950" spc="1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assets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5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$60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73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Loan</a:t>
            </a:r>
            <a:r>
              <a:rPr dirty="0" sz="950" spc="2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balance</a:t>
            </a:r>
            <a:r>
              <a:rPr dirty="0" sz="950" spc="1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$18</a:t>
            </a:r>
            <a:r>
              <a:rPr dirty="0" sz="950" spc="3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billion</a:t>
            </a:r>
            <a:endParaRPr sz="950">
              <a:latin typeface="Arial"/>
              <a:cs typeface="Arial"/>
            </a:endParaRPr>
          </a:p>
          <a:p>
            <a:pPr lvl="1" marL="412750" indent="-200025">
              <a:lnSpc>
                <a:spcPct val="100000"/>
              </a:lnSpc>
              <a:spcBef>
                <a:spcPts val="720"/>
              </a:spcBef>
              <a:buChar char="—"/>
              <a:tabLst>
                <a:tab pos="412750" algn="l"/>
              </a:tabLst>
            </a:pP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interest</a:t>
            </a:r>
            <a:r>
              <a:rPr dirty="0" sz="950" spc="2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income</a:t>
            </a:r>
            <a:r>
              <a:rPr dirty="0" sz="950" spc="4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of</a:t>
            </a:r>
            <a:r>
              <a:rPr dirty="0" sz="950" spc="35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1F396C"/>
                </a:solidFill>
                <a:latin typeface="Arial"/>
                <a:cs typeface="Arial"/>
              </a:rPr>
              <a:t>$744</a:t>
            </a:r>
            <a:r>
              <a:rPr dirty="0" sz="950" spc="40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1F396C"/>
                </a:solidFill>
                <a:latin typeface="Arial"/>
                <a:cs typeface="Arial"/>
              </a:rPr>
              <a:t>million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9457" y="1179575"/>
          <a:ext cx="6122670" cy="553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510"/>
                <a:gridCol w="290194"/>
                <a:gridCol w="503555"/>
                <a:gridCol w="795654"/>
                <a:gridCol w="795654"/>
                <a:gridCol w="795654"/>
                <a:gridCol w="805179"/>
              </a:tblGrid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32384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 in</a:t>
                      </a:r>
                      <a:r>
                        <a:rPr dirty="0" sz="700" spc="-10" i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millions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2Q24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5745" marR="232410" indent="66675">
                        <a:lnSpc>
                          <a:spcPct val="100000"/>
                        </a:lnSpc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R w="12700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3050" marR="232410" indent="-2794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3Q24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5745" marR="241935" indent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dirty="0" sz="1000" spc="-20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3Q23 </a:t>
                      </a:r>
                      <a:r>
                        <a:rPr dirty="0" sz="1000" spc="-25" b="1">
                          <a:solidFill>
                            <a:srgbClr val="00355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2075">
                    <a:lnR w="12700">
                      <a:solidFill>
                        <a:srgbClr val="8F8F8F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Consumer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platforms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1,550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Transaction</a:t>
                      </a:r>
                      <a:r>
                        <a:rPr dirty="0" sz="1000" spc="-5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banking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(17)%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(25)%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(11)%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revenues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391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1,758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Provision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losses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N.M.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1,091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expenses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498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(60)%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1,490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(48)%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B w="12700">
                      <a:solidFill>
                        <a:srgbClr val="16365D"/>
                      </a:solidFill>
                      <a:prstDash val="solid"/>
                    </a:lnB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Pre-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(loss)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(559)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(280)%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48615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(823)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16365D"/>
                      </a:solidFill>
                      <a:prstDash val="solid"/>
                    </a:lnT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(loss)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(430)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(274)%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48615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(637)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earnings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(loss)</a:t>
                      </a:r>
                      <a:r>
                        <a:rPr dirty="0" sz="1000" spc="-1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4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(437)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(264)%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48615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(656)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53%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6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4,508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313690" algn="l"/>
                        </a:tabLst>
                      </a:pPr>
                      <a:r>
                        <a:rPr dirty="0" sz="1000" spc="-5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00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4,547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C6D5E8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000" spc="-3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000" spc="-2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55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equity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8425">
                    <a:solidFill>
                      <a:srgbClr val="E3E4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(38.8)%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(27.8)pp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2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4.8pp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 b="1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(19.2)%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00" spc="-10">
                          <a:solidFill>
                            <a:srgbClr val="1F396C"/>
                          </a:solidFill>
                          <a:latin typeface="Arial"/>
                          <a:cs typeface="Arial"/>
                        </a:rPr>
                        <a:t>26.3pp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2EBF4"/>
                    </a:solidFill>
                  </a:tcPr>
                </a:tc>
              </a:tr>
              <a:tr h="139573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8F8F8F"/>
                      </a:solidFill>
                      <a:prstDash val="solid"/>
                    </a:lnR>
                    <a:solidFill>
                      <a:srgbClr val="E3E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6404081" y="85445"/>
            <a:ext cx="5579745" cy="6323965"/>
            <a:chOff x="6404081" y="85445"/>
            <a:chExt cx="5579745" cy="6323965"/>
          </a:xfrm>
        </p:grpSpPr>
        <p:sp>
          <p:nvSpPr>
            <p:cNvPr id="9" name="object 9" descr=""/>
            <p:cNvSpPr/>
            <p:nvPr/>
          </p:nvSpPr>
          <p:spPr>
            <a:xfrm>
              <a:off x="11066322" y="85445"/>
              <a:ext cx="917575" cy="820419"/>
            </a:xfrm>
            <a:custGeom>
              <a:avLst/>
              <a:gdLst/>
              <a:ahLst/>
              <a:cxnLst/>
              <a:rect l="l" t="t" r="r" b="b"/>
              <a:pathLst>
                <a:path w="917575" h="820419">
                  <a:moveTo>
                    <a:pt x="917244" y="0"/>
                  </a:moveTo>
                  <a:lnTo>
                    <a:pt x="0" y="0"/>
                  </a:lnTo>
                  <a:lnTo>
                    <a:pt x="0" y="820000"/>
                  </a:lnTo>
                  <a:lnTo>
                    <a:pt x="917244" y="820000"/>
                  </a:lnTo>
                  <a:lnTo>
                    <a:pt x="91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95" y="127048"/>
              <a:ext cx="652083" cy="65208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425196" y="3703320"/>
              <a:ext cx="5430520" cy="27940"/>
            </a:xfrm>
            <a:custGeom>
              <a:avLst/>
              <a:gdLst/>
              <a:ahLst/>
              <a:cxnLst/>
              <a:rect l="l" t="t" r="r" b="b"/>
              <a:pathLst>
                <a:path w="5430520" h="27939">
                  <a:moveTo>
                    <a:pt x="5429923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5429923" y="27431"/>
                  </a:lnTo>
                  <a:lnTo>
                    <a:pt x="5429923" y="0"/>
                  </a:lnTo>
                  <a:close/>
                </a:path>
              </a:pathLst>
            </a:custGeom>
            <a:solidFill>
              <a:srgbClr val="253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00087" y="6173723"/>
              <a:ext cx="3912235" cy="231140"/>
            </a:xfrm>
            <a:custGeom>
              <a:avLst/>
              <a:gdLst/>
              <a:ahLst/>
              <a:cxnLst/>
              <a:rect l="l" t="t" r="r" b="b"/>
              <a:pathLst>
                <a:path w="3912234" h="231139">
                  <a:moveTo>
                    <a:pt x="0" y="56387"/>
                  </a:moveTo>
                  <a:lnTo>
                    <a:pt x="781811" y="56387"/>
                  </a:lnTo>
                  <a:lnTo>
                    <a:pt x="781811" y="230720"/>
                  </a:lnTo>
                  <a:lnTo>
                    <a:pt x="0" y="230720"/>
                  </a:lnTo>
                  <a:lnTo>
                    <a:pt x="0" y="56387"/>
                  </a:lnTo>
                  <a:close/>
                </a:path>
                <a:path w="3912234" h="231139">
                  <a:moveTo>
                    <a:pt x="1565147" y="21335"/>
                  </a:moveTo>
                  <a:lnTo>
                    <a:pt x="2346959" y="21335"/>
                  </a:lnTo>
                  <a:lnTo>
                    <a:pt x="2346959" y="230720"/>
                  </a:lnTo>
                  <a:lnTo>
                    <a:pt x="1565147" y="230720"/>
                  </a:lnTo>
                  <a:lnTo>
                    <a:pt x="1565147" y="21335"/>
                  </a:lnTo>
                  <a:close/>
                </a:path>
                <a:path w="3912234" h="231139">
                  <a:moveTo>
                    <a:pt x="3130295" y="0"/>
                  </a:moveTo>
                  <a:lnTo>
                    <a:pt x="3912107" y="0"/>
                  </a:lnTo>
                  <a:lnTo>
                    <a:pt x="3912107" y="230720"/>
                  </a:lnTo>
                  <a:lnTo>
                    <a:pt x="3130295" y="230720"/>
                  </a:lnTo>
                  <a:lnTo>
                    <a:pt x="3130295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365235" y="4401312"/>
              <a:ext cx="782320" cy="1793875"/>
            </a:xfrm>
            <a:custGeom>
              <a:avLst/>
              <a:gdLst/>
              <a:ahLst/>
              <a:cxnLst/>
              <a:rect l="l" t="t" r="r" b="b"/>
              <a:pathLst>
                <a:path w="782320" h="1793875">
                  <a:moveTo>
                    <a:pt x="781812" y="0"/>
                  </a:moveTo>
                  <a:lnTo>
                    <a:pt x="0" y="0"/>
                  </a:lnTo>
                  <a:lnTo>
                    <a:pt x="0" y="1793748"/>
                  </a:lnTo>
                  <a:lnTo>
                    <a:pt x="781812" y="1793748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365235" y="4401312"/>
              <a:ext cx="782320" cy="1793875"/>
            </a:xfrm>
            <a:custGeom>
              <a:avLst/>
              <a:gdLst/>
              <a:ahLst/>
              <a:cxnLst/>
              <a:rect l="l" t="t" r="r" b="b"/>
              <a:pathLst>
                <a:path w="782320" h="1793875">
                  <a:moveTo>
                    <a:pt x="0" y="0"/>
                  </a:moveTo>
                  <a:lnTo>
                    <a:pt x="781812" y="0"/>
                  </a:lnTo>
                  <a:lnTo>
                    <a:pt x="781812" y="1793748"/>
                  </a:lnTo>
                  <a:lnTo>
                    <a:pt x="0" y="17937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08844" y="6404446"/>
              <a:ext cx="4695190" cy="0"/>
            </a:xfrm>
            <a:custGeom>
              <a:avLst/>
              <a:gdLst/>
              <a:ahLst/>
              <a:cxnLst/>
              <a:rect l="l" t="t" r="r" b="b"/>
              <a:pathLst>
                <a:path w="4695190" h="0">
                  <a:moveTo>
                    <a:pt x="0" y="0"/>
                  </a:moveTo>
                  <a:lnTo>
                    <a:pt x="4695190" y="0"/>
                  </a:lnTo>
                </a:path>
              </a:pathLst>
            </a:custGeom>
            <a:ln w="9525">
              <a:solidFill>
                <a:srgbClr val="0035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800088" y="6230111"/>
            <a:ext cx="782320" cy="174625"/>
          </a:xfrm>
          <a:prstGeom prst="rect">
            <a:avLst/>
          </a:prstGeom>
          <a:solidFill>
            <a:srgbClr val="7399C5"/>
          </a:solidFill>
        </p:spPr>
        <p:txBody>
          <a:bodyPr wrap="square" lIns="0" tIns="1397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110"/>
              </a:spcBef>
            </a:pP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$58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65235" y="6195059"/>
            <a:ext cx="782320" cy="209550"/>
          </a:xfrm>
          <a:prstGeom prst="rect">
            <a:avLst/>
          </a:prstGeom>
          <a:solidFill>
            <a:srgbClr val="7399C5"/>
          </a:solidFill>
        </p:spPr>
        <p:txBody>
          <a:bodyPr wrap="square" lIns="0" tIns="31115" rIns="0" bIns="0" rtlCol="0" vert="horz">
            <a:spAutoFit/>
          </a:bodyPr>
          <a:lstStyle/>
          <a:p>
            <a:pPr algn="ctr" marL="31115">
              <a:lnSpc>
                <a:spcPct val="100000"/>
              </a:lnSpc>
              <a:spcBef>
                <a:spcPts val="245"/>
              </a:spcBef>
            </a:pP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$70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30383" y="6173723"/>
            <a:ext cx="782320" cy="231140"/>
          </a:xfrm>
          <a:prstGeom prst="rect">
            <a:avLst/>
          </a:prstGeom>
          <a:solidFill>
            <a:srgbClr val="7399C5"/>
          </a:solidFill>
        </p:spPr>
        <p:txBody>
          <a:bodyPr wrap="square" lIns="0" tIns="41910" rIns="0" bIns="0" rtlCol="0" vert="horz">
            <a:spAutoFit/>
          </a:bodyPr>
          <a:lstStyle/>
          <a:p>
            <a:pPr algn="ctr" marL="31115">
              <a:lnSpc>
                <a:spcPct val="100000"/>
              </a:lnSpc>
              <a:spcBef>
                <a:spcPts val="330"/>
              </a:spcBef>
            </a:pP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$77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00088" y="5233415"/>
            <a:ext cx="782320" cy="974090"/>
          </a:xfrm>
          <a:prstGeom prst="rect">
            <a:avLst/>
          </a:prstGeom>
          <a:solidFill>
            <a:srgbClr val="1F396C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$333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644108" y="5211678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$599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930383" y="4672584"/>
            <a:ext cx="782320" cy="1511935"/>
          </a:xfrm>
          <a:prstGeom prst="rect">
            <a:avLst/>
          </a:prstGeom>
          <a:solidFill>
            <a:srgbClr val="1F396C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$501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39095" y="6450004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604205" y="6450004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2Q24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169315" y="6450004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0355F"/>
                </a:solidFill>
                <a:latin typeface="Arial"/>
                <a:cs typeface="Arial"/>
              </a:rPr>
              <a:t>3Q23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952048" y="4828794"/>
            <a:ext cx="67310" cy="67310"/>
            <a:chOff x="10952048" y="4828794"/>
            <a:chExt cx="67310" cy="67310"/>
          </a:xfrm>
        </p:grpSpPr>
        <p:sp>
          <p:nvSpPr>
            <p:cNvPr id="26" name="object 26" descr=""/>
            <p:cNvSpPr/>
            <p:nvPr/>
          </p:nvSpPr>
          <p:spPr>
            <a:xfrm>
              <a:off x="10956811" y="483355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1F3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956811" y="483355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1025497" y="4771744"/>
            <a:ext cx="553720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Consumer platforms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0952048" y="5272595"/>
            <a:ext cx="67310" cy="67310"/>
            <a:chOff x="10952048" y="5272595"/>
            <a:chExt cx="67310" cy="67310"/>
          </a:xfrm>
        </p:grpSpPr>
        <p:sp>
          <p:nvSpPr>
            <p:cNvPr id="30" name="object 30" descr=""/>
            <p:cNvSpPr/>
            <p:nvPr/>
          </p:nvSpPr>
          <p:spPr>
            <a:xfrm>
              <a:off x="10956811" y="527735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42" y="0"/>
                  </a:moveTo>
                  <a:lnTo>
                    <a:pt x="0" y="0"/>
                  </a:lnTo>
                  <a:lnTo>
                    <a:pt x="0" y="57442"/>
                  </a:lnTo>
                  <a:lnTo>
                    <a:pt x="57442" y="57442"/>
                  </a:lnTo>
                  <a:lnTo>
                    <a:pt x="57442" y="0"/>
                  </a:lnTo>
                  <a:close/>
                </a:path>
              </a:pathLst>
            </a:custGeom>
            <a:solidFill>
              <a:srgbClr val="73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956811" y="5277358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0"/>
                  </a:moveTo>
                  <a:lnTo>
                    <a:pt x="57442" y="0"/>
                  </a:lnTo>
                  <a:lnTo>
                    <a:pt x="57442" y="57442"/>
                  </a:lnTo>
                  <a:lnTo>
                    <a:pt x="0" y="574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1025497" y="5215545"/>
            <a:ext cx="939800" cy="2940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Transaction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banking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355F"/>
                </a:solidFill>
                <a:latin typeface="Arial"/>
                <a:cs typeface="Arial"/>
              </a:rPr>
              <a:t>and</a:t>
            </a:r>
            <a:r>
              <a:rPr dirty="0" sz="900" spc="-10">
                <a:solidFill>
                  <a:srgbClr val="00355F"/>
                </a:solidFill>
                <a:latin typeface="Arial"/>
                <a:cs typeface="Arial"/>
              </a:rPr>
              <a:t> other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r>
              <a:rPr dirty="0" spc="-25"/>
              <a:t>8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7022687" y="4985522"/>
            <a:ext cx="306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$391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110219" y="3762549"/>
            <a:ext cx="4060825" cy="8470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Platform</a:t>
            </a:r>
            <a:r>
              <a:rPr dirty="0" sz="1400" spc="-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Solutions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Net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Revenues</a:t>
            </a:r>
            <a:r>
              <a:rPr dirty="0" sz="1400" spc="2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($</a:t>
            </a:r>
            <a:r>
              <a:rPr dirty="0" sz="1400" spc="1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396C"/>
                </a:solidFill>
                <a:latin typeface="Arial"/>
                <a:cs typeface="Arial"/>
              </a:rPr>
              <a:t>in</a:t>
            </a:r>
            <a:r>
              <a:rPr dirty="0" sz="1400" spc="5" b="1">
                <a:solidFill>
                  <a:srgbClr val="1F396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396C"/>
                </a:solidFill>
                <a:latin typeface="Arial"/>
                <a:cs typeface="Arial"/>
              </a:rPr>
              <a:t>millions)</a:t>
            </a:r>
            <a:endParaRPr sz="1400">
              <a:latin typeface="Arial"/>
              <a:cs typeface="Arial"/>
            </a:endParaRPr>
          </a:p>
          <a:p>
            <a:pPr algn="ctr" marR="793750">
              <a:lnSpc>
                <a:spcPct val="100000"/>
              </a:lnSpc>
              <a:spcBef>
                <a:spcPts val="1580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$669</a:t>
            </a:r>
            <a:endParaRPr sz="1000">
              <a:latin typeface="Arial"/>
              <a:cs typeface="Arial"/>
            </a:endParaRPr>
          </a:p>
          <a:p>
            <a:pPr algn="r" marR="718185">
              <a:lnSpc>
                <a:spcPct val="100000"/>
              </a:lnSpc>
              <a:spcBef>
                <a:spcPts val="790"/>
              </a:spcBef>
            </a:pPr>
            <a:r>
              <a:rPr dirty="0" sz="1000" spc="-20" b="1">
                <a:solidFill>
                  <a:srgbClr val="1F396C"/>
                </a:solidFill>
                <a:latin typeface="Arial"/>
                <a:cs typeface="Arial"/>
              </a:rPr>
              <a:t>$578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Goldman Sachs &amp; Co. LLC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3Q24 GS Earnings Results Presentation</dc:title>
  <dcterms:created xsi:type="dcterms:W3CDTF">2024-11-18T16:26:07Z</dcterms:created>
  <dcterms:modified xsi:type="dcterms:W3CDTF">2024-11-18T16:26:07Z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</vt:lpwstr>
  </property>
  <property fmtid="{D5CDD505-2E9C-101B-9397-08002B2CF9AE}" pid="3" name="Created">
    <vt:filetime>2024-10-14T00:00:00Z</vt:filetime>
  </property>
  <property fmtid="{D5CDD505-2E9C-101B-9397-08002B2CF9AE}" pid="4" name="Creator">
    <vt:lpwstr>Acrobat PDFMaker 20 for PowerPoint</vt:lpwstr>
  </property>
  <property fmtid="{D5CDD505-2E9C-101B-9397-08002B2CF9AE}" pid="5" name="LastSaved">
    <vt:filetime>2024-11-18T00:00:00Z</vt:filetime>
  </property>
  <property fmtid="{D5CDD505-2E9C-101B-9397-08002B2CF9AE}" pid="6" name="Producer">
    <vt:lpwstr>macOS Version 15.1 (Build 24B2083) Quartz PDFContext, AppendMode 1.1</vt:lpwstr>
  </property>
  <property fmtid="{D5CDD505-2E9C-101B-9397-08002B2CF9AE}" pid="7" name="TitusGUID">
    <vt:lpwstr>3ac6b3f4-c988-4fd4-bc8a-6ce1390c5149</vt:lpwstr>
  </property>
</Properties>
</file>