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7"/>
  </p:sldIdLst>
  <p:sldSz cx="12188952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>
      <p:cViewPr varScale="1">
        <p:scale>
          <a:sx n="124" d="100"/>
          <a:sy n="124" d="100"/>
        </p:scale>
        <p:origin x="544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rgbClr val="748B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1F396C"/>
                </a:solidFill>
                <a:latin typeface="Arial"/>
                <a:cs typeface="Arial"/>
              </a:defRPr>
            </a:lvl1pPr>
          </a:lstStyle>
          <a:p>
            <a:pPr marL="38735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748B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1F396C"/>
                </a:solidFill>
                <a:latin typeface="Arial"/>
                <a:cs typeface="Arial"/>
              </a:defRPr>
            </a:lvl1pPr>
          </a:lstStyle>
          <a:p>
            <a:pPr marL="38735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748B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1F396C"/>
                </a:solidFill>
                <a:latin typeface="Arial"/>
                <a:cs typeface="Arial"/>
              </a:defRPr>
            </a:lvl1pPr>
          </a:lstStyle>
          <a:p>
            <a:pPr marL="38735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748B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1F396C"/>
                </a:solidFill>
                <a:latin typeface="Arial"/>
                <a:cs typeface="Arial"/>
              </a:defRPr>
            </a:lvl1pPr>
          </a:lstStyle>
          <a:p>
            <a:pPr marL="38735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1F396C"/>
                </a:solidFill>
                <a:latin typeface="Arial"/>
                <a:cs typeface="Arial"/>
              </a:defRPr>
            </a:lvl1pPr>
          </a:lstStyle>
          <a:p>
            <a:pPr marL="38735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3232" y="408706"/>
            <a:ext cx="6191884" cy="326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rgbClr val="748B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3232" y="1452125"/>
            <a:ext cx="11530880" cy="1940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914000" y="6555609"/>
            <a:ext cx="196850" cy="1645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rgbClr val="1F396C"/>
                </a:solidFill>
                <a:latin typeface="Arial"/>
                <a:cs typeface="Arial"/>
              </a:defRPr>
            </a:lvl1pPr>
          </a:lstStyle>
          <a:p>
            <a:pPr marL="38735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7C0B1E-3045-1B0D-07EA-CB365FCB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0B33484-5B9F-6F58-40B0-0118167370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60839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Summary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923544"/>
            <a:ext cx="12188952" cy="5934456"/>
          </a:xfrm>
          <a:prstGeom prst="rect">
            <a:avLst/>
          </a:prstGeom>
          <a:solidFill>
            <a:srgbClr val="E3E4E7"/>
          </a:solidFill>
          <a:ln>
            <a:solidFill>
              <a:srgbClr val="E3E4E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Straight Connector 3"/>
          <p:cNvSpPr/>
          <p:nvPr/>
        </p:nvSpPr>
        <p:spPr>
          <a:xfrm>
            <a:off x="393192" y="3685032"/>
            <a:ext cx="11448288" cy="0"/>
          </a:xfrm>
          <a:prstGeom prst="lineInv">
            <a:avLst/>
          </a:prstGeom>
          <a:ln w="50800">
            <a:solidFill>
              <a:srgbClr val="1F396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 Same Side Corner Rectangle 4"/>
          <p:cNvSpPr/>
          <p:nvPr/>
        </p:nvSpPr>
        <p:spPr>
          <a:xfrm>
            <a:off x="429768" y="1133856"/>
            <a:ext cx="3538728" cy="466344"/>
          </a:xfrm>
          <a:prstGeom prst="round2SameRect">
            <a:avLst/>
          </a:prstGeom>
          <a:solidFill>
            <a:srgbClr val="1F396C"/>
          </a:solidFill>
          <a:ln w="12700">
            <a:solidFill>
              <a:srgbClr val="1F396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 Same Side Corner Rectangle 5"/>
          <p:cNvSpPr/>
          <p:nvPr/>
        </p:nvSpPr>
        <p:spPr>
          <a:xfrm rot="10800000">
            <a:off x="429768" y="1600200"/>
            <a:ext cx="3538728" cy="685800"/>
          </a:xfrm>
          <a:prstGeom prst="round2SameRect">
            <a:avLst/>
          </a:prstGeom>
          <a:solidFill>
            <a:srgbClr val="FFFFFF"/>
          </a:solidFill>
          <a:ln w="12700">
            <a:solidFill>
              <a:srgbClr val="1F396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429768" y="1225296"/>
            <a:ext cx="3538728" cy="4663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>
                <a:solidFill>
                  <a:srgbClr val="FFFFFF"/>
                </a:solidFill>
              </a:rPr>
              <a:t>Technology Operations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2648" y="1691640"/>
            <a:ext cx="914400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1F396C"/>
                </a:solidFill>
              </a:rPr>
              <a:t>3Q24</a:t>
            </a:r>
          </a:p>
          <a:p>
            <a:pPr>
              <a:spcBef>
                <a:spcPts val="600"/>
              </a:spcBef>
            </a:pPr>
            <a:r>
              <a:rPr sz="1200" b="1">
                <a:solidFill>
                  <a:srgbClr val="1F396C"/>
                </a:solidFill>
              </a:rPr>
              <a:t>4Q24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7048" y="1691640"/>
            <a:ext cx="2258568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200" b="1">
                <a:solidFill>
                  <a:srgbClr val="1F396C"/>
                </a:solidFill>
              </a:rPr>
              <a:t>YELLOW</a:t>
            </a:r>
          </a:p>
          <a:p>
            <a:pPr algn="r">
              <a:spcBef>
                <a:spcPts val="600"/>
              </a:spcBef>
            </a:pPr>
            <a:r>
              <a:rPr sz="1200" b="1">
                <a:solidFill>
                  <a:srgbClr val="1F396C"/>
                </a:solidFill>
              </a:rPr>
              <a:t>GREEN</a:t>
            </a:r>
          </a:p>
        </p:txBody>
      </p:sp>
      <p:sp>
        <p:nvSpPr>
          <p:cNvPr id="10" name="Round Same Side Corner Rectangle 9"/>
          <p:cNvSpPr/>
          <p:nvPr/>
        </p:nvSpPr>
        <p:spPr>
          <a:xfrm>
            <a:off x="4325112" y="1133856"/>
            <a:ext cx="3538728" cy="466344"/>
          </a:xfrm>
          <a:prstGeom prst="round2SameRect">
            <a:avLst/>
          </a:prstGeom>
          <a:solidFill>
            <a:srgbClr val="1F396C"/>
          </a:solidFill>
          <a:ln w="12700">
            <a:solidFill>
              <a:srgbClr val="1F396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ound Same Side Corner Rectangle 10"/>
          <p:cNvSpPr/>
          <p:nvPr/>
        </p:nvSpPr>
        <p:spPr>
          <a:xfrm rot="10800000">
            <a:off x="4325112" y="1600200"/>
            <a:ext cx="3538728" cy="685800"/>
          </a:xfrm>
          <a:prstGeom prst="round2SameRect">
            <a:avLst/>
          </a:prstGeom>
          <a:solidFill>
            <a:srgbClr val="FFFFFF"/>
          </a:solidFill>
          <a:ln w="12700">
            <a:solidFill>
              <a:srgbClr val="1F396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325112" y="1225296"/>
            <a:ext cx="3538728" cy="4663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>
                <a:solidFill>
                  <a:srgbClr val="FFFFFF"/>
                </a:solidFill>
              </a:rPr>
              <a:t>Technology Development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07992" y="1691640"/>
            <a:ext cx="914400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1F396C"/>
                </a:solidFill>
              </a:rPr>
              <a:t>3Q24</a:t>
            </a:r>
          </a:p>
          <a:p>
            <a:pPr>
              <a:spcBef>
                <a:spcPts val="600"/>
              </a:spcBef>
            </a:pPr>
            <a:r>
              <a:rPr sz="1200" b="1">
                <a:solidFill>
                  <a:srgbClr val="1F396C"/>
                </a:solidFill>
              </a:rPr>
              <a:t>4Q24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22392" y="1691640"/>
            <a:ext cx="2258568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200" b="1">
                <a:solidFill>
                  <a:srgbClr val="1F396C"/>
                </a:solidFill>
              </a:rPr>
              <a:t>YELLOW</a:t>
            </a:r>
          </a:p>
          <a:p>
            <a:pPr algn="r">
              <a:spcBef>
                <a:spcPts val="600"/>
              </a:spcBef>
            </a:pPr>
            <a:r>
              <a:rPr sz="1200" b="1">
                <a:solidFill>
                  <a:srgbClr val="1F396C"/>
                </a:solidFill>
              </a:rPr>
              <a:t>GREEN</a:t>
            </a:r>
          </a:p>
        </p:txBody>
      </p:sp>
      <p:sp>
        <p:nvSpPr>
          <p:cNvPr id="15" name="Round Same Side Corner Rectangle 14"/>
          <p:cNvSpPr/>
          <p:nvPr/>
        </p:nvSpPr>
        <p:spPr>
          <a:xfrm>
            <a:off x="8339327" y="1133856"/>
            <a:ext cx="3538728" cy="466344"/>
          </a:xfrm>
          <a:prstGeom prst="round2SameRect">
            <a:avLst/>
          </a:prstGeom>
          <a:solidFill>
            <a:srgbClr val="1F396C"/>
          </a:solidFill>
          <a:ln w="12700">
            <a:solidFill>
              <a:srgbClr val="1F396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 Same Side Corner Rectangle 15"/>
          <p:cNvSpPr/>
          <p:nvPr/>
        </p:nvSpPr>
        <p:spPr>
          <a:xfrm rot="10800000">
            <a:off x="8339327" y="1600200"/>
            <a:ext cx="3538728" cy="685800"/>
          </a:xfrm>
          <a:prstGeom prst="round2SameRect">
            <a:avLst/>
          </a:prstGeom>
          <a:solidFill>
            <a:srgbClr val="FFFFFF"/>
          </a:solidFill>
          <a:ln w="12700">
            <a:solidFill>
              <a:srgbClr val="1F396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8339327" y="1225296"/>
            <a:ext cx="3538728" cy="4663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>
                <a:solidFill>
                  <a:srgbClr val="FFFFFF"/>
                </a:solidFill>
              </a:rPr>
              <a:t>Technology Resiliency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22207" y="1691640"/>
            <a:ext cx="914400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1F396C"/>
                </a:solidFill>
              </a:rPr>
              <a:t>3Q24</a:t>
            </a:r>
          </a:p>
          <a:p>
            <a:pPr>
              <a:spcBef>
                <a:spcPts val="600"/>
              </a:spcBef>
            </a:pPr>
            <a:r>
              <a:rPr sz="1200" b="1">
                <a:solidFill>
                  <a:srgbClr val="1F396C"/>
                </a:solidFill>
              </a:rPr>
              <a:t>4Q24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36607" y="1691640"/>
            <a:ext cx="2258568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200" b="1">
                <a:solidFill>
                  <a:srgbClr val="1F396C"/>
                </a:solidFill>
              </a:rPr>
              <a:t>YELLOW</a:t>
            </a:r>
          </a:p>
          <a:p>
            <a:pPr algn="r">
              <a:spcBef>
                <a:spcPts val="600"/>
              </a:spcBef>
            </a:pPr>
            <a:r>
              <a:rPr sz="1200" b="1">
                <a:solidFill>
                  <a:srgbClr val="1F396C"/>
                </a:solidFill>
              </a:rPr>
              <a:t>GREEN</a:t>
            </a:r>
          </a:p>
        </p:txBody>
      </p:sp>
      <p:sp>
        <p:nvSpPr>
          <p:cNvPr id="20" name="Round Same Side Corner Rectangle 19"/>
          <p:cNvSpPr/>
          <p:nvPr/>
        </p:nvSpPr>
        <p:spPr>
          <a:xfrm>
            <a:off x="429768" y="2340864"/>
            <a:ext cx="3538728" cy="466344"/>
          </a:xfrm>
          <a:prstGeom prst="round2SameRect">
            <a:avLst/>
          </a:prstGeom>
          <a:solidFill>
            <a:srgbClr val="1F396C"/>
          </a:solidFill>
          <a:ln w="12700">
            <a:solidFill>
              <a:srgbClr val="1F396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ound Same Side Corner Rectangle 20"/>
          <p:cNvSpPr/>
          <p:nvPr/>
        </p:nvSpPr>
        <p:spPr>
          <a:xfrm rot="10800000">
            <a:off x="429768" y="2807208"/>
            <a:ext cx="3538728" cy="685800"/>
          </a:xfrm>
          <a:prstGeom prst="round2SameRect">
            <a:avLst/>
          </a:prstGeom>
          <a:solidFill>
            <a:srgbClr val="FFFFFF"/>
          </a:solidFill>
          <a:ln w="12700">
            <a:solidFill>
              <a:srgbClr val="1F396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429768" y="2432304"/>
            <a:ext cx="3538728" cy="4663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>
                <a:solidFill>
                  <a:srgbClr val="FFFFFF"/>
                </a:solidFill>
              </a:rPr>
              <a:t>Information &amp; Asset Management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2648" y="2898648"/>
            <a:ext cx="914400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1F396C"/>
                </a:solidFill>
              </a:rPr>
              <a:t>3Q24</a:t>
            </a:r>
          </a:p>
          <a:p>
            <a:pPr>
              <a:spcBef>
                <a:spcPts val="600"/>
              </a:spcBef>
            </a:pPr>
            <a:r>
              <a:rPr sz="1200" b="1">
                <a:solidFill>
                  <a:srgbClr val="1F396C"/>
                </a:solidFill>
              </a:rPr>
              <a:t>4Q24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27048" y="2898648"/>
            <a:ext cx="2258568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200" b="1">
                <a:solidFill>
                  <a:srgbClr val="1F396C"/>
                </a:solidFill>
              </a:rPr>
              <a:t>YELLOW</a:t>
            </a:r>
          </a:p>
          <a:p>
            <a:pPr algn="r">
              <a:spcBef>
                <a:spcPts val="600"/>
              </a:spcBef>
            </a:pPr>
            <a:r>
              <a:rPr sz="1200" b="1">
                <a:solidFill>
                  <a:srgbClr val="1F396C"/>
                </a:solidFill>
              </a:rPr>
              <a:t>GREEN</a:t>
            </a:r>
          </a:p>
        </p:txBody>
      </p:sp>
      <p:sp>
        <p:nvSpPr>
          <p:cNvPr id="25" name="Round Same Side Corner Rectangle 24"/>
          <p:cNvSpPr/>
          <p:nvPr/>
        </p:nvSpPr>
        <p:spPr>
          <a:xfrm>
            <a:off x="4325112" y="2340864"/>
            <a:ext cx="3538728" cy="466344"/>
          </a:xfrm>
          <a:prstGeom prst="round2SameRect">
            <a:avLst/>
          </a:prstGeom>
          <a:solidFill>
            <a:srgbClr val="1F396C"/>
          </a:solidFill>
          <a:ln w="12700">
            <a:solidFill>
              <a:srgbClr val="1F396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ound Same Side Corner Rectangle 25"/>
          <p:cNvSpPr/>
          <p:nvPr/>
        </p:nvSpPr>
        <p:spPr>
          <a:xfrm rot="10800000">
            <a:off x="4325112" y="2807208"/>
            <a:ext cx="3538728" cy="685800"/>
          </a:xfrm>
          <a:prstGeom prst="round2SameRect">
            <a:avLst/>
          </a:prstGeom>
          <a:solidFill>
            <a:srgbClr val="FFFFFF"/>
          </a:solidFill>
          <a:ln w="12700">
            <a:solidFill>
              <a:srgbClr val="1F396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4325112" y="2432304"/>
            <a:ext cx="3538728" cy="4663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>
                <a:solidFill>
                  <a:srgbClr val="FFFFFF"/>
                </a:solidFill>
              </a:rPr>
              <a:t>Technology Stability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07992" y="2898648"/>
            <a:ext cx="914400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1F396C"/>
                </a:solidFill>
              </a:rPr>
              <a:t>3Q24</a:t>
            </a:r>
          </a:p>
          <a:p>
            <a:pPr>
              <a:spcBef>
                <a:spcPts val="600"/>
              </a:spcBef>
            </a:pPr>
            <a:r>
              <a:rPr sz="1200" b="1">
                <a:solidFill>
                  <a:srgbClr val="1F396C"/>
                </a:solidFill>
              </a:rPr>
              <a:t>4Q24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22392" y="2898648"/>
            <a:ext cx="2258568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200" b="1">
                <a:solidFill>
                  <a:srgbClr val="1F396C"/>
                </a:solidFill>
              </a:rPr>
              <a:t>YELLOW</a:t>
            </a:r>
          </a:p>
          <a:p>
            <a:pPr algn="r">
              <a:spcBef>
                <a:spcPts val="600"/>
              </a:spcBef>
            </a:pPr>
            <a:r>
              <a:rPr sz="1200" b="1">
                <a:solidFill>
                  <a:srgbClr val="1F396C"/>
                </a:solidFill>
              </a:rPr>
              <a:t>GREEN</a:t>
            </a:r>
          </a:p>
        </p:txBody>
      </p:sp>
      <p:sp>
        <p:nvSpPr>
          <p:cNvPr id="30" name="Round Same Side Corner Rectangle 29"/>
          <p:cNvSpPr/>
          <p:nvPr/>
        </p:nvSpPr>
        <p:spPr>
          <a:xfrm>
            <a:off x="8339327" y="2340864"/>
            <a:ext cx="3538728" cy="466344"/>
          </a:xfrm>
          <a:prstGeom prst="round2SameRect">
            <a:avLst/>
          </a:prstGeom>
          <a:solidFill>
            <a:srgbClr val="1F396C"/>
          </a:solidFill>
          <a:ln w="12700">
            <a:solidFill>
              <a:srgbClr val="1F396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ound Same Side Corner Rectangle 30"/>
          <p:cNvSpPr/>
          <p:nvPr/>
        </p:nvSpPr>
        <p:spPr>
          <a:xfrm rot="10800000">
            <a:off x="8339327" y="2807208"/>
            <a:ext cx="3538728" cy="685800"/>
          </a:xfrm>
          <a:prstGeom prst="round2SameRect">
            <a:avLst/>
          </a:prstGeom>
          <a:solidFill>
            <a:srgbClr val="FFFFFF"/>
          </a:solidFill>
          <a:ln w="12700">
            <a:solidFill>
              <a:srgbClr val="1F396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TextBox 31"/>
          <p:cNvSpPr txBox="1"/>
          <p:nvPr/>
        </p:nvSpPr>
        <p:spPr>
          <a:xfrm>
            <a:off x="8339327" y="2432304"/>
            <a:ext cx="3538728" cy="4663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>
                <a:solidFill>
                  <a:srgbClr val="FFFFFF"/>
                </a:solidFill>
              </a:rPr>
              <a:t>Technology Modenization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522207" y="2898648"/>
            <a:ext cx="914400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1F396C"/>
                </a:solidFill>
              </a:rPr>
              <a:t>3Q24</a:t>
            </a:r>
          </a:p>
          <a:p>
            <a:pPr>
              <a:spcBef>
                <a:spcPts val="600"/>
              </a:spcBef>
            </a:pPr>
            <a:r>
              <a:rPr sz="1200" b="1">
                <a:solidFill>
                  <a:srgbClr val="1F396C"/>
                </a:solidFill>
              </a:rPr>
              <a:t>4Q24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436607" y="2898648"/>
            <a:ext cx="2258568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200" b="1">
                <a:solidFill>
                  <a:srgbClr val="1F396C"/>
                </a:solidFill>
              </a:rPr>
              <a:t>YELLOW</a:t>
            </a:r>
          </a:p>
          <a:p>
            <a:pPr algn="r">
              <a:spcBef>
                <a:spcPts val="600"/>
              </a:spcBef>
            </a:pPr>
            <a:r>
              <a:rPr sz="1200" b="1">
                <a:solidFill>
                  <a:srgbClr val="1F396C"/>
                </a:solidFill>
              </a:rPr>
              <a:t>GREEN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Goldman Sachs &amp; Co.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3Q24 GS Earnings Results Presentation</dc:title>
  <cp:lastModifiedBy>Alex Parker</cp:lastModifiedBy>
  <cp:revision>1</cp:revision>
  <dcterms:created xsi:type="dcterms:W3CDTF">2024-11-18T16:26:07Z</dcterms:created>
  <dcterms:modified xsi:type="dcterms:W3CDTF">2024-11-18T22:29:30Z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I</vt:lpwstr>
  </property>
  <property fmtid="{D5CDD505-2E9C-101B-9397-08002B2CF9AE}" pid="3" name="Created">
    <vt:filetime>2024-10-14T00:00:00Z</vt:filetime>
  </property>
  <property fmtid="{D5CDD505-2E9C-101B-9397-08002B2CF9AE}" pid="4" name="Creator">
    <vt:lpwstr>Acrobat PDFMaker 20 for PowerPoint</vt:lpwstr>
  </property>
  <property fmtid="{D5CDD505-2E9C-101B-9397-08002B2CF9AE}" pid="5" name="LastSaved">
    <vt:filetime>2024-11-18T00:00:00Z</vt:filetime>
  </property>
  <property fmtid="{D5CDD505-2E9C-101B-9397-08002B2CF9AE}" pid="6" name="Producer">
    <vt:lpwstr>macOS Version 15.1 (Build 24B2083) Quartz PDFContext, AppendMode 1.1</vt:lpwstr>
  </property>
  <property fmtid="{D5CDD505-2E9C-101B-9397-08002B2CF9AE}" pid="7" name="TitusGUID">
    <vt:lpwstr>3ac6b3f4-c988-4fd4-bc8a-6ce1390c5149</vt:lpwstr>
  </property>
</Properties>
</file>