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5"/>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1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9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7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9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9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8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5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4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6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1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642" name="Google Shape;642;p42"/>
          <p:cNvGrpSpPr/>
          <p:nvPr/>
        </p:nvGrpSpPr>
        <p:grpSpPr>
          <a:xfrm>
            <a:off x="1541194" y="1576211"/>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6" name="Google Shape;642;p42">
            <a:extLst>
              <a:ext uri="{FF2B5EF4-FFF2-40B4-BE49-F238E27FC236}">
                <a16:creationId xmlns:a16="http://schemas.microsoft.com/office/drawing/2014/main" id="{E0E34250-47C5-36CE-09CE-E40E7BBD6AE0}"/>
              </a:ext>
            </a:extLst>
          </p:cNvPr>
          <p:cNvGrpSpPr/>
          <p:nvPr/>
        </p:nvGrpSpPr>
        <p:grpSpPr>
          <a:xfrm>
            <a:off x="1541194" y="2789422"/>
            <a:ext cx="355049" cy="355049"/>
            <a:chOff x="1487200" y="4993750"/>
            <a:chExt cx="483125" cy="483125"/>
          </a:xfrm>
        </p:grpSpPr>
        <p:sp>
          <p:nvSpPr>
            <p:cNvPr id="7" name="Google Shape;643;p42">
              <a:extLst>
                <a:ext uri="{FF2B5EF4-FFF2-40B4-BE49-F238E27FC236}">
                  <a16:creationId xmlns:a16="http://schemas.microsoft.com/office/drawing/2014/main" id="{0817E89D-BFA5-FDF2-1204-82D1EB782A02}"/>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44;p42">
              <a:extLst>
                <a:ext uri="{FF2B5EF4-FFF2-40B4-BE49-F238E27FC236}">
                  <a16:creationId xmlns:a16="http://schemas.microsoft.com/office/drawing/2014/main" id="{8832B9C9-CA1C-A86B-429C-3FA333E90697}"/>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grpSp>
        <p:nvGrpSpPr>
          <p:cNvPr id="13" name="Google Shape;642;p42">
            <a:extLst>
              <a:ext uri="{FF2B5EF4-FFF2-40B4-BE49-F238E27FC236}">
                <a16:creationId xmlns:a16="http://schemas.microsoft.com/office/drawing/2014/main" id="{8DB2D2D4-9C06-DD23-E7A9-0789A2F8F46D}"/>
              </a:ext>
            </a:extLst>
          </p:cNvPr>
          <p:cNvGrpSpPr/>
          <p:nvPr/>
        </p:nvGrpSpPr>
        <p:grpSpPr>
          <a:xfrm>
            <a:off x="1541194" y="4004078"/>
            <a:ext cx="355049" cy="355049"/>
            <a:chOff x="1487200" y="4993750"/>
            <a:chExt cx="483125" cy="483125"/>
          </a:xfrm>
        </p:grpSpPr>
        <p:sp>
          <p:nvSpPr>
            <p:cNvPr id="14" name="Google Shape;643;p42">
              <a:extLst>
                <a:ext uri="{FF2B5EF4-FFF2-40B4-BE49-F238E27FC236}">
                  <a16:creationId xmlns:a16="http://schemas.microsoft.com/office/drawing/2014/main" id="{5A9996D7-24CF-2866-F5A0-FF0FCF8B581F}"/>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44;p42">
              <a:extLst>
                <a:ext uri="{FF2B5EF4-FFF2-40B4-BE49-F238E27FC236}">
                  <a16:creationId xmlns:a16="http://schemas.microsoft.com/office/drawing/2014/main" id="{E6A6A39E-8A42-6FE2-0350-EA7330CC6365}"/>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2" name="Google Shape;512;p35"/>
          <p:cNvSpPr/>
          <p:nvPr/>
        </p:nvSpPr>
        <p:spPr>
          <a:xfrm>
            <a:off x="818706" y="2537937"/>
            <a:ext cx="3418510" cy="148666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2400" dirty="0"/>
            </a:br>
            <a:r>
              <a:rPr lang="fr-FR" sz="2400" dirty="0"/>
              <a:t>Créer un </a:t>
            </a:r>
            <a:r>
              <a:rPr lang="fr-FR" sz="2400" dirty="0" err="1"/>
              <a:t>DataFrame</a:t>
            </a:r>
            <a:r>
              <a:rPr lang="fr-FR" sz="2400" dirty="0"/>
              <a:t> à partir de différentes sources</a:t>
            </a:r>
          </a:p>
        </p:txBody>
      </p:sp>
    </p:spTree>
    <p:extLst>
      <p:ext uri="{BB962C8B-B14F-4D97-AF65-F5344CB8AC3E}">
        <p14:creationId xmlns:p14="http://schemas.microsoft.com/office/powerpoint/2010/main" val="4542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496144"/>
            <a:ext cx="7814929" cy="295889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2000" b="0" i="0" dirty="0">
                <a:solidFill>
                  <a:srgbClr val="374151"/>
                </a:solidFill>
                <a:effectLst/>
                <a:latin typeface="Söhne"/>
              </a:rPr>
              <a:t>Dans cette section, nous explorerons différentes méthodes pour créer un </a:t>
            </a:r>
            <a:r>
              <a:rPr lang="fr-FR" sz="2000" b="0" i="0" dirty="0" err="1">
                <a:solidFill>
                  <a:srgbClr val="374151"/>
                </a:solidFill>
                <a:effectLst/>
                <a:latin typeface="Söhne"/>
              </a:rPr>
              <a:t>DataFrame</a:t>
            </a:r>
            <a:r>
              <a:rPr lang="fr-FR" sz="2000" b="0" i="0" dirty="0">
                <a:solidFill>
                  <a:srgbClr val="374151"/>
                </a:solidFill>
                <a:effectLst/>
                <a:latin typeface="Söhne"/>
              </a:rPr>
              <a:t>, une structure de données tabulaire, en utilisant la bibliothèque Pandas en Python. Les sources incluent </a:t>
            </a:r>
          </a:p>
          <a:p>
            <a:pPr marL="342900" indent="-342900"/>
            <a:r>
              <a:rPr lang="fr-FR" sz="2000" dirty="0">
                <a:solidFill>
                  <a:srgbClr val="374151"/>
                </a:solidFill>
                <a:latin typeface="Söhne"/>
              </a:rPr>
              <a:t>L</a:t>
            </a:r>
            <a:r>
              <a:rPr lang="fr-FR" sz="2000" b="0" i="0" dirty="0">
                <a:solidFill>
                  <a:srgbClr val="374151"/>
                </a:solidFill>
                <a:effectLst/>
                <a:latin typeface="Söhne"/>
              </a:rPr>
              <a:t>istes</a:t>
            </a:r>
          </a:p>
          <a:p>
            <a:pPr marL="342900" indent="-342900"/>
            <a:r>
              <a:rPr lang="fr-FR" sz="2000" b="0" i="0" dirty="0">
                <a:solidFill>
                  <a:srgbClr val="374151"/>
                </a:solidFill>
                <a:effectLst/>
                <a:latin typeface="Söhne"/>
              </a:rPr>
              <a:t>Les dictionnaires</a:t>
            </a:r>
          </a:p>
          <a:p>
            <a:pPr marL="342900" indent="-342900"/>
            <a:r>
              <a:rPr lang="fr-FR" sz="2000" b="0" i="0" dirty="0" err="1">
                <a:solidFill>
                  <a:srgbClr val="374151"/>
                </a:solidFill>
                <a:effectLst/>
                <a:latin typeface="Söhne"/>
              </a:rPr>
              <a:t>Arrays</a:t>
            </a:r>
            <a:r>
              <a:rPr lang="fr-FR" sz="2000" b="0" i="0" dirty="0">
                <a:solidFill>
                  <a:srgbClr val="374151"/>
                </a:solidFill>
                <a:effectLst/>
                <a:latin typeface="Söhne"/>
              </a:rPr>
              <a:t> </a:t>
            </a:r>
            <a:r>
              <a:rPr lang="fr-FR" sz="2000" b="0" i="0" dirty="0" err="1">
                <a:solidFill>
                  <a:srgbClr val="374151"/>
                </a:solidFill>
                <a:effectLst/>
                <a:latin typeface="Söhne"/>
              </a:rPr>
              <a:t>NumPy</a:t>
            </a:r>
            <a:endParaRPr lang="fr-FR" sz="2000" dirty="0">
              <a:solidFill>
                <a:srgbClr val="374151"/>
              </a:solidFill>
              <a:latin typeface="Söhne"/>
            </a:endParaRPr>
          </a:p>
          <a:p>
            <a:pPr marL="342900" indent="-342900"/>
            <a:r>
              <a:rPr lang="fr-FR" sz="2000" b="0" i="0" dirty="0">
                <a:solidFill>
                  <a:srgbClr val="374151"/>
                </a:solidFill>
                <a:effectLst/>
                <a:latin typeface="Söhne"/>
              </a:rPr>
              <a:t>Fichiers CSV </a:t>
            </a:r>
          </a:p>
          <a:p>
            <a:pPr marL="342900" indent="-342900"/>
            <a:r>
              <a:rPr lang="fr-FR" sz="2000" dirty="0">
                <a:solidFill>
                  <a:srgbClr val="374151"/>
                </a:solidFill>
                <a:latin typeface="Söhne"/>
              </a:rPr>
              <a:t>Fichiers </a:t>
            </a:r>
            <a:r>
              <a:rPr lang="fr-FR" sz="2000" b="0" i="0" dirty="0">
                <a:solidFill>
                  <a:srgbClr val="374151"/>
                </a:solidFill>
                <a:effectLst/>
                <a:latin typeface="Söhne"/>
              </a:rPr>
              <a:t>JSON</a:t>
            </a:r>
          </a:p>
          <a:p>
            <a:pPr marL="342900" indent="-342900"/>
            <a:r>
              <a:rPr lang="fr-FR" sz="2000" b="0" i="0" dirty="0">
                <a:solidFill>
                  <a:srgbClr val="374151"/>
                </a:solidFill>
                <a:effectLst/>
                <a:latin typeface="Söhne"/>
              </a:rPr>
              <a:t>Des bases de données</a:t>
            </a:r>
            <a:endParaRPr lang="fr-FR" sz="1600" dirty="0">
              <a:sym typeface="Varela Round"/>
            </a:endParaRP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INTRODUCTION</a:t>
            </a:r>
            <a:endParaRPr lang="fr-FR" sz="2400" dirty="0"/>
          </a:p>
        </p:txBody>
      </p:sp>
    </p:spTree>
    <p:extLst>
      <p:ext uri="{BB962C8B-B14F-4D97-AF65-F5344CB8AC3E}">
        <p14:creationId xmlns:p14="http://schemas.microsoft.com/office/powerpoint/2010/main" val="40858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liste de listes</a:t>
            </a:r>
            <a:endParaRPr lang="fr-FR" sz="2000" dirty="0"/>
          </a:p>
        </p:txBody>
      </p:sp>
      <p:pic>
        <p:nvPicPr>
          <p:cNvPr id="3" name="Image 2">
            <a:extLst>
              <a:ext uri="{FF2B5EF4-FFF2-40B4-BE49-F238E27FC236}">
                <a16:creationId xmlns:a16="http://schemas.microsoft.com/office/drawing/2014/main" id="{BD7180B3-082C-6FAB-64FD-A5967936D56E}"/>
              </a:ext>
            </a:extLst>
          </p:cNvPr>
          <p:cNvPicPr>
            <a:picLocks noChangeAspect="1"/>
          </p:cNvPicPr>
          <p:nvPr/>
        </p:nvPicPr>
        <p:blipFill>
          <a:blip r:embed="rId3"/>
          <a:stretch>
            <a:fillRect/>
          </a:stretch>
        </p:blipFill>
        <p:spPr>
          <a:xfrm>
            <a:off x="1661378" y="1751501"/>
            <a:ext cx="5343525" cy="971550"/>
          </a:xfrm>
          <a:prstGeom prst="rect">
            <a:avLst/>
          </a:prstGeom>
        </p:spPr>
      </p:pic>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4"/>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9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09015" y="542373"/>
            <a:ext cx="2711301"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dictionnaire de listes</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356D40EA-2722-E559-2781-EB95406EC21F}"/>
              </a:ext>
            </a:extLst>
          </p:cNvPr>
          <p:cNvPicPr>
            <a:picLocks noChangeAspect="1"/>
          </p:cNvPicPr>
          <p:nvPr/>
        </p:nvPicPr>
        <p:blipFill>
          <a:blip r:embed="rId4"/>
          <a:stretch>
            <a:fillRect/>
          </a:stretch>
        </p:blipFill>
        <p:spPr>
          <a:xfrm>
            <a:off x="2198613" y="1600200"/>
            <a:ext cx="4257675" cy="971550"/>
          </a:xfrm>
          <a:prstGeom prst="rect">
            <a:avLst/>
          </a:prstGeom>
        </p:spPr>
      </p:pic>
    </p:spTree>
    <p:extLst>
      <p:ext uri="{BB962C8B-B14F-4D97-AF65-F5344CB8AC3E}">
        <p14:creationId xmlns:p14="http://schemas.microsoft.com/office/powerpoint/2010/main" val="161719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a:t>
            </a:r>
            <a:r>
              <a:rPr lang="fr-FR" sz="2000" b="1" i="0" dirty="0" err="1">
                <a:effectLst/>
                <a:latin typeface="Söhne"/>
              </a:rPr>
              <a:t>array</a:t>
            </a:r>
            <a:r>
              <a:rPr lang="fr-FR" sz="2000" b="1" i="0" dirty="0">
                <a:effectLst/>
                <a:latin typeface="Söhne"/>
              </a:rPr>
              <a:t> </a:t>
            </a:r>
            <a:r>
              <a:rPr lang="fr-FR" sz="2000" b="1" i="0" dirty="0" err="1">
                <a:effectLst/>
                <a:latin typeface="Söhne"/>
              </a:rPr>
              <a:t>NumPy</a:t>
            </a:r>
            <a:r>
              <a:rPr lang="fr-FR" sz="2000" b="1" i="0" dirty="0">
                <a:effectLst/>
                <a:latin typeface="Söhne"/>
              </a:rPr>
              <a:t> :</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4" name="Image 3">
            <a:extLst>
              <a:ext uri="{FF2B5EF4-FFF2-40B4-BE49-F238E27FC236}">
                <a16:creationId xmlns:a16="http://schemas.microsoft.com/office/drawing/2014/main" id="{360FFC7E-400F-0694-CE2F-761F11BD6F51}"/>
              </a:ext>
            </a:extLst>
          </p:cNvPr>
          <p:cNvPicPr>
            <a:picLocks noChangeAspect="1"/>
          </p:cNvPicPr>
          <p:nvPr/>
        </p:nvPicPr>
        <p:blipFill>
          <a:blip r:embed="rId4"/>
          <a:stretch>
            <a:fillRect/>
          </a:stretch>
        </p:blipFill>
        <p:spPr>
          <a:xfrm>
            <a:off x="1885950" y="1502407"/>
            <a:ext cx="5372100" cy="1209675"/>
          </a:xfrm>
          <a:prstGeom prst="rect">
            <a:avLst/>
          </a:prstGeom>
        </p:spPr>
      </p:pic>
    </p:spTree>
    <p:extLst>
      <p:ext uri="{BB962C8B-B14F-4D97-AF65-F5344CB8AC3E}">
        <p14:creationId xmlns:p14="http://schemas.microsoft.com/office/powerpoint/2010/main" val="39934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CSV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343173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JSON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174233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base de données </a:t>
            </a:r>
            <a:endParaRPr lang="fr-FR" sz="2000" dirty="0"/>
          </a:p>
        </p:txBody>
      </p:sp>
      <p:pic>
        <p:nvPicPr>
          <p:cNvPr id="5" name="Image 4">
            <a:extLst>
              <a:ext uri="{FF2B5EF4-FFF2-40B4-BE49-F238E27FC236}">
                <a16:creationId xmlns:a16="http://schemas.microsoft.com/office/drawing/2014/main" id="{810CBA48-61D8-81DB-783A-D244B291F003}"/>
              </a:ext>
            </a:extLst>
          </p:cNvPr>
          <p:cNvPicPr>
            <a:picLocks noChangeAspect="1"/>
          </p:cNvPicPr>
          <p:nvPr/>
        </p:nvPicPr>
        <p:blipFill rotWithShape="1">
          <a:blip r:embed="rId3"/>
          <a:srcRect l="2456" t="5172" r="3422"/>
          <a:stretch/>
        </p:blipFill>
        <p:spPr>
          <a:xfrm>
            <a:off x="1956390" y="1998921"/>
            <a:ext cx="5178057" cy="2434512"/>
          </a:xfrm>
          <a:prstGeom prst="rect">
            <a:avLst/>
          </a:prstGeom>
        </p:spPr>
      </p:pic>
    </p:spTree>
    <p:extLst>
      <p:ext uri="{BB962C8B-B14F-4D97-AF65-F5344CB8AC3E}">
        <p14:creationId xmlns:p14="http://schemas.microsoft.com/office/powerpoint/2010/main" val="28798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Explorer et transformer un </a:t>
            </a:r>
            <a:r>
              <a:rPr lang="fr-FR" sz="2400" dirty="0" err="1"/>
              <a:t>DataFrame</a:t>
            </a:r>
            <a:endParaRPr lang="fr-FR" sz="2400" dirty="0"/>
          </a:p>
        </p:txBody>
      </p:sp>
    </p:spTree>
    <p:extLst>
      <p:ext uri="{BB962C8B-B14F-4D97-AF65-F5344CB8AC3E}">
        <p14:creationId xmlns:p14="http://schemas.microsoft.com/office/powerpoint/2010/main" val="33297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1004176"/>
            <a:ext cx="5919280"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877550" y="2571750"/>
            <a:ext cx="53889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Explorer et transformer un </a:t>
            </a:r>
            <a:r>
              <a:rPr lang="fr-FR" sz="1800" dirty="0" err="1"/>
              <a:t>DataFrame</a:t>
            </a:r>
            <a:r>
              <a:rPr lang="fr-FR" sz="1800" dirty="0"/>
              <a:t> avec Pandas, une bibliothèque Python pour l'analyse et la manipulation de données.</a:t>
            </a:r>
            <a:endParaRPr lang="en-US" sz="1800" dirty="0"/>
          </a:p>
        </p:txBody>
      </p:sp>
    </p:spTree>
    <p:extLst>
      <p:ext uri="{BB962C8B-B14F-4D97-AF65-F5344CB8AC3E}">
        <p14:creationId xmlns:p14="http://schemas.microsoft.com/office/powerpoint/2010/main" val="348725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336282"/>
            <a:ext cx="5919280" cy="675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Notre </a:t>
            </a:r>
            <a:r>
              <a:rPr lang="en-US" sz="4000" dirty="0" err="1"/>
              <a:t>DataFrame</a:t>
            </a:r>
            <a:endParaRPr sz="4000" dirty="0"/>
          </a:p>
        </p:txBody>
      </p:sp>
      <p:pic>
        <p:nvPicPr>
          <p:cNvPr id="5" name="Image 4">
            <a:extLst>
              <a:ext uri="{FF2B5EF4-FFF2-40B4-BE49-F238E27FC236}">
                <a16:creationId xmlns:a16="http://schemas.microsoft.com/office/drawing/2014/main" id="{AC1841C3-46B6-D869-9F26-51A540676E39}"/>
              </a:ext>
            </a:extLst>
          </p:cNvPr>
          <p:cNvPicPr>
            <a:picLocks noChangeAspect="1"/>
          </p:cNvPicPr>
          <p:nvPr/>
        </p:nvPicPr>
        <p:blipFill>
          <a:blip r:embed="rId3"/>
          <a:stretch>
            <a:fillRect/>
          </a:stretch>
        </p:blipFill>
        <p:spPr>
          <a:xfrm>
            <a:off x="1645445" y="1156622"/>
            <a:ext cx="5853109" cy="2617936"/>
          </a:xfrm>
          <a:prstGeom prst="rect">
            <a:avLst/>
          </a:prstGeom>
        </p:spPr>
      </p:pic>
    </p:spTree>
    <p:extLst>
      <p:ext uri="{BB962C8B-B14F-4D97-AF65-F5344CB8AC3E}">
        <p14:creationId xmlns:p14="http://schemas.microsoft.com/office/powerpoint/2010/main" val="364424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407617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657</Words>
  <Application>Microsoft Office PowerPoint</Application>
  <PresentationFormat>Affichage à l'écran (16:9)</PresentationFormat>
  <Paragraphs>115</Paragraphs>
  <Slides>33</Slides>
  <Notes>33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05</vt:lpstr>
      <vt:lpstr>Objectif</vt:lpstr>
      <vt:lpstr>Notre DataFrame</vt:lpstr>
      <vt:lpstr>Accéder a des colonnes et des lignes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16</cp:revision>
  <dcterms:modified xsi:type="dcterms:W3CDTF">2024-01-08T14:55:30Z</dcterms:modified>
</cp:coreProperties>
</file>