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53"/>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4" r:id="rId33"/>
    <p:sldId id="341" r:id="rId34"/>
    <p:sldId id="319" r:id="rId35"/>
    <p:sldId id="342" r:id="rId36"/>
    <p:sldId id="343"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280"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9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7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9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9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8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5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4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6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11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363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311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53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295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646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2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520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038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159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889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916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141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469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2880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6839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551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e263b0c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de263b0c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pic>
        <p:nvPicPr>
          <p:cNvPr id="1026" name="Picture 2" descr="anaconda logo | Mr. Mint : Apprendre le Machine Learning de A à Z">
            <a:extLst>
              <a:ext uri="{FF2B5EF4-FFF2-40B4-BE49-F238E27FC236}">
                <a16:creationId xmlns:a16="http://schemas.microsoft.com/office/drawing/2014/main" id="{DF3AE1AB-A344-847A-456D-E50F8CEF3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294" y="1591887"/>
            <a:ext cx="805398" cy="402699"/>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6" descr="Getting your computer ready for machine learning: How, what and why you  should use Anaconda, Miniconda">
            <a:extLst>
              <a:ext uri="{FF2B5EF4-FFF2-40B4-BE49-F238E27FC236}">
                <a16:creationId xmlns:a16="http://schemas.microsoft.com/office/drawing/2014/main" id="{08F00F5E-9464-A6E7-0436-29D5FB0BA45B}"/>
              </a:ext>
            </a:extLst>
          </p:cNvPr>
          <p:cNvSpPr>
            <a:spLocks noChangeAspect="1" noChangeArrowheads="1"/>
          </p:cNvSpPr>
          <p:nvPr/>
        </p:nvSpPr>
        <p:spPr bwMode="auto">
          <a:xfrm>
            <a:off x="5463381" y="2034928"/>
            <a:ext cx="190950" cy="190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2" name="Picture 8" descr="Getting your computer ready for machine learning: How, what and why you  should use Anaconda, Miniconda">
            <a:extLst>
              <a:ext uri="{FF2B5EF4-FFF2-40B4-BE49-F238E27FC236}">
                <a16:creationId xmlns:a16="http://schemas.microsoft.com/office/drawing/2014/main" id="{48A2F1C5-CB0A-BBDB-3CD3-B3A5115458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15" t="53426" r="39709" b="32358"/>
          <a:stretch/>
        </p:blipFill>
        <p:spPr bwMode="auto">
          <a:xfrm>
            <a:off x="1315294" y="2909581"/>
            <a:ext cx="805398" cy="16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P for Python (Python PIP) - Python - telecomHall Forum">
            <a:extLst>
              <a:ext uri="{FF2B5EF4-FFF2-40B4-BE49-F238E27FC236}">
                <a16:creationId xmlns:a16="http://schemas.microsoft.com/office/drawing/2014/main" id="{8D6B975F-6A0F-9C44-A952-FAD5AFB5B4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464" y="3885702"/>
            <a:ext cx="567513" cy="567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l="22123" r="552"/>
          <a:stretch/>
        </p:blipFill>
        <p:spPr>
          <a:xfrm>
            <a:off x="2010174" y="1437788"/>
            <a:ext cx="6581554"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l="1061" r="1886"/>
          <a:stretch/>
        </p:blipFill>
        <p:spPr>
          <a:xfrm>
            <a:off x="4572000" y="1483952"/>
            <a:ext cx="4109761" cy="2854132"/>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2" name="Google Shape;512;p35"/>
          <p:cNvSpPr/>
          <p:nvPr/>
        </p:nvSpPr>
        <p:spPr>
          <a:xfrm>
            <a:off x="818706" y="2537937"/>
            <a:ext cx="3418510" cy="148666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2400" dirty="0"/>
            </a:br>
            <a:r>
              <a:rPr lang="fr-FR" sz="2400" dirty="0"/>
              <a:t>Créer un </a:t>
            </a:r>
            <a:r>
              <a:rPr lang="fr-FR" sz="2400" dirty="0" err="1"/>
              <a:t>DataFrame</a:t>
            </a:r>
            <a:r>
              <a:rPr lang="fr-FR" sz="2400" dirty="0"/>
              <a:t> à partir de différentes sources</a:t>
            </a:r>
          </a:p>
        </p:txBody>
      </p:sp>
    </p:spTree>
    <p:extLst>
      <p:ext uri="{BB962C8B-B14F-4D97-AF65-F5344CB8AC3E}">
        <p14:creationId xmlns:p14="http://schemas.microsoft.com/office/powerpoint/2010/main" val="4542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496144"/>
            <a:ext cx="7814929" cy="295889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2000" b="0" i="0" dirty="0">
                <a:solidFill>
                  <a:srgbClr val="374151"/>
                </a:solidFill>
                <a:effectLst/>
                <a:latin typeface="Söhne"/>
              </a:rPr>
              <a:t>Dans cette section, nous explorerons différentes méthodes pour créer un </a:t>
            </a:r>
            <a:r>
              <a:rPr lang="fr-FR" sz="2000" b="0" i="0" dirty="0" err="1">
                <a:solidFill>
                  <a:srgbClr val="374151"/>
                </a:solidFill>
                <a:effectLst/>
                <a:latin typeface="Söhne"/>
              </a:rPr>
              <a:t>DataFrame</a:t>
            </a:r>
            <a:r>
              <a:rPr lang="fr-FR" sz="2000" b="0" i="0" dirty="0">
                <a:solidFill>
                  <a:srgbClr val="374151"/>
                </a:solidFill>
                <a:effectLst/>
                <a:latin typeface="Söhne"/>
              </a:rPr>
              <a:t>, une structure de données tabulaire, en utilisant la bibliothèque Pandas en Python. Les sources incluent </a:t>
            </a:r>
          </a:p>
          <a:p>
            <a:pPr marL="342900" indent="-342900"/>
            <a:r>
              <a:rPr lang="fr-FR" sz="2000" dirty="0">
                <a:solidFill>
                  <a:srgbClr val="374151"/>
                </a:solidFill>
                <a:latin typeface="Söhne"/>
              </a:rPr>
              <a:t>L</a:t>
            </a:r>
            <a:r>
              <a:rPr lang="fr-FR" sz="2000" b="0" i="0" dirty="0">
                <a:solidFill>
                  <a:srgbClr val="374151"/>
                </a:solidFill>
                <a:effectLst/>
                <a:latin typeface="Söhne"/>
              </a:rPr>
              <a:t>istes</a:t>
            </a:r>
          </a:p>
          <a:p>
            <a:pPr marL="342900" indent="-342900"/>
            <a:r>
              <a:rPr lang="fr-FR" sz="2000" b="0" i="0" dirty="0">
                <a:solidFill>
                  <a:srgbClr val="374151"/>
                </a:solidFill>
                <a:effectLst/>
                <a:latin typeface="Söhne"/>
              </a:rPr>
              <a:t>Les dictionnaires</a:t>
            </a:r>
          </a:p>
          <a:p>
            <a:pPr marL="342900" indent="-342900"/>
            <a:r>
              <a:rPr lang="fr-FR" sz="2000" b="0" i="0" dirty="0" err="1">
                <a:solidFill>
                  <a:srgbClr val="374151"/>
                </a:solidFill>
                <a:effectLst/>
                <a:latin typeface="Söhne"/>
              </a:rPr>
              <a:t>Arrays</a:t>
            </a:r>
            <a:r>
              <a:rPr lang="fr-FR" sz="2000" b="0" i="0" dirty="0">
                <a:solidFill>
                  <a:srgbClr val="374151"/>
                </a:solidFill>
                <a:effectLst/>
                <a:latin typeface="Söhne"/>
              </a:rPr>
              <a:t> </a:t>
            </a:r>
            <a:r>
              <a:rPr lang="fr-FR" sz="2000" b="0" i="0" dirty="0" err="1">
                <a:solidFill>
                  <a:srgbClr val="374151"/>
                </a:solidFill>
                <a:effectLst/>
                <a:latin typeface="Söhne"/>
              </a:rPr>
              <a:t>NumPy</a:t>
            </a:r>
            <a:endParaRPr lang="fr-FR" sz="2000" dirty="0">
              <a:solidFill>
                <a:srgbClr val="374151"/>
              </a:solidFill>
              <a:latin typeface="Söhne"/>
            </a:endParaRPr>
          </a:p>
          <a:p>
            <a:pPr marL="342900" indent="-342900"/>
            <a:r>
              <a:rPr lang="fr-FR" sz="2000" b="0" i="0" dirty="0">
                <a:solidFill>
                  <a:srgbClr val="374151"/>
                </a:solidFill>
                <a:effectLst/>
                <a:latin typeface="Söhne"/>
              </a:rPr>
              <a:t>Fichiers CSV </a:t>
            </a:r>
          </a:p>
          <a:p>
            <a:pPr marL="342900" indent="-342900"/>
            <a:r>
              <a:rPr lang="fr-FR" sz="2000" dirty="0">
                <a:solidFill>
                  <a:srgbClr val="374151"/>
                </a:solidFill>
                <a:latin typeface="Söhne"/>
              </a:rPr>
              <a:t>Fichiers </a:t>
            </a:r>
            <a:r>
              <a:rPr lang="fr-FR" sz="2000" b="0" i="0" dirty="0">
                <a:solidFill>
                  <a:srgbClr val="374151"/>
                </a:solidFill>
                <a:effectLst/>
                <a:latin typeface="Söhne"/>
              </a:rPr>
              <a:t>JSON</a:t>
            </a:r>
          </a:p>
          <a:p>
            <a:pPr marL="342900" indent="-342900"/>
            <a:r>
              <a:rPr lang="fr-FR" sz="2000" b="0" i="0" dirty="0">
                <a:solidFill>
                  <a:srgbClr val="374151"/>
                </a:solidFill>
                <a:effectLst/>
                <a:latin typeface="Söhne"/>
              </a:rPr>
              <a:t>Des bases de données</a:t>
            </a:r>
            <a:endParaRPr lang="fr-FR" sz="1600" dirty="0">
              <a:sym typeface="Varela Round"/>
            </a:endParaRP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INTRODUCTION</a:t>
            </a:r>
            <a:endParaRPr lang="fr-FR" sz="2400" dirty="0"/>
          </a:p>
        </p:txBody>
      </p:sp>
    </p:spTree>
    <p:extLst>
      <p:ext uri="{BB962C8B-B14F-4D97-AF65-F5344CB8AC3E}">
        <p14:creationId xmlns:p14="http://schemas.microsoft.com/office/powerpoint/2010/main" val="40858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liste de listes</a:t>
            </a:r>
            <a:endParaRPr lang="fr-FR" sz="2000" dirty="0"/>
          </a:p>
        </p:txBody>
      </p:sp>
      <p:pic>
        <p:nvPicPr>
          <p:cNvPr id="3" name="Image 2">
            <a:extLst>
              <a:ext uri="{FF2B5EF4-FFF2-40B4-BE49-F238E27FC236}">
                <a16:creationId xmlns:a16="http://schemas.microsoft.com/office/drawing/2014/main" id="{BD7180B3-082C-6FAB-64FD-A5967936D56E}"/>
              </a:ext>
            </a:extLst>
          </p:cNvPr>
          <p:cNvPicPr>
            <a:picLocks noChangeAspect="1"/>
          </p:cNvPicPr>
          <p:nvPr/>
        </p:nvPicPr>
        <p:blipFill>
          <a:blip r:embed="rId3"/>
          <a:stretch>
            <a:fillRect/>
          </a:stretch>
        </p:blipFill>
        <p:spPr>
          <a:xfrm>
            <a:off x="1661378" y="1751501"/>
            <a:ext cx="5343525" cy="971550"/>
          </a:xfrm>
          <a:prstGeom prst="rect">
            <a:avLst/>
          </a:prstGeom>
        </p:spPr>
      </p:pic>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4"/>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9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09015" y="542373"/>
            <a:ext cx="2711301"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dictionnaire de listes</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356D40EA-2722-E559-2781-EB95406EC21F}"/>
              </a:ext>
            </a:extLst>
          </p:cNvPr>
          <p:cNvPicPr>
            <a:picLocks noChangeAspect="1"/>
          </p:cNvPicPr>
          <p:nvPr/>
        </p:nvPicPr>
        <p:blipFill>
          <a:blip r:embed="rId4"/>
          <a:stretch>
            <a:fillRect/>
          </a:stretch>
        </p:blipFill>
        <p:spPr>
          <a:xfrm>
            <a:off x="2198613" y="1600200"/>
            <a:ext cx="4257675" cy="971550"/>
          </a:xfrm>
          <a:prstGeom prst="rect">
            <a:avLst/>
          </a:prstGeom>
        </p:spPr>
      </p:pic>
    </p:spTree>
    <p:extLst>
      <p:ext uri="{BB962C8B-B14F-4D97-AF65-F5344CB8AC3E}">
        <p14:creationId xmlns:p14="http://schemas.microsoft.com/office/powerpoint/2010/main" val="161719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a:t>
            </a:r>
            <a:r>
              <a:rPr lang="fr-FR" sz="2000" b="1" i="0" dirty="0" err="1">
                <a:effectLst/>
                <a:latin typeface="Söhne"/>
              </a:rPr>
              <a:t>array</a:t>
            </a:r>
            <a:r>
              <a:rPr lang="fr-FR" sz="2000" b="1" i="0" dirty="0">
                <a:effectLst/>
                <a:latin typeface="Söhne"/>
              </a:rPr>
              <a:t> </a:t>
            </a:r>
            <a:r>
              <a:rPr lang="fr-FR" sz="2000" b="1" i="0" dirty="0" err="1">
                <a:effectLst/>
                <a:latin typeface="Söhne"/>
              </a:rPr>
              <a:t>NumPy</a:t>
            </a:r>
            <a:r>
              <a:rPr lang="fr-FR" sz="2000" b="1" i="0" dirty="0">
                <a:effectLst/>
                <a:latin typeface="Söhne"/>
              </a:rPr>
              <a:t> :</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4" name="Image 3">
            <a:extLst>
              <a:ext uri="{FF2B5EF4-FFF2-40B4-BE49-F238E27FC236}">
                <a16:creationId xmlns:a16="http://schemas.microsoft.com/office/drawing/2014/main" id="{360FFC7E-400F-0694-CE2F-761F11BD6F51}"/>
              </a:ext>
            </a:extLst>
          </p:cNvPr>
          <p:cNvPicPr>
            <a:picLocks noChangeAspect="1"/>
          </p:cNvPicPr>
          <p:nvPr/>
        </p:nvPicPr>
        <p:blipFill>
          <a:blip r:embed="rId4"/>
          <a:stretch>
            <a:fillRect/>
          </a:stretch>
        </p:blipFill>
        <p:spPr>
          <a:xfrm>
            <a:off x="1885950" y="1502407"/>
            <a:ext cx="5372100" cy="1209675"/>
          </a:xfrm>
          <a:prstGeom prst="rect">
            <a:avLst/>
          </a:prstGeom>
        </p:spPr>
      </p:pic>
    </p:spTree>
    <p:extLst>
      <p:ext uri="{BB962C8B-B14F-4D97-AF65-F5344CB8AC3E}">
        <p14:creationId xmlns:p14="http://schemas.microsoft.com/office/powerpoint/2010/main" val="39934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CSV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343173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JSON </a:t>
            </a:r>
            <a:endParaRPr lang="fr-FR" sz="2000" dirty="0"/>
          </a:p>
        </p:txBody>
      </p:sp>
      <p:pic>
        <p:nvPicPr>
          <p:cNvPr id="3" name="Image 2">
            <a:extLst>
              <a:ext uri="{FF2B5EF4-FFF2-40B4-BE49-F238E27FC236}">
                <a16:creationId xmlns:a16="http://schemas.microsoft.com/office/drawing/2014/main" id="{E98DF5E3-54AA-63FF-FEEC-E032CDE63B09}"/>
              </a:ext>
            </a:extLst>
          </p:cNvPr>
          <p:cNvPicPr>
            <a:picLocks noChangeAspect="1"/>
          </p:cNvPicPr>
          <p:nvPr/>
        </p:nvPicPr>
        <p:blipFill>
          <a:blip r:embed="rId3"/>
          <a:stretch>
            <a:fillRect/>
          </a:stretch>
        </p:blipFill>
        <p:spPr>
          <a:xfrm>
            <a:off x="2173368" y="1723656"/>
            <a:ext cx="4797264" cy="2128364"/>
          </a:xfrm>
          <a:prstGeom prst="rect">
            <a:avLst/>
          </a:prstGeom>
        </p:spPr>
      </p:pic>
    </p:spTree>
    <p:extLst>
      <p:ext uri="{BB962C8B-B14F-4D97-AF65-F5344CB8AC3E}">
        <p14:creationId xmlns:p14="http://schemas.microsoft.com/office/powerpoint/2010/main" val="174233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base de données </a:t>
            </a:r>
            <a:endParaRPr lang="fr-FR" sz="2000" dirty="0"/>
          </a:p>
        </p:txBody>
      </p:sp>
      <p:pic>
        <p:nvPicPr>
          <p:cNvPr id="5" name="Image 4">
            <a:extLst>
              <a:ext uri="{FF2B5EF4-FFF2-40B4-BE49-F238E27FC236}">
                <a16:creationId xmlns:a16="http://schemas.microsoft.com/office/drawing/2014/main" id="{810CBA48-61D8-81DB-783A-D244B291F003}"/>
              </a:ext>
            </a:extLst>
          </p:cNvPr>
          <p:cNvPicPr>
            <a:picLocks noChangeAspect="1"/>
          </p:cNvPicPr>
          <p:nvPr/>
        </p:nvPicPr>
        <p:blipFill rotWithShape="1">
          <a:blip r:embed="rId3"/>
          <a:srcRect l="2456" t="5172" r="3422"/>
          <a:stretch/>
        </p:blipFill>
        <p:spPr>
          <a:xfrm>
            <a:off x="1956390" y="1998921"/>
            <a:ext cx="5178057" cy="2434512"/>
          </a:xfrm>
          <a:prstGeom prst="rect">
            <a:avLst/>
          </a:prstGeom>
        </p:spPr>
      </p:pic>
    </p:spTree>
    <p:extLst>
      <p:ext uri="{BB962C8B-B14F-4D97-AF65-F5344CB8AC3E}">
        <p14:creationId xmlns:p14="http://schemas.microsoft.com/office/powerpoint/2010/main" val="28798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l="-463" t="-2099" r="-250" b="2099"/>
          <a:stretch/>
        </p:blipFill>
        <p:spPr>
          <a:xfrm>
            <a:off x="4460637" y="1745261"/>
            <a:ext cx="4221125" cy="2472594"/>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Explorer et transformer un </a:t>
            </a:r>
            <a:r>
              <a:rPr lang="fr-FR" sz="2400" dirty="0" err="1"/>
              <a:t>DataFrame</a:t>
            </a:r>
            <a:endParaRPr lang="fr-FR" sz="2400" dirty="0"/>
          </a:p>
        </p:txBody>
      </p:sp>
    </p:spTree>
    <p:extLst>
      <p:ext uri="{BB962C8B-B14F-4D97-AF65-F5344CB8AC3E}">
        <p14:creationId xmlns:p14="http://schemas.microsoft.com/office/powerpoint/2010/main" val="33297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1004176"/>
            <a:ext cx="5919280"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877550" y="2571750"/>
            <a:ext cx="53889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Explorer et transformer un </a:t>
            </a:r>
            <a:r>
              <a:rPr lang="fr-FR" sz="1800" dirty="0" err="1"/>
              <a:t>DataFrame</a:t>
            </a:r>
            <a:r>
              <a:rPr lang="fr-FR" sz="1800" dirty="0"/>
              <a:t> avec Pandas, une bibliothèque Python pour l'analyse et la manipulation de données.</a:t>
            </a:r>
            <a:endParaRPr lang="en-US" sz="1800" dirty="0"/>
          </a:p>
        </p:txBody>
      </p:sp>
    </p:spTree>
    <p:extLst>
      <p:ext uri="{BB962C8B-B14F-4D97-AF65-F5344CB8AC3E}">
        <p14:creationId xmlns:p14="http://schemas.microsoft.com/office/powerpoint/2010/main" val="348725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Accéder, modifier et supprimer des colonnes et des lignes d’un </a:t>
            </a:r>
            <a:r>
              <a:rPr lang="fr-FR" sz="5400" b="0" i="0" dirty="0" err="1">
                <a:solidFill>
                  <a:srgbClr val="111111"/>
                </a:solidFill>
                <a:effectLst/>
                <a:latin typeface="-apple-system"/>
              </a:rPr>
              <a:t>DataFrame</a:t>
            </a:r>
            <a:endParaRPr lang="fr-FR" sz="5400" dirty="0"/>
          </a:p>
        </p:txBody>
      </p:sp>
    </p:spTree>
    <p:extLst>
      <p:ext uri="{BB962C8B-B14F-4D97-AF65-F5344CB8AC3E}">
        <p14:creationId xmlns:p14="http://schemas.microsoft.com/office/powerpoint/2010/main" val="195515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336282"/>
            <a:ext cx="5919280" cy="675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Notre </a:t>
            </a:r>
            <a:r>
              <a:rPr lang="en-US" sz="4000" dirty="0" err="1"/>
              <a:t>DataFrame</a:t>
            </a:r>
            <a:endParaRPr sz="4000" dirty="0"/>
          </a:p>
        </p:txBody>
      </p:sp>
      <p:pic>
        <p:nvPicPr>
          <p:cNvPr id="5" name="Image 4">
            <a:extLst>
              <a:ext uri="{FF2B5EF4-FFF2-40B4-BE49-F238E27FC236}">
                <a16:creationId xmlns:a16="http://schemas.microsoft.com/office/drawing/2014/main" id="{AC1841C3-46B6-D869-9F26-51A540676E39}"/>
              </a:ext>
            </a:extLst>
          </p:cNvPr>
          <p:cNvPicPr>
            <a:picLocks noChangeAspect="1"/>
          </p:cNvPicPr>
          <p:nvPr/>
        </p:nvPicPr>
        <p:blipFill>
          <a:blip r:embed="rId3"/>
          <a:stretch>
            <a:fillRect/>
          </a:stretch>
        </p:blipFill>
        <p:spPr>
          <a:xfrm>
            <a:off x="1645445" y="1156622"/>
            <a:ext cx="5853109" cy="2617936"/>
          </a:xfrm>
          <a:prstGeom prst="rect">
            <a:avLst/>
          </a:prstGeom>
        </p:spPr>
      </p:pic>
    </p:spTree>
    <p:extLst>
      <p:ext uri="{BB962C8B-B14F-4D97-AF65-F5344CB8AC3E}">
        <p14:creationId xmlns:p14="http://schemas.microsoft.com/office/powerpoint/2010/main" val="3644242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407617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Modifier , supprimer des colonnes et des lignes</a:t>
            </a:r>
          </a:p>
        </p:txBody>
      </p:sp>
      <p:grpSp>
        <p:nvGrpSpPr>
          <p:cNvPr id="618" name="Google Shape;618;p42"/>
          <p:cNvGrpSpPr/>
          <p:nvPr/>
        </p:nvGrpSpPr>
        <p:grpSpPr>
          <a:xfrm>
            <a:off x="468096" y="1683684"/>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660255"/>
            <a:ext cx="320998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Modifier une colonne ou une ligne</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844879"/>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313842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311499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Supprimer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326648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 name="Image 5">
            <a:extLst>
              <a:ext uri="{FF2B5EF4-FFF2-40B4-BE49-F238E27FC236}">
                <a16:creationId xmlns:a16="http://schemas.microsoft.com/office/drawing/2014/main" id="{7566B306-2011-6B56-94BB-E20F37933BA0}"/>
              </a:ext>
            </a:extLst>
          </p:cNvPr>
          <p:cNvPicPr>
            <a:picLocks noChangeAspect="1"/>
          </p:cNvPicPr>
          <p:nvPr/>
        </p:nvPicPr>
        <p:blipFill>
          <a:blip r:embed="rId3"/>
          <a:stretch>
            <a:fillRect/>
          </a:stretch>
        </p:blipFill>
        <p:spPr>
          <a:xfrm>
            <a:off x="1786014" y="2088353"/>
            <a:ext cx="4372903" cy="282519"/>
          </a:xfrm>
          <a:prstGeom prst="rect">
            <a:avLst/>
          </a:prstGeom>
        </p:spPr>
      </p:pic>
      <p:pic>
        <p:nvPicPr>
          <p:cNvPr id="8" name="Image 7">
            <a:extLst>
              <a:ext uri="{FF2B5EF4-FFF2-40B4-BE49-F238E27FC236}">
                <a16:creationId xmlns:a16="http://schemas.microsoft.com/office/drawing/2014/main" id="{0E7348AA-41D1-3155-6837-538AD699AFAD}"/>
              </a:ext>
            </a:extLst>
          </p:cNvPr>
          <p:cNvPicPr>
            <a:picLocks noChangeAspect="1"/>
          </p:cNvPicPr>
          <p:nvPr/>
        </p:nvPicPr>
        <p:blipFill>
          <a:blip r:embed="rId4"/>
          <a:stretch>
            <a:fillRect/>
          </a:stretch>
        </p:blipFill>
        <p:spPr>
          <a:xfrm>
            <a:off x="1786014" y="3570890"/>
            <a:ext cx="3962001" cy="325149"/>
          </a:xfrm>
          <a:prstGeom prst="rect">
            <a:avLst/>
          </a:prstGeom>
        </p:spPr>
      </p:pic>
    </p:spTree>
    <p:extLst>
      <p:ext uri="{BB962C8B-B14F-4D97-AF65-F5344CB8AC3E}">
        <p14:creationId xmlns:p14="http://schemas.microsoft.com/office/powerpoint/2010/main" val="3017439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8" name="Google Shape;618;p42"/>
          <p:cNvGrpSpPr/>
          <p:nvPr/>
        </p:nvGrpSpPr>
        <p:grpSpPr>
          <a:xfrm>
            <a:off x="468096" y="122365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200230"/>
            <a:ext cx="2932921"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Filtrer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selon</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condition:</a:t>
            </a:r>
          </a:p>
        </p:txBody>
      </p:sp>
      <p:grpSp>
        <p:nvGrpSpPr>
          <p:cNvPr id="642" name="Google Shape;642;p42"/>
          <p:cNvGrpSpPr/>
          <p:nvPr/>
        </p:nvGrpSpPr>
        <p:grpSpPr>
          <a:xfrm>
            <a:off x="721764" y="1384854"/>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572000" y="1804905"/>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26999" y="3654926"/>
            <a:ext cx="3006929"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Trier par ordre décroissant de population:</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4845415" y="1932968"/>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679401"/>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5567908" y="1637762"/>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Grouper selon la colonne '</a:t>
            </a:r>
            <a:r>
              <a:rPr lang="fr-FR" b="1" dirty="0" err="1">
                <a:solidFill>
                  <a:schemeClr val="dk2"/>
                </a:solidFill>
                <a:latin typeface="Lato"/>
                <a:ea typeface="Lato"/>
                <a:cs typeface="Lato"/>
                <a:sym typeface="Lato"/>
              </a:rPr>
              <a:t>region</a:t>
            </a:r>
            <a:r>
              <a:rPr lang="fr-FR" b="1" dirty="0">
                <a:solidFill>
                  <a:schemeClr val="dk2"/>
                </a:solidFill>
                <a:latin typeface="Lato"/>
                <a:ea typeface="Lato"/>
                <a:cs typeface="Lato"/>
                <a:sym typeface="Lato"/>
              </a:rPr>
              <a:t>':</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807464"/>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576596" y="2815240"/>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572504" y="2791811"/>
            <a:ext cx="310825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Agréger</a:t>
            </a:r>
            <a:r>
              <a:rPr lang="en-US" b="1" dirty="0">
                <a:solidFill>
                  <a:schemeClr val="dk2"/>
                </a:solidFill>
                <a:latin typeface="Lato"/>
                <a:ea typeface="Lato"/>
                <a:cs typeface="Lato"/>
                <a:sym typeface="Lato"/>
              </a:rPr>
              <a:t> la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 'population':</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853658" y="2976435"/>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 3">
            <a:extLst>
              <a:ext uri="{FF2B5EF4-FFF2-40B4-BE49-F238E27FC236}">
                <a16:creationId xmlns:a16="http://schemas.microsoft.com/office/drawing/2014/main" id="{29B92193-B498-68F2-4DC1-1E7AEB8934F7}"/>
              </a:ext>
            </a:extLst>
          </p:cNvPr>
          <p:cNvPicPr>
            <a:picLocks noChangeAspect="1"/>
          </p:cNvPicPr>
          <p:nvPr/>
        </p:nvPicPr>
        <p:blipFill>
          <a:blip r:embed="rId3"/>
          <a:stretch>
            <a:fillRect/>
          </a:stretch>
        </p:blipFill>
        <p:spPr>
          <a:xfrm>
            <a:off x="1786014" y="1685030"/>
            <a:ext cx="2352675" cy="266700"/>
          </a:xfrm>
          <a:prstGeom prst="rect">
            <a:avLst/>
          </a:prstGeom>
        </p:spPr>
      </p:pic>
      <p:pic>
        <p:nvPicPr>
          <p:cNvPr id="6" name="Image 5">
            <a:extLst>
              <a:ext uri="{FF2B5EF4-FFF2-40B4-BE49-F238E27FC236}">
                <a16:creationId xmlns:a16="http://schemas.microsoft.com/office/drawing/2014/main" id="{B9AA453B-18F9-66DB-829A-E5EF8D32B7F5}"/>
              </a:ext>
            </a:extLst>
          </p:cNvPr>
          <p:cNvPicPr>
            <a:picLocks noChangeAspect="1"/>
          </p:cNvPicPr>
          <p:nvPr/>
        </p:nvPicPr>
        <p:blipFill>
          <a:blip r:embed="rId4"/>
          <a:stretch>
            <a:fillRect/>
          </a:stretch>
        </p:blipFill>
        <p:spPr>
          <a:xfrm>
            <a:off x="1786014" y="4203016"/>
            <a:ext cx="3381375" cy="247650"/>
          </a:xfrm>
          <a:prstGeom prst="rect">
            <a:avLst/>
          </a:prstGeom>
        </p:spPr>
      </p:pic>
      <p:pic>
        <p:nvPicPr>
          <p:cNvPr id="8" name="Image 7">
            <a:extLst>
              <a:ext uri="{FF2B5EF4-FFF2-40B4-BE49-F238E27FC236}">
                <a16:creationId xmlns:a16="http://schemas.microsoft.com/office/drawing/2014/main" id="{E44DA9D9-3AF5-8F53-1DF1-8BE51FC5DA8D}"/>
              </a:ext>
            </a:extLst>
          </p:cNvPr>
          <p:cNvPicPr>
            <a:picLocks noChangeAspect="1"/>
          </p:cNvPicPr>
          <p:nvPr/>
        </p:nvPicPr>
        <p:blipFill>
          <a:blip r:embed="rId5"/>
          <a:stretch>
            <a:fillRect/>
          </a:stretch>
        </p:blipFill>
        <p:spPr>
          <a:xfrm>
            <a:off x="5873768" y="2136374"/>
            <a:ext cx="2333625" cy="209550"/>
          </a:xfrm>
          <a:prstGeom prst="rect">
            <a:avLst/>
          </a:prstGeom>
        </p:spPr>
      </p:pic>
      <p:pic>
        <p:nvPicPr>
          <p:cNvPr id="10" name="Image 9">
            <a:extLst>
              <a:ext uri="{FF2B5EF4-FFF2-40B4-BE49-F238E27FC236}">
                <a16:creationId xmlns:a16="http://schemas.microsoft.com/office/drawing/2014/main" id="{9C81B85E-10CB-E5FF-70AF-93513D24F527}"/>
              </a:ext>
            </a:extLst>
          </p:cNvPr>
          <p:cNvPicPr>
            <a:picLocks noChangeAspect="1"/>
          </p:cNvPicPr>
          <p:nvPr/>
        </p:nvPicPr>
        <p:blipFill>
          <a:blip r:embed="rId6"/>
          <a:stretch>
            <a:fillRect/>
          </a:stretch>
        </p:blipFill>
        <p:spPr>
          <a:xfrm>
            <a:off x="5572504" y="3266055"/>
            <a:ext cx="3108255" cy="203820"/>
          </a:xfrm>
          <a:prstGeom prst="rect">
            <a:avLst/>
          </a:prstGeom>
        </p:spPr>
      </p:pic>
      <p:sp>
        <p:nvSpPr>
          <p:cNvPr id="2" name="Google Shape;617;p42">
            <a:extLst>
              <a:ext uri="{FF2B5EF4-FFF2-40B4-BE49-F238E27FC236}">
                <a16:creationId xmlns:a16="http://schemas.microsoft.com/office/drawing/2014/main" id="{BD7B8652-3B87-0409-9775-C1D063B177D5}"/>
              </a:ext>
            </a:extLst>
          </p:cNvPr>
          <p:cNvSpPr txBox="1">
            <a:spLocks noGrp="1"/>
          </p:cNvSpPr>
          <p:nvPr>
            <p:ph type="title"/>
          </p:nvPr>
        </p:nvSpPr>
        <p:spPr>
          <a:xfrm>
            <a:off x="1178457" y="530981"/>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Filtrer, trier, grouper et agréger des données avec Pandas</a:t>
            </a:r>
          </a:p>
        </p:txBody>
      </p:sp>
    </p:spTree>
    <p:extLst>
      <p:ext uri="{BB962C8B-B14F-4D97-AF65-F5344CB8AC3E}">
        <p14:creationId xmlns:p14="http://schemas.microsoft.com/office/powerpoint/2010/main" val="149893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Appliquer des fonctions personnalisées avec </a:t>
            </a:r>
            <a:r>
              <a:rPr lang="fr-FR" sz="2000" dirty="0" err="1"/>
              <a:t>apply</a:t>
            </a:r>
            <a:r>
              <a:rPr lang="fr-FR" sz="2000" dirty="0"/>
              <a:t> et </a:t>
            </a:r>
            <a:r>
              <a:rPr lang="fr-FR" sz="2000" dirty="0" err="1"/>
              <a:t>map</a:t>
            </a:r>
            <a:endParaRPr lang="fr-FR" sz="2000" dirty="0"/>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4213782"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élément:</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4288210"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colonne </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4585922"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Convertir les valeurs d'une </a:t>
            </a:r>
            <a:r>
              <a:rPr lang="fr-FR" b="1" dirty="0" err="1">
                <a:solidFill>
                  <a:schemeClr val="dk2"/>
                </a:solidFill>
                <a:latin typeface="Lato"/>
                <a:ea typeface="Lato"/>
                <a:cs typeface="Lato"/>
                <a:sym typeface="Lato"/>
              </a:rPr>
              <a:t>Series</a:t>
            </a:r>
            <a:r>
              <a:rPr lang="fr-FR" b="1" dirty="0">
                <a:solidFill>
                  <a:schemeClr val="dk2"/>
                </a:solidFill>
                <a:latin typeface="Lato"/>
                <a:ea typeface="Lato"/>
                <a:cs typeface="Lato"/>
                <a:sym typeface="Lato"/>
              </a:rPr>
              <a:t> vers autre type:</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0" name="Image 29">
            <a:extLst>
              <a:ext uri="{FF2B5EF4-FFF2-40B4-BE49-F238E27FC236}">
                <a16:creationId xmlns:a16="http://schemas.microsoft.com/office/drawing/2014/main" id="{513849C1-D6F0-8A4C-A611-0659219E47E4}"/>
              </a:ext>
            </a:extLst>
          </p:cNvPr>
          <p:cNvPicPr>
            <a:picLocks noChangeAspect="1"/>
          </p:cNvPicPr>
          <p:nvPr/>
        </p:nvPicPr>
        <p:blipFill>
          <a:blip r:embed="rId3"/>
          <a:stretch>
            <a:fillRect/>
          </a:stretch>
        </p:blipFill>
        <p:spPr>
          <a:xfrm>
            <a:off x="1776571" y="1907483"/>
            <a:ext cx="2362200" cy="171450"/>
          </a:xfrm>
          <a:prstGeom prst="rect">
            <a:avLst/>
          </a:prstGeom>
        </p:spPr>
      </p:pic>
      <p:pic>
        <p:nvPicPr>
          <p:cNvPr id="672" name="Image 671">
            <a:extLst>
              <a:ext uri="{FF2B5EF4-FFF2-40B4-BE49-F238E27FC236}">
                <a16:creationId xmlns:a16="http://schemas.microsoft.com/office/drawing/2014/main" id="{2670EF2B-6B45-5147-D287-44BC540A1A97}"/>
              </a:ext>
            </a:extLst>
          </p:cNvPr>
          <p:cNvPicPr>
            <a:picLocks noChangeAspect="1"/>
          </p:cNvPicPr>
          <p:nvPr/>
        </p:nvPicPr>
        <p:blipFill>
          <a:blip r:embed="rId4"/>
          <a:stretch>
            <a:fillRect/>
          </a:stretch>
        </p:blipFill>
        <p:spPr>
          <a:xfrm>
            <a:off x="1829057" y="2933545"/>
            <a:ext cx="5724525" cy="257175"/>
          </a:xfrm>
          <a:prstGeom prst="rect">
            <a:avLst/>
          </a:prstGeom>
        </p:spPr>
      </p:pic>
      <p:pic>
        <p:nvPicPr>
          <p:cNvPr id="674" name="Image 673">
            <a:extLst>
              <a:ext uri="{FF2B5EF4-FFF2-40B4-BE49-F238E27FC236}">
                <a16:creationId xmlns:a16="http://schemas.microsoft.com/office/drawing/2014/main" id="{D4C16299-0CA0-C5F0-01DC-546A4DBC5FC3}"/>
              </a:ext>
            </a:extLst>
          </p:cNvPr>
          <p:cNvPicPr>
            <a:picLocks noChangeAspect="1"/>
          </p:cNvPicPr>
          <p:nvPr/>
        </p:nvPicPr>
        <p:blipFill>
          <a:blip r:embed="rId5"/>
          <a:stretch>
            <a:fillRect/>
          </a:stretch>
        </p:blipFill>
        <p:spPr>
          <a:xfrm>
            <a:off x="1829057" y="4025829"/>
            <a:ext cx="1466850" cy="219075"/>
          </a:xfrm>
          <a:prstGeom prst="rect">
            <a:avLst/>
          </a:prstGeom>
        </p:spPr>
      </p:pic>
    </p:spTree>
    <p:extLst>
      <p:ext uri="{BB962C8B-B14F-4D97-AF65-F5344CB8AC3E}">
        <p14:creationId xmlns:p14="http://schemas.microsoft.com/office/powerpoint/2010/main" val="3104437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5452" r="5452"/>
          <a:stretch/>
        </p:blipFill>
        <p:spPr>
          <a:xfrm>
            <a:off x="4532824" y="1290053"/>
            <a:ext cx="3920059" cy="3023499"/>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Visualiser un </a:t>
            </a:r>
            <a:r>
              <a:rPr lang="fr-FR" sz="2400" dirty="0" err="1"/>
              <a:t>DataFrame</a:t>
            </a:r>
            <a:r>
              <a:rPr lang="fr-FR" sz="2400" dirty="0"/>
              <a:t> avec Pandas</a:t>
            </a:r>
          </a:p>
        </p:txBody>
      </p:sp>
    </p:spTree>
    <p:extLst>
      <p:ext uri="{BB962C8B-B14F-4D97-AF65-F5344CB8AC3E}">
        <p14:creationId xmlns:p14="http://schemas.microsoft.com/office/powerpoint/2010/main" val="3057808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2039556" y="1012050"/>
            <a:ext cx="5064887" cy="952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275907" y="1690577"/>
            <a:ext cx="6485860" cy="2440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000" dirty="0"/>
              <a:t>Cette section vise à vous familiariser avec les techniques de visualisation de données en utilisant Pandas en conjonction avec la bibliothèque </a:t>
            </a:r>
            <a:r>
              <a:rPr lang="fr-FR" sz="2000" dirty="0" err="1"/>
              <a:t>Matplotlib</a:t>
            </a:r>
            <a:r>
              <a:rPr lang="fr-FR" sz="2000" dirty="0"/>
              <a:t>.</a:t>
            </a:r>
            <a:endParaRPr lang="en-US" sz="2000" dirty="0"/>
          </a:p>
        </p:txBody>
      </p:sp>
    </p:spTree>
    <p:extLst>
      <p:ext uri="{BB962C8B-B14F-4D97-AF65-F5344CB8AC3E}">
        <p14:creationId xmlns:p14="http://schemas.microsoft.com/office/powerpoint/2010/main" val="87509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pic>
        <p:nvPicPr>
          <p:cNvPr id="507" name="Google Shape;507;p35"/>
          <p:cNvPicPr preferRelativeResize="0"/>
          <p:nvPr/>
        </p:nvPicPr>
        <p:blipFill rotWithShape="1">
          <a:blip r:embed="rId3"/>
          <a:srcRect t="-779" b="-2383"/>
          <a:stretch/>
        </p:blipFill>
        <p:spPr>
          <a:xfrm>
            <a:off x="4869427" y="1290053"/>
            <a:ext cx="3122617" cy="3200400"/>
          </a:xfrm>
          <a:prstGeom prst="roundRect">
            <a:avLst>
              <a:gd name="adj" fmla="val 4744"/>
            </a:avLst>
          </a:prstGeom>
          <a:noFill/>
          <a:ln w="28575" cap="flat" cmpd="sng">
            <a:solidFill>
              <a:schemeClr val="dk1"/>
            </a:solidFill>
            <a:prstDash val="solid"/>
            <a:round/>
            <a:headEnd type="none" w="sm" len="sm"/>
            <a:tailEnd type="none" w="sm" len="s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356192" y="1358537"/>
            <a:ext cx="7618228" cy="3027535"/>
          </a:xfrm>
          <a:prstGeom prst="rect">
            <a:avLst/>
          </a:prstGeom>
        </p:spPr>
        <p:txBody>
          <a:bodyPr spcFirstLastPara="1" wrap="square" lIns="91425" tIns="182875" rIns="0" bIns="91425" anchor="t" anchorCtr="0">
            <a:noAutofit/>
          </a:bodyPr>
          <a:lstStyle/>
          <a:p>
            <a:pPr algn="l">
              <a:buFont typeface="Arial" panose="020B0604020202020204" pitchFamily="34" charset="0"/>
              <a:buChar char="•"/>
            </a:pPr>
            <a:r>
              <a:rPr lang="fr-FR" sz="2800" b="1" i="0" dirty="0">
                <a:effectLst/>
                <a:latin typeface="Söhne"/>
              </a:rPr>
              <a:t>Fonction .plot():</a:t>
            </a:r>
          </a:p>
          <a:p>
            <a:pPr lvl="1">
              <a:buFont typeface="Arial" panose="020B0604020202020204" pitchFamily="34" charset="0"/>
              <a:buChar char="•"/>
            </a:pPr>
            <a:r>
              <a:rPr lang="fr-FR" sz="2600" b="0" i="0" dirty="0">
                <a:solidFill>
                  <a:srgbClr val="374151"/>
                </a:solidFill>
                <a:effectLst/>
                <a:latin typeface="Söhne"/>
              </a:rPr>
              <a:t>Permet de générer des graphiques à partir de données stockées dans un </a:t>
            </a:r>
            <a:r>
              <a:rPr lang="fr-FR" sz="2600" b="0" i="0" dirty="0" err="1">
                <a:solidFill>
                  <a:srgbClr val="374151"/>
                </a:solidFill>
                <a:effectLst/>
                <a:latin typeface="Söhne"/>
              </a:rPr>
              <a:t>DataFrame</a:t>
            </a:r>
            <a:r>
              <a:rPr lang="fr-FR" sz="2600" b="0" i="0" dirty="0">
                <a:solidFill>
                  <a:srgbClr val="374151"/>
                </a:solidFill>
                <a:effectLst/>
                <a:latin typeface="Söhne"/>
              </a:rPr>
              <a:t> ou une </a:t>
            </a:r>
            <a:r>
              <a:rPr lang="fr-FR" sz="2600" b="0" i="0" dirty="0" err="1">
                <a:solidFill>
                  <a:srgbClr val="374151"/>
                </a:solidFill>
                <a:effectLst/>
                <a:latin typeface="Söhne"/>
              </a:rPr>
              <a:t>Series</a:t>
            </a:r>
            <a:r>
              <a:rPr lang="fr-FR" sz="2600" b="0" i="0" dirty="0">
                <a:solidFill>
                  <a:srgbClr val="374151"/>
                </a:solidFill>
                <a:effectLst/>
                <a:latin typeface="Söhne"/>
              </a:rPr>
              <a:t> de Pandas.</a:t>
            </a:r>
          </a:p>
          <a:p>
            <a:pPr lvl="1">
              <a:buFont typeface="Arial" panose="020B0604020202020204" pitchFamily="34" charset="0"/>
              <a:buChar char="•"/>
            </a:pPr>
            <a:r>
              <a:rPr lang="fr-FR" sz="2600" b="0" i="0" dirty="0">
                <a:solidFill>
                  <a:srgbClr val="374151"/>
                </a:solidFill>
                <a:effectLst/>
                <a:latin typeface="Söhne"/>
              </a:rPr>
              <a:t>Fonctionne comme une interface conviviale enveloppant la puissante bibliothèque </a:t>
            </a:r>
            <a:r>
              <a:rPr lang="fr-FR" sz="2600" b="0" i="0" dirty="0" err="1">
                <a:solidFill>
                  <a:srgbClr val="374151"/>
                </a:solidFill>
                <a:effectLst/>
                <a:latin typeface="Söhne"/>
              </a:rPr>
              <a:t>Matplotlib</a:t>
            </a:r>
            <a:r>
              <a:rPr lang="fr-FR" sz="2600" b="0" i="0" dirty="0">
                <a:solidFill>
                  <a:srgbClr val="374151"/>
                </a:solidFill>
                <a:effectLst/>
                <a:latin typeface="Söhne"/>
              </a:rPr>
              <a:t>.</a:t>
            </a:r>
          </a:p>
        </p:txBody>
      </p:sp>
      <p:sp>
        <p:nvSpPr>
          <p:cNvPr id="7" name="Google Shape;946;p54">
            <a:extLst>
              <a:ext uri="{FF2B5EF4-FFF2-40B4-BE49-F238E27FC236}">
                <a16:creationId xmlns:a16="http://schemas.microsoft.com/office/drawing/2014/main" id="{32FCF576-D072-76B0-16AF-46AF98856AB8}"/>
              </a:ext>
            </a:extLst>
          </p:cNvPr>
          <p:cNvSpPr/>
          <p:nvPr/>
        </p:nvSpPr>
        <p:spPr>
          <a:xfrm>
            <a:off x="2785729" y="622574"/>
            <a:ext cx="35725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2695877" y="640792"/>
            <a:ext cx="3752242"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 La Fonction .plot() de Pandas</a:t>
            </a:r>
            <a:endParaRPr lang="fr-FR" sz="2400" dirty="0"/>
          </a:p>
        </p:txBody>
      </p:sp>
    </p:spTree>
    <p:extLst>
      <p:ext uri="{BB962C8B-B14F-4D97-AF65-F5344CB8AC3E}">
        <p14:creationId xmlns:p14="http://schemas.microsoft.com/office/powerpoint/2010/main" val="4097681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14451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426496"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dirty="0">
                <a:latin typeface="Söhne"/>
              </a:rPr>
              <a:t>LINE</a:t>
            </a:r>
            <a:endParaRPr lang="fr-FR" sz="2400" dirty="0"/>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 Idéal pour visualiser les tendances ou variations dans le temps.</a:t>
            </a:r>
            <a:endParaRPr lang="en-US" b="1" dirty="0">
              <a:solidFill>
                <a:schemeClr val="dk2"/>
              </a:solidFill>
              <a:latin typeface="Lato"/>
              <a:ea typeface="Lato"/>
              <a:cs typeface="Lato"/>
              <a:sym typeface="Lato"/>
            </a:endParaRPr>
          </a:p>
        </p:txBody>
      </p:sp>
      <p:pic>
        <p:nvPicPr>
          <p:cNvPr id="1026" name="Picture 2">
            <a:extLst>
              <a:ext uri="{FF2B5EF4-FFF2-40B4-BE49-F238E27FC236}">
                <a16:creationId xmlns:a16="http://schemas.microsoft.com/office/drawing/2014/main" id="{FCD760B9-D864-F256-851D-9AEF85F4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250" y="1852201"/>
            <a:ext cx="3689498" cy="276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291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Bar ou Barh</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Parfait pour la comparaison de valeurs catégorielles.</a:t>
            </a:r>
            <a:endParaRPr lang="en-US" b="1" dirty="0">
              <a:solidFill>
                <a:schemeClr val="dk2"/>
              </a:solidFill>
              <a:latin typeface="Lato"/>
              <a:ea typeface="Lato"/>
              <a:cs typeface="Lato"/>
              <a:sym typeface="Lato"/>
            </a:endParaRPr>
          </a:p>
        </p:txBody>
      </p:sp>
      <p:pic>
        <p:nvPicPr>
          <p:cNvPr id="2050" name="Picture 2">
            <a:extLst>
              <a:ext uri="{FF2B5EF4-FFF2-40B4-BE49-F238E27FC236}">
                <a16:creationId xmlns:a16="http://schemas.microsoft.com/office/drawing/2014/main" id="{80E348AF-3962-3587-C832-69BC74E3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720" y="1852201"/>
            <a:ext cx="3774558" cy="283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6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HIST</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Utile pour représenter la distribution de données numériques.</a:t>
            </a:r>
            <a:endParaRPr lang="en-US" b="1" dirty="0">
              <a:solidFill>
                <a:schemeClr val="dk2"/>
              </a:solidFill>
              <a:latin typeface="Lato"/>
              <a:ea typeface="Lato"/>
              <a:cs typeface="Lato"/>
              <a:sym typeface="Lato"/>
            </a:endParaRPr>
          </a:p>
        </p:txBody>
      </p:sp>
      <p:pic>
        <p:nvPicPr>
          <p:cNvPr id="9" name="Image 8">
            <a:extLst>
              <a:ext uri="{FF2B5EF4-FFF2-40B4-BE49-F238E27FC236}">
                <a16:creationId xmlns:a16="http://schemas.microsoft.com/office/drawing/2014/main" id="{2752A263-0959-5DBC-F68F-AFCCA900C9D7}"/>
              </a:ext>
            </a:extLst>
          </p:cNvPr>
          <p:cNvPicPr>
            <a:picLocks noChangeAspect="1"/>
          </p:cNvPicPr>
          <p:nvPr/>
        </p:nvPicPr>
        <p:blipFill>
          <a:blip r:embed="rId3"/>
          <a:stretch>
            <a:fillRect/>
          </a:stretch>
        </p:blipFill>
        <p:spPr>
          <a:xfrm>
            <a:off x="2806994" y="1981366"/>
            <a:ext cx="3530009" cy="2647507"/>
          </a:xfrm>
          <a:prstGeom prst="rect">
            <a:avLst/>
          </a:prstGeom>
        </p:spPr>
      </p:pic>
    </p:spTree>
    <p:extLst>
      <p:ext uri="{BB962C8B-B14F-4D97-AF65-F5344CB8AC3E}">
        <p14:creationId xmlns:p14="http://schemas.microsoft.com/office/powerpoint/2010/main" val="316314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BOX</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Offre une perspective statistique avec des boîtes à moustaches.</a:t>
            </a:r>
            <a:endParaRPr lang="en-US" b="1" dirty="0">
              <a:solidFill>
                <a:schemeClr val="dk2"/>
              </a:solidFill>
              <a:latin typeface="Lato"/>
              <a:ea typeface="Lato"/>
              <a:cs typeface="Lato"/>
              <a:sym typeface="Lato"/>
            </a:endParaRPr>
          </a:p>
        </p:txBody>
      </p:sp>
      <p:pic>
        <p:nvPicPr>
          <p:cNvPr id="4098" name="Picture 2">
            <a:extLst>
              <a:ext uri="{FF2B5EF4-FFF2-40B4-BE49-F238E27FC236}">
                <a16:creationId xmlns:a16="http://schemas.microsoft.com/office/drawing/2014/main" id="{384CDC05-F908-00F7-F86C-8D69E7ECF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405" y="1852201"/>
            <a:ext cx="3753987" cy="281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34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218786"/>
            <a:ext cx="1426496" cy="51956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KDE OU DENSITY</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Produit des graphiques de densité lissés.</a:t>
            </a:r>
            <a:endParaRPr lang="en-US" b="1" dirty="0">
              <a:solidFill>
                <a:schemeClr val="dk2"/>
              </a:solidFill>
              <a:latin typeface="Lato"/>
              <a:ea typeface="Lato"/>
              <a:cs typeface="Lato"/>
              <a:sym typeface="Lato"/>
            </a:endParaRPr>
          </a:p>
        </p:txBody>
      </p:sp>
      <p:pic>
        <p:nvPicPr>
          <p:cNvPr id="6" name="Image 5">
            <a:extLst>
              <a:ext uri="{FF2B5EF4-FFF2-40B4-BE49-F238E27FC236}">
                <a16:creationId xmlns:a16="http://schemas.microsoft.com/office/drawing/2014/main" id="{90CC19B3-9AB2-8E14-E357-CF7692270D7D}"/>
              </a:ext>
            </a:extLst>
          </p:cNvPr>
          <p:cNvPicPr>
            <a:picLocks noChangeAspect="1"/>
          </p:cNvPicPr>
          <p:nvPr/>
        </p:nvPicPr>
        <p:blipFill>
          <a:blip r:embed="rId3"/>
          <a:stretch>
            <a:fillRect/>
          </a:stretch>
        </p:blipFill>
        <p:spPr>
          <a:xfrm>
            <a:off x="2721936" y="1809920"/>
            <a:ext cx="3965944" cy="2974458"/>
          </a:xfrm>
          <a:prstGeom prst="rect">
            <a:avLst/>
          </a:prstGeom>
        </p:spPr>
      </p:pic>
    </p:spTree>
    <p:extLst>
      <p:ext uri="{BB962C8B-B14F-4D97-AF65-F5344CB8AC3E}">
        <p14:creationId xmlns:p14="http://schemas.microsoft.com/office/powerpoint/2010/main" val="3249097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921228"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211076"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AREA</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1669313" y="1283667"/>
            <a:ext cx="6326372"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Utile pour observer l'évolution cumulée dans le temps.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11F6DD4A-6EF8-6087-5B86-7CD360696F45}"/>
              </a:ext>
            </a:extLst>
          </p:cNvPr>
          <p:cNvPicPr>
            <a:picLocks noChangeAspect="1"/>
          </p:cNvPicPr>
          <p:nvPr/>
        </p:nvPicPr>
        <p:blipFill>
          <a:blip r:embed="rId3"/>
          <a:stretch>
            <a:fillRect/>
          </a:stretch>
        </p:blipFill>
        <p:spPr>
          <a:xfrm>
            <a:off x="2658138" y="1854170"/>
            <a:ext cx="3827721" cy="2870791"/>
          </a:xfrm>
          <a:prstGeom prst="rect">
            <a:avLst/>
          </a:prstGeom>
        </p:spPr>
      </p:pic>
    </p:spTree>
    <p:extLst>
      <p:ext uri="{BB962C8B-B14F-4D97-AF65-F5344CB8AC3E}">
        <p14:creationId xmlns:p14="http://schemas.microsoft.com/office/powerpoint/2010/main" val="416626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SCATTER</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 Idéal pour dévoiler la relation entre deux variables à l'aide de nuages de points.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75CE39FF-EF8E-55D9-66AF-2B49B8206309}"/>
              </a:ext>
            </a:extLst>
          </p:cNvPr>
          <p:cNvPicPr>
            <a:picLocks noChangeAspect="1"/>
          </p:cNvPicPr>
          <p:nvPr/>
        </p:nvPicPr>
        <p:blipFill>
          <a:blip r:embed="rId3"/>
          <a:stretch>
            <a:fillRect/>
          </a:stretch>
        </p:blipFill>
        <p:spPr>
          <a:xfrm>
            <a:off x="2651845" y="1784206"/>
            <a:ext cx="3759588" cy="2819691"/>
          </a:xfrm>
          <a:prstGeom prst="rect">
            <a:avLst/>
          </a:prstGeom>
        </p:spPr>
      </p:pic>
    </p:spTree>
    <p:extLst>
      <p:ext uri="{BB962C8B-B14F-4D97-AF65-F5344CB8AC3E}">
        <p14:creationId xmlns:p14="http://schemas.microsoft.com/office/powerpoint/2010/main" val="413557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HEXBIN</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320666" y="131843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Offre une alternative visuelle avec des bines hexagonaux pour explorer la relation entre deux variables.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D277C2C1-47D2-DDAF-A4DA-756E20936883}"/>
              </a:ext>
            </a:extLst>
          </p:cNvPr>
          <p:cNvPicPr>
            <a:picLocks noChangeAspect="1"/>
          </p:cNvPicPr>
          <p:nvPr/>
        </p:nvPicPr>
        <p:blipFill>
          <a:blip r:embed="rId3"/>
          <a:stretch>
            <a:fillRect/>
          </a:stretch>
        </p:blipFill>
        <p:spPr>
          <a:xfrm>
            <a:off x="2727250" y="1920412"/>
            <a:ext cx="3689498" cy="2767124"/>
          </a:xfrm>
          <a:prstGeom prst="rect">
            <a:avLst/>
          </a:prstGeom>
        </p:spPr>
      </p:pic>
    </p:spTree>
    <p:extLst>
      <p:ext uri="{BB962C8B-B14F-4D97-AF65-F5344CB8AC3E}">
        <p14:creationId xmlns:p14="http://schemas.microsoft.com/office/powerpoint/2010/main" val="2819826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PIE</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320666" y="131843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Pratique pour afficher la proportion de données catégorielles sous forme de graphiques en camembert.</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9B1F675C-CDFC-FE43-1BA5-8F2624CB0828}"/>
              </a:ext>
            </a:extLst>
          </p:cNvPr>
          <p:cNvPicPr>
            <a:picLocks noChangeAspect="1"/>
          </p:cNvPicPr>
          <p:nvPr/>
        </p:nvPicPr>
        <p:blipFill>
          <a:blip r:embed="rId3"/>
          <a:stretch>
            <a:fillRect/>
          </a:stretch>
        </p:blipFill>
        <p:spPr>
          <a:xfrm>
            <a:off x="3175432" y="1908928"/>
            <a:ext cx="2793134" cy="2793134"/>
          </a:xfrm>
          <a:prstGeom prst="rect">
            <a:avLst/>
          </a:prstGeom>
        </p:spPr>
      </p:pic>
    </p:spTree>
    <p:extLst>
      <p:ext uri="{BB962C8B-B14F-4D97-AF65-F5344CB8AC3E}">
        <p14:creationId xmlns:p14="http://schemas.microsoft.com/office/powerpoint/2010/main" val="286617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t="-587" b="232"/>
          <a:stretch/>
        </p:blipFill>
        <p:spPr>
          <a:xfrm>
            <a:off x="4681673" y="1219499"/>
            <a:ext cx="3546097" cy="3381153"/>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CONCLUSION</a:t>
            </a:r>
          </a:p>
        </p:txBody>
      </p:sp>
    </p:spTree>
    <p:extLst>
      <p:ext uri="{BB962C8B-B14F-4D97-AF65-F5344CB8AC3E}">
        <p14:creationId xmlns:p14="http://schemas.microsoft.com/office/powerpoint/2010/main" val="2032492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5"/>
        <p:cNvGrpSpPr/>
        <p:nvPr/>
      </p:nvGrpSpPr>
      <p:grpSpPr>
        <a:xfrm>
          <a:off x="0" y="0"/>
          <a:ext cx="0" cy="0"/>
          <a:chOff x="0" y="0"/>
          <a:chExt cx="0" cy="0"/>
        </a:xfrm>
      </p:grpSpPr>
      <p:sp>
        <p:nvSpPr>
          <p:cNvPr id="928" name="Google Shape;928;p5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926" name="Google Shape;926;p5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8028" r="8028"/>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985</Words>
  <Application>Microsoft Office PowerPoint</Application>
  <PresentationFormat>Affichage à l'écran (16:9)</PresentationFormat>
  <Paragraphs>167</Paragraphs>
  <Slides>51</Slides>
  <Notes>50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51</vt:i4>
      </vt:variant>
    </vt:vector>
  </HeadingPairs>
  <TitlesOfParts>
    <vt:vector size="59" baseType="lpstr">
      <vt:lpstr>-apple-system</vt: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05</vt:lpstr>
      <vt:lpstr>Objectif</vt:lpstr>
      <vt:lpstr>Accéder, modifier et supprimer des colonnes et des lignes d’un DataFrame</vt:lpstr>
      <vt:lpstr>Notre DataFrame</vt:lpstr>
      <vt:lpstr>Accéder a des colonnes et des lignes</vt:lpstr>
      <vt:lpstr>Modifier , supprimer des colonnes et des lignes</vt:lpstr>
      <vt:lpstr>Filtrer, trier, grouper et agréger des données avec Pandas</vt:lpstr>
      <vt:lpstr>Appliquer des fonctions personnalisées avec apply et map</vt:lpstr>
      <vt:lpstr>06</vt:lpstr>
      <vt:lpstr>Objectif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07</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32</cp:revision>
  <dcterms:modified xsi:type="dcterms:W3CDTF">2024-01-10T21:54:57Z</dcterms:modified>
</cp:coreProperties>
</file>