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6"/>
  </p:notesMasterIdLst>
  <p:sldIdLst>
    <p:sldId id="307" r:id="rId2"/>
    <p:sldId id="258" r:id="rId3"/>
    <p:sldId id="308" r:id="rId4"/>
    <p:sldId id="259" r:id="rId5"/>
    <p:sldId id="315" r:id="rId6"/>
    <p:sldId id="261" r:id="rId7"/>
    <p:sldId id="314" r:id="rId8"/>
    <p:sldId id="265" r:id="rId9"/>
    <p:sldId id="266" r:id="rId10"/>
    <p:sldId id="267" r:id="rId11"/>
    <p:sldId id="300" r:id="rId12"/>
    <p:sldId id="268" r:id="rId13"/>
    <p:sldId id="301" r:id="rId14"/>
    <p:sldId id="302" r:id="rId15"/>
    <p:sldId id="303" r:id="rId16"/>
    <p:sldId id="263" r:id="rId17"/>
    <p:sldId id="304" r:id="rId18"/>
    <p:sldId id="264" r:id="rId19"/>
    <p:sldId id="316" r:id="rId20"/>
    <p:sldId id="276" r:id="rId21"/>
    <p:sldId id="277" r:id="rId22"/>
    <p:sldId id="306" r:id="rId23"/>
    <p:sldId id="313" r:id="rId24"/>
    <p:sldId id="309" r:id="rId25"/>
  </p:sldIdLst>
  <p:sldSz cx="9144000" cy="5143500" type="screen16x9"/>
  <p:notesSz cx="6858000" cy="9144000"/>
  <p:embeddedFontLst>
    <p:embeddedFont>
      <p:font typeface="Arial Black" panose="020B0A04020102020204" pitchFamily="34" charset="0"/>
      <p:bold r:id="rId27"/>
    </p:embeddedFont>
    <p:embeddedFont>
      <p:font typeface="Arial Rounded MT Bold" panose="020F0704030504030204" pitchFamily="34" charset="0"/>
      <p:regular r:id="rId28"/>
    </p:embeddedFont>
    <p:embeddedFont>
      <p:font typeface="Cambria" panose="02040503050406030204" pitchFamily="18" charset="0"/>
      <p:regular r:id="rId29"/>
      <p:bold r:id="rId30"/>
      <p:italic r:id="rId31"/>
      <p:boldItalic r:id="rId32"/>
    </p:embeddedFont>
    <p:embeddedFont>
      <p:font typeface="Chewy" panose="020B0604020202020204" charset="0"/>
      <p:regular r:id="rId33"/>
    </p:embeddedFont>
    <p:embeddedFont>
      <p:font typeface="Elephant" panose="02020904090505020303" pitchFamily="18" charset="0"/>
      <p:regular r:id="rId34"/>
      <p:italic r:id="rId35"/>
    </p:embeddedFont>
    <p:embeddedFont>
      <p:font typeface="Nunito" pitchFamily="2" charset="0"/>
      <p:regular r:id="rId36"/>
      <p:bold r:id="rId37"/>
      <p:italic r:id="rId38"/>
      <p:boldItalic r:id="rId39"/>
    </p:embeddedFont>
    <p:embeddedFont>
      <p:font typeface="Playbill" panose="040506030A0602020202" pitchFamily="82" charset="0"/>
      <p:regular r:id="rId40"/>
    </p:embeddedFont>
    <p:embeddedFont>
      <p:font typeface="Ubuntu" panose="020B0504030602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678EC2-808C-4E32-9FDE-AB71947D40B2}">
  <a:tblStyle styleId="{70678EC2-808C-4E32-9FDE-AB71947D40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p:cViewPr varScale="1">
        <p:scale>
          <a:sx n="90" d="100"/>
          <a:sy n="90" d="100"/>
        </p:scale>
        <p:origin x="78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6110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A9138CFB-FD5B-4D8B-BBEF-6C6C45BB3A32}" type="slidenum">
              <a:rPr lang="fr-FR" smtClean="0"/>
              <a:t>1</a:t>
            </a:fld>
            <a:endParaRPr lang="fr-FR" dirty="0"/>
          </a:p>
        </p:txBody>
      </p:sp>
    </p:spTree>
    <p:extLst>
      <p:ext uri="{BB962C8B-B14F-4D97-AF65-F5344CB8AC3E}">
        <p14:creationId xmlns:p14="http://schemas.microsoft.com/office/powerpoint/2010/main" val="203168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dfc0182d06_0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dfc0182d06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dfc0182d06_0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dfc0182d06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dfc0182d06_0_1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dfc0182d06_0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dfc0182d06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dfc0182d06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dfc0182d0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dfc0182d0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dfc0182d0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dfc0182d0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106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dfc0182d06_0_2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dfc0182d06_0_2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dfc0182d06_0_2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dfc0182d06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dfc0182d06_0_2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dfc0182d06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dfc0182d06_0_2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dfc0182d06_0_2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A9138CFB-FD5B-4D8B-BBEF-6C6C45BB3A32}" type="slidenum">
              <a:rPr lang="fr-FR" smtClean="0"/>
              <a:t>24</a:t>
            </a:fld>
            <a:endParaRPr lang="fr-FR" dirty="0"/>
          </a:p>
        </p:txBody>
      </p:sp>
    </p:spTree>
    <p:extLst>
      <p:ext uri="{BB962C8B-B14F-4D97-AF65-F5344CB8AC3E}">
        <p14:creationId xmlns:p14="http://schemas.microsoft.com/office/powerpoint/2010/main" val="289466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82"/>
        <p:cNvGrpSpPr/>
        <p:nvPr/>
      </p:nvGrpSpPr>
      <p:grpSpPr>
        <a:xfrm>
          <a:off x="0" y="0"/>
          <a:ext cx="0" cy="0"/>
          <a:chOff x="0" y="0"/>
          <a:chExt cx="0" cy="0"/>
        </a:xfrm>
      </p:grpSpPr>
      <p:sp>
        <p:nvSpPr>
          <p:cNvPr id="283" name="Google Shape;283;p20"/>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4" name="Google Shape;284;p20"/>
          <p:cNvGrpSpPr/>
          <p:nvPr/>
        </p:nvGrpSpPr>
        <p:grpSpPr>
          <a:xfrm>
            <a:off x="318425" y="445013"/>
            <a:ext cx="1297450" cy="477875"/>
            <a:chOff x="318425" y="357163"/>
            <a:chExt cx="1297450" cy="477875"/>
          </a:xfrm>
        </p:grpSpPr>
        <p:grpSp>
          <p:nvGrpSpPr>
            <p:cNvPr id="285" name="Google Shape;285;p20"/>
            <p:cNvGrpSpPr/>
            <p:nvPr/>
          </p:nvGrpSpPr>
          <p:grpSpPr>
            <a:xfrm rot="10800000" flipH="1">
              <a:off x="455850" y="467250"/>
              <a:ext cx="1160025" cy="257725"/>
              <a:chOff x="3464600" y="3479675"/>
              <a:chExt cx="1160025" cy="257725"/>
            </a:xfrm>
          </p:grpSpPr>
          <p:sp>
            <p:nvSpPr>
              <p:cNvPr id="286" name="Google Shape;286;p2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 name="Google Shape;288;p20"/>
            <p:cNvGrpSpPr/>
            <p:nvPr/>
          </p:nvGrpSpPr>
          <p:grpSpPr>
            <a:xfrm>
              <a:off x="318425" y="357163"/>
              <a:ext cx="495375" cy="477875"/>
              <a:chOff x="3881575" y="2684100"/>
              <a:chExt cx="495375" cy="477875"/>
            </a:xfrm>
          </p:grpSpPr>
          <p:sp>
            <p:nvSpPr>
              <p:cNvPr id="289" name="Google Shape;289;p2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92" name="Google Shape;292;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334"/>
        <p:cNvGrpSpPr/>
        <p:nvPr/>
      </p:nvGrpSpPr>
      <p:grpSpPr>
        <a:xfrm>
          <a:off x="0" y="0"/>
          <a:ext cx="0" cy="0"/>
          <a:chOff x="0" y="0"/>
          <a:chExt cx="0" cy="0"/>
        </a:xfrm>
      </p:grpSpPr>
      <p:sp>
        <p:nvSpPr>
          <p:cNvPr id="335" name="Google Shape;335;p24"/>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6" name="Google Shape;336;p24"/>
          <p:cNvGrpSpPr/>
          <p:nvPr/>
        </p:nvGrpSpPr>
        <p:grpSpPr>
          <a:xfrm rot="5400000" flipH="1">
            <a:off x="8237827" y="4360472"/>
            <a:ext cx="495375" cy="477875"/>
            <a:chOff x="3881575" y="2684100"/>
            <a:chExt cx="495375" cy="477875"/>
          </a:xfrm>
        </p:grpSpPr>
        <p:sp>
          <p:nvSpPr>
            <p:cNvPr id="337" name="Google Shape;337;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0" name="Google Shape;340;p24"/>
          <p:cNvGrpSpPr/>
          <p:nvPr/>
        </p:nvGrpSpPr>
        <p:grpSpPr>
          <a:xfrm>
            <a:off x="318425" y="445013"/>
            <a:ext cx="1297450" cy="477875"/>
            <a:chOff x="318425" y="357163"/>
            <a:chExt cx="1297450" cy="477875"/>
          </a:xfrm>
        </p:grpSpPr>
        <p:grpSp>
          <p:nvGrpSpPr>
            <p:cNvPr id="341" name="Google Shape;341;p24"/>
            <p:cNvGrpSpPr/>
            <p:nvPr/>
          </p:nvGrpSpPr>
          <p:grpSpPr>
            <a:xfrm rot="10800000" flipH="1">
              <a:off x="455850" y="467250"/>
              <a:ext cx="1160025" cy="257725"/>
              <a:chOff x="3464600" y="3479675"/>
              <a:chExt cx="1160025" cy="257725"/>
            </a:xfrm>
          </p:grpSpPr>
          <p:sp>
            <p:nvSpPr>
              <p:cNvPr id="342" name="Google Shape;342;p2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48" name="Google Shape;348;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49" name="Google Shape;349;p24"/>
          <p:cNvSpPr txBox="1">
            <a:spLocks noGrp="1"/>
          </p:cNvSpPr>
          <p:nvPr>
            <p:ph type="subTitle" idx="1"/>
          </p:nvPr>
        </p:nvSpPr>
        <p:spPr>
          <a:xfrm>
            <a:off x="5164025" y="2159475"/>
            <a:ext cx="3266400" cy="12030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370"/>
        <p:cNvGrpSpPr/>
        <p:nvPr/>
      </p:nvGrpSpPr>
      <p:grpSpPr>
        <a:xfrm>
          <a:off x="0" y="0"/>
          <a:ext cx="0" cy="0"/>
          <a:chOff x="0" y="0"/>
          <a:chExt cx="0" cy="0"/>
        </a:xfrm>
      </p:grpSpPr>
      <p:sp>
        <p:nvSpPr>
          <p:cNvPr id="371" name="Google Shape;371;p26"/>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2" name="Google Shape;372;p26"/>
          <p:cNvGrpSpPr/>
          <p:nvPr/>
        </p:nvGrpSpPr>
        <p:grpSpPr>
          <a:xfrm>
            <a:off x="7503650" y="445025"/>
            <a:ext cx="1297450" cy="477875"/>
            <a:chOff x="7164300" y="445025"/>
            <a:chExt cx="1297450" cy="477875"/>
          </a:xfrm>
        </p:grpSpPr>
        <p:grpSp>
          <p:nvGrpSpPr>
            <p:cNvPr id="373" name="Google Shape;373;p26"/>
            <p:cNvGrpSpPr/>
            <p:nvPr/>
          </p:nvGrpSpPr>
          <p:grpSpPr>
            <a:xfrm>
              <a:off x="7301725" y="555088"/>
              <a:ext cx="1160025" cy="257725"/>
              <a:chOff x="3464600" y="3479675"/>
              <a:chExt cx="1160025" cy="257725"/>
            </a:xfrm>
          </p:grpSpPr>
          <p:sp>
            <p:nvSpPr>
              <p:cNvPr id="374" name="Google Shape;374;p2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6" name="Google Shape;376;p26"/>
            <p:cNvGrpSpPr/>
            <p:nvPr/>
          </p:nvGrpSpPr>
          <p:grpSpPr>
            <a:xfrm rot="10800000" flipH="1">
              <a:off x="7164300" y="445025"/>
              <a:ext cx="495375" cy="477875"/>
              <a:chOff x="3881575" y="2684100"/>
              <a:chExt cx="495375" cy="477875"/>
            </a:xfrm>
          </p:grpSpPr>
          <p:sp>
            <p:nvSpPr>
              <p:cNvPr id="377" name="Google Shape;377;p2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80" name="Google Shape;380;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1" name="Google Shape;381;p26"/>
          <p:cNvSpPr txBox="1">
            <a:spLocks noGrp="1"/>
          </p:cNvSpPr>
          <p:nvPr>
            <p:ph type="subTitle" idx="1"/>
          </p:nvPr>
        </p:nvSpPr>
        <p:spPr>
          <a:xfrm>
            <a:off x="713225" y="1700950"/>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2" name="Google Shape;382;p26"/>
          <p:cNvSpPr txBox="1">
            <a:spLocks noGrp="1"/>
          </p:cNvSpPr>
          <p:nvPr>
            <p:ph type="subTitle" idx="2"/>
          </p:nvPr>
        </p:nvSpPr>
        <p:spPr>
          <a:xfrm>
            <a:off x="713225" y="3275827"/>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3" name="Google Shape;383;p26"/>
          <p:cNvSpPr txBox="1">
            <a:spLocks noGrp="1"/>
          </p:cNvSpPr>
          <p:nvPr>
            <p:ph type="subTitle" idx="3"/>
          </p:nvPr>
        </p:nvSpPr>
        <p:spPr>
          <a:xfrm>
            <a:off x="713225" y="2119474"/>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4" name="Google Shape;384;p26"/>
          <p:cNvSpPr txBox="1">
            <a:spLocks noGrp="1"/>
          </p:cNvSpPr>
          <p:nvPr>
            <p:ph type="subTitle" idx="4"/>
          </p:nvPr>
        </p:nvSpPr>
        <p:spPr>
          <a:xfrm>
            <a:off x="713225" y="3690825"/>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29"/>
        <p:cNvGrpSpPr/>
        <p:nvPr/>
      </p:nvGrpSpPr>
      <p:grpSpPr>
        <a:xfrm>
          <a:off x="0" y="0"/>
          <a:ext cx="0" cy="0"/>
          <a:chOff x="0" y="0"/>
          <a:chExt cx="0" cy="0"/>
        </a:xfrm>
      </p:grpSpPr>
      <p:sp>
        <p:nvSpPr>
          <p:cNvPr id="430" name="Google Shape;430;p29"/>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29"/>
          <p:cNvGrpSpPr/>
          <p:nvPr/>
        </p:nvGrpSpPr>
        <p:grpSpPr>
          <a:xfrm rot="8100000" flipH="1">
            <a:off x="8237857" y="4360514"/>
            <a:ext cx="495370" cy="477870"/>
            <a:chOff x="3881575" y="2684100"/>
            <a:chExt cx="495375" cy="477875"/>
          </a:xfrm>
        </p:grpSpPr>
        <p:sp>
          <p:nvSpPr>
            <p:cNvPr id="432" name="Google Shape;432;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5" name="Google Shape;435;p29"/>
          <p:cNvGrpSpPr/>
          <p:nvPr/>
        </p:nvGrpSpPr>
        <p:grpSpPr>
          <a:xfrm>
            <a:off x="7545300" y="445025"/>
            <a:ext cx="1297450" cy="477875"/>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43" name="Google Shape;443;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4" name="Google Shape;444;p29"/>
          <p:cNvSpPr txBox="1">
            <a:spLocks noGrp="1"/>
          </p:cNvSpPr>
          <p:nvPr>
            <p:ph type="subTitle" idx="1"/>
          </p:nvPr>
        </p:nvSpPr>
        <p:spPr>
          <a:xfrm>
            <a:off x="84742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5" name="Google Shape;445;p29"/>
          <p:cNvSpPr txBox="1">
            <a:spLocks noGrp="1"/>
          </p:cNvSpPr>
          <p:nvPr>
            <p:ph type="subTitle" idx="2"/>
          </p:nvPr>
        </p:nvSpPr>
        <p:spPr>
          <a:xfrm>
            <a:off x="597097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6" name="Google Shape;446;p29"/>
          <p:cNvSpPr txBox="1">
            <a:spLocks noGrp="1"/>
          </p:cNvSpPr>
          <p:nvPr>
            <p:ph type="subTitle" idx="3"/>
          </p:nvPr>
        </p:nvSpPr>
        <p:spPr>
          <a:xfrm>
            <a:off x="3409200" y="1812800"/>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7" name="Google Shape;447;p29"/>
          <p:cNvSpPr txBox="1">
            <a:spLocks noGrp="1"/>
          </p:cNvSpPr>
          <p:nvPr>
            <p:ph type="subTitle" idx="4"/>
          </p:nvPr>
        </p:nvSpPr>
        <p:spPr>
          <a:xfrm>
            <a:off x="84742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8" name="Google Shape;448;p29"/>
          <p:cNvSpPr txBox="1">
            <a:spLocks noGrp="1"/>
          </p:cNvSpPr>
          <p:nvPr>
            <p:ph type="subTitle" idx="5"/>
          </p:nvPr>
        </p:nvSpPr>
        <p:spPr>
          <a:xfrm>
            <a:off x="597097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9" name="Google Shape;449;p29"/>
          <p:cNvSpPr txBox="1">
            <a:spLocks noGrp="1"/>
          </p:cNvSpPr>
          <p:nvPr>
            <p:ph type="subTitle" idx="6"/>
          </p:nvPr>
        </p:nvSpPr>
        <p:spPr>
          <a:xfrm>
            <a:off x="3409200" y="2227793"/>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 name="Google Shape;96;p8"/>
          <p:cNvGrpSpPr/>
          <p:nvPr/>
        </p:nvGrpSpPr>
        <p:grpSpPr>
          <a:xfrm>
            <a:off x="318425" y="445013"/>
            <a:ext cx="1297450" cy="477875"/>
            <a:chOff x="318425" y="357163"/>
            <a:chExt cx="1297450" cy="477875"/>
          </a:xfrm>
        </p:grpSpPr>
        <p:grpSp>
          <p:nvGrpSpPr>
            <p:cNvPr id="97" name="Google Shape;97;p8"/>
            <p:cNvGrpSpPr/>
            <p:nvPr/>
          </p:nvGrpSpPr>
          <p:grpSpPr>
            <a:xfrm rot="10800000" flipH="1">
              <a:off x="455850" y="467250"/>
              <a:ext cx="1160025" cy="257725"/>
              <a:chOff x="3464600" y="3479675"/>
              <a:chExt cx="1160025" cy="257725"/>
            </a:xfrm>
          </p:grpSpPr>
          <p:sp>
            <p:nvSpPr>
              <p:cNvPr id="98" name="Google Shape;98;p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100;p8"/>
            <p:cNvGrpSpPr/>
            <p:nvPr/>
          </p:nvGrpSpPr>
          <p:grpSpPr>
            <a:xfrm>
              <a:off x="318425" y="357163"/>
              <a:ext cx="495375" cy="477875"/>
              <a:chOff x="3881575" y="2684100"/>
              <a:chExt cx="495375" cy="477875"/>
            </a:xfrm>
          </p:grpSpPr>
          <p:sp>
            <p:nvSpPr>
              <p:cNvPr id="101" name="Google Shape;101;p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4" name="Google Shape;104;p8"/>
          <p:cNvSpPr txBox="1">
            <a:spLocks noGrp="1"/>
          </p:cNvSpPr>
          <p:nvPr>
            <p:ph type="title"/>
          </p:nvPr>
        </p:nvSpPr>
        <p:spPr>
          <a:xfrm>
            <a:off x="713225" y="1333050"/>
            <a:ext cx="5115300" cy="2477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1" name="Google Shape;131;p11"/>
          <p:cNvGrpSpPr/>
          <p:nvPr/>
        </p:nvGrpSpPr>
        <p:grpSpPr>
          <a:xfrm>
            <a:off x="7503650" y="445025"/>
            <a:ext cx="1297450" cy="477875"/>
            <a:chOff x="7164300" y="445025"/>
            <a:chExt cx="1297450" cy="477875"/>
          </a:xfrm>
        </p:grpSpPr>
        <p:grpSp>
          <p:nvGrpSpPr>
            <p:cNvPr id="132" name="Google Shape;132;p11"/>
            <p:cNvGrpSpPr/>
            <p:nvPr/>
          </p:nvGrpSpPr>
          <p:grpSpPr>
            <a:xfrm>
              <a:off x="7301725" y="555088"/>
              <a:ext cx="1160025" cy="257725"/>
              <a:chOff x="3464600" y="3479675"/>
              <a:chExt cx="1160025" cy="257725"/>
            </a:xfrm>
          </p:grpSpPr>
          <p:sp>
            <p:nvSpPr>
              <p:cNvPr id="133" name="Google Shape;133;p1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 name="Google Shape;135;p11"/>
            <p:cNvGrpSpPr/>
            <p:nvPr/>
          </p:nvGrpSpPr>
          <p:grpSpPr>
            <a:xfrm rot="10800000" flipH="1">
              <a:off x="7164300" y="445025"/>
              <a:ext cx="495375" cy="477875"/>
              <a:chOff x="3881575" y="2684100"/>
              <a:chExt cx="495375" cy="477875"/>
            </a:xfrm>
          </p:grpSpPr>
          <p:sp>
            <p:nvSpPr>
              <p:cNvPr id="136" name="Google Shape;136;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9" name="Google Shape;139;p11"/>
          <p:cNvGrpSpPr/>
          <p:nvPr/>
        </p:nvGrpSpPr>
        <p:grpSpPr>
          <a:xfrm rot="-5547522">
            <a:off x="320091" y="4360485"/>
            <a:ext cx="495385" cy="477885"/>
            <a:chOff x="3881575" y="2684100"/>
            <a:chExt cx="495375" cy="477875"/>
          </a:xfrm>
        </p:grpSpPr>
        <p:sp>
          <p:nvSpPr>
            <p:cNvPr id="140" name="Google Shape;140;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11"/>
          <p:cNvSpPr txBox="1">
            <a:spLocks noGrp="1"/>
          </p:cNvSpPr>
          <p:nvPr>
            <p:ph type="title" hasCustomPrompt="1"/>
          </p:nvPr>
        </p:nvSpPr>
        <p:spPr>
          <a:xfrm>
            <a:off x="3798600" y="1254175"/>
            <a:ext cx="46323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4" name="Google Shape;144;p11"/>
          <p:cNvSpPr txBox="1">
            <a:spLocks noGrp="1"/>
          </p:cNvSpPr>
          <p:nvPr>
            <p:ph type="body" idx="1"/>
          </p:nvPr>
        </p:nvSpPr>
        <p:spPr>
          <a:xfrm>
            <a:off x="5697900" y="3217675"/>
            <a:ext cx="2733000" cy="6933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1" r:id="rId9"/>
    <p:sldLayoutId id="2147483664" r:id="rId10"/>
    <p:sldLayoutId id="2147483666" r:id="rId11"/>
    <p:sldLayoutId id="2147483670" r:id="rId12"/>
    <p:sldLayoutId id="2147483672" r:id="rId13"/>
    <p:sldLayoutId id="2147483675" r:id="rId14"/>
    <p:sldLayoutId id="2147483679" r:id="rId15"/>
    <p:sldLayoutId id="2147483680"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www.youtube.com/watch?v=3GcjoJZhm6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6" descr="Prepare for the Future with Data Science - b.telli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661" y="1048732"/>
            <a:ext cx="2875442" cy="2927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pare for the Future with Data Science - b.telli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15" y="1044815"/>
            <a:ext cx="2875442" cy="292736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2" y="4952349"/>
            <a:ext cx="9144000" cy="206060"/>
            <a:chOff x="0" y="0"/>
            <a:chExt cx="12192000" cy="274746"/>
          </a:xfrm>
        </p:grpSpPr>
        <p:sp>
          <p:nvSpPr>
            <p:cNvPr id="9" name="Rectangle 8"/>
            <p:cNvSpPr/>
            <p:nvPr/>
          </p:nvSpPr>
          <p:spPr>
            <a:xfrm>
              <a:off x="0" y="0"/>
              <a:ext cx="12192000" cy="2650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2" y="9703"/>
              <a:ext cx="4041915" cy="265043"/>
            </a:xfrm>
            <a:prstGeom prst="rect">
              <a:avLst/>
            </a:prstGeom>
            <a:solidFill>
              <a:srgbClr val="000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MASD-S1</a:t>
              </a:r>
              <a:endParaRPr lang="fr-FR" dirty="0"/>
            </a:p>
          </p:txBody>
        </p:sp>
      </p:grpSp>
      <p:sp>
        <p:nvSpPr>
          <p:cNvPr id="11" name="Rectangle 10"/>
          <p:cNvSpPr/>
          <p:nvPr/>
        </p:nvSpPr>
        <p:spPr>
          <a:xfrm>
            <a:off x="3031435" y="4944718"/>
            <a:ext cx="3031436" cy="1987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grpSp>
        <p:nvGrpSpPr>
          <p:cNvPr id="5" name="Groupe 4"/>
          <p:cNvGrpSpPr/>
          <p:nvPr/>
        </p:nvGrpSpPr>
        <p:grpSpPr>
          <a:xfrm>
            <a:off x="1371600" y="1796369"/>
            <a:ext cx="6577291" cy="1063414"/>
            <a:chOff x="2009337" y="2371476"/>
            <a:chExt cx="8099392" cy="1625188"/>
          </a:xfrm>
        </p:grpSpPr>
        <p:sp>
          <p:nvSpPr>
            <p:cNvPr id="4" name="Rectangle à coins arrondis 3"/>
            <p:cNvSpPr/>
            <p:nvPr/>
          </p:nvSpPr>
          <p:spPr>
            <a:xfrm>
              <a:off x="2009337" y="2700885"/>
              <a:ext cx="8077543" cy="1295779"/>
            </a:xfrm>
            <a:prstGeom prst="roundRect">
              <a:avLst/>
            </a:prstGeom>
            <a:solidFill>
              <a:srgbClr val="0000AC"/>
            </a:solidFill>
            <a:effectLst>
              <a:outerShdw blurRad="50800" dist="38100" dir="5400000" algn="t"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p:cNvSpPr txBox="1"/>
            <p:nvPr/>
          </p:nvSpPr>
          <p:spPr>
            <a:xfrm>
              <a:off x="2009337" y="2371476"/>
              <a:ext cx="8099392" cy="1552211"/>
            </a:xfrm>
            <a:prstGeom prst="rect">
              <a:avLst/>
            </a:prstGeom>
            <a:noFill/>
          </p:spPr>
          <p:txBody>
            <a:bodyPr wrap="square" rtlCol="0">
              <a:spAutoFit/>
            </a:bodyPr>
            <a:lstStyle/>
            <a:p>
              <a:pPr algn="ctr"/>
              <a:endParaRPr lang="en-GB" sz="2400" dirty="0">
                <a:ln w="0"/>
                <a:solidFill>
                  <a:srgbClr val="FFDE41"/>
                </a:solidFill>
                <a:latin typeface="Arial Rounded MT Bold" panose="020F0704030504030204" pitchFamily="34" charset="0"/>
                <a:ea typeface="Cambria Math" panose="02040503050406030204" pitchFamily="18" charset="0"/>
              </a:endParaRPr>
            </a:p>
            <a:p>
              <a:pPr algn="ctr"/>
              <a:r>
                <a:rPr lang="fr-FR" sz="3600" dirty="0">
                  <a:solidFill>
                    <a:schemeClr val="bg1"/>
                  </a:solidFill>
                </a:rPr>
                <a:t>L’introduction à l’économie</a:t>
              </a:r>
              <a:endParaRPr lang="fr-FR" sz="3600" dirty="0">
                <a:ln w="0"/>
                <a:solidFill>
                  <a:schemeClr val="bg1"/>
                </a:solidFill>
                <a:latin typeface="Arial Rounded MT Bold" panose="020F0704030504030204" pitchFamily="34" charset="0"/>
                <a:ea typeface="Cambria Math" panose="02040503050406030204" pitchFamily="18" charset="0"/>
              </a:endParaRPr>
            </a:p>
          </p:txBody>
        </p:sp>
      </p:grpSp>
      <p:grpSp>
        <p:nvGrpSpPr>
          <p:cNvPr id="7" name="Groupe 6"/>
          <p:cNvGrpSpPr/>
          <p:nvPr/>
        </p:nvGrpSpPr>
        <p:grpSpPr>
          <a:xfrm>
            <a:off x="-24846" y="-28571"/>
            <a:ext cx="9168846" cy="901294"/>
            <a:chOff x="-33128" y="-8677"/>
            <a:chExt cx="12225128" cy="273720"/>
          </a:xfrm>
          <a:effectLst>
            <a:outerShdw blurRad="114300" dist="88900" dir="5400000" algn="t" rotWithShape="0">
              <a:prstClr val="black">
                <a:alpha val="40000"/>
              </a:prstClr>
            </a:outerShdw>
          </a:effectLst>
        </p:grpSpPr>
        <p:sp>
          <p:nvSpPr>
            <p:cNvPr id="2" name="Rectangle 1"/>
            <p:cNvSpPr/>
            <p:nvPr/>
          </p:nvSpPr>
          <p:spPr>
            <a:xfrm>
              <a:off x="0" y="0"/>
              <a:ext cx="12192000" cy="265043"/>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p:cNvSpPr/>
            <p:nvPr/>
          </p:nvSpPr>
          <p:spPr>
            <a:xfrm>
              <a:off x="-33128" y="-8677"/>
              <a:ext cx="6095999" cy="27030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grpSp>
      <p:sp>
        <p:nvSpPr>
          <p:cNvPr id="26" name="ZoneTexte 25"/>
          <p:cNvSpPr txBox="1"/>
          <p:nvPr/>
        </p:nvSpPr>
        <p:spPr>
          <a:xfrm>
            <a:off x="6082742" y="4901899"/>
            <a:ext cx="3066228" cy="530915"/>
          </a:xfrm>
          <a:prstGeom prst="rect">
            <a:avLst/>
          </a:prstGeom>
          <a:noFill/>
        </p:spPr>
        <p:txBody>
          <a:bodyPr wrap="square" lIns="68580" tIns="34290" rIns="68580" bIns="34290" rtlCol="0">
            <a:spAutoFit/>
          </a:bodyPr>
          <a:lstStyle/>
          <a:p>
            <a:r>
              <a:rPr lang="fr-FR" sz="1500" dirty="0">
                <a:solidFill>
                  <a:srgbClr val="0000AC"/>
                </a:solidFill>
                <a:latin typeface="+mj-lt"/>
              </a:rPr>
              <a:t>FPO                                                        1     </a:t>
            </a:r>
          </a:p>
        </p:txBody>
      </p:sp>
      <p:sp>
        <p:nvSpPr>
          <p:cNvPr id="18" name="Rectangle 17"/>
          <p:cNvSpPr/>
          <p:nvPr/>
        </p:nvSpPr>
        <p:spPr>
          <a:xfrm>
            <a:off x="3713271" y="1416040"/>
            <a:ext cx="1667765" cy="486415"/>
          </a:xfrm>
          <a:prstGeom prst="rect">
            <a:avLst/>
          </a:prstGeom>
        </p:spPr>
        <p:txBody>
          <a:bodyPr wrap="none" lIns="68580" tIns="34290" rIns="68580" bIns="34290">
            <a:spAutoFit/>
          </a:bodyPr>
          <a:lstStyle/>
          <a:p>
            <a:pPr algn="ctr">
              <a:lnSpc>
                <a:spcPct val="200000"/>
              </a:lnSpc>
            </a:pPr>
            <a:r>
              <a:rPr lang="en-CA" sz="1600" b="1" u="sng" dirty="0">
                <a:latin typeface="Times New Roman" panose="02020603050405020304" pitchFamily="18" charset="0"/>
                <a:cs typeface="Times New Roman" panose="02020603050405020304" pitchFamily="18" charset="0"/>
              </a:rPr>
              <a:t>MASTER MASD</a:t>
            </a:r>
            <a:endParaRPr lang="fr-FR" sz="1600" b="1" u="sng" dirty="0">
              <a:latin typeface="Cambria" pitchFamily="18" charset="0"/>
              <a:cs typeface="Times New Roman" panose="02020603050405020304" pitchFamily="18" charset="0"/>
            </a:endParaRPr>
          </a:p>
        </p:txBody>
      </p:sp>
      <p:sp>
        <p:nvSpPr>
          <p:cNvPr id="27" name="ZoneTexte 26"/>
          <p:cNvSpPr txBox="1"/>
          <p:nvPr/>
        </p:nvSpPr>
        <p:spPr>
          <a:xfrm>
            <a:off x="1763688" y="15578"/>
            <a:ext cx="2663446" cy="1146468"/>
          </a:xfrm>
          <a:prstGeom prst="rect">
            <a:avLst/>
          </a:prstGeom>
          <a:noFill/>
          <a:effectLst>
            <a:outerShdw blurRad="50800" dist="50800" dir="5400000" sx="22000" sy="22000" algn="ctr" rotWithShape="0">
              <a:srgbClr val="000000">
                <a:alpha val="43137"/>
              </a:srgbClr>
            </a:outerShdw>
          </a:effectLst>
        </p:spPr>
        <p:txBody>
          <a:bodyPr wrap="square" lIns="68580" tIns="34290" rIns="68580" bIns="34290" rtlCol="0">
            <a:spAutoFit/>
          </a:bodyPr>
          <a:lstStyle/>
          <a:p>
            <a:pPr>
              <a:lnSpc>
                <a:spcPct val="150000"/>
              </a:lnSpc>
            </a:pPr>
            <a:r>
              <a:rPr lang="fr-FR" dirty="0">
                <a:solidFill>
                  <a:schemeClr val="bg1"/>
                </a:solidFill>
                <a:latin typeface="Cambria" pitchFamily="18" charset="0"/>
                <a:cs typeface="Times New Roman" panose="02020603050405020304" pitchFamily="18" charset="0"/>
              </a:rPr>
              <a:t>Université Ibn Zohr</a:t>
            </a:r>
          </a:p>
          <a:p>
            <a:r>
              <a:rPr lang="fr-FR" dirty="0">
                <a:solidFill>
                  <a:schemeClr val="bg1"/>
                </a:solidFill>
                <a:latin typeface="Cambria" pitchFamily="18" charset="0"/>
                <a:cs typeface="Times New Roman" panose="02020603050405020304" pitchFamily="18" charset="0"/>
              </a:rPr>
              <a:t>Faculté polydisciplinaire </a:t>
            </a:r>
          </a:p>
          <a:p>
            <a:r>
              <a:rPr lang="fr-FR" dirty="0">
                <a:solidFill>
                  <a:schemeClr val="bg1"/>
                </a:solidFill>
                <a:latin typeface="Cambria" pitchFamily="18" charset="0"/>
                <a:cs typeface="Times New Roman" panose="02020603050405020304" pitchFamily="18" charset="0"/>
              </a:rPr>
              <a:t> Ouarzazate, Maroc </a:t>
            </a:r>
          </a:p>
          <a:p>
            <a:pPr>
              <a:lnSpc>
                <a:spcPct val="150000"/>
              </a:lnSpc>
            </a:pPr>
            <a:endParaRPr lang="fr-FR" dirty="0">
              <a:solidFill>
                <a:schemeClr val="bg1"/>
              </a:solidFill>
              <a:latin typeface="Cambria" pitchFamily="18" charset="0"/>
              <a:cs typeface="Times New Roman" panose="02020603050405020304" pitchFamily="18" charset="0"/>
            </a:endParaRPr>
          </a:p>
        </p:txBody>
      </p:sp>
      <p:sp>
        <p:nvSpPr>
          <p:cNvPr id="28" name="ZoneTexte 27"/>
          <p:cNvSpPr txBox="1"/>
          <p:nvPr/>
        </p:nvSpPr>
        <p:spPr>
          <a:xfrm>
            <a:off x="4786844" y="-19046"/>
            <a:ext cx="2029422" cy="1177245"/>
          </a:xfrm>
          <a:prstGeom prst="rect">
            <a:avLst/>
          </a:prstGeom>
          <a:noFill/>
        </p:spPr>
        <p:txBody>
          <a:bodyPr wrap="square" lIns="68580" tIns="34290" rIns="68580" bIns="34290" rtlCol="0">
            <a:spAutoFit/>
          </a:bodyPr>
          <a:lstStyle/>
          <a:p>
            <a:pPr algn="r"/>
            <a:r>
              <a:rPr lang="ar-MA" sz="1800" dirty="0">
                <a:solidFill>
                  <a:schemeClr val="bg1"/>
                </a:solidFill>
                <a:cs typeface="Arabic Typesetting" panose="03020402040406030203" pitchFamily="66" charset="-78"/>
              </a:rPr>
              <a:t>جامعة  ابن زهر</a:t>
            </a:r>
          </a:p>
          <a:p>
            <a:pPr algn="r"/>
            <a:r>
              <a:rPr lang="ar-MA" sz="1800" dirty="0">
                <a:solidFill>
                  <a:schemeClr val="bg1"/>
                </a:solidFill>
                <a:cs typeface="Arabic Typesetting" panose="03020402040406030203" pitchFamily="66" charset="-78"/>
              </a:rPr>
              <a:t>الكلية متعددة التخصصات</a:t>
            </a:r>
          </a:p>
          <a:p>
            <a:pPr algn="r"/>
            <a:r>
              <a:rPr lang="ar-MA" sz="1800" dirty="0">
                <a:solidFill>
                  <a:schemeClr val="bg1"/>
                </a:solidFill>
                <a:cs typeface="Arabic Typesetting" panose="03020402040406030203" pitchFamily="66" charset="-78"/>
              </a:rPr>
              <a:t>وزازات، المغرب</a:t>
            </a:r>
          </a:p>
          <a:p>
            <a:pPr algn="r"/>
            <a:endParaRPr lang="fr-FR" sz="1800" dirty="0">
              <a:solidFill>
                <a:schemeClr val="bg1"/>
              </a:solidFill>
            </a:endParaRPr>
          </a:p>
        </p:txBody>
      </p:sp>
      <p:pic>
        <p:nvPicPr>
          <p:cNvPr id="29" name="Imag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8891" y="-28571"/>
            <a:ext cx="1195109" cy="890038"/>
          </a:xfrm>
          <a:prstGeom prst="rect">
            <a:avLst/>
          </a:prstGeom>
          <a:effectLst>
            <a:outerShdw blurRad="266700" dist="114300" dir="5400000" sx="105000" sy="105000" algn="ctr" rotWithShape="0">
              <a:srgbClr val="000000">
                <a:alpha val="43137"/>
              </a:srgbClr>
            </a:outerShdw>
          </a:effectLst>
        </p:spPr>
      </p:pic>
      <p:sp>
        <p:nvSpPr>
          <p:cNvPr id="34" name="ZoneTexte 33"/>
          <p:cNvSpPr txBox="1"/>
          <p:nvPr/>
        </p:nvSpPr>
        <p:spPr>
          <a:xfrm>
            <a:off x="115912" y="3744389"/>
            <a:ext cx="2799611" cy="977191"/>
          </a:xfrm>
          <a:prstGeom prst="rect">
            <a:avLst/>
          </a:prstGeom>
          <a:noFill/>
        </p:spPr>
        <p:txBody>
          <a:bodyPr wrap="square" lIns="68580" tIns="34290" rIns="68580" bIns="34290" rtlCol="0">
            <a:spAutoFit/>
          </a:bodyPr>
          <a:lstStyle/>
          <a:p>
            <a:r>
              <a:rPr lang="fr-FR" b="1" dirty="0">
                <a:latin typeface="Cambria" pitchFamily="18" charset="0"/>
                <a:cs typeface="Times New Roman" panose="02020603050405020304" pitchFamily="18" charset="0"/>
              </a:rPr>
              <a:t>Réalisé par  </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ABATOUR Driss</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BOUHLALI abdelfattah</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GAJJA nour eddine</a:t>
            </a:r>
          </a:p>
        </p:txBody>
      </p:sp>
      <p:sp>
        <p:nvSpPr>
          <p:cNvPr id="31" name="ZoneTexte 30"/>
          <p:cNvSpPr txBox="1"/>
          <p:nvPr/>
        </p:nvSpPr>
        <p:spPr>
          <a:xfrm>
            <a:off x="6096490" y="3977739"/>
            <a:ext cx="2799611" cy="715581"/>
          </a:xfrm>
          <a:prstGeom prst="rect">
            <a:avLst/>
          </a:prstGeom>
          <a:noFill/>
        </p:spPr>
        <p:txBody>
          <a:bodyPr wrap="square" lIns="68580" tIns="34290" rIns="68580" bIns="34290" rtlCol="0">
            <a:spAutoFit/>
          </a:bodyPr>
          <a:lstStyle/>
          <a:p>
            <a:pPr algn="ctr"/>
            <a:r>
              <a:rPr lang="fr-FR" b="1" dirty="0">
                <a:latin typeface="Cambria" pitchFamily="18" charset="0"/>
                <a:cs typeface="Times New Roman" panose="02020603050405020304" pitchFamily="18" charset="0"/>
              </a:rPr>
              <a:t>Encadré par:</a:t>
            </a:r>
          </a:p>
          <a:p>
            <a:pPr marL="214313" indent="-214313" algn="ctr">
              <a:buFont typeface="Wingdings" panose="05000000000000000000" pitchFamily="2" charset="2"/>
              <a:buChar char="v"/>
            </a:pPr>
            <a:r>
              <a:rPr lang="en-US" dirty="0">
                <a:latin typeface="Cambria" pitchFamily="18" charset="0"/>
                <a:cs typeface="Times New Roman" panose="02020603050405020304" pitchFamily="18" charset="0"/>
              </a:rPr>
              <a:t>Prof. </a:t>
            </a:r>
            <a:r>
              <a:rPr lang="en-CA" b="1" dirty="0"/>
              <a:t>GUILMI Redouane</a:t>
            </a:r>
            <a:endParaRPr lang="fr-FR" b="1" dirty="0"/>
          </a:p>
          <a:p>
            <a:pPr algn="ctr"/>
            <a:endParaRPr lang="fr-FR" dirty="0">
              <a:latin typeface="Cambria"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1C5298D2-1814-8B1E-0AFA-4CC6AA35FCE0}"/>
              </a:ext>
            </a:extLst>
          </p:cNvPr>
          <p:cNvSpPr txBox="1"/>
          <p:nvPr/>
        </p:nvSpPr>
        <p:spPr>
          <a:xfrm>
            <a:off x="2810698" y="4921632"/>
            <a:ext cx="3472910" cy="284693"/>
          </a:xfrm>
          <a:prstGeom prst="rect">
            <a:avLst/>
          </a:prstGeom>
          <a:noFill/>
        </p:spPr>
        <p:txBody>
          <a:bodyPr wrap="square" lIns="68580" tIns="34290" rIns="68580" bIns="34290">
            <a:spAutoFit/>
          </a:bodyPr>
          <a:lstStyle/>
          <a:p>
            <a:pPr algn="ctr"/>
            <a:r>
              <a:rPr lang="fr-FR" dirty="0">
                <a:solidFill>
                  <a:srgbClr val="0B03B5"/>
                </a:solidFill>
                <a:latin typeface="+mj-lt"/>
                <a:ea typeface="Cambria Math" panose="02040503050406030204" pitchFamily="18" charset="0"/>
              </a:rPr>
              <a:t>Année universitaire   2023/2024</a:t>
            </a:r>
          </a:p>
        </p:txBody>
      </p:sp>
      <p:sp>
        <p:nvSpPr>
          <p:cNvPr id="12" name="ZoneTexte 11"/>
          <p:cNvSpPr txBox="1"/>
          <p:nvPr/>
        </p:nvSpPr>
        <p:spPr>
          <a:xfrm>
            <a:off x="3514957" y="3744389"/>
            <a:ext cx="2363003" cy="931024"/>
          </a:xfrm>
          <a:prstGeom prst="rect">
            <a:avLst/>
          </a:prstGeom>
          <a:noFill/>
        </p:spPr>
        <p:txBody>
          <a:bodyPr wrap="square" lIns="68580" tIns="34290" rIns="68580" bIns="34290" rtlCol="0">
            <a:spAutoFit/>
          </a:bodyPr>
          <a:lstStyle/>
          <a:p>
            <a:pPr algn="ctr"/>
            <a:r>
              <a:rPr lang="fr-FR" b="1" dirty="0"/>
              <a:t>Examiné </a:t>
            </a:r>
            <a:r>
              <a:rPr lang="en-CA" b="1" dirty="0"/>
              <a:t>par</a:t>
            </a:r>
            <a:r>
              <a:rPr lang="fr-FR" b="1" dirty="0"/>
              <a:t>:</a:t>
            </a:r>
          </a:p>
          <a:p>
            <a:pPr marL="214313" indent="-214313">
              <a:buFont typeface="Wingdings" pitchFamily="2" charset="2"/>
              <a:buChar char="v"/>
            </a:pPr>
            <a:r>
              <a:rPr lang="en-US" dirty="0"/>
              <a:t>BAISSA touayba</a:t>
            </a:r>
          </a:p>
          <a:p>
            <a:pPr marL="214313" indent="-214313">
              <a:buFont typeface="Wingdings" pitchFamily="2" charset="2"/>
              <a:buChar char="v"/>
            </a:pPr>
            <a:r>
              <a:rPr lang="en-US" dirty="0"/>
              <a:t>ERRAJRAJI meryeme</a:t>
            </a:r>
          </a:p>
          <a:p>
            <a:pPr marL="214313" indent="-214313">
              <a:buFont typeface="Wingdings" pitchFamily="2" charset="2"/>
              <a:buChar char="v"/>
            </a:pPr>
            <a:r>
              <a:rPr lang="en-US" dirty="0"/>
              <a:t> </a:t>
            </a:r>
            <a:r>
              <a:rPr lang="en-CA" dirty="0"/>
              <a:t>OUSALM</a:t>
            </a:r>
            <a:r>
              <a:rPr lang="en-US" dirty="0"/>
              <a:t>  mustapha</a:t>
            </a:r>
          </a:p>
        </p:txBody>
      </p:sp>
    </p:spTree>
    <p:extLst>
      <p:ext uri="{BB962C8B-B14F-4D97-AF65-F5344CB8AC3E}">
        <p14:creationId xmlns:p14="http://schemas.microsoft.com/office/powerpoint/2010/main" val="16124745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a:t>
            </a:r>
            <a:r>
              <a:rPr lang="en" dirty="0"/>
              <a:t>bjectif de la micro-</a:t>
            </a:r>
            <a:r>
              <a:rPr lang="fr-FR" dirty="0"/>
              <a:t>écono</a:t>
            </a:r>
            <a:r>
              <a:rPr lang="en-CA" dirty="0"/>
              <a:t>mique</a:t>
            </a:r>
            <a:endParaRPr dirty="0"/>
          </a:p>
        </p:txBody>
      </p:sp>
      <p:sp>
        <p:nvSpPr>
          <p:cNvPr id="1224" name="Google Shape;1224;p49"/>
          <p:cNvSpPr txBox="1">
            <a:spLocks noGrp="1"/>
          </p:cNvSpPr>
          <p:nvPr>
            <p:ph type="subTitle" idx="1"/>
          </p:nvPr>
        </p:nvSpPr>
        <p:spPr>
          <a:xfrm>
            <a:off x="539552" y="1194143"/>
            <a:ext cx="4176464" cy="454500"/>
          </a:xfrm>
          <a:prstGeom prst="rect">
            <a:avLst/>
          </a:prstGeom>
        </p:spPr>
        <p:txBody>
          <a:bodyPr spcFirstLastPara="1" wrap="square" lIns="91425" tIns="91425" rIns="91425" bIns="91425" anchor="t" anchorCtr="0">
            <a:noAutofit/>
          </a:bodyPr>
          <a:lstStyle/>
          <a:p>
            <a:pPr marL="0" lvl="0" indent="0"/>
            <a:r>
              <a:rPr lang="fr-FR" b="1" dirty="0"/>
              <a:t>Comprendre les Choix Individuels</a:t>
            </a:r>
            <a:endParaRPr dirty="0"/>
          </a:p>
        </p:txBody>
      </p:sp>
      <p:sp>
        <p:nvSpPr>
          <p:cNvPr id="1225" name="Google Shape;1225;p49"/>
          <p:cNvSpPr txBox="1">
            <a:spLocks noGrp="1"/>
          </p:cNvSpPr>
          <p:nvPr>
            <p:ph type="subTitle" idx="2"/>
          </p:nvPr>
        </p:nvSpPr>
        <p:spPr>
          <a:xfrm>
            <a:off x="467544" y="2555004"/>
            <a:ext cx="5040560" cy="454500"/>
          </a:xfrm>
          <a:prstGeom prst="rect">
            <a:avLst/>
          </a:prstGeom>
        </p:spPr>
        <p:txBody>
          <a:bodyPr spcFirstLastPara="1" wrap="square" lIns="91425" tIns="91425" rIns="91425" bIns="91425" anchor="t" anchorCtr="0">
            <a:noAutofit/>
          </a:bodyPr>
          <a:lstStyle/>
          <a:p>
            <a:pPr marL="0" lvl="0" indent="0"/>
            <a:r>
              <a:rPr lang="fr-FR" b="1" dirty="0"/>
              <a:t>Analyser le Comportement des Entreprises</a:t>
            </a:r>
            <a:endParaRPr dirty="0"/>
          </a:p>
        </p:txBody>
      </p:sp>
      <p:sp>
        <p:nvSpPr>
          <p:cNvPr id="1226" name="Google Shape;1226;p49"/>
          <p:cNvSpPr txBox="1">
            <a:spLocks noGrp="1"/>
          </p:cNvSpPr>
          <p:nvPr>
            <p:ph type="subTitle" idx="3"/>
          </p:nvPr>
        </p:nvSpPr>
        <p:spPr>
          <a:xfrm>
            <a:off x="755576" y="1624746"/>
            <a:ext cx="5688632" cy="1155506"/>
          </a:xfrm>
          <a:prstGeom prst="rect">
            <a:avLst/>
          </a:prstGeom>
        </p:spPr>
        <p:txBody>
          <a:bodyPr spcFirstLastPara="1" wrap="square" lIns="91425" tIns="91425" rIns="91425" bIns="91425" anchor="t" anchorCtr="0">
            <a:noAutofit/>
          </a:bodyPr>
          <a:lstStyle/>
          <a:p>
            <a:pPr marL="285750" lvl="0" indent="-285750">
              <a:buClr>
                <a:srgbClr val="1A3F61"/>
              </a:buClr>
              <a:buSzPts val="1100"/>
              <a:buFont typeface="Wingdings" pitchFamily="2" charset="2"/>
              <a:buChar char="§"/>
            </a:pPr>
            <a:r>
              <a:rPr lang="fr-FR" dirty="0"/>
              <a:t>La microéconomie vise à comprendre comment les individus prennent des décisions économiques face à des contraintes de ressources limitées.</a:t>
            </a:r>
            <a:endParaRPr dirty="0"/>
          </a:p>
        </p:txBody>
      </p:sp>
      <p:sp>
        <p:nvSpPr>
          <p:cNvPr id="1227" name="Google Shape;1227;p49"/>
          <p:cNvSpPr txBox="1">
            <a:spLocks noGrp="1"/>
          </p:cNvSpPr>
          <p:nvPr>
            <p:ph type="subTitle" idx="4"/>
          </p:nvPr>
        </p:nvSpPr>
        <p:spPr>
          <a:xfrm>
            <a:off x="755575" y="2999481"/>
            <a:ext cx="5551537" cy="1054260"/>
          </a:xfrm>
          <a:prstGeom prst="rect">
            <a:avLst/>
          </a:prstGeom>
        </p:spPr>
        <p:txBody>
          <a:bodyPr spcFirstLastPara="1" wrap="square" lIns="91425" tIns="91425" rIns="91425" bIns="91425" anchor="t" anchorCtr="0">
            <a:noAutofit/>
          </a:bodyPr>
          <a:lstStyle/>
          <a:p>
            <a:pPr marL="285750" lvl="0" indent="-285750">
              <a:buFont typeface="Wingdings" pitchFamily="2" charset="2"/>
              <a:buChar char="§"/>
            </a:pPr>
            <a:r>
              <a:rPr lang="fr-FR" dirty="0"/>
              <a:t>Elle examine le fonctionnement interne des entreprises, leurs décisions de production, les choix liés à la technologie, la fixation des prix et la maximisation du profit</a:t>
            </a:r>
            <a:endParaRPr dirty="0"/>
          </a:p>
        </p:txBody>
      </p:sp>
      <p:grpSp>
        <p:nvGrpSpPr>
          <p:cNvPr id="1246" name="Google Shape;1246;p49"/>
          <p:cNvGrpSpPr/>
          <p:nvPr/>
        </p:nvGrpSpPr>
        <p:grpSpPr>
          <a:xfrm>
            <a:off x="7415513" y="2469240"/>
            <a:ext cx="477214" cy="393911"/>
            <a:chOff x="7415513" y="2469240"/>
            <a:chExt cx="477214" cy="393911"/>
          </a:xfrm>
        </p:grpSpPr>
        <p:sp>
          <p:nvSpPr>
            <p:cNvPr id="1247" name="Google Shape;1247;p49"/>
            <p:cNvSpPr/>
            <p:nvPr/>
          </p:nvSpPr>
          <p:spPr>
            <a:xfrm>
              <a:off x="7415513" y="24692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9"/>
            <p:cNvSpPr/>
            <p:nvPr/>
          </p:nvSpPr>
          <p:spPr>
            <a:xfrm>
              <a:off x="7736571" y="26824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1345;p54"/>
          <p:cNvGrpSpPr/>
          <p:nvPr/>
        </p:nvGrpSpPr>
        <p:grpSpPr>
          <a:xfrm>
            <a:off x="6339480" y="813953"/>
            <a:ext cx="2348072" cy="3981577"/>
            <a:chOff x="5937256" y="1017727"/>
            <a:chExt cx="2348072" cy="3981577"/>
          </a:xfrm>
        </p:grpSpPr>
        <p:grpSp>
          <p:nvGrpSpPr>
            <p:cNvPr id="29" name="Google Shape;1346;p54"/>
            <p:cNvGrpSpPr/>
            <p:nvPr/>
          </p:nvGrpSpPr>
          <p:grpSpPr>
            <a:xfrm>
              <a:off x="6593113" y="1017727"/>
              <a:ext cx="1692215" cy="3981577"/>
              <a:chOff x="6055050" y="1067825"/>
              <a:chExt cx="1637047" cy="3851773"/>
            </a:xfrm>
          </p:grpSpPr>
          <p:sp>
            <p:nvSpPr>
              <p:cNvPr id="42" name="Google Shape;1347;p54"/>
              <p:cNvSpPr/>
              <p:nvPr/>
            </p:nvSpPr>
            <p:spPr>
              <a:xfrm flipH="1">
                <a:off x="6470126" y="1822107"/>
                <a:ext cx="267125" cy="726270"/>
              </a:xfrm>
              <a:custGeom>
                <a:avLst/>
                <a:gdLst/>
                <a:ahLst/>
                <a:cxnLst/>
                <a:rect l="l" t="t" r="r" b="b"/>
                <a:pathLst>
                  <a:path w="7316" h="19891" extrusionOk="0">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348;p54"/>
              <p:cNvSpPr/>
              <p:nvPr/>
            </p:nvSpPr>
            <p:spPr>
              <a:xfrm flipH="1">
                <a:off x="6293660" y="2210786"/>
                <a:ext cx="377393" cy="428036"/>
              </a:xfrm>
              <a:custGeom>
                <a:avLst/>
                <a:gdLst/>
                <a:ahLst/>
                <a:cxnLst/>
                <a:rect l="l" t="t" r="r" b="b"/>
                <a:pathLst>
                  <a:path w="10336" h="11723" extrusionOk="0">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49;p54"/>
              <p:cNvSpPr/>
              <p:nvPr/>
            </p:nvSpPr>
            <p:spPr>
              <a:xfrm flipH="1">
                <a:off x="6293659" y="2210823"/>
                <a:ext cx="164306" cy="134001"/>
              </a:xfrm>
              <a:custGeom>
                <a:avLst/>
                <a:gdLst/>
                <a:ahLst/>
                <a:cxnLst/>
                <a:rect l="l" t="t" r="r" b="b"/>
                <a:pathLst>
                  <a:path w="4500" h="3670" extrusionOk="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50;p54"/>
              <p:cNvSpPr/>
              <p:nvPr/>
            </p:nvSpPr>
            <p:spPr>
              <a:xfrm flipH="1">
                <a:off x="6285919" y="1982252"/>
                <a:ext cx="268586" cy="361912"/>
              </a:xfrm>
              <a:custGeom>
                <a:avLst/>
                <a:gdLst/>
                <a:ahLst/>
                <a:cxnLst/>
                <a:rect l="l" t="t" r="r" b="b"/>
                <a:pathLst>
                  <a:path w="7356" h="9912" extrusionOk="0">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351;p54"/>
              <p:cNvSpPr/>
              <p:nvPr/>
            </p:nvSpPr>
            <p:spPr>
              <a:xfrm flipH="1">
                <a:off x="6293659" y="1994521"/>
                <a:ext cx="137652" cy="170002"/>
              </a:xfrm>
              <a:custGeom>
                <a:avLst/>
                <a:gdLst/>
                <a:ahLst/>
                <a:cxnLst/>
                <a:rect l="l" t="t" r="r" b="b"/>
                <a:pathLst>
                  <a:path w="3770" h="4656" extrusionOk="0">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52;p54"/>
              <p:cNvSpPr/>
              <p:nvPr/>
            </p:nvSpPr>
            <p:spPr>
              <a:xfrm flipH="1">
                <a:off x="6396880" y="1976994"/>
                <a:ext cx="67731" cy="151235"/>
              </a:xfrm>
              <a:custGeom>
                <a:avLst/>
                <a:gdLst/>
                <a:ahLst/>
                <a:cxnLst/>
                <a:rect l="l" t="t" r="r" b="b"/>
                <a:pathLst>
                  <a:path w="1855" h="4142" extrusionOk="0">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353;p54"/>
              <p:cNvSpPr/>
              <p:nvPr/>
            </p:nvSpPr>
            <p:spPr>
              <a:xfrm flipH="1">
                <a:off x="6341381" y="4193104"/>
                <a:ext cx="238646" cy="392911"/>
              </a:xfrm>
              <a:custGeom>
                <a:avLst/>
                <a:gdLst/>
                <a:ahLst/>
                <a:cxnLst/>
                <a:rect l="l" t="t" r="r" b="b"/>
                <a:pathLst>
                  <a:path w="6536" h="10761" extrusionOk="0">
                    <a:moveTo>
                      <a:pt x="5259" y="0"/>
                    </a:moveTo>
                    <a:lnTo>
                      <a:pt x="0" y="791"/>
                    </a:lnTo>
                    <a:lnTo>
                      <a:pt x="2249" y="8237"/>
                    </a:lnTo>
                    <a:lnTo>
                      <a:pt x="3009" y="10760"/>
                    </a:lnTo>
                    <a:lnTo>
                      <a:pt x="6535" y="10700"/>
                    </a:lnTo>
                    <a:lnTo>
                      <a:pt x="5654" y="3374"/>
                    </a:lnTo>
                    <a:lnTo>
                      <a:pt x="5259"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54;p54"/>
              <p:cNvSpPr/>
              <p:nvPr/>
            </p:nvSpPr>
            <p:spPr>
              <a:xfrm flipH="1">
                <a:off x="6055050" y="4527452"/>
                <a:ext cx="466155" cy="250549"/>
              </a:xfrm>
              <a:custGeom>
                <a:avLst/>
                <a:gdLst/>
                <a:ahLst/>
                <a:cxnLst/>
                <a:rect l="l" t="t" r="r" b="b"/>
                <a:pathLst>
                  <a:path w="12767" h="6862" extrusionOk="0">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55;p54"/>
              <p:cNvSpPr/>
              <p:nvPr/>
            </p:nvSpPr>
            <p:spPr>
              <a:xfrm flipH="1">
                <a:off x="6055050" y="4722467"/>
                <a:ext cx="466155" cy="55536"/>
              </a:xfrm>
              <a:custGeom>
                <a:avLst/>
                <a:gdLst/>
                <a:ahLst/>
                <a:cxnLst/>
                <a:rect l="l" t="t" r="r" b="b"/>
                <a:pathLst>
                  <a:path w="12767" h="1521" extrusionOk="0">
                    <a:moveTo>
                      <a:pt x="30" y="1"/>
                    </a:moveTo>
                    <a:cubicBezTo>
                      <a:pt x="0" y="487"/>
                      <a:pt x="0" y="1004"/>
                      <a:pt x="30" y="1521"/>
                    </a:cubicBezTo>
                    <a:lnTo>
                      <a:pt x="12584" y="1521"/>
                    </a:lnTo>
                    <a:cubicBezTo>
                      <a:pt x="12584" y="1521"/>
                      <a:pt x="12766" y="761"/>
                      <a:pt x="1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356;p54"/>
              <p:cNvSpPr/>
              <p:nvPr/>
            </p:nvSpPr>
            <p:spPr>
              <a:xfrm flipH="1">
                <a:off x="6261494" y="2766950"/>
                <a:ext cx="591576" cy="1506834"/>
              </a:xfrm>
              <a:custGeom>
                <a:avLst/>
                <a:gdLst/>
                <a:ahLst/>
                <a:cxnLst/>
                <a:rect l="l" t="t" r="r" b="b"/>
                <a:pathLst>
                  <a:path w="16202" h="41269" extrusionOk="0">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57;p54"/>
              <p:cNvSpPr/>
              <p:nvPr/>
            </p:nvSpPr>
            <p:spPr>
              <a:xfrm flipH="1">
                <a:off x="7247007" y="4229727"/>
                <a:ext cx="208705" cy="344057"/>
              </a:xfrm>
              <a:custGeom>
                <a:avLst/>
                <a:gdLst/>
                <a:ahLst/>
                <a:cxnLst/>
                <a:rect l="l" t="t" r="r" b="b"/>
                <a:pathLst>
                  <a:path w="5716" h="9423" extrusionOk="0">
                    <a:moveTo>
                      <a:pt x="1126" y="0"/>
                    </a:moveTo>
                    <a:lnTo>
                      <a:pt x="913" y="1915"/>
                    </a:lnTo>
                    <a:lnTo>
                      <a:pt x="1" y="9362"/>
                    </a:lnTo>
                    <a:lnTo>
                      <a:pt x="2706" y="9423"/>
                    </a:lnTo>
                    <a:lnTo>
                      <a:pt x="3101" y="9423"/>
                    </a:lnTo>
                    <a:lnTo>
                      <a:pt x="5715" y="699"/>
                    </a:lnTo>
                    <a:lnTo>
                      <a:pt x="1126"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358;p54"/>
              <p:cNvSpPr/>
              <p:nvPr/>
            </p:nvSpPr>
            <p:spPr>
              <a:xfrm flipH="1">
                <a:off x="7308058" y="4507881"/>
                <a:ext cx="384038" cy="411204"/>
              </a:xfrm>
              <a:custGeom>
                <a:avLst/>
                <a:gdLst/>
                <a:ahLst/>
                <a:cxnLst/>
                <a:rect l="l" t="t" r="r" b="b"/>
                <a:pathLst>
                  <a:path w="10518" h="11262" extrusionOk="0">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359;p54"/>
              <p:cNvSpPr/>
              <p:nvPr/>
            </p:nvSpPr>
            <p:spPr>
              <a:xfrm flipH="1">
                <a:off x="7310285" y="4655904"/>
                <a:ext cx="381811" cy="263693"/>
              </a:xfrm>
              <a:custGeom>
                <a:avLst/>
                <a:gdLst/>
                <a:ahLst/>
                <a:cxnLst/>
                <a:rect l="l" t="t" r="r" b="b"/>
                <a:pathLst>
                  <a:path w="10457" h="7222" extrusionOk="0">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60;p54"/>
              <p:cNvSpPr/>
              <p:nvPr/>
            </p:nvSpPr>
            <p:spPr>
              <a:xfrm flipH="1">
                <a:off x="6821966" y="2766950"/>
                <a:ext cx="659270" cy="1521257"/>
              </a:xfrm>
              <a:custGeom>
                <a:avLst/>
                <a:gdLst/>
                <a:ahLst/>
                <a:cxnLst/>
                <a:rect l="l" t="t" r="r" b="b"/>
                <a:pathLst>
                  <a:path w="18056" h="41664" extrusionOk="0">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61;p54"/>
              <p:cNvSpPr/>
              <p:nvPr/>
            </p:nvSpPr>
            <p:spPr>
              <a:xfrm flipH="1">
                <a:off x="6572252" y="1485933"/>
                <a:ext cx="243064" cy="331059"/>
              </a:xfrm>
              <a:custGeom>
                <a:avLst/>
                <a:gdLst/>
                <a:ahLst/>
                <a:cxnLst/>
                <a:rect l="l" t="t" r="r" b="b"/>
                <a:pathLst>
                  <a:path w="6657" h="9067" extrusionOk="0">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62;p54"/>
              <p:cNvSpPr/>
              <p:nvPr/>
            </p:nvSpPr>
            <p:spPr>
              <a:xfrm flipH="1">
                <a:off x="6479002" y="1714394"/>
                <a:ext cx="792467" cy="1151933"/>
              </a:xfrm>
              <a:custGeom>
                <a:avLst/>
                <a:gdLst/>
                <a:ahLst/>
                <a:cxnLst/>
                <a:rect l="l" t="t" r="r" b="b"/>
                <a:pathLst>
                  <a:path w="21704" h="31549" extrusionOk="0">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63;p54"/>
              <p:cNvSpPr/>
              <p:nvPr/>
            </p:nvSpPr>
            <p:spPr>
              <a:xfrm flipH="1">
                <a:off x="6639947" y="1664919"/>
                <a:ext cx="311890" cy="226414"/>
              </a:xfrm>
              <a:custGeom>
                <a:avLst/>
                <a:gdLst/>
                <a:ahLst/>
                <a:cxnLst/>
                <a:rect l="l" t="t" r="r" b="b"/>
                <a:pathLst>
                  <a:path w="8542" h="6201" extrusionOk="0">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64;p54"/>
              <p:cNvSpPr/>
              <p:nvPr/>
            </p:nvSpPr>
            <p:spPr>
              <a:xfrm flipH="1">
                <a:off x="6827512" y="1067825"/>
                <a:ext cx="124325" cy="123230"/>
              </a:xfrm>
              <a:custGeom>
                <a:avLst/>
                <a:gdLst/>
                <a:ahLst/>
                <a:cxnLst/>
                <a:rect l="l" t="t" r="r" b="b"/>
                <a:pathLst>
                  <a:path w="3405" h="3375" extrusionOk="0">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65;p54"/>
              <p:cNvSpPr/>
              <p:nvPr/>
            </p:nvSpPr>
            <p:spPr>
              <a:xfrm flipH="1">
                <a:off x="6730936" y="1487321"/>
                <a:ext cx="176501" cy="404011"/>
              </a:xfrm>
              <a:custGeom>
                <a:avLst/>
                <a:gdLst/>
                <a:ahLst/>
                <a:cxnLst/>
                <a:rect l="l" t="t" r="r" b="b"/>
                <a:pathLst>
                  <a:path w="4834" h="11065" extrusionOk="0">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66;p54"/>
              <p:cNvSpPr/>
              <p:nvPr/>
            </p:nvSpPr>
            <p:spPr>
              <a:xfrm flipH="1">
                <a:off x="6622165" y="1196569"/>
                <a:ext cx="273077" cy="394152"/>
              </a:xfrm>
              <a:custGeom>
                <a:avLst/>
                <a:gdLst/>
                <a:ahLst/>
                <a:cxnLst/>
                <a:rect l="l" t="t" r="r" b="b"/>
                <a:pathLst>
                  <a:path w="7479" h="10795" extrusionOk="0">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67;p54"/>
              <p:cNvSpPr/>
              <p:nvPr/>
            </p:nvSpPr>
            <p:spPr>
              <a:xfrm flipH="1">
                <a:off x="6671020" y="1218769"/>
                <a:ext cx="377357" cy="529395"/>
              </a:xfrm>
              <a:custGeom>
                <a:avLst/>
                <a:gdLst/>
                <a:ahLst/>
                <a:cxnLst/>
                <a:rect l="l" t="t" r="r" b="b"/>
                <a:pathLst>
                  <a:path w="10335" h="14499" extrusionOk="0">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68;p54"/>
              <p:cNvSpPr/>
              <p:nvPr/>
            </p:nvSpPr>
            <p:spPr>
              <a:xfrm flipH="1">
                <a:off x="6588900" y="1239508"/>
                <a:ext cx="77699" cy="70287"/>
              </a:xfrm>
              <a:custGeom>
                <a:avLst/>
                <a:gdLst/>
                <a:ahLst/>
                <a:cxnLst/>
                <a:rect l="l" t="t" r="r" b="b"/>
                <a:pathLst>
                  <a:path w="2128" h="1925" extrusionOk="0">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369;p54"/>
              <p:cNvSpPr/>
              <p:nvPr/>
            </p:nvSpPr>
            <p:spPr>
              <a:xfrm flipH="1">
                <a:off x="6844161" y="1362593"/>
                <a:ext cx="97050" cy="110852"/>
              </a:xfrm>
              <a:custGeom>
                <a:avLst/>
                <a:gdLst/>
                <a:ahLst/>
                <a:cxnLst/>
                <a:rect l="l" t="t" r="r" b="b"/>
                <a:pathLst>
                  <a:path w="2658" h="3036" extrusionOk="0">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370;p54"/>
              <p:cNvSpPr/>
              <p:nvPr/>
            </p:nvSpPr>
            <p:spPr>
              <a:xfrm flipH="1">
                <a:off x="6324732" y="2178764"/>
                <a:ext cx="256427" cy="160947"/>
              </a:xfrm>
              <a:custGeom>
                <a:avLst/>
                <a:gdLst/>
                <a:ahLst/>
                <a:cxnLst/>
                <a:rect l="l" t="t" r="r" b="b"/>
                <a:pathLst>
                  <a:path w="7023" h="4408" extrusionOk="0">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371;p54"/>
              <p:cNvSpPr/>
              <p:nvPr/>
            </p:nvSpPr>
            <p:spPr>
              <a:xfrm flipH="1">
                <a:off x="6308081" y="2107710"/>
                <a:ext cx="132139" cy="52213"/>
              </a:xfrm>
              <a:custGeom>
                <a:avLst/>
                <a:gdLst/>
                <a:ahLst/>
                <a:cxnLst/>
                <a:rect l="l" t="t" r="r" b="b"/>
                <a:pathLst>
                  <a:path w="3619" h="1430" extrusionOk="0">
                    <a:moveTo>
                      <a:pt x="1" y="1"/>
                    </a:moveTo>
                    <a:lnTo>
                      <a:pt x="183" y="548"/>
                    </a:lnTo>
                    <a:lnTo>
                      <a:pt x="3618" y="1430"/>
                    </a:lnTo>
                    <a:lnTo>
                      <a:pt x="3618" y="1430"/>
                    </a:lnTo>
                    <a:lnTo>
                      <a:pt x="3436" y="88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372;p54"/>
              <p:cNvSpPr/>
              <p:nvPr/>
            </p:nvSpPr>
            <p:spPr>
              <a:xfrm flipH="1">
                <a:off x="6433503" y="2107710"/>
                <a:ext cx="154302" cy="205383"/>
              </a:xfrm>
              <a:custGeom>
                <a:avLst/>
                <a:gdLst/>
                <a:ahLst/>
                <a:cxnLst/>
                <a:rect l="l" t="t" r="r" b="b"/>
                <a:pathLst>
                  <a:path w="4226" h="5625" extrusionOk="0">
                    <a:moveTo>
                      <a:pt x="4043" y="1"/>
                    </a:moveTo>
                    <a:lnTo>
                      <a:pt x="0" y="5077"/>
                    </a:lnTo>
                    <a:lnTo>
                      <a:pt x="183" y="5624"/>
                    </a:lnTo>
                    <a:lnTo>
                      <a:pt x="4225" y="548"/>
                    </a:lnTo>
                    <a:lnTo>
                      <a:pt x="4043"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373;p54"/>
              <p:cNvSpPr/>
              <p:nvPr/>
            </p:nvSpPr>
            <p:spPr>
              <a:xfrm flipH="1">
                <a:off x="6393962" y="2243137"/>
                <a:ext cx="492408" cy="268695"/>
              </a:xfrm>
              <a:custGeom>
                <a:avLst/>
                <a:gdLst/>
                <a:ahLst/>
                <a:cxnLst/>
                <a:rect l="l" t="t" r="r" b="b"/>
                <a:pathLst>
                  <a:path w="13486" h="7359" extrusionOk="0">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4;p54"/>
              <p:cNvSpPr/>
              <p:nvPr/>
            </p:nvSpPr>
            <p:spPr>
              <a:xfrm flipH="1">
                <a:off x="6799766" y="1811847"/>
                <a:ext cx="715864" cy="825657"/>
              </a:xfrm>
              <a:custGeom>
                <a:avLst/>
                <a:gdLst/>
                <a:ahLst/>
                <a:cxnLst/>
                <a:rect l="l" t="t" r="r" b="b"/>
                <a:pathLst>
                  <a:path w="19606" h="22613" extrusionOk="0">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375;p54"/>
              <p:cNvSpPr/>
              <p:nvPr/>
            </p:nvSpPr>
            <p:spPr>
              <a:xfrm flipH="1">
                <a:off x="6308082" y="2127719"/>
                <a:ext cx="273077" cy="211992"/>
              </a:xfrm>
              <a:custGeom>
                <a:avLst/>
                <a:gdLst/>
                <a:ahLst/>
                <a:cxnLst/>
                <a:rect l="l" t="t" r="r" b="b"/>
                <a:pathLst>
                  <a:path w="7479" h="5806" extrusionOk="0">
                    <a:moveTo>
                      <a:pt x="4043" y="0"/>
                    </a:moveTo>
                    <a:lnTo>
                      <a:pt x="2676" y="1702"/>
                    </a:lnTo>
                    <a:lnTo>
                      <a:pt x="1" y="5076"/>
                    </a:lnTo>
                    <a:lnTo>
                      <a:pt x="3435" y="5806"/>
                    </a:lnTo>
                    <a:lnTo>
                      <a:pt x="7022" y="1398"/>
                    </a:lnTo>
                    <a:lnTo>
                      <a:pt x="7478" y="882"/>
                    </a:lnTo>
                    <a:lnTo>
                      <a:pt x="40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376;p54"/>
              <p:cNvSpPr/>
              <p:nvPr/>
            </p:nvSpPr>
            <p:spPr>
              <a:xfrm flipH="1">
                <a:off x="6588904" y="1142202"/>
                <a:ext cx="513877" cy="676285"/>
              </a:xfrm>
              <a:custGeom>
                <a:avLst/>
                <a:gdLst/>
                <a:ahLst/>
                <a:cxnLst/>
                <a:rect l="l" t="t" r="r" b="b"/>
                <a:pathLst>
                  <a:path w="14074" h="18522" extrusionOk="0">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377;p54"/>
            <p:cNvGrpSpPr/>
            <p:nvPr/>
          </p:nvGrpSpPr>
          <p:grpSpPr>
            <a:xfrm flipH="1">
              <a:off x="6424751" y="1496427"/>
              <a:ext cx="454887" cy="454495"/>
              <a:chOff x="889282" y="2874625"/>
              <a:chExt cx="1356253" cy="1355487"/>
            </a:xfrm>
          </p:grpSpPr>
          <p:sp>
            <p:nvSpPr>
              <p:cNvPr id="39" name="Google Shape;1378;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79;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80;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1381;p54"/>
            <p:cNvGrpSpPr/>
            <p:nvPr/>
          </p:nvGrpSpPr>
          <p:grpSpPr>
            <a:xfrm rot="990349" flipH="1">
              <a:off x="6248087" y="1997201"/>
              <a:ext cx="380937" cy="380592"/>
              <a:chOff x="889282" y="2874625"/>
              <a:chExt cx="1356253" cy="1355487"/>
            </a:xfrm>
          </p:grpSpPr>
          <p:sp>
            <p:nvSpPr>
              <p:cNvPr id="36" name="Google Shape;1382;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83;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84;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 name="Google Shape;1385;p54"/>
            <p:cNvGrpSpPr/>
            <p:nvPr/>
          </p:nvGrpSpPr>
          <p:grpSpPr>
            <a:xfrm rot="-1190098" flipH="1">
              <a:off x="5990546" y="1646314"/>
              <a:ext cx="380921" cy="380578"/>
              <a:chOff x="889282" y="2874625"/>
              <a:chExt cx="1356253" cy="1355487"/>
            </a:xfrm>
          </p:grpSpPr>
          <p:sp>
            <p:nvSpPr>
              <p:cNvPr id="33" name="Google Shape;1386;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387;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388;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a:t>
            </a:r>
            <a:r>
              <a:rPr lang="en" dirty="0"/>
              <a:t>bjectif de la micro-</a:t>
            </a:r>
            <a:r>
              <a:rPr lang="fr-FR" dirty="0"/>
              <a:t>écono</a:t>
            </a:r>
            <a:r>
              <a:rPr lang="en-CA" dirty="0"/>
              <a:t>mique</a:t>
            </a:r>
            <a:endParaRPr dirty="0"/>
          </a:p>
        </p:txBody>
      </p:sp>
      <p:sp>
        <p:nvSpPr>
          <p:cNvPr id="1224" name="Google Shape;1224;p49"/>
          <p:cNvSpPr txBox="1">
            <a:spLocks noGrp="1"/>
          </p:cNvSpPr>
          <p:nvPr>
            <p:ph type="subTitle" idx="1"/>
          </p:nvPr>
        </p:nvSpPr>
        <p:spPr>
          <a:xfrm>
            <a:off x="539552" y="1194143"/>
            <a:ext cx="4752528" cy="454500"/>
          </a:xfrm>
          <a:prstGeom prst="rect">
            <a:avLst/>
          </a:prstGeom>
        </p:spPr>
        <p:txBody>
          <a:bodyPr spcFirstLastPara="1" wrap="square" lIns="91425" tIns="91425" rIns="91425" bIns="91425" anchor="t" anchorCtr="0">
            <a:noAutofit/>
          </a:bodyPr>
          <a:lstStyle/>
          <a:p>
            <a:pPr marL="0" lvl="0" indent="0"/>
            <a:r>
              <a:rPr lang="fr-FR" b="1" dirty="0"/>
              <a:t>Étudier l'Interaction sur les Marchés</a:t>
            </a:r>
            <a:endParaRPr dirty="0"/>
          </a:p>
        </p:txBody>
      </p:sp>
      <p:sp>
        <p:nvSpPr>
          <p:cNvPr id="1225" name="Google Shape;1225;p49"/>
          <p:cNvSpPr txBox="1">
            <a:spLocks noGrp="1"/>
          </p:cNvSpPr>
          <p:nvPr>
            <p:ph type="subTitle" idx="2"/>
          </p:nvPr>
        </p:nvSpPr>
        <p:spPr>
          <a:xfrm>
            <a:off x="467544" y="2926913"/>
            <a:ext cx="5040560" cy="454500"/>
          </a:xfrm>
          <a:prstGeom prst="rect">
            <a:avLst/>
          </a:prstGeom>
        </p:spPr>
        <p:txBody>
          <a:bodyPr spcFirstLastPara="1" wrap="square" lIns="91425" tIns="91425" rIns="91425" bIns="91425" anchor="t" anchorCtr="0">
            <a:noAutofit/>
          </a:bodyPr>
          <a:lstStyle/>
          <a:p>
            <a:pPr marL="0" lvl="0" indent="0"/>
            <a:r>
              <a:rPr lang="fr-FR" b="1" dirty="0"/>
              <a:t>Faciliter la Prise de Décision</a:t>
            </a:r>
            <a:endParaRPr dirty="0"/>
          </a:p>
        </p:txBody>
      </p:sp>
      <p:sp>
        <p:nvSpPr>
          <p:cNvPr id="1226" name="Google Shape;1226;p49"/>
          <p:cNvSpPr txBox="1">
            <a:spLocks noGrp="1"/>
          </p:cNvSpPr>
          <p:nvPr>
            <p:ph type="subTitle" idx="3"/>
          </p:nvPr>
        </p:nvSpPr>
        <p:spPr>
          <a:xfrm>
            <a:off x="755576" y="1624746"/>
            <a:ext cx="5688632" cy="1238404"/>
          </a:xfrm>
          <a:prstGeom prst="rect">
            <a:avLst/>
          </a:prstGeom>
        </p:spPr>
        <p:txBody>
          <a:bodyPr spcFirstLastPara="1" wrap="square" lIns="91425" tIns="91425" rIns="91425" bIns="91425" anchor="t" anchorCtr="0">
            <a:noAutofit/>
          </a:bodyPr>
          <a:lstStyle/>
          <a:p>
            <a:pPr marL="285750" lvl="0" indent="-285750">
              <a:buClr>
                <a:srgbClr val="1A3F61"/>
              </a:buClr>
              <a:buSzPts val="1100"/>
              <a:buFont typeface="Wingdings" pitchFamily="2" charset="2"/>
              <a:buChar char="§"/>
            </a:pPr>
            <a:r>
              <a:rPr lang="fr-FR" dirty="0"/>
              <a:t>La microéconomie analyse comment les marchés fonctionnent, comment les prix sont déterminés par l'interaction de l'offre et de la demande, et comment les transactions se déroulent.</a:t>
            </a:r>
            <a:endParaRPr dirty="0"/>
          </a:p>
        </p:txBody>
      </p:sp>
      <p:sp>
        <p:nvSpPr>
          <p:cNvPr id="1227" name="Google Shape;1227;p49"/>
          <p:cNvSpPr txBox="1">
            <a:spLocks noGrp="1"/>
          </p:cNvSpPr>
          <p:nvPr>
            <p:ph type="subTitle" idx="4"/>
          </p:nvPr>
        </p:nvSpPr>
        <p:spPr>
          <a:xfrm>
            <a:off x="683568" y="3381412"/>
            <a:ext cx="5551537" cy="1566601"/>
          </a:xfrm>
          <a:prstGeom prst="rect">
            <a:avLst/>
          </a:prstGeom>
        </p:spPr>
        <p:txBody>
          <a:bodyPr spcFirstLastPara="1" wrap="square" lIns="91425" tIns="91425" rIns="91425" bIns="91425" anchor="t" anchorCtr="0">
            <a:noAutofit/>
          </a:bodyPr>
          <a:lstStyle/>
          <a:p>
            <a:pPr marL="285750" lvl="0" indent="-285750">
              <a:buFont typeface="Wingdings" pitchFamily="2" charset="2"/>
              <a:buChar char="§"/>
            </a:pPr>
            <a:r>
              <a:rPr lang="fr-FR" dirty="0"/>
              <a:t>la microéconomie offre des informations utiles pour la prise de décision dans divers contextes, que ce soit dans le secteur privé ou public.</a:t>
            </a:r>
            <a:endParaRPr dirty="0"/>
          </a:p>
        </p:txBody>
      </p:sp>
      <p:grpSp>
        <p:nvGrpSpPr>
          <p:cNvPr id="1246" name="Google Shape;1246;p49"/>
          <p:cNvGrpSpPr/>
          <p:nvPr/>
        </p:nvGrpSpPr>
        <p:grpSpPr>
          <a:xfrm>
            <a:off x="7415513" y="2469240"/>
            <a:ext cx="477214" cy="393911"/>
            <a:chOff x="7415513" y="2469240"/>
            <a:chExt cx="477214" cy="393911"/>
          </a:xfrm>
        </p:grpSpPr>
        <p:sp>
          <p:nvSpPr>
            <p:cNvPr id="1247" name="Google Shape;1247;p49"/>
            <p:cNvSpPr/>
            <p:nvPr/>
          </p:nvSpPr>
          <p:spPr>
            <a:xfrm>
              <a:off x="7415513" y="24692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9"/>
            <p:cNvSpPr/>
            <p:nvPr/>
          </p:nvSpPr>
          <p:spPr>
            <a:xfrm>
              <a:off x="7736571" y="26824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1345;p54"/>
          <p:cNvGrpSpPr/>
          <p:nvPr/>
        </p:nvGrpSpPr>
        <p:grpSpPr>
          <a:xfrm>
            <a:off x="6347914" y="926133"/>
            <a:ext cx="2348072" cy="3981577"/>
            <a:chOff x="5937256" y="1017727"/>
            <a:chExt cx="2348072" cy="3981577"/>
          </a:xfrm>
        </p:grpSpPr>
        <p:grpSp>
          <p:nvGrpSpPr>
            <p:cNvPr id="23" name="Google Shape;1346;p54"/>
            <p:cNvGrpSpPr/>
            <p:nvPr/>
          </p:nvGrpSpPr>
          <p:grpSpPr>
            <a:xfrm>
              <a:off x="6593113" y="1017727"/>
              <a:ext cx="1692215" cy="3981577"/>
              <a:chOff x="6055050" y="1067825"/>
              <a:chExt cx="1637047" cy="3851773"/>
            </a:xfrm>
          </p:grpSpPr>
          <p:sp>
            <p:nvSpPr>
              <p:cNvPr id="36" name="Google Shape;1347;p54"/>
              <p:cNvSpPr/>
              <p:nvPr/>
            </p:nvSpPr>
            <p:spPr>
              <a:xfrm flipH="1">
                <a:off x="6470126" y="1822107"/>
                <a:ext cx="267125" cy="726270"/>
              </a:xfrm>
              <a:custGeom>
                <a:avLst/>
                <a:gdLst/>
                <a:ahLst/>
                <a:cxnLst/>
                <a:rect l="l" t="t" r="r" b="b"/>
                <a:pathLst>
                  <a:path w="7316" h="19891" extrusionOk="0">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48;p54"/>
              <p:cNvSpPr/>
              <p:nvPr/>
            </p:nvSpPr>
            <p:spPr>
              <a:xfrm flipH="1">
                <a:off x="6293660" y="2210786"/>
                <a:ext cx="377393" cy="428036"/>
              </a:xfrm>
              <a:custGeom>
                <a:avLst/>
                <a:gdLst/>
                <a:ahLst/>
                <a:cxnLst/>
                <a:rect l="l" t="t" r="r" b="b"/>
                <a:pathLst>
                  <a:path w="10336" h="11723" extrusionOk="0">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49;p54"/>
              <p:cNvSpPr/>
              <p:nvPr/>
            </p:nvSpPr>
            <p:spPr>
              <a:xfrm flipH="1">
                <a:off x="6293659" y="2210823"/>
                <a:ext cx="164306" cy="134001"/>
              </a:xfrm>
              <a:custGeom>
                <a:avLst/>
                <a:gdLst/>
                <a:ahLst/>
                <a:cxnLst/>
                <a:rect l="l" t="t" r="r" b="b"/>
                <a:pathLst>
                  <a:path w="4500" h="3670" extrusionOk="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350;p54"/>
              <p:cNvSpPr/>
              <p:nvPr/>
            </p:nvSpPr>
            <p:spPr>
              <a:xfrm flipH="1">
                <a:off x="6285919" y="1982252"/>
                <a:ext cx="268586" cy="361912"/>
              </a:xfrm>
              <a:custGeom>
                <a:avLst/>
                <a:gdLst/>
                <a:ahLst/>
                <a:cxnLst/>
                <a:rect l="l" t="t" r="r" b="b"/>
                <a:pathLst>
                  <a:path w="7356" h="9912" extrusionOk="0">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51;p54"/>
              <p:cNvSpPr/>
              <p:nvPr/>
            </p:nvSpPr>
            <p:spPr>
              <a:xfrm flipH="1">
                <a:off x="6293659" y="1994521"/>
                <a:ext cx="137652" cy="170002"/>
              </a:xfrm>
              <a:custGeom>
                <a:avLst/>
                <a:gdLst/>
                <a:ahLst/>
                <a:cxnLst/>
                <a:rect l="l" t="t" r="r" b="b"/>
                <a:pathLst>
                  <a:path w="3770" h="4656" extrusionOk="0">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52;p54"/>
              <p:cNvSpPr/>
              <p:nvPr/>
            </p:nvSpPr>
            <p:spPr>
              <a:xfrm flipH="1">
                <a:off x="6396880" y="1976994"/>
                <a:ext cx="67731" cy="151235"/>
              </a:xfrm>
              <a:custGeom>
                <a:avLst/>
                <a:gdLst/>
                <a:ahLst/>
                <a:cxnLst/>
                <a:rect l="l" t="t" r="r" b="b"/>
                <a:pathLst>
                  <a:path w="1855" h="4142" extrusionOk="0">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353;p54"/>
              <p:cNvSpPr/>
              <p:nvPr/>
            </p:nvSpPr>
            <p:spPr>
              <a:xfrm flipH="1">
                <a:off x="6341381" y="4193104"/>
                <a:ext cx="238646" cy="392911"/>
              </a:xfrm>
              <a:custGeom>
                <a:avLst/>
                <a:gdLst/>
                <a:ahLst/>
                <a:cxnLst/>
                <a:rect l="l" t="t" r="r" b="b"/>
                <a:pathLst>
                  <a:path w="6536" h="10761" extrusionOk="0">
                    <a:moveTo>
                      <a:pt x="5259" y="0"/>
                    </a:moveTo>
                    <a:lnTo>
                      <a:pt x="0" y="791"/>
                    </a:lnTo>
                    <a:lnTo>
                      <a:pt x="2249" y="8237"/>
                    </a:lnTo>
                    <a:lnTo>
                      <a:pt x="3009" y="10760"/>
                    </a:lnTo>
                    <a:lnTo>
                      <a:pt x="6535" y="10700"/>
                    </a:lnTo>
                    <a:lnTo>
                      <a:pt x="5654" y="3374"/>
                    </a:lnTo>
                    <a:lnTo>
                      <a:pt x="5259"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354;p54"/>
              <p:cNvSpPr/>
              <p:nvPr/>
            </p:nvSpPr>
            <p:spPr>
              <a:xfrm flipH="1">
                <a:off x="6055050" y="4527452"/>
                <a:ext cx="466155" cy="250549"/>
              </a:xfrm>
              <a:custGeom>
                <a:avLst/>
                <a:gdLst/>
                <a:ahLst/>
                <a:cxnLst/>
                <a:rect l="l" t="t" r="r" b="b"/>
                <a:pathLst>
                  <a:path w="12767" h="6862" extrusionOk="0">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5;p54"/>
              <p:cNvSpPr/>
              <p:nvPr/>
            </p:nvSpPr>
            <p:spPr>
              <a:xfrm flipH="1">
                <a:off x="6055050" y="4722467"/>
                <a:ext cx="466155" cy="55536"/>
              </a:xfrm>
              <a:custGeom>
                <a:avLst/>
                <a:gdLst/>
                <a:ahLst/>
                <a:cxnLst/>
                <a:rect l="l" t="t" r="r" b="b"/>
                <a:pathLst>
                  <a:path w="12767" h="1521" extrusionOk="0">
                    <a:moveTo>
                      <a:pt x="30" y="1"/>
                    </a:moveTo>
                    <a:cubicBezTo>
                      <a:pt x="0" y="487"/>
                      <a:pt x="0" y="1004"/>
                      <a:pt x="30" y="1521"/>
                    </a:cubicBezTo>
                    <a:lnTo>
                      <a:pt x="12584" y="1521"/>
                    </a:lnTo>
                    <a:cubicBezTo>
                      <a:pt x="12584" y="1521"/>
                      <a:pt x="12766" y="761"/>
                      <a:pt x="1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56;p54"/>
              <p:cNvSpPr/>
              <p:nvPr/>
            </p:nvSpPr>
            <p:spPr>
              <a:xfrm flipH="1">
                <a:off x="6261494" y="2766950"/>
                <a:ext cx="591576" cy="1506834"/>
              </a:xfrm>
              <a:custGeom>
                <a:avLst/>
                <a:gdLst/>
                <a:ahLst/>
                <a:cxnLst/>
                <a:rect l="l" t="t" r="r" b="b"/>
                <a:pathLst>
                  <a:path w="16202" h="41269" extrusionOk="0">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357;p54"/>
              <p:cNvSpPr/>
              <p:nvPr/>
            </p:nvSpPr>
            <p:spPr>
              <a:xfrm flipH="1">
                <a:off x="7247007" y="4229727"/>
                <a:ext cx="208705" cy="344057"/>
              </a:xfrm>
              <a:custGeom>
                <a:avLst/>
                <a:gdLst/>
                <a:ahLst/>
                <a:cxnLst/>
                <a:rect l="l" t="t" r="r" b="b"/>
                <a:pathLst>
                  <a:path w="5716" h="9423" extrusionOk="0">
                    <a:moveTo>
                      <a:pt x="1126" y="0"/>
                    </a:moveTo>
                    <a:lnTo>
                      <a:pt x="913" y="1915"/>
                    </a:lnTo>
                    <a:lnTo>
                      <a:pt x="1" y="9362"/>
                    </a:lnTo>
                    <a:lnTo>
                      <a:pt x="2706" y="9423"/>
                    </a:lnTo>
                    <a:lnTo>
                      <a:pt x="3101" y="9423"/>
                    </a:lnTo>
                    <a:lnTo>
                      <a:pt x="5715" y="699"/>
                    </a:lnTo>
                    <a:lnTo>
                      <a:pt x="1126"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58;p54"/>
              <p:cNvSpPr/>
              <p:nvPr/>
            </p:nvSpPr>
            <p:spPr>
              <a:xfrm flipH="1">
                <a:off x="7308058" y="4507881"/>
                <a:ext cx="384038" cy="411204"/>
              </a:xfrm>
              <a:custGeom>
                <a:avLst/>
                <a:gdLst/>
                <a:ahLst/>
                <a:cxnLst/>
                <a:rect l="l" t="t" r="r" b="b"/>
                <a:pathLst>
                  <a:path w="10518" h="11262" extrusionOk="0">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359;p54"/>
              <p:cNvSpPr/>
              <p:nvPr/>
            </p:nvSpPr>
            <p:spPr>
              <a:xfrm flipH="1">
                <a:off x="7310285" y="4655904"/>
                <a:ext cx="381811" cy="263693"/>
              </a:xfrm>
              <a:custGeom>
                <a:avLst/>
                <a:gdLst/>
                <a:ahLst/>
                <a:cxnLst/>
                <a:rect l="l" t="t" r="r" b="b"/>
                <a:pathLst>
                  <a:path w="10457" h="7222" extrusionOk="0">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60;p54"/>
              <p:cNvSpPr/>
              <p:nvPr/>
            </p:nvSpPr>
            <p:spPr>
              <a:xfrm flipH="1">
                <a:off x="6821966" y="2766950"/>
                <a:ext cx="659270" cy="1521257"/>
              </a:xfrm>
              <a:custGeom>
                <a:avLst/>
                <a:gdLst/>
                <a:ahLst/>
                <a:cxnLst/>
                <a:rect l="l" t="t" r="r" b="b"/>
                <a:pathLst>
                  <a:path w="18056" h="41664" extrusionOk="0">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61;p54"/>
              <p:cNvSpPr/>
              <p:nvPr/>
            </p:nvSpPr>
            <p:spPr>
              <a:xfrm flipH="1">
                <a:off x="6572252" y="1485933"/>
                <a:ext cx="243064" cy="331059"/>
              </a:xfrm>
              <a:custGeom>
                <a:avLst/>
                <a:gdLst/>
                <a:ahLst/>
                <a:cxnLst/>
                <a:rect l="l" t="t" r="r" b="b"/>
                <a:pathLst>
                  <a:path w="6657" h="9067" extrusionOk="0">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362;p54"/>
              <p:cNvSpPr/>
              <p:nvPr/>
            </p:nvSpPr>
            <p:spPr>
              <a:xfrm flipH="1">
                <a:off x="6479002" y="1714394"/>
                <a:ext cx="792467" cy="1151933"/>
              </a:xfrm>
              <a:custGeom>
                <a:avLst/>
                <a:gdLst/>
                <a:ahLst/>
                <a:cxnLst/>
                <a:rect l="l" t="t" r="r" b="b"/>
                <a:pathLst>
                  <a:path w="21704" h="31549" extrusionOk="0">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63;p54"/>
              <p:cNvSpPr/>
              <p:nvPr/>
            </p:nvSpPr>
            <p:spPr>
              <a:xfrm flipH="1">
                <a:off x="6639947" y="1664919"/>
                <a:ext cx="311890" cy="226414"/>
              </a:xfrm>
              <a:custGeom>
                <a:avLst/>
                <a:gdLst/>
                <a:ahLst/>
                <a:cxnLst/>
                <a:rect l="l" t="t" r="r" b="b"/>
                <a:pathLst>
                  <a:path w="8542" h="6201" extrusionOk="0">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364;p54"/>
              <p:cNvSpPr/>
              <p:nvPr/>
            </p:nvSpPr>
            <p:spPr>
              <a:xfrm flipH="1">
                <a:off x="6827512" y="1067825"/>
                <a:ext cx="124325" cy="123230"/>
              </a:xfrm>
              <a:custGeom>
                <a:avLst/>
                <a:gdLst/>
                <a:ahLst/>
                <a:cxnLst/>
                <a:rect l="l" t="t" r="r" b="b"/>
                <a:pathLst>
                  <a:path w="3405" h="3375" extrusionOk="0">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365;p54"/>
              <p:cNvSpPr/>
              <p:nvPr/>
            </p:nvSpPr>
            <p:spPr>
              <a:xfrm flipH="1">
                <a:off x="6730936" y="1487321"/>
                <a:ext cx="176501" cy="404011"/>
              </a:xfrm>
              <a:custGeom>
                <a:avLst/>
                <a:gdLst/>
                <a:ahLst/>
                <a:cxnLst/>
                <a:rect l="l" t="t" r="r" b="b"/>
                <a:pathLst>
                  <a:path w="4834" h="11065" extrusionOk="0">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66;p54"/>
              <p:cNvSpPr/>
              <p:nvPr/>
            </p:nvSpPr>
            <p:spPr>
              <a:xfrm flipH="1">
                <a:off x="6622165" y="1196569"/>
                <a:ext cx="273077" cy="394152"/>
              </a:xfrm>
              <a:custGeom>
                <a:avLst/>
                <a:gdLst/>
                <a:ahLst/>
                <a:cxnLst/>
                <a:rect l="l" t="t" r="r" b="b"/>
                <a:pathLst>
                  <a:path w="7479" h="10795" extrusionOk="0">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67;p54"/>
              <p:cNvSpPr/>
              <p:nvPr/>
            </p:nvSpPr>
            <p:spPr>
              <a:xfrm flipH="1">
                <a:off x="6671020" y="1218769"/>
                <a:ext cx="377357" cy="529395"/>
              </a:xfrm>
              <a:custGeom>
                <a:avLst/>
                <a:gdLst/>
                <a:ahLst/>
                <a:cxnLst/>
                <a:rect l="l" t="t" r="r" b="b"/>
                <a:pathLst>
                  <a:path w="10335" h="14499" extrusionOk="0">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68;p54"/>
              <p:cNvSpPr/>
              <p:nvPr/>
            </p:nvSpPr>
            <p:spPr>
              <a:xfrm flipH="1">
                <a:off x="6588900" y="1239508"/>
                <a:ext cx="77699" cy="70287"/>
              </a:xfrm>
              <a:custGeom>
                <a:avLst/>
                <a:gdLst/>
                <a:ahLst/>
                <a:cxnLst/>
                <a:rect l="l" t="t" r="r" b="b"/>
                <a:pathLst>
                  <a:path w="2128" h="1925" extrusionOk="0">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69;p54"/>
              <p:cNvSpPr/>
              <p:nvPr/>
            </p:nvSpPr>
            <p:spPr>
              <a:xfrm flipH="1">
                <a:off x="6844161" y="1362593"/>
                <a:ext cx="97050" cy="110852"/>
              </a:xfrm>
              <a:custGeom>
                <a:avLst/>
                <a:gdLst/>
                <a:ahLst/>
                <a:cxnLst/>
                <a:rect l="l" t="t" r="r" b="b"/>
                <a:pathLst>
                  <a:path w="2658" h="3036" extrusionOk="0">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70;p54"/>
              <p:cNvSpPr/>
              <p:nvPr/>
            </p:nvSpPr>
            <p:spPr>
              <a:xfrm flipH="1">
                <a:off x="6324732" y="2178764"/>
                <a:ext cx="256427" cy="160947"/>
              </a:xfrm>
              <a:custGeom>
                <a:avLst/>
                <a:gdLst/>
                <a:ahLst/>
                <a:cxnLst/>
                <a:rect l="l" t="t" r="r" b="b"/>
                <a:pathLst>
                  <a:path w="7023" h="4408" extrusionOk="0">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71;p54"/>
              <p:cNvSpPr/>
              <p:nvPr/>
            </p:nvSpPr>
            <p:spPr>
              <a:xfrm flipH="1">
                <a:off x="6308081" y="2107710"/>
                <a:ext cx="132139" cy="52213"/>
              </a:xfrm>
              <a:custGeom>
                <a:avLst/>
                <a:gdLst/>
                <a:ahLst/>
                <a:cxnLst/>
                <a:rect l="l" t="t" r="r" b="b"/>
                <a:pathLst>
                  <a:path w="3619" h="1430" extrusionOk="0">
                    <a:moveTo>
                      <a:pt x="1" y="1"/>
                    </a:moveTo>
                    <a:lnTo>
                      <a:pt x="183" y="548"/>
                    </a:lnTo>
                    <a:lnTo>
                      <a:pt x="3618" y="1430"/>
                    </a:lnTo>
                    <a:lnTo>
                      <a:pt x="3618" y="1430"/>
                    </a:lnTo>
                    <a:lnTo>
                      <a:pt x="3436" y="88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72;p54"/>
              <p:cNvSpPr/>
              <p:nvPr/>
            </p:nvSpPr>
            <p:spPr>
              <a:xfrm flipH="1">
                <a:off x="6433503" y="2107710"/>
                <a:ext cx="154302" cy="205383"/>
              </a:xfrm>
              <a:custGeom>
                <a:avLst/>
                <a:gdLst/>
                <a:ahLst/>
                <a:cxnLst/>
                <a:rect l="l" t="t" r="r" b="b"/>
                <a:pathLst>
                  <a:path w="4226" h="5625" extrusionOk="0">
                    <a:moveTo>
                      <a:pt x="4043" y="1"/>
                    </a:moveTo>
                    <a:lnTo>
                      <a:pt x="0" y="5077"/>
                    </a:lnTo>
                    <a:lnTo>
                      <a:pt x="183" y="5624"/>
                    </a:lnTo>
                    <a:lnTo>
                      <a:pt x="4225" y="548"/>
                    </a:lnTo>
                    <a:lnTo>
                      <a:pt x="4043"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73;p54"/>
              <p:cNvSpPr/>
              <p:nvPr/>
            </p:nvSpPr>
            <p:spPr>
              <a:xfrm flipH="1">
                <a:off x="6393962" y="2243137"/>
                <a:ext cx="492408" cy="268695"/>
              </a:xfrm>
              <a:custGeom>
                <a:avLst/>
                <a:gdLst/>
                <a:ahLst/>
                <a:cxnLst/>
                <a:rect l="l" t="t" r="r" b="b"/>
                <a:pathLst>
                  <a:path w="13486" h="7359" extrusionOk="0">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74;p54"/>
              <p:cNvSpPr/>
              <p:nvPr/>
            </p:nvSpPr>
            <p:spPr>
              <a:xfrm flipH="1">
                <a:off x="6799766" y="1811847"/>
                <a:ext cx="715864" cy="825657"/>
              </a:xfrm>
              <a:custGeom>
                <a:avLst/>
                <a:gdLst/>
                <a:ahLst/>
                <a:cxnLst/>
                <a:rect l="l" t="t" r="r" b="b"/>
                <a:pathLst>
                  <a:path w="19606" h="22613" extrusionOk="0">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375;p54"/>
              <p:cNvSpPr/>
              <p:nvPr/>
            </p:nvSpPr>
            <p:spPr>
              <a:xfrm flipH="1">
                <a:off x="6308082" y="2127719"/>
                <a:ext cx="273077" cy="211992"/>
              </a:xfrm>
              <a:custGeom>
                <a:avLst/>
                <a:gdLst/>
                <a:ahLst/>
                <a:cxnLst/>
                <a:rect l="l" t="t" r="r" b="b"/>
                <a:pathLst>
                  <a:path w="7479" h="5806" extrusionOk="0">
                    <a:moveTo>
                      <a:pt x="4043" y="0"/>
                    </a:moveTo>
                    <a:lnTo>
                      <a:pt x="2676" y="1702"/>
                    </a:lnTo>
                    <a:lnTo>
                      <a:pt x="1" y="5076"/>
                    </a:lnTo>
                    <a:lnTo>
                      <a:pt x="3435" y="5806"/>
                    </a:lnTo>
                    <a:lnTo>
                      <a:pt x="7022" y="1398"/>
                    </a:lnTo>
                    <a:lnTo>
                      <a:pt x="7478" y="882"/>
                    </a:lnTo>
                    <a:lnTo>
                      <a:pt x="40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376;p54"/>
              <p:cNvSpPr/>
              <p:nvPr/>
            </p:nvSpPr>
            <p:spPr>
              <a:xfrm flipH="1">
                <a:off x="6588904" y="1142202"/>
                <a:ext cx="513877" cy="676285"/>
              </a:xfrm>
              <a:custGeom>
                <a:avLst/>
                <a:gdLst/>
                <a:ahLst/>
                <a:cxnLst/>
                <a:rect l="l" t="t" r="r" b="b"/>
                <a:pathLst>
                  <a:path w="14074" h="18522" extrusionOk="0">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1377;p54"/>
            <p:cNvGrpSpPr/>
            <p:nvPr/>
          </p:nvGrpSpPr>
          <p:grpSpPr>
            <a:xfrm flipH="1">
              <a:off x="6424751" y="1496427"/>
              <a:ext cx="454887" cy="454495"/>
              <a:chOff x="889282" y="2874625"/>
              <a:chExt cx="1356253" cy="1355487"/>
            </a:xfrm>
          </p:grpSpPr>
          <p:sp>
            <p:nvSpPr>
              <p:cNvPr id="33" name="Google Shape;1378;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379;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380;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381;p54"/>
            <p:cNvGrpSpPr/>
            <p:nvPr/>
          </p:nvGrpSpPr>
          <p:grpSpPr>
            <a:xfrm rot="990349" flipH="1">
              <a:off x="6248087" y="1997201"/>
              <a:ext cx="380937" cy="380592"/>
              <a:chOff x="889282" y="2874625"/>
              <a:chExt cx="1356253" cy="1355487"/>
            </a:xfrm>
          </p:grpSpPr>
          <p:sp>
            <p:nvSpPr>
              <p:cNvPr id="30" name="Google Shape;1382;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83;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384;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1385;p54"/>
            <p:cNvGrpSpPr/>
            <p:nvPr/>
          </p:nvGrpSpPr>
          <p:grpSpPr>
            <a:xfrm rot="-1190098" flipH="1">
              <a:off x="5990546" y="1646314"/>
              <a:ext cx="380921" cy="380578"/>
              <a:chOff x="889282" y="2874625"/>
              <a:chExt cx="1356253" cy="1355487"/>
            </a:xfrm>
          </p:grpSpPr>
          <p:sp>
            <p:nvSpPr>
              <p:cNvPr id="27" name="Google Shape;1386;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87;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88;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187999623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342900" lvl="0"/>
            <a:r>
              <a:rPr lang="fr-FR" dirty="0"/>
              <a:t>Les fondamentaux de la Microéconomie</a:t>
            </a:r>
          </a:p>
        </p:txBody>
      </p:sp>
      <p:sp>
        <p:nvSpPr>
          <p:cNvPr id="1259" name="Google Shape;1259;p50"/>
          <p:cNvSpPr txBox="1"/>
          <p:nvPr/>
        </p:nvSpPr>
        <p:spPr>
          <a:xfrm>
            <a:off x="688350" y="1131590"/>
            <a:ext cx="7556057" cy="1224136"/>
          </a:xfrm>
          <a:prstGeom prst="rect">
            <a:avLst/>
          </a:prstGeom>
          <a:noFill/>
          <a:ln>
            <a:noFill/>
          </a:ln>
        </p:spPr>
        <p:txBody>
          <a:bodyPr spcFirstLastPara="1" wrap="square" lIns="91425" tIns="91425" rIns="91425" bIns="91425" anchor="t" anchorCtr="0">
            <a:noAutofit/>
          </a:bodyPr>
          <a:lstStyle/>
          <a:p>
            <a:pPr marL="285750" lvl="0" indent="-285750">
              <a:buFont typeface="Wingdings" pitchFamily="2" charset="2"/>
              <a:buChar char="Ø"/>
            </a:pPr>
            <a:r>
              <a:rPr lang="fr-FR" sz="1600" dirty="0"/>
              <a:t>Les fondamentaux de la microéconomie comprennent un ensemble de concepts et de principes essentiels qui forment la base de cette branche de l'économie</a:t>
            </a:r>
            <a:endParaRPr sz="1600" dirty="0">
              <a:solidFill>
                <a:schemeClr val="accent3"/>
              </a:solidFill>
              <a:latin typeface="Ubuntu"/>
              <a:ea typeface="Ubuntu"/>
              <a:cs typeface="Ubuntu"/>
              <a:sym typeface="Ubuntu"/>
            </a:endParaRPr>
          </a:p>
        </p:txBody>
      </p:sp>
      <p:sp>
        <p:nvSpPr>
          <p:cNvPr id="11" name="Google Shape;1269;p51"/>
          <p:cNvSpPr txBox="1">
            <a:spLocks/>
          </p:cNvSpPr>
          <p:nvPr/>
        </p:nvSpPr>
        <p:spPr>
          <a:xfrm>
            <a:off x="31881" y="2069376"/>
            <a:ext cx="33843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Offre et Demande</a:t>
            </a:r>
            <a:endParaRPr lang="fr-FR" sz="2400" dirty="0">
              <a:solidFill>
                <a:srgbClr val="00B050"/>
              </a:solidFill>
            </a:endParaRPr>
          </a:p>
        </p:txBody>
      </p:sp>
      <p:sp>
        <p:nvSpPr>
          <p:cNvPr id="2" name="ZoneTexte 1"/>
          <p:cNvSpPr txBox="1"/>
          <p:nvPr/>
        </p:nvSpPr>
        <p:spPr>
          <a:xfrm>
            <a:off x="688350" y="2694086"/>
            <a:ext cx="2520280" cy="738664"/>
          </a:xfrm>
          <a:prstGeom prst="rect">
            <a:avLst/>
          </a:prstGeom>
          <a:noFill/>
        </p:spPr>
        <p:txBody>
          <a:bodyPr wrap="square" rtlCol="0">
            <a:spAutoFit/>
          </a:bodyPr>
          <a:lstStyle/>
          <a:p>
            <a:pPr marL="285750" indent="-285750">
              <a:buFont typeface="Wingdings" pitchFamily="2" charset="2"/>
              <a:buChar char="v"/>
            </a:pPr>
            <a:r>
              <a:rPr lang="fr-FR" dirty="0"/>
              <a:t>La loi de l'offre et de la demande est un principe central en microéconomie</a:t>
            </a:r>
          </a:p>
        </p:txBody>
      </p:sp>
      <p:sp>
        <p:nvSpPr>
          <p:cNvPr id="13" name="ZoneTexte 12"/>
          <p:cNvSpPr txBox="1"/>
          <p:nvPr/>
        </p:nvSpPr>
        <p:spPr>
          <a:xfrm>
            <a:off x="688350" y="3977293"/>
            <a:ext cx="3998834" cy="1169551"/>
          </a:xfrm>
          <a:prstGeom prst="rect">
            <a:avLst/>
          </a:prstGeom>
          <a:noFill/>
        </p:spPr>
        <p:txBody>
          <a:bodyPr wrap="square" rtlCol="0">
            <a:spAutoFit/>
          </a:bodyPr>
          <a:lstStyle/>
          <a:p>
            <a:pPr marL="285750" indent="-285750">
              <a:buFont typeface="Wingdings" pitchFamily="2" charset="2"/>
              <a:buChar char="v"/>
            </a:pPr>
            <a:r>
              <a:rPr lang="fr-FR" dirty="0"/>
              <a:t>La théorie de l'utilité examine comment les consommateurs prennent des décisions en fonction de leurs préférences personnelles et de l'utilité qu'ils retirent des biens et services.</a:t>
            </a:r>
          </a:p>
        </p:txBody>
      </p:sp>
      <p:sp>
        <p:nvSpPr>
          <p:cNvPr id="14" name="ZoneTexte 13"/>
          <p:cNvSpPr txBox="1"/>
          <p:nvPr/>
        </p:nvSpPr>
        <p:spPr>
          <a:xfrm>
            <a:off x="5173605" y="2558933"/>
            <a:ext cx="3960440" cy="1169551"/>
          </a:xfrm>
          <a:prstGeom prst="rect">
            <a:avLst/>
          </a:prstGeom>
          <a:noFill/>
        </p:spPr>
        <p:txBody>
          <a:bodyPr wrap="square" rtlCol="0">
            <a:spAutoFit/>
          </a:bodyPr>
          <a:lstStyle/>
          <a:p>
            <a:pPr marL="285750" indent="-285750">
              <a:buFont typeface="Wingdings" pitchFamily="2" charset="2"/>
              <a:buChar char="v"/>
            </a:pPr>
            <a:r>
              <a:rPr lang="fr-FR" dirty="0"/>
              <a:t>Les coûts de production sont les dépenses engagées par une entreprise pour produire des biens et services. Les coûts fixes et les coûts variables influent sur les choix de production.</a:t>
            </a:r>
          </a:p>
        </p:txBody>
      </p:sp>
      <p:sp>
        <p:nvSpPr>
          <p:cNvPr id="15" name="Google Shape;1269;p51"/>
          <p:cNvSpPr txBox="1">
            <a:spLocks/>
          </p:cNvSpPr>
          <p:nvPr/>
        </p:nvSpPr>
        <p:spPr>
          <a:xfrm>
            <a:off x="251520" y="3411787"/>
            <a:ext cx="334888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Utilité et Préférences</a:t>
            </a:r>
            <a:endParaRPr lang="fr-FR" sz="2400" dirty="0">
              <a:solidFill>
                <a:srgbClr val="00B050"/>
              </a:solidFill>
            </a:endParaRPr>
          </a:p>
        </p:txBody>
      </p:sp>
      <p:sp>
        <p:nvSpPr>
          <p:cNvPr id="16" name="ZoneTexte 15"/>
          <p:cNvSpPr txBox="1"/>
          <p:nvPr/>
        </p:nvSpPr>
        <p:spPr>
          <a:xfrm>
            <a:off x="5183560" y="4182364"/>
            <a:ext cx="3960440" cy="954107"/>
          </a:xfrm>
          <a:prstGeom prst="rect">
            <a:avLst/>
          </a:prstGeom>
          <a:noFill/>
        </p:spPr>
        <p:txBody>
          <a:bodyPr wrap="square" rtlCol="0">
            <a:spAutoFit/>
          </a:bodyPr>
          <a:lstStyle/>
          <a:p>
            <a:pPr marL="285750" indent="-285750">
              <a:buFont typeface="Wingdings" pitchFamily="2" charset="2"/>
              <a:buChar char="v"/>
            </a:pPr>
            <a:r>
              <a:rPr lang="fr-FR" dirty="0"/>
              <a:t>Les entreprises cherchent généralement à maximiser leur profit en équilibrant les coûts de production et les revenus issus des ventes</a:t>
            </a:r>
          </a:p>
        </p:txBody>
      </p:sp>
      <p:sp>
        <p:nvSpPr>
          <p:cNvPr id="17" name="Google Shape;1269;p51"/>
          <p:cNvSpPr txBox="1">
            <a:spLocks/>
          </p:cNvSpPr>
          <p:nvPr/>
        </p:nvSpPr>
        <p:spPr>
          <a:xfrm>
            <a:off x="4355976" y="2062557"/>
            <a:ext cx="33843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000" b="1" dirty="0">
                <a:solidFill>
                  <a:srgbClr val="00B050"/>
                </a:solidFill>
              </a:rPr>
              <a:t>Coûts de Production</a:t>
            </a:r>
            <a:endParaRPr lang="fr-FR" sz="2000" dirty="0">
              <a:solidFill>
                <a:srgbClr val="00B050"/>
              </a:solidFill>
            </a:endParaRPr>
          </a:p>
        </p:txBody>
      </p:sp>
      <p:sp>
        <p:nvSpPr>
          <p:cNvPr id="18" name="Google Shape;1269;p51"/>
          <p:cNvSpPr txBox="1">
            <a:spLocks/>
          </p:cNvSpPr>
          <p:nvPr/>
        </p:nvSpPr>
        <p:spPr>
          <a:xfrm>
            <a:off x="4657875" y="3682928"/>
            <a:ext cx="34563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Maximisation du Profit</a:t>
            </a:r>
            <a:endParaRPr lang="fr-FR" sz="2400" dirty="0">
              <a:solidFill>
                <a:srgbClr val="00B050"/>
              </a:solidFill>
            </a:endParaRPr>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7" name="Google Shape;1147;p47"/>
          <p:cNvSpPr txBox="1">
            <a:spLocks noGrp="1"/>
          </p:cNvSpPr>
          <p:nvPr>
            <p:ph type="title" idx="2"/>
          </p:nvPr>
        </p:nvSpPr>
        <p:spPr>
          <a:xfrm flipH="1">
            <a:off x="251519" y="67379"/>
            <a:ext cx="5589775" cy="33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6000" dirty="0"/>
              <a:t>C</a:t>
            </a:r>
            <a:r>
              <a:rPr lang="en" sz="6000" dirty="0"/>
              <a:t>’est quoi la macro</a:t>
            </a:r>
            <a:r>
              <a:rPr lang="fr-FR" sz="6000" dirty="0"/>
              <a:t>é</a:t>
            </a:r>
            <a:r>
              <a:rPr lang="en-CA" sz="6000" dirty="0"/>
              <a:t>conomie</a:t>
            </a:r>
            <a:endParaRPr sz="6000" dirty="0"/>
          </a:p>
        </p:txBody>
      </p:sp>
      <p:grpSp>
        <p:nvGrpSpPr>
          <p:cNvPr id="1148" name="Google Shape;1148;p47"/>
          <p:cNvGrpSpPr/>
          <p:nvPr/>
        </p:nvGrpSpPr>
        <p:grpSpPr>
          <a:xfrm>
            <a:off x="4687466" y="833350"/>
            <a:ext cx="4512402" cy="3635795"/>
            <a:chOff x="3962400" y="1017554"/>
            <a:chExt cx="4512402" cy="3635795"/>
          </a:xfrm>
        </p:grpSpPr>
        <p:sp>
          <p:nvSpPr>
            <p:cNvPr id="1149" name="Google Shape;1149;p47"/>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50" name="Google Shape;1150;p47"/>
            <p:cNvGrpSpPr/>
            <p:nvPr/>
          </p:nvGrpSpPr>
          <p:grpSpPr>
            <a:xfrm rot="1786836">
              <a:off x="5185997" y="1255638"/>
              <a:ext cx="1798841" cy="3159626"/>
              <a:chOff x="4443350" y="409900"/>
              <a:chExt cx="1027425" cy="1804650"/>
            </a:xfrm>
          </p:grpSpPr>
          <p:sp>
            <p:nvSpPr>
              <p:cNvPr id="1151" name="Google Shape;1151;p47"/>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7"/>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7"/>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7"/>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7"/>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7"/>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7"/>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7"/>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7"/>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ZoneTexte 3"/>
          <p:cNvSpPr txBox="1"/>
          <p:nvPr/>
        </p:nvSpPr>
        <p:spPr>
          <a:xfrm>
            <a:off x="4823136" y="1428159"/>
            <a:ext cx="755335" cy="1323439"/>
          </a:xfrm>
          <a:prstGeom prst="rect">
            <a:avLst/>
          </a:prstGeom>
          <a:noFill/>
        </p:spPr>
        <p:txBody>
          <a:bodyPr wrap="none" rtlCol="0">
            <a:spAutoFit/>
          </a:bodyPr>
          <a:lstStyle/>
          <a:p>
            <a:r>
              <a:rPr lang="en-CA" sz="8000" dirty="0">
                <a:solidFill>
                  <a:srgbClr val="FF0000"/>
                </a:solidFill>
              </a:rPr>
              <a:t>?</a:t>
            </a:r>
            <a:endParaRPr lang="fr-FR" sz="8000" dirty="0">
              <a:solidFill>
                <a:srgbClr val="FF0000"/>
              </a:solidFill>
            </a:endParaRPr>
          </a:p>
        </p:txBody>
      </p:sp>
    </p:spTree>
    <p:extLst>
      <p:ext uri="{BB962C8B-B14F-4D97-AF65-F5344CB8AC3E}">
        <p14:creationId xmlns:p14="http://schemas.microsoft.com/office/powerpoint/2010/main" val="10678579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112904" y="445025"/>
            <a:ext cx="56355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
            </a:r>
            <a:r>
              <a:rPr lang="fr-FR" dirty="0"/>
              <a:t>é</a:t>
            </a:r>
            <a:r>
              <a:rPr lang="en-CA" dirty="0"/>
              <a:t>finition de macro-</a:t>
            </a:r>
            <a:r>
              <a:rPr lang="fr-FR" dirty="0"/>
              <a:t>é</a:t>
            </a:r>
            <a:r>
              <a:rPr lang="en-CA" dirty="0"/>
              <a:t>conomique</a:t>
            </a:r>
            <a:endParaRPr dirty="0"/>
          </a:p>
        </p:txBody>
      </p:sp>
      <p:sp>
        <p:nvSpPr>
          <p:cNvPr id="1165" name="Google Shape;1165;p48"/>
          <p:cNvSpPr txBox="1">
            <a:spLocks noGrp="1"/>
          </p:cNvSpPr>
          <p:nvPr>
            <p:ph type="subTitle" idx="1"/>
          </p:nvPr>
        </p:nvSpPr>
        <p:spPr>
          <a:xfrm>
            <a:off x="4291927" y="996664"/>
            <a:ext cx="4608512" cy="4023358"/>
          </a:xfrm>
          <a:prstGeom prst="rect">
            <a:avLst/>
          </a:prstGeom>
        </p:spPr>
        <p:txBody>
          <a:bodyPr spcFirstLastPara="1" wrap="square" lIns="91425" tIns="91425" rIns="91425" bIns="91425" anchor="t" anchorCtr="0">
            <a:noAutofit/>
          </a:bodyPr>
          <a:lstStyle/>
          <a:p>
            <a:pPr marL="285750" lvl="0" indent="-285750">
              <a:buClr>
                <a:srgbClr val="1A1A1A"/>
              </a:buClr>
              <a:buSzPts val="1100"/>
              <a:buFont typeface="Wingdings" pitchFamily="2" charset="2"/>
              <a:buChar char="q"/>
            </a:pPr>
            <a:r>
              <a:rPr lang="fr-FR" dirty="0"/>
              <a:t>La macroéconomie est une branche de l'économie qui étudie les phénomènes économiques à une échelle agrégée, portant sur l'ensemble d'une économie nationale ou régionale. </a:t>
            </a:r>
          </a:p>
          <a:p>
            <a:pPr marL="0" lvl="0" indent="0">
              <a:buClr>
                <a:srgbClr val="1A1A1A"/>
              </a:buClr>
              <a:buSzPts val="1100"/>
            </a:pPr>
            <a:endParaRPr dirty="0"/>
          </a:p>
          <a:p>
            <a:pPr lvl="0" indent="-330200">
              <a:buFont typeface="Ubuntu"/>
              <a:buChar char="●"/>
            </a:pPr>
            <a:r>
              <a:rPr lang="fr-FR" dirty="0"/>
              <a:t>le produit intérieur brut (PIB)</a:t>
            </a:r>
            <a:endParaRPr dirty="0"/>
          </a:p>
          <a:p>
            <a:pPr lvl="0" indent="-330200">
              <a:buFont typeface="Ubuntu"/>
              <a:buChar char="●"/>
            </a:pPr>
            <a:r>
              <a:rPr lang="fr-FR" dirty="0"/>
              <a:t>le taux de chômage</a:t>
            </a:r>
          </a:p>
          <a:p>
            <a:pPr lvl="0" indent="-330200">
              <a:buFont typeface="Ubuntu"/>
              <a:buChar char="●"/>
            </a:pPr>
            <a:r>
              <a:rPr lang="fr-FR" dirty="0"/>
              <a:t>l'inflation</a:t>
            </a:r>
          </a:p>
          <a:p>
            <a:pPr lvl="0" indent="-330200">
              <a:buFont typeface="Ubuntu"/>
              <a:buChar char="●"/>
            </a:pPr>
            <a:r>
              <a:rPr lang="fr-FR" dirty="0"/>
              <a:t>la consommation</a:t>
            </a:r>
          </a:p>
          <a:p>
            <a:pPr lvl="0" indent="-330200">
              <a:buFont typeface="Ubuntu"/>
              <a:buChar char="●"/>
            </a:pPr>
            <a:r>
              <a:rPr lang="fr-FR" dirty="0"/>
              <a:t>l'investissement</a:t>
            </a:r>
          </a:p>
          <a:p>
            <a:pPr lvl="0" indent="-330200">
              <a:buFont typeface="Ubuntu"/>
              <a:buChar char="●"/>
            </a:pPr>
            <a:r>
              <a:rPr lang="fr-FR" dirty="0"/>
              <a:t>les exportations</a:t>
            </a:r>
          </a:p>
          <a:p>
            <a:pPr lvl="0" indent="-330200">
              <a:buFont typeface="Ubuntu"/>
              <a:buChar char="●"/>
            </a:pPr>
            <a:r>
              <a:rPr lang="fr-FR" dirty="0"/>
              <a:t>d'autres agrégats économique</a:t>
            </a:r>
            <a:endParaRPr dirty="0"/>
          </a:p>
          <a:p>
            <a:pPr marL="0" lvl="0" indent="0" algn="l" rtl="0">
              <a:spcBef>
                <a:spcPts val="0"/>
              </a:spcBef>
              <a:spcAft>
                <a:spcPts val="0"/>
              </a:spcAft>
              <a:buClr>
                <a:srgbClr val="1A1A1A"/>
              </a:buClr>
              <a:buSzPts val="1100"/>
              <a:buFont typeface="Arial"/>
              <a:buNone/>
            </a:pPr>
            <a:endParaRPr dirty="0"/>
          </a:p>
        </p:txBody>
      </p:sp>
      <p:grpSp>
        <p:nvGrpSpPr>
          <p:cNvPr id="1166" name="Google Shape;1166;p48"/>
          <p:cNvGrpSpPr/>
          <p:nvPr/>
        </p:nvGrpSpPr>
        <p:grpSpPr>
          <a:xfrm>
            <a:off x="713230" y="1423722"/>
            <a:ext cx="3578696" cy="2635487"/>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16" name="Google Shape;1216;p48"/>
          <p:cNvGrpSpPr/>
          <p:nvPr/>
        </p:nvGrpSpPr>
        <p:grpSpPr>
          <a:xfrm>
            <a:off x="474613" y="1955940"/>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051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9" name="Google Shape;1519;p57"/>
          <p:cNvSpPr txBox="1">
            <a:spLocks noGrp="1"/>
          </p:cNvSpPr>
          <p:nvPr>
            <p:ph type="subTitle" idx="1"/>
          </p:nvPr>
        </p:nvSpPr>
        <p:spPr>
          <a:xfrm flipH="1">
            <a:off x="395536" y="1845770"/>
            <a:ext cx="4248469" cy="2344058"/>
          </a:xfrm>
          <a:prstGeom prst="rect">
            <a:avLst/>
          </a:prstGeom>
        </p:spPr>
        <p:txBody>
          <a:bodyPr spcFirstLastPara="1" wrap="square" lIns="91425" tIns="91425" rIns="91425" bIns="91425" anchor="ctr" anchorCtr="0">
            <a:noAutofit/>
          </a:bodyPr>
          <a:lstStyle/>
          <a:p>
            <a:pPr marL="285750" lvl="0" indent="-285750">
              <a:buFont typeface="Wingdings" pitchFamily="2" charset="2"/>
              <a:buChar char="§"/>
            </a:pPr>
            <a:r>
              <a:rPr lang="fr-FR" dirty="0"/>
              <a:t>Les objectifs de la macroéconomie sont centrés sur l'analyse, la compréhension et la gestion de l'économie à un niveau agrégé, englobant l'ensemble d'une économie nationale ou régionale. Les principaux objectifs de la macroéconomie comprennent</a:t>
            </a:r>
            <a:endParaRPr dirty="0"/>
          </a:p>
        </p:txBody>
      </p:sp>
      <p:sp>
        <p:nvSpPr>
          <p:cNvPr id="1520" name="Google Shape;1520;p57"/>
          <p:cNvSpPr txBox="1">
            <a:spLocks noGrp="1"/>
          </p:cNvSpPr>
          <p:nvPr>
            <p:ph type="title" idx="2"/>
          </p:nvPr>
        </p:nvSpPr>
        <p:spPr>
          <a:xfrm flipH="1">
            <a:off x="971598" y="449995"/>
            <a:ext cx="8172401" cy="1120800"/>
          </a:xfrm>
          <a:prstGeom prst="rect">
            <a:avLst/>
          </a:prstGeom>
        </p:spPr>
        <p:txBody>
          <a:bodyPr spcFirstLastPara="1" wrap="square" lIns="91425" tIns="91425" rIns="91425" bIns="91425" anchor="ctr" anchorCtr="0">
            <a:noAutofit/>
          </a:bodyPr>
          <a:lstStyle/>
          <a:p>
            <a:pPr lvl="0"/>
            <a:r>
              <a:rPr lang="fr-FR" sz="3600" dirty="0">
                <a:solidFill>
                  <a:schemeClr val="tx2"/>
                </a:solidFill>
              </a:rPr>
              <a:t>O</a:t>
            </a:r>
            <a:r>
              <a:rPr lang="en" sz="3600" dirty="0">
                <a:solidFill>
                  <a:schemeClr val="tx2"/>
                </a:solidFill>
              </a:rPr>
              <a:t>bjectif de la macro-</a:t>
            </a:r>
            <a:r>
              <a:rPr lang="fr-FR" sz="3600" dirty="0">
                <a:solidFill>
                  <a:schemeClr val="tx2"/>
                </a:solidFill>
              </a:rPr>
              <a:t>écono</a:t>
            </a:r>
            <a:r>
              <a:rPr lang="en-CA" sz="3600" dirty="0">
                <a:solidFill>
                  <a:schemeClr val="tx2"/>
                </a:solidFill>
              </a:rPr>
              <a:t>mique</a:t>
            </a:r>
            <a:endParaRPr sz="3600" dirty="0">
              <a:solidFill>
                <a:schemeClr val="tx2"/>
              </a:solidFill>
            </a:endParaRPr>
          </a:p>
        </p:txBody>
      </p:sp>
      <p:grpSp>
        <p:nvGrpSpPr>
          <p:cNvPr id="1521" name="Google Shape;1521;p57"/>
          <p:cNvGrpSpPr/>
          <p:nvPr/>
        </p:nvGrpSpPr>
        <p:grpSpPr>
          <a:xfrm>
            <a:off x="4794546" y="1581002"/>
            <a:ext cx="3932457" cy="2406883"/>
            <a:chOff x="1787525" y="1422050"/>
            <a:chExt cx="4638425" cy="2838975"/>
          </a:xfrm>
        </p:grpSpPr>
        <p:sp>
          <p:nvSpPr>
            <p:cNvPr id="1522" name="Google Shape;1522;p57"/>
            <p:cNvSpPr/>
            <p:nvPr/>
          </p:nvSpPr>
          <p:spPr>
            <a:xfrm>
              <a:off x="4096850" y="3055050"/>
              <a:ext cx="2329100" cy="1205975"/>
            </a:xfrm>
            <a:custGeom>
              <a:avLst/>
              <a:gdLst/>
              <a:ahLst/>
              <a:cxnLst/>
              <a:rect l="l" t="t" r="r" b="b"/>
              <a:pathLst>
                <a:path w="93164" h="48239" extrusionOk="0">
                  <a:moveTo>
                    <a:pt x="0" y="0"/>
                  </a:moveTo>
                  <a:lnTo>
                    <a:pt x="0" y="48238"/>
                  </a:lnTo>
                  <a:lnTo>
                    <a:pt x="93163" y="48238"/>
                  </a:lnTo>
                  <a:lnTo>
                    <a:pt x="93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57"/>
            <p:cNvSpPr/>
            <p:nvPr/>
          </p:nvSpPr>
          <p:spPr>
            <a:xfrm>
              <a:off x="4259475" y="3217675"/>
              <a:ext cx="2003850" cy="880725"/>
            </a:xfrm>
            <a:custGeom>
              <a:avLst/>
              <a:gdLst/>
              <a:ahLst/>
              <a:cxnLst/>
              <a:rect l="l" t="t" r="r" b="b"/>
              <a:pathLst>
                <a:path w="80154" h="35229" extrusionOk="0">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57"/>
            <p:cNvSpPr/>
            <p:nvPr/>
          </p:nvSpPr>
          <p:spPr>
            <a:xfrm>
              <a:off x="4814175" y="3211575"/>
              <a:ext cx="894425" cy="893675"/>
            </a:xfrm>
            <a:custGeom>
              <a:avLst/>
              <a:gdLst/>
              <a:ahLst/>
              <a:cxnLst/>
              <a:rect l="l" t="t" r="r" b="b"/>
              <a:pathLst>
                <a:path w="35777" h="35747" extrusionOk="0">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57"/>
            <p:cNvSpPr/>
            <p:nvPr/>
          </p:nvSpPr>
          <p:spPr>
            <a:xfrm>
              <a:off x="4873450" y="3270100"/>
              <a:ext cx="775875" cy="775875"/>
            </a:xfrm>
            <a:custGeom>
              <a:avLst/>
              <a:gdLst/>
              <a:ahLst/>
              <a:cxnLst/>
              <a:rect l="l" t="t" r="r" b="b"/>
              <a:pathLst>
                <a:path w="31035" h="31035" extrusionOk="0">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57"/>
            <p:cNvSpPr/>
            <p:nvPr/>
          </p:nvSpPr>
          <p:spPr>
            <a:xfrm>
              <a:off x="5084700" y="3375725"/>
              <a:ext cx="352625" cy="564625"/>
            </a:xfrm>
            <a:custGeom>
              <a:avLst/>
              <a:gdLst/>
              <a:ahLst/>
              <a:cxnLst/>
              <a:rect l="l" t="t" r="r" b="b"/>
              <a:pathLst>
                <a:path w="14105" h="22585" extrusionOk="0">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57"/>
            <p:cNvSpPr/>
            <p:nvPr/>
          </p:nvSpPr>
          <p:spPr>
            <a:xfrm>
              <a:off x="2094525" y="1734350"/>
              <a:ext cx="2526675" cy="2526675"/>
            </a:xfrm>
            <a:custGeom>
              <a:avLst/>
              <a:gdLst/>
              <a:ahLst/>
              <a:cxnLst/>
              <a:rect l="l" t="t" r="r" b="b"/>
              <a:pathLst>
                <a:path w="101067" h="101067" extrusionOk="0">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57"/>
            <p:cNvSpPr/>
            <p:nvPr/>
          </p:nvSpPr>
          <p:spPr>
            <a:xfrm>
              <a:off x="2094525" y="1734350"/>
              <a:ext cx="2526675" cy="2526675"/>
            </a:xfrm>
            <a:custGeom>
              <a:avLst/>
              <a:gdLst/>
              <a:ahLst/>
              <a:cxnLst/>
              <a:rect l="l" t="t" r="r" b="b"/>
              <a:pathLst>
                <a:path w="101067" h="101067" extrusionOk="0">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57"/>
            <p:cNvSpPr/>
            <p:nvPr/>
          </p:nvSpPr>
          <p:spPr>
            <a:xfrm>
              <a:off x="2457750" y="1870375"/>
              <a:ext cx="2886875" cy="2200675"/>
            </a:xfrm>
            <a:custGeom>
              <a:avLst/>
              <a:gdLst/>
              <a:ahLst/>
              <a:cxnLst/>
              <a:rect l="l" t="t" r="r" b="b"/>
              <a:pathLst>
                <a:path w="115475" h="88027" extrusionOk="0">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57"/>
            <p:cNvSpPr/>
            <p:nvPr/>
          </p:nvSpPr>
          <p:spPr>
            <a:xfrm>
              <a:off x="4707050" y="1422050"/>
              <a:ext cx="816150" cy="1005350"/>
            </a:xfrm>
            <a:custGeom>
              <a:avLst/>
              <a:gdLst/>
              <a:ahLst/>
              <a:cxnLst/>
              <a:rect l="l" t="t" r="r" b="b"/>
              <a:pathLst>
                <a:path w="32646" h="40214" extrusionOk="0">
                  <a:moveTo>
                    <a:pt x="32645" y="0"/>
                  </a:moveTo>
                  <a:lnTo>
                    <a:pt x="0" y="24438"/>
                  </a:lnTo>
                  <a:lnTo>
                    <a:pt x="20517" y="23526"/>
                  </a:lnTo>
                  <a:lnTo>
                    <a:pt x="32372" y="40214"/>
                  </a:lnTo>
                  <a:lnTo>
                    <a:pt x="32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57"/>
            <p:cNvSpPr/>
            <p:nvPr/>
          </p:nvSpPr>
          <p:spPr>
            <a:xfrm>
              <a:off x="1787525" y="3340775"/>
              <a:ext cx="1190775" cy="920250"/>
            </a:xfrm>
            <a:custGeom>
              <a:avLst/>
              <a:gdLst/>
              <a:ahLst/>
              <a:cxnLst/>
              <a:rect l="l" t="t" r="r" b="b"/>
              <a:pathLst>
                <a:path w="47631" h="36810" extrusionOk="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57"/>
            <p:cNvSpPr/>
            <p:nvPr/>
          </p:nvSpPr>
          <p:spPr>
            <a:xfrm>
              <a:off x="1925075" y="2687250"/>
              <a:ext cx="915700" cy="653550"/>
            </a:xfrm>
            <a:custGeom>
              <a:avLst/>
              <a:gdLst/>
              <a:ahLst/>
              <a:cxnLst/>
              <a:rect l="l" t="t" r="r" b="b"/>
              <a:pathLst>
                <a:path w="36628" h="26142" extrusionOk="0">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57"/>
            <p:cNvSpPr/>
            <p:nvPr/>
          </p:nvSpPr>
          <p:spPr>
            <a:xfrm>
              <a:off x="2246500" y="3558100"/>
              <a:ext cx="272825" cy="461275"/>
            </a:xfrm>
            <a:custGeom>
              <a:avLst/>
              <a:gdLst/>
              <a:ahLst/>
              <a:cxnLst/>
              <a:rect l="l" t="t" r="r" b="b"/>
              <a:pathLst>
                <a:path w="10913" h="18451" extrusionOk="0">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57"/>
            <p:cNvSpPr/>
            <p:nvPr/>
          </p:nvSpPr>
          <p:spPr>
            <a:xfrm>
              <a:off x="4382575" y="4098375"/>
              <a:ext cx="699875" cy="162650"/>
            </a:xfrm>
            <a:custGeom>
              <a:avLst/>
              <a:gdLst/>
              <a:ahLst/>
              <a:cxnLst/>
              <a:rect l="l" t="t" r="r" b="b"/>
              <a:pathLst>
                <a:path w="27995" h="6506" extrusionOk="0">
                  <a:moveTo>
                    <a:pt x="0" y="0"/>
                  </a:moveTo>
                  <a:lnTo>
                    <a:pt x="0"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57"/>
            <p:cNvSpPr/>
            <p:nvPr/>
          </p:nvSpPr>
          <p:spPr>
            <a:xfrm>
              <a:off x="4382575" y="4121925"/>
              <a:ext cx="699875" cy="116300"/>
            </a:xfrm>
            <a:custGeom>
              <a:avLst/>
              <a:gdLst/>
              <a:ahLst/>
              <a:cxnLst/>
              <a:rect l="l" t="t" r="r" b="b"/>
              <a:pathLst>
                <a:path w="27995" h="4652" extrusionOk="0">
                  <a:moveTo>
                    <a:pt x="0" y="1"/>
                  </a:moveTo>
                  <a:lnTo>
                    <a:pt x="0"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57"/>
            <p:cNvSpPr/>
            <p:nvPr/>
          </p:nvSpPr>
          <p:spPr>
            <a:xfrm>
              <a:off x="44030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57"/>
            <p:cNvSpPr/>
            <p:nvPr/>
          </p:nvSpPr>
          <p:spPr>
            <a:xfrm>
              <a:off x="4452475" y="4131800"/>
              <a:ext cx="12175" cy="95775"/>
            </a:xfrm>
            <a:custGeom>
              <a:avLst/>
              <a:gdLst/>
              <a:ahLst/>
              <a:cxnLst/>
              <a:rect l="l" t="t" r="r" b="b"/>
              <a:pathLst>
                <a:path w="487"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57"/>
            <p:cNvSpPr/>
            <p:nvPr/>
          </p:nvSpPr>
          <p:spPr>
            <a:xfrm>
              <a:off x="45026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57"/>
            <p:cNvSpPr/>
            <p:nvPr/>
          </p:nvSpPr>
          <p:spPr>
            <a:xfrm>
              <a:off x="45520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57"/>
            <p:cNvSpPr/>
            <p:nvPr/>
          </p:nvSpPr>
          <p:spPr>
            <a:xfrm>
              <a:off x="4602175" y="4131800"/>
              <a:ext cx="11425" cy="95775"/>
            </a:xfrm>
            <a:custGeom>
              <a:avLst/>
              <a:gdLst/>
              <a:ahLst/>
              <a:cxnLst/>
              <a:rect l="l" t="t" r="r" b="b"/>
              <a:pathLst>
                <a:path w="457" h="3831" extrusionOk="0">
                  <a:moveTo>
                    <a:pt x="1" y="1"/>
                  </a:moveTo>
                  <a:lnTo>
                    <a:pt x="1"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57"/>
            <p:cNvSpPr/>
            <p:nvPr/>
          </p:nvSpPr>
          <p:spPr>
            <a:xfrm>
              <a:off x="46523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57"/>
            <p:cNvSpPr/>
            <p:nvPr/>
          </p:nvSpPr>
          <p:spPr>
            <a:xfrm>
              <a:off x="4701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57"/>
            <p:cNvSpPr/>
            <p:nvPr/>
          </p:nvSpPr>
          <p:spPr>
            <a:xfrm>
              <a:off x="47518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57"/>
            <p:cNvSpPr/>
            <p:nvPr/>
          </p:nvSpPr>
          <p:spPr>
            <a:xfrm>
              <a:off x="4801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57"/>
            <p:cNvSpPr/>
            <p:nvPr/>
          </p:nvSpPr>
          <p:spPr>
            <a:xfrm>
              <a:off x="4851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57"/>
            <p:cNvSpPr/>
            <p:nvPr/>
          </p:nvSpPr>
          <p:spPr>
            <a:xfrm>
              <a:off x="4900825" y="4131800"/>
              <a:ext cx="12175" cy="95775"/>
            </a:xfrm>
            <a:custGeom>
              <a:avLst/>
              <a:gdLst/>
              <a:ahLst/>
              <a:cxnLst/>
              <a:rect l="l" t="t" r="r" b="b"/>
              <a:pathLst>
                <a:path w="487" h="3831" extrusionOk="0">
                  <a:moveTo>
                    <a:pt x="0" y="1"/>
                  </a:moveTo>
                  <a:lnTo>
                    <a:pt x="0" y="3831"/>
                  </a:lnTo>
                  <a:lnTo>
                    <a:pt x="486" y="3831"/>
                  </a:lnTo>
                  <a:lnTo>
                    <a:pt x="48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57"/>
            <p:cNvSpPr/>
            <p:nvPr/>
          </p:nvSpPr>
          <p:spPr>
            <a:xfrm>
              <a:off x="4950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57"/>
            <p:cNvSpPr/>
            <p:nvPr/>
          </p:nvSpPr>
          <p:spPr>
            <a:xfrm>
              <a:off x="500035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57"/>
            <p:cNvSpPr/>
            <p:nvPr/>
          </p:nvSpPr>
          <p:spPr>
            <a:xfrm>
              <a:off x="50505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57"/>
            <p:cNvSpPr/>
            <p:nvPr/>
          </p:nvSpPr>
          <p:spPr>
            <a:xfrm>
              <a:off x="4266300" y="3935750"/>
              <a:ext cx="699900" cy="162650"/>
            </a:xfrm>
            <a:custGeom>
              <a:avLst/>
              <a:gdLst/>
              <a:ahLst/>
              <a:cxnLst/>
              <a:rect l="l" t="t" r="r" b="b"/>
              <a:pathLst>
                <a:path w="27996" h="6506" extrusionOk="0">
                  <a:moveTo>
                    <a:pt x="1" y="1"/>
                  </a:moveTo>
                  <a:lnTo>
                    <a:pt x="1" y="6505"/>
                  </a:lnTo>
                  <a:lnTo>
                    <a:pt x="27995" y="6505"/>
                  </a:lnTo>
                  <a:lnTo>
                    <a:pt x="27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57"/>
            <p:cNvSpPr/>
            <p:nvPr/>
          </p:nvSpPr>
          <p:spPr>
            <a:xfrm>
              <a:off x="4266300" y="3959325"/>
              <a:ext cx="699900" cy="116275"/>
            </a:xfrm>
            <a:custGeom>
              <a:avLst/>
              <a:gdLst/>
              <a:ahLst/>
              <a:cxnLst/>
              <a:rect l="l" t="t" r="r" b="b"/>
              <a:pathLst>
                <a:path w="27996" h="4651" extrusionOk="0">
                  <a:moveTo>
                    <a:pt x="1" y="0"/>
                  </a:moveTo>
                  <a:lnTo>
                    <a:pt x="1" y="4651"/>
                  </a:lnTo>
                  <a:lnTo>
                    <a:pt x="27995" y="4651"/>
                  </a:lnTo>
                  <a:lnTo>
                    <a:pt x="27995"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57"/>
            <p:cNvSpPr/>
            <p:nvPr/>
          </p:nvSpPr>
          <p:spPr>
            <a:xfrm>
              <a:off x="42868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57"/>
            <p:cNvSpPr/>
            <p:nvPr/>
          </p:nvSpPr>
          <p:spPr>
            <a:xfrm>
              <a:off x="4336225" y="3969200"/>
              <a:ext cx="12175" cy="95775"/>
            </a:xfrm>
            <a:custGeom>
              <a:avLst/>
              <a:gdLst/>
              <a:ahLst/>
              <a:cxnLst/>
              <a:rect l="l" t="t" r="r" b="b"/>
              <a:pathLst>
                <a:path w="487" h="3831" extrusionOk="0">
                  <a:moveTo>
                    <a:pt x="0" y="0"/>
                  </a:moveTo>
                  <a:lnTo>
                    <a:pt x="0" y="3830"/>
                  </a:lnTo>
                  <a:lnTo>
                    <a:pt x="486" y="3830"/>
                  </a:lnTo>
                  <a:lnTo>
                    <a:pt x="48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57"/>
            <p:cNvSpPr/>
            <p:nvPr/>
          </p:nvSpPr>
          <p:spPr>
            <a:xfrm>
              <a:off x="43863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57"/>
            <p:cNvSpPr/>
            <p:nvPr/>
          </p:nvSpPr>
          <p:spPr>
            <a:xfrm>
              <a:off x="44365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57"/>
            <p:cNvSpPr/>
            <p:nvPr/>
          </p:nvSpPr>
          <p:spPr>
            <a:xfrm>
              <a:off x="44859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57"/>
            <p:cNvSpPr/>
            <p:nvPr/>
          </p:nvSpPr>
          <p:spPr>
            <a:xfrm>
              <a:off x="45360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57"/>
            <p:cNvSpPr/>
            <p:nvPr/>
          </p:nvSpPr>
          <p:spPr>
            <a:xfrm>
              <a:off x="45854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57"/>
            <p:cNvSpPr/>
            <p:nvPr/>
          </p:nvSpPr>
          <p:spPr>
            <a:xfrm>
              <a:off x="46356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57"/>
            <p:cNvSpPr/>
            <p:nvPr/>
          </p:nvSpPr>
          <p:spPr>
            <a:xfrm>
              <a:off x="4685000" y="3969200"/>
              <a:ext cx="12175" cy="95775"/>
            </a:xfrm>
            <a:custGeom>
              <a:avLst/>
              <a:gdLst/>
              <a:ahLst/>
              <a:cxnLst/>
              <a:rect l="l" t="t" r="r" b="b"/>
              <a:pathLst>
                <a:path w="487" h="3831" extrusionOk="0">
                  <a:moveTo>
                    <a:pt x="1" y="0"/>
                  </a:moveTo>
                  <a:lnTo>
                    <a:pt x="1"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57"/>
            <p:cNvSpPr/>
            <p:nvPr/>
          </p:nvSpPr>
          <p:spPr>
            <a:xfrm>
              <a:off x="47351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57"/>
            <p:cNvSpPr/>
            <p:nvPr/>
          </p:nvSpPr>
          <p:spPr>
            <a:xfrm>
              <a:off x="4784550" y="3969200"/>
              <a:ext cx="12175" cy="95775"/>
            </a:xfrm>
            <a:custGeom>
              <a:avLst/>
              <a:gdLst/>
              <a:ahLst/>
              <a:cxnLst/>
              <a:rect l="l" t="t" r="r" b="b"/>
              <a:pathLst>
                <a:path w="487" h="3831" extrusionOk="0">
                  <a:moveTo>
                    <a:pt x="0" y="0"/>
                  </a:moveTo>
                  <a:lnTo>
                    <a:pt x="0"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57"/>
            <p:cNvSpPr/>
            <p:nvPr/>
          </p:nvSpPr>
          <p:spPr>
            <a:xfrm>
              <a:off x="48347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57"/>
            <p:cNvSpPr/>
            <p:nvPr/>
          </p:nvSpPr>
          <p:spPr>
            <a:xfrm>
              <a:off x="48848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57"/>
            <p:cNvSpPr/>
            <p:nvPr/>
          </p:nvSpPr>
          <p:spPr>
            <a:xfrm>
              <a:off x="4934250"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57"/>
            <p:cNvSpPr/>
            <p:nvPr/>
          </p:nvSpPr>
          <p:spPr>
            <a:xfrm>
              <a:off x="4322525" y="3773150"/>
              <a:ext cx="700650" cy="162625"/>
            </a:xfrm>
            <a:custGeom>
              <a:avLst/>
              <a:gdLst/>
              <a:ahLst/>
              <a:cxnLst/>
              <a:rect l="l" t="t" r="r" b="b"/>
              <a:pathLst>
                <a:path w="28026" h="6505" extrusionOk="0">
                  <a:moveTo>
                    <a:pt x="1" y="0"/>
                  </a:moveTo>
                  <a:lnTo>
                    <a:pt x="1" y="6505"/>
                  </a:lnTo>
                  <a:lnTo>
                    <a:pt x="28026" y="6505"/>
                  </a:lnTo>
                  <a:lnTo>
                    <a:pt x="28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57"/>
            <p:cNvSpPr/>
            <p:nvPr/>
          </p:nvSpPr>
          <p:spPr>
            <a:xfrm>
              <a:off x="4322525" y="3796700"/>
              <a:ext cx="700650" cy="115525"/>
            </a:xfrm>
            <a:custGeom>
              <a:avLst/>
              <a:gdLst/>
              <a:ahLst/>
              <a:cxnLst/>
              <a:rect l="l" t="t" r="r" b="b"/>
              <a:pathLst>
                <a:path w="28026" h="4621" extrusionOk="0">
                  <a:moveTo>
                    <a:pt x="1" y="0"/>
                  </a:moveTo>
                  <a:lnTo>
                    <a:pt x="1" y="4621"/>
                  </a:lnTo>
                  <a:lnTo>
                    <a:pt x="28026" y="4621"/>
                  </a:lnTo>
                  <a:lnTo>
                    <a:pt x="28026"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57"/>
            <p:cNvSpPr/>
            <p:nvPr/>
          </p:nvSpPr>
          <p:spPr>
            <a:xfrm>
              <a:off x="434305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57"/>
            <p:cNvSpPr/>
            <p:nvPr/>
          </p:nvSpPr>
          <p:spPr>
            <a:xfrm>
              <a:off x="439320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57"/>
            <p:cNvSpPr/>
            <p:nvPr/>
          </p:nvSpPr>
          <p:spPr>
            <a:xfrm>
              <a:off x="444260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57"/>
            <p:cNvSpPr/>
            <p:nvPr/>
          </p:nvSpPr>
          <p:spPr>
            <a:xfrm>
              <a:off x="4492750" y="3806575"/>
              <a:ext cx="11425" cy="95775"/>
            </a:xfrm>
            <a:custGeom>
              <a:avLst/>
              <a:gdLst/>
              <a:ahLst/>
              <a:cxnLst/>
              <a:rect l="l" t="t" r="r" b="b"/>
              <a:pathLst>
                <a:path w="457" h="3831" extrusionOk="0">
                  <a:moveTo>
                    <a:pt x="1" y="1"/>
                  </a:moveTo>
                  <a:lnTo>
                    <a:pt x="1"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57"/>
            <p:cNvSpPr/>
            <p:nvPr/>
          </p:nvSpPr>
          <p:spPr>
            <a:xfrm>
              <a:off x="454215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57"/>
            <p:cNvSpPr/>
            <p:nvPr/>
          </p:nvSpPr>
          <p:spPr>
            <a:xfrm>
              <a:off x="45923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57"/>
            <p:cNvSpPr/>
            <p:nvPr/>
          </p:nvSpPr>
          <p:spPr>
            <a:xfrm>
              <a:off x="46424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57"/>
            <p:cNvSpPr/>
            <p:nvPr/>
          </p:nvSpPr>
          <p:spPr>
            <a:xfrm>
              <a:off x="46918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57"/>
            <p:cNvSpPr/>
            <p:nvPr/>
          </p:nvSpPr>
          <p:spPr>
            <a:xfrm>
              <a:off x="47420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57"/>
            <p:cNvSpPr/>
            <p:nvPr/>
          </p:nvSpPr>
          <p:spPr>
            <a:xfrm>
              <a:off x="47914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57"/>
            <p:cNvSpPr/>
            <p:nvPr/>
          </p:nvSpPr>
          <p:spPr>
            <a:xfrm>
              <a:off x="48415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57"/>
            <p:cNvSpPr/>
            <p:nvPr/>
          </p:nvSpPr>
          <p:spPr>
            <a:xfrm>
              <a:off x="4890925" y="3806575"/>
              <a:ext cx="12200" cy="95775"/>
            </a:xfrm>
            <a:custGeom>
              <a:avLst/>
              <a:gdLst/>
              <a:ahLst/>
              <a:cxnLst/>
              <a:rect l="l" t="t" r="r" b="b"/>
              <a:pathLst>
                <a:path w="488" h="3831" extrusionOk="0">
                  <a:moveTo>
                    <a:pt x="1" y="1"/>
                  </a:moveTo>
                  <a:lnTo>
                    <a:pt x="1"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57"/>
            <p:cNvSpPr/>
            <p:nvPr/>
          </p:nvSpPr>
          <p:spPr>
            <a:xfrm>
              <a:off x="49411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57"/>
            <p:cNvSpPr/>
            <p:nvPr/>
          </p:nvSpPr>
          <p:spPr>
            <a:xfrm>
              <a:off x="49912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57"/>
            <p:cNvSpPr/>
            <p:nvPr/>
          </p:nvSpPr>
          <p:spPr>
            <a:xfrm>
              <a:off x="3429650" y="4098375"/>
              <a:ext cx="699900" cy="162650"/>
            </a:xfrm>
            <a:custGeom>
              <a:avLst/>
              <a:gdLst/>
              <a:ahLst/>
              <a:cxnLst/>
              <a:rect l="l" t="t" r="r" b="b"/>
              <a:pathLst>
                <a:path w="27996" h="6506" extrusionOk="0">
                  <a:moveTo>
                    <a:pt x="1" y="0"/>
                  </a:moveTo>
                  <a:lnTo>
                    <a:pt x="1"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57"/>
            <p:cNvSpPr/>
            <p:nvPr/>
          </p:nvSpPr>
          <p:spPr>
            <a:xfrm>
              <a:off x="3429650" y="4121925"/>
              <a:ext cx="699900" cy="116300"/>
            </a:xfrm>
            <a:custGeom>
              <a:avLst/>
              <a:gdLst/>
              <a:ahLst/>
              <a:cxnLst/>
              <a:rect l="l" t="t" r="r" b="b"/>
              <a:pathLst>
                <a:path w="27996" h="4652" extrusionOk="0">
                  <a:moveTo>
                    <a:pt x="1" y="1"/>
                  </a:moveTo>
                  <a:lnTo>
                    <a:pt x="1"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57"/>
            <p:cNvSpPr/>
            <p:nvPr/>
          </p:nvSpPr>
          <p:spPr>
            <a:xfrm>
              <a:off x="34501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57"/>
            <p:cNvSpPr/>
            <p:nvPr/>
          </p:nvSpPr>
          <p:spPr>
            <a:xfrm>
              <a:off x="349957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57"/>
            <p:cNvSpPr/>
            <p:nvPr/>
          </p:nvSpPr>
          <p:spPr>
            <a:xfrm>
              <a:off x="3549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57"/>
            <p:cNvSpPr/>
            <p:nvPr/>
          </p:nvSpPr>
          <p:spPr>
            <a:xfrm>
              <a:off x="35991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57"/>
            <p:cNvSpPr/>
            <p:nvPr/>
          </p:nvSpPr>
          <p:spPr>
            <a:xfrm>
              <a:off x="3649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57"/>
            <p:cNvSpPr/>
            <p:nvPr/>
          </p:nvSpPr>
          <p:spPr>
            <a:xfrm>
              <a:off x="3699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57"/>
            <p:cNvSpPr/>
            <p:nvPr/>
          </p:nvSpPr>
          <p:spPr>
            <a:xfrm>
              <a:off x="37488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57"/>
            <p:cNvSpPr/>
            <p:nvPr/>
          </p:nvSpPr>
          <p:spPr>
            <a:xfrm>
              <a:off x="3798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57"/>
            <p:cNvSpPr/>
            <p:nvPr/>
          </p:nvSpPr>
          <p:spPr>
            <a:xfrm>
              <a:off x="38483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57"/>
            <p:cNvSpPr/>
            <p:nvPr/>
          </p:nvSpPr>
          <p:spPr>
            <a:xfrm>
              <a:off x="38985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57"/>
            <p:cNvSpPr/>
            <p:nvPr/>
          </p:nvSpPr>
          <p:spPr>
            <a:xfrm>
              <a:off x="394790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57"/>
            <p:cNvSpPr/>
            <p:nvPr/>
          </p:nvSpPr>
          <p:spPr>
            <a:xfrm>
              <a:off x="39980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57"/>
            <p:cNvSpPr/>
            <p:nvPr/>
          </p:nvSpPr>
          <p:spPr>
            <a:xfrm>
              <a:off x="4048225" y="4131800"/>
              <a:ext cx="11400" cy="95775"/>
            </a:xfrm>
            <a:custGeom>
              <a:avLst/>
              <a:gdLst/>
              <a:ahLst/>
              <a:cxnLst/>
              <a:rect l="l" t="t" r="r" b="b"/>
              <a:pathLst>
                <a:path w="456"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57"/>
            <p:cNvSpPr/>
            <p:nvPr/>
          </p:nvSpPr>
          <p:spPr>
            <a:xfrm>
              <a:off x="40976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57"/>
            <p:cNvSpPr/>
            <p:nvPr/>
          </p:nvSpPr>
          <p:spPr>
            <a:xfrm>
              <a:off x="4660675" y="3072525"/>
              <a:ext cx="410375" cy="700650"/>
            </a:xfrm>
            <a:custGeom>
              <a:avLst/>
              <a:gdLst/>
              <a:ahLst/>
              <a:cxnLst/>
              <a:rect l="l" t="t" r="r" b="b"/>
              <a:pathLst>
                <a:path w="16415" h="28026" extrusionOk="0">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57"/>
            <p:cNvSpPr/>
            <p:nvPr/>
          </p:nvSpPr>
          <p:spPr>
            <a:xfrm>
              <a:off x="4322525" y="3072525"/>
              <a:ext cx="700650" cy="700650"/>
            </a:xfrm>
            <a:custGeom>
              <a:avLst/>
              <a:gdLst/>
              <a:ahLst/>
              <a:cxnLst/>
              <a:rect l="l" t="t" r="r" b="b"/>
              <a:pathLst>
                <a:path w="28026" h="28026" extrusionOk="0">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57"/>
            <p:cNvSpPr/>
            <p:nvPr/>
          </p:nvSpPr>
          <p:spPr>
            <a:xfrm>
              <a:off x="4409925" y="3158400"/>
              <a:ext cx="477225" cy="335875"/>
            </a:xfrm>
            <a:custGeom>
              <a:avLst/>
              <a:gdLst/>
              <a:ahLst/>
              <a:cxnLst/>
              <a:rect l="l" t="t" r="r" b="b"/>
              <a:pathLst>
                <a:path w="19089" h="13435" extrusionOk="0">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57"/>
            <p:cNvSpPr/>
            <p:nvPr/>
          </p:nvSpPr>
          <p:spPr>
            <a:xfrm>
              <a:off x="4409925" y="3158400"/>
              <a:ext cx="275100" cy="526625"/>
            </a:xfrm>
            <a:custGeom>
              <a:avLst/>
              <a:gdLst/>
              <a:ahLst/>
              <a:cxnLst/>
              <a:rect l="l" t="t" r="r" b="b"/>
              <a:pathLst>
                <a:path w="11004" h="21065" extrusionOk="0">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57"/>
            <p:cNvSpPr/>
            <p:nvPr/>
          </p:nvSpPr>
          <p:spPr>
            <a:xfrm>
              <a:off x="4409925" y="3158400"/>
              <a:ext cx="525875" cy="526625"/>
            </a:xfrm>
            <a:custGeom>
              <a:avLst/>
              <a:gdLst/>
              <a:ahLst/>
              <a:cxnLst/>
              <a:rect l="l" t="t" r="r" b="b"/>
              <a:pathLst>
                <a:path w="21035" h="21065" extrusionOk="0">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3" name="Google Shape;1603;p57"/>
          <p:cNvGrpSpPr/>
          <p:nvPr/>
        </p:nvGrpSpPr>
        <p:grpSpPr>
          <a:xfrm>
            <a:off x="7148002" y="2401974"/>
            <a:ext cx="480951" cy="493217"/>
            <a:chOff x="7148002" y="2401974"/>
            <a:chExt cx="480951" cy="493217"/>
          </a:xfrm>
        </p:grpSpPr>
        <p:sp>
          <p:nvSpPr>
            <p:cNvPr id="1604" name="Google Shape;1604;p57"/>
            <p:cNvSpPr/>
            <p:nvPr/>
          </p:nvSpPr>
          <p:spPr>
            <a:xfrm rot="798727">
              <a:off x="7177519" y="242650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57"/>
            <p:cNvSpPr/>
            <p:nvPr/>
          </p:nvSpPr>
          <p:spPr>
            <a:xfrm rot="798727">
              <a:off x="7454087" y="269891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362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fr-FR" sz="3200" dirty="0">
                <a:solidFill>
                  <a:schemeClr val="tx2"/>
                </a:solidFill>
              </a:rPr>
              <a:t>O</a:t>
            </a:r>
            <a:r>
              <a:rPr lang="en" sz="3200" dirty="0">
                <a:solidFill>
                  <a:schemeClr val="tx2"/>
                </a:solidFill>
              </a:rPr>
              <a:t>bjectif de la macro-</a:t>
            </a:r>
            <a:r>
              <a:rPr lang="fr-FR" sz="3200" dirty="0">
                <a:solidFill>
                  <a:schemeClr val="tx2"/>
                </a:solidFill>
              </a:rPr>
              <a:t>écono</a:t>
            </a:r>
            <a:r>
              <a:rPr lang="en-CA" sz="3200" dirty="0">
                <a:solidFill>
                  <a:schemeClr val="tx2"/>
                </a:solidFill>
              </a:rPr>
              <a:t>mique</a:t>
            </a:r>
            <a:endParaRPr dirty="0"/>
          </a:p>
        </p:txBody>
      </p:sp>
      <p:sp>
        <p:nvSpPr>
          <p:cNvPr id="1028" name="Google Shape;1028;p45"/>
          <p:cNvSpPr txBox="1">
            <a:spLocks noGrp="1"/>
          </p:cNvSpPr>
          <p:nvPr>
            <p:ph type="subTitle" idx="1"/>
          </p:nvPr>
        </p:nvSpPr>
        <p:spPr>
          <a:xfrm>
            <a:off x="3995936" y="1969494"/>
            <a:ext cx="5328592" cy="1021769"/>
          </a:xfrm>
          <a:prstGeom prst="rect">
            <a:avLst/>
          </a:prstGeom>
        </p:spPr>
        <p:txBody>
          <a:bodyPr spcFirstLastPara="1" wrap="square" lIns="91425" tIns="91425" rIns="91425" bIns="91425" anchor="t" anchorCtr="0">
            <a:noAutofit/>
          </a:bodyPr>
          <a:lstStyle/>
          <a:p>
            <a:pPr marL="285750" lvl="0" indent="-285750" algn="l">
              <a:buFont typeface="Wingdings" pitchFamily="2" charset="2"/>
              <a:buChar char="v"/>
            </a:pPr>
            <a:r>
              <a:rPr lang="fr-FR" dirty="0"/>
              <a:t>L’un des objectifs majeurs de la macroéconomie est de comprendre et de favoriser la croissance économique durable, mesurée par le produit intérieur brut (PIB).</a:t>
            </a:r>
            <a:endParaRPr dirty="0"/>
          </a:p>
        </p:txBody>
      </p:sp>
      <p:grpSp>
        <p:nvGrpSpPr>
          <p:cNvPr id="1029" name="Google Shape;1029;p45"/>
          <p:cNvGrpSpPr/>
          <p:nvPr/>
        </p:nvGrpSpPr>
        <p:grpSpPr>
          <a:xfrm>
            <a:off x="460803" y="1352675"/>
            <a:ext cx="2883349" cy="3041464"/>
            <a:chOff x="1136276" y="1355688"/>
            <a:chExt cx="2883349" cy="3041464"/>
          </a:xfrm>
        </p:grpSpPr>
        <p:grpSp>
          <p:nvGrpSpPr>
            <p:cNvPr id="1030" name="Google Shape;1030;p45"/>
            <p:cNvGrpSpPr/>
            <p:nvPr/>
          </p:nvGrpSpPr>
          <p:grpSpPr>
            <a:xfrm>
              <a:off x="1136276" y="1355688"/>
              <a:ext cx="1644812" cy="3041464"/>
              <a:chOff x="2418425" y="2089200"/>
              <a:chExt cx="1299425" cy="2402800"/>
            </a:xfrm>
          </p:grpSpPr>
          <p:sp>
            <p:nvSpPr>
              <p:cNvPr id="1031" name="Google Shape;1031;p45"/>
              <p:cNvSpPr/>
              <p:nvPr/>
            </p:nvSpPr>
            <p:spPr>
              <a:xfrm>
                <a:off x="2418425" y="2089200"/>
                <a:ext cx="1299425" cy="2402800"/>
              </a:xfrm>
              <a:custGeom>
                <a:avLst/>
                <a:gdLst/>
                <a:ahLst/>
                <a:cxnLst/>
                <a:rect l="l" t="t" r="r" b="b"/>
                <a:pathLst>
                  <a:path w="51977" h="96112" extrusionOk="0">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5"/>
              <p:cNvSpPr/>
              <p:nvPr/>
            </p:nvSpPr>
            <p:spPr>
              <a:xfrm>
                <a:off x="2508850" y="2181925"/>
                <a:ext cx="1118575" cy="2217375"/>
              </a:xfrm>
              <a:custGeom>
                <a:avLst/>
                <a:gdLst/>
                <a:ahLst/>
                <a:cxnLst/>
                <a:rect l="l" t="t" r="r" b="b"/>
                <a:pathLst>
                  <a:path w="44743" h="88695" extrusionOk="0">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45"/>
              <p:cNvSpPr/>
              <p:nvPr/>
            </p:nvSpPr>
            <p:spPr>
              <a:xfrm>
                <a:off x="2890300" y="2160625"/>
                <a:ext cx="42600" cy="43350"/>
              </a:xfrm>
              <a:custGeom>
                <a:avLst/>
                <a:gdLst/>
                <a:ahLst/>
                <a:cxnLst/>
                <a:rect l="l" t="t" r="r" b="b"/>
                <a:pathLst>
                  <a:path w="1704" h="1734" extrusionOk="0">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5"/>
              <p:cNvSpPr/>
              <p:nvPr/>
            </p:nvSpPr>
            <p:spPr>
              <a:xfrm>
                <a:off x="2975425" y="2160625"/>
                <a:ext cx="268250" cy="43350"/>
              </a:xfrm>
              <a:custGeom>
                <a:avLst/>
                <a:gdLst/>
                <a:ahLst/>
                <a:cxnLst/>
                <a:rect l="l" t="t" r="r" b="b"/>
                <a:pathLst>
                  <a:path w="10730" h="1734" extrusionOk="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5" name="Google Shape;1035;p45"/>
              <p:cNvGrpSpPr/>
              <p:nvPr/>
            </p:nvGrpSpPr>
            <p:grpSpPr>
              <a:xfrm flipH="1">
                <a:off x="2685152" y="2899207"/>
                <a:ext cx="783372" cy="782794"/>
                <a:chOff x="889282" y="2874625"/>
                <a:chExt cx="1356253" cy="1355487"/>
              </a:xfrm>
            </p:grpSpPr>
            <p:sp>
              <p:nvSpPr>
                <p:cNvPr id="1036" name="Google Shape;1036;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39" name="Google Shape;1039;p45"/>
            <p:cNvGrpSpPr/>
            <p:nvPr/>
          </p:nvGrpSpPr>
          <p:grpSpPr>
            <a:xfrm>
              <a:off x="2576419" y="3089938"/>
              <a:ext cx="938597" cy="1202962"/>
              <a:chOff x="829475" y="2774625"/>
              <a:chExt cx="857950" cy="1099600"/>
            </a:xfrm>
          </p:grpSpPr>
          <p:sp>
            <p:nvSpPr>
              <p:cNvPr id="1040" name="Google Shape;1040;p45"/>
              <p:cNvSpPr/>
              <p:nvPr/>
            </p:nvSpPr>
            <p:spPr>
              <a:xfrm>
                <a:off x="829475" y="2912675"/>
                <a:ext cx="795650" cy="961550"/>
              </a:xfrm>
              <a:custGeom>
                <a:avLst/>
                <a:gdLst/>
                <a:ahLst/>
                <a:cxnLst/>
                <a:rect l="l" t="t" r="r" b="b"/>
                <a:pathLst>
                  <a:path w="31826" h="38462" extrusionOk="0">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5"/>
              <p:cNvSpPr/>
              <p:nvPr/>
            </p:nvSpPr>
            <p:spPr>
              <a:xfrm>
                <a:off x="853050" y="2937250"/>
                <a:ext cx="531925" cy="923275"/>
              </a:xfrm>
              <a:custGeom>
                <a:avLst/>
                <a:gdLst/>
                <a:ahLst/>
                <a:cxnLst/>
                <a:rect l="l" t="t" r="r" b="b"/>
                <a:pathLst>
                  <a:path w="21277" h="36931" extrusionOk="0">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5"/>
              <p:cNvSpPr/>
              <p:nvPr/>
            </p:nvSpPr>
            <p:spPr>
              <a:xfrm>
                <a:off x="916875" y="2774625"/>
                <a:ext cx="350325" cy="380725"/>
              </a:xfrm>
              <a:custGeom>
                <a:avLst/>
                <a:gdLst/>
                <a:ahLst/>
                <a:cxnLst/>
                <a:rect l="l" t="t" r="r" b="b"/>
                <a:pathLst>
                  <a:path w="14013" h="15229" extrusionOk="0">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5"/>
              <p:cNvSpPr/>
              <p:nvPr/>
            </p:nvSpPr>
            <p:spPr>
              <a:xfrm>
                <a:off x="955625" y="2774625"/>
                <a:ext cx="350325" cy="368575"/>
              </a:xfrm>
              <a:custGeom>
                <a:avLst/>
                <a:gdLst/>
                <a:ahLst/>
                <a:cxnLst/>
                <a:rect l="l" t="t" r="r" b="b"/>
                <a:pathLst>
                  <a:path w="14013" h="14743" extrusionOk="0">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5"/>
              <p:cNvSpPr/>
              <p:nvPr/>
            </p:nvSpPr>
            <p:spPr>
              <a:xfrm>
                <a:off x="1002725" y="2828575"/>
                <a:ext cx="256125" cy="284975"/>
              </a:xfrm>
              <a:custGeom>
                <a:avLst/>
                <a:gdLst/>
                <a:ahLst/>
                <a:cxnLst/>
                <a:rect l="l" t="t" r="r" b="b"/>
                <a:pathLst>
                  <a:path w="10245" h="11399" extrusionOk="0">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5"/>
              <p:cNvSpPr/>
              <p:nvPr/>
            </p:nvSpPr>
            <p:spPr>
              <a:xfrm>
                <a:off x="1002725" y="2829350"/>
                <a:ext cx="225725" cy="284200"/>
              </a:xfrm>
              <a:custGeom>
                <a:avLst/>
                <a:gdLst/>
                <a:ahLst/>
                <a:cxnLst/>
                <a:rect l="l" t="t" r="r" b="b"/>
                <a:pathLst>
                  <a:path w="9029" h="11368" extrusionOk="0">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5"/>
              <p:cNvSpPr/>
              <p:nvPr/>
            </p:nvSpPr>
            <p:spPr>
              <a:xfrm>
                <a:off x="1073400" y="2864300"/>
                <a:ext cx="114025" cy="221900"/>
              </a:xfrm>
              <a:custGeom>
                <a:avLst/>
                <a:gdLst/>
                <a:ahLst/>
                <a:cxnLst/>
                <a:rect l="l" t="t" r="r" b="b"/>
                <a:pathLst>
                  <a:path w="4561" h="8876" extrusionOk="0">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5"/>
              <p:cNvSpPr/>
              <p:nvPr/>
            </p:nvSpPr>
            <p:spPr>
              <a:xfrm>
                <a:off x="924475" y="2916725"/>
                <a:ext cx="762950" cy="954250"/>
              </a:xfrm>
              <a:custGeom>
                <a:avLst/>
                <a:gdLst/>
                <a:ahLst/>
                <a:cxnLst/>
                <a:rect l="l" t="t" r="r" b="b"/>
                <a:pathLst>
                  <a:path w="30518" h="38170" extrusionOk="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5"/>
              <p:cNvSpPr/>
              <p:nvPr/>
            </p:nvSpPr>
            <p:spPr>
              <a:xfrm>
                <a:off x="860625" y="3337350"/>
                <a:ext cx="326025" cy="124450"/>
              </a:xfrm>
              <a:custGeom>
                <a:avLst/>
                <a:gdLst/>
                <a:ahLst/>
                <a:cxnLst/>
                <a:rect l="l" t="t" r="r" b="b"/>
                <a:pathLst>
                  <a:path w="13041" h="4978" extrusionOk="0">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5"/>
              <p:cNvSpPr/>
              <p:nvPr/>
            </p:nvSpPr>
            <p:spPr>
              <a:xfrm>
                <a:off x="860625" y="3344550"/>
                <a:ext cx="375425" cy="225000"/>
              </a:xfrm>
              <a:custGeom>
                <a:avLst/>
                <a:gdLst/>
                <a:ahLst/>
                <a:cxnLst/>
                <a:rect l="l" t="t" r="r" b="b"/>
                <a:pathLst>
                  <a:path w="15017" h="9000" extrusionOk="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5"/>
              <p:cNvSpPr/>
              <p:nvPr/>
            </p:nvSpPr>
            <p:spPr>
              <a:xfrm>
                <a:off x="1135325" y="3396000"/>
                <a:ext cx="83350" cy="65525"/>
              </a:xfrm>
              <a:custGeom>
                <a:avLst/>
                <a:gdLst/>
                <a:ahLst/>
                <a:cxnLst/>
                <a:rect l="l" t="t" r="r" b="b"/>
                <a:pathLst>
                  <a:path w="3334" h="2621" extrusionOk="0">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 name="Google Shape;1051;p45"/>
            <p:cNvGrpSpPr/>
            <p:nvPr/>
          </p:nvGrpSpPr>
          <p:grpSpPr>
            <a:xfrm>
              <a:off x="3404553" y="2329701"/>
              <a:ext cx="432321" cy="612312"/>
              <a:chOff x="1462475" y="2164625"/>
              <a:chExt cx="395175" cy="559700"/>
            </a:xfrm>
          </p:grpSpPr>
          <p:sp>
            <p:nvSpPr>
              <p:cNvPr id="1052" name="Google Shape;1052;p45"/>
              <p:cNvSpPr/>
              <p:nvPr/>
            </p:nvSpPr>
            <p:spPr>
              <a:xfrm>
                <a:off x="1462475" y="2167475"/>
                <a:ext cx="341225" cy="556850"/>
              </a:xfrm>
              <a:custGeom>
                <a:avLst/>
                <a:gdLst/>
                <a:ahLst/>
                <a:cxnLst/>
                <a:rect l="l" t="t" r="r" b="b"/>
                <a:pathLst>
                  <a:path w="13649" h="22274" extrusionOk="0">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5"/>
              <p:cNvSpPr/>
              <p:nvPr/>
            </p:nvSpPr>
            <p:spPr>
              <a:xfrm>
                <a:off x="1547575" y="2164625"/>
                <a:ext cx="310075" cy="527000"/>
              </a:xfrm>
              <a:custGeom>
                <a:avLst/>
                <a:gdLst/>
                <a:ahLst/>
                <a:cxnLst/>
                <a:rect l="l" t="t" r="r" b="b"/>
                <a:pathLst>
                  <a:path w="12403" h="21080" extrusionOk="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5"/>
              <p:cNvSpPr/>
              <p:nvPr/>
            </p:nvSpPr>
            <p:spPr>
              <a:xfrm>
                <a:off x="1600775" y="2252325"/>
                <a:ext cx="205200" cy="351650"/>
              </a:xfrm>
              <a:custGeom>
                <a:avLst/>
                <a:gdLst/>
                <a:ahLst/>
                <a:cxnLst/>
                <a:rect l="l" t="t" r="r" b="b"/>
                <a:pathLst>
                  <a:path w="8208" h="14066" extrusionOk="0">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5"/>
              <p:cNvSpPr/>
              <p:nvPr/>
            </p:nvSpPr>
            <p:spPr>
              <a:xfrm>
                <a:off x="1639525" y="2339200"/>
                <a:ext cx="91225" cy="175575"/>
              </a:xfrm>
              <a:custGeom>
                <a:avLst/>
                <a:gdLst/>
                <a:ahLst/>
                <a:cxnLst/>
                <a:rect l="l" t="t" r="r" b="b"/>
                <a:pathLst>
                  <a:path w="3649" h="7023" extrusionOk="0">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5"/>
              <p:cNvSpPr/>
              <p:nvPr/>
            </p:nvSpPr>
            <p:spPr>
              <a:xfrm>
                <a:off x="1621300" y="2252325"/>
                <a:ext cx="184675" cy="351650"/>
              </a:xfrm>
              <a:custGeom>
                <a:avLst/>
                <a:gdLst/>
                <a:ahLst/>
                <a:cxnLst/>
                <a:rect l="l" t="t" r="r" b="b"/>
                <a:pathLst>
                  <a:path w="7387" h="14066" extrusionOk="0">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 name="Google Shape;1057;p45"/>
            <p:cNvGrpSpPr/>
            <p:nvPr/>
          </p:nvGrpSpPr>
          <p:grpSpPr>
            <a:xfrm>
              <a:off x="3515025" y="3089950"/>
              <a:ext cx="504600" cy="518275"/>
              <a:chOff x="1860650" y="2700150"/>
              <a:chExt cx="504600" cy="518275"/>
            </a:xfrm>
          </p:grpSpPr>
          <p:sp>
            <p:nvSpPr>
              <p:cNvPr id="1058" name="Google Shape;1058;p45"/>
              <p:cNvSpPr/>
              <p:nvPr/>
            </p:nvSpPr>
            <p:spPr>
              <a:xfrm>
                <a:off x="186065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5"/>
              <p:cNvSpPr/>
              <p:nvPr/>
            </p:nvSpPr>
            <p:spPr>
              <a:xfrm>
                <a:off x="191080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5"/>
              <p:cNvSpPr/>
              <p:nvPr/>
            </p:nvSpPr>
            <p:spPr>
              <a:xfrm>
                <a:off x="1971600" y="2769300"/>
                <a:ext cx="332850" cy="379975"/>
              </a:xfrm>
              <a:custGeom>
                <a:avLst/>
                <a:gdLst/>
                <a:ahLst/>
                <a:cxnLst/>
                <a:rect l="l" t="t" r="r" b="b"/>
                <a:pathLst>
                  <a:path w="13314" h="15199" extrusionOk="0">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5"/>
              <p:cNvSpPr/>
              <p:nvPr/>
            </p:nvSpPr>
            <p:spPr>
              <a:xfrm>
                <a:off x="1971600" y="2770825"/>
                <a:ext cx="293350" cy="376925"/>
              </a:xfrm>
              <a:custGeom>
                <a:avLst/>
                <a:gdLst/>
                <a:ahLst/>
                <a:cxnLst/>
                <a:rect l="l" t="t" r="r" b="b"/>
                <a:pathLst>
                  <a:path w="11734" h="15077" extrusionOk="0">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5"/>
              <p:cNvSpPr/>
              <p:nvPr/>
            </p:nvSpPr>
            <p:spPr>
              <a:xfrm>
                <a:off x="2064300" y="2815650"/>
                <a:ext cx="147450" cy="287275"/>
              </a:xfrm>
              <a:custGeom>
                <a:avLst/>
                <a:gdLst/>
                <a:ahLst/>
                <a:cxnLst/>
                <a:rect l="l" t="t" r="r" b="b"/>
                <a:pathLst>
                  <a:path w="5898" h="11491" extrusionOk="0">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45"/>
            <p:cNvGrpSpPr/>
            <p:nvPr/>
          </p:nvGrpSpPr>
          <p:grpSpPr>
            <a:xfrm>
              <a:off x="2667911" y="2312212"/>
              <a:ext cx="655087" cy="561195"/>
              <a:chOff x="713225" y="2091550"/>
              <a:chExt cx="598800" cy="512975"/>
            </a:xfrm>
          </p:grpSpPr>
          <p:sp>
            <p:nvSpPr>
              <p:cNvPr id="1064" name="Google Shape;1064;p45"/>
              <p:cNvSpPr/>
              <p:nvPr/>
            </p:nvSpPr>
            <p:spPr>
              <a:xfrm>
                <a:off x="713225" y="2136450"/>
                <a:ext cx="559300" cy="468075"/>
              </a:xfrm>
              <a:custGeom>
                <a:avLst/>
                <a:gdLst/>
                <a:ahLst/>
                <a:cxnLst/>
                <a:rect l="l" t="t" r="r" b="b"/>
                <a:pathLst>
                  <a:path w="22372" h="18723" extrusionOk="0">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5"/>
              <p:cNvSpPr/>
              <p:nvPr/>
            </p:nvSpPr>
            <p:spPr>
              <a:xfrm>
                <a:off x="736025" y="2091550"/>
                <a:ext cx="576000" cy="468150"/>
              </a:xfrm>
              <a:custGeom>
                <a:avLst/>
                <a:gdLst/>
                <a:ahLst/>
                <a:cxnLst/>
                <a:rect l="l" t="t" r="r" b="b"/>
                <a:pathLst>
                  <a:path w="23040" h="18726" extrusionOk="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5"/>
              <p:cNvSpPr/>
              <p:nvPr/>
            </p:nvSpPr>
            <p:spPr>
              <a:xfrm>
                <a:off x="819600" y="2154300"/>
                <a:ext cx="414925" cy="342675"/>
              </a:xfrm>
              <a:custGeom>
                <a:avLst/>
                <a:gdLst/>
                <a:ahLst/>
                <a:cxnLst/>
                <a:rect l="l" t="t" r="r" b="b"/>
                <a:pathLst>
                  <a:path w="16597" h="13707" extrusionOk="0">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5"/>
              <p:cNvSpPr/>
              <p:nvPr/>
            </p:nvSpPr>
            <p:spPr>
              <a:xfrm>
                <a:off x="819600" y="2189300"/>
                <a:ext cx="391375" cy="308050"/>
              </a:xfrm>
              <a:custGeom>
                <a:avLst/>
                <a:gdLst/>
                <a:ahLst/>
                <a:cxnLst/>
                <a:rect l="l" t="t" r="r" b="b"/>
                <a:pathLst>
                  <a:path w="15655" h="12322" extrusionOk="0">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5"/>
              <p:cNvSpPr/>
              <p:nvPr/>
            </p:nvSpPr>
            <p:spPr>
              <a:xfrm>
                <a:off x="893300" y="2215350"/>
                <a:ext cx="262950" cy="220400"/>
              </a:xfrm>
              <a:custGeom>
                <a:avLst/>
                <a:gdLst/>
                <a:ahLst/>
                <a:cxnLst/>
                <a:rect l="l" t="t" r="r" b="b"/>
                <a:pathLst>
                  <a:path w="10518" h="8816" extrusionOk="0">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9" name="Google Shape;1069;p45"/>
          <p:cNvGrpSpPr/>
          <p:nvPr/>
        </p:nvGrpSpPr>
        <p:grpSpPr>
          <a:xfrm>
            <a:off x="8173569" y="2610794"/>
            <a:ext cx="542964" cy="465786"/>
            <a:chOff x="4084000" y="2797190"/>
            <a:chExt cx="542964" cy="465786"/>
          </a:xfrm>
        </p:grpSpPr>
        <p:sp>
          <p:nvSpPr>
            <p:cNvPr id="1070" name="Google Shape;1070;p45"/>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5"/>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27;p45"/>
          <p:cNvSpPr txBox="1">
            <a:spLocks/>
          </p:cNvSpPr>
          <p:nvPr/>
        </p:nvSpPr>
        <p:spPr>
          <a:xfrm>
            <a:off x="2729080" y="1326575"/>
            <a:ext cx="56733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Croissance Économique</a:t>
            </a:r>
            <a:endParaRPr lang="fr-FR" dirty="0">
              <a:solidFill>
                <a:srgbClr val="00B050"/>
              </a:solidFill>
            </a:endParaRPr>
          </a:p>
        </p:txBody>
      </p:sp>
      <p:sp>
        <p:nvSpPr>
          <p:cNvPr id="48" name="Google Shape;1027;p45"/>
          <p:cNvSpPr txBox="1">
            <a:spLocks/>
          </p:cNvSpPr>
          <p:nvPr/>
        </p:nvSpPr>
        <p:spPr>
          <a:xfrm>
            <a:off x="2320554" y="3034103"/>
            <a:ext cx="56733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Stabilité des Prix</a:t>
            </a:r>
            <a:endParaRPr lang="fr-FR" dirty="0">
              <a:solidFill>
                <a:srgbClr val="00B050"/>
              </a:solidFill>
            </a:endParaRPr>
          </a:p>
        </p:txBody>
      </p:sp>
      <p:sp>
        <p:nvSpPr>
          <p:cNvPr id="49" name="Google Shape;1028;p45"/>
          <p:cNvSpPr txBox="1">
            <a:spLocks/>
          </p:cNvSpPr>
          <p:nvPr/>
        </p:nvSpPr>
        <p:spPr>
          <a:xfrm>
            <a:off x="3995936" y="3605212"/>
            <a:ext cx="5328592" cy="1123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3"/>
              </a:buClr>
              <a:buSzPts val="1600"/>
              <a:buFont typeface="Ubuntu"/>
              <a:buNone/>
              <a:defRPr sz="1600" b="0" i="0" u="none" strike="noStrike" cap="none">
                <a:solidFill>
                  <a:schemeClr val="accent3"/>
                </a:solidFill>
                <a:latin typeface="Ubuntu"/>
                <a:ea typeface="Ubuntu"/>
                <a:cs typeface="Ubuntu"/>
                <a:sym typeface="Ubuntu"/>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285750" indent="-285750" algn="l">
              <a:buFont typeface="Wingdings" pitchFamily="2" charset="2"/>
              <a:buChar char="v"/>
            </a:pPr>
            <a:r>
              <a:rPr lang="fr-FR" dirty="0"/>
              <a:t>La macroéconomie vise à maintenir la stabilité des prix, en contrôlant l'inflation (augmentation généralisée des prix) et en évitant la déflation (baisse généralisée des prix)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fr-FR" sz="3200" dirty="0">
                <a:solidFill>
                  <a:schemeClr val="tx2"/>
                </a:solidFill>
              </a:rPr>
              <a:t>O</a:t>
            </a:r>
            <a:r>
              <a:rPr lang="en" sz="3200" dirty="0">
                <a:solidFill>
                  <a:schemeClr val="tx2"/>
                </a:solidFill>
              </a:rPr>
              <a:t>bjectif de la macro-</a:t>
            </a:r>
            <a:r>
              <a:rPr lang="fr-FR" sz="3200" dirty="0">
                <a:solidFill>
                  <a:schemeClr val="tx2"/>
                </a:solidFill>
              </a:rPr>
              <a:t>écono</a:t>
            </a:r>
            <a:r>
              <a:rPr lang="en-CA" sz="3200" dirty="0">
                <a:solidFill>
                  <a:schemeClr val="tx2"/>
                </a:solidFill>
              </a:rPr>
              <a:t>mique</a:t>
            </a:r>
            <a:endParaRPr dirty="0"/>
          </a:p>
        </p:txBody>
      </p:sp>
      <p:sp>
        <p:nvSpPr>
          <p:cNvPr id="1028" name="Google Shape;1028;p45"/>
          <p:cNvSpPr txBox="1">
            <a:spLocks noGrp="1"/>
          </p:cNvSpPr>
          <p:nvPr>
            <p:ph type="subTitle" idx="1"/>
          </p:nvPr>
        </p:nvSpPr>
        <p:spPr>
          <a:xfrm>
            <a:off x="3516521" y="1896228"/>
            <a:ext cx="5328592" cy="1306209"/>
          </a:xfrm>
          <a:prstGeom prst="rect">
            <a:avLst/>
          </a:prstGeom>
        </p:spPr>
        <p:txBody>
          <a:bodyPr spcFirstLastPara="1" wrap="square" lIns="91425" tIns="91425" rIns="91425" bIns="91425" anchor="t" anchorCtr="0">
            <a:noAutofit/>
          </a:bodyPr>
          <a:lstStyle/>
          <a:p>
            <a:pPr marL="285750" lvl="0" indent="-285750" algn="l">
              <a:buFont typeface="Wingdings" pitchFamily="2" charset="2"/>
              <a:buChar char="v"/>
            </a:pPr>
            <a:r>
              <a:rPr lang="fr-FR" dirty="0"/>
              <a:t>Atteindre un niveau d'emploi maximal, où le chômage est réduit au minimum structurel, est un objectif clé. La macroéconomie examine les politiques et les conditions qui influent sur le marché du travail.</a:t>
            </a:r>
            <a:endParaRPr dirty="0"/>
          </a:p>
        </p:txBody>
      </p:sp>
      <p:grpSp>
        <p:nvGrpSpPr>
          <p:cNvPr id="1029" name="Google Shape;1029;p45"/>
          <p:cNvGrpSpPr/>
          <p:nvPr/>
        </p:nvGrpSpPr>
        <p:grpSpPr>
          <a:xfrm>
            <a:off x="460803" y="1352675"/>
            <a:ext cx="2883349" cy="3041464"/>
            <a:chOff x="1136276" y="1355688"/>
            <a:chExt cx="2883349" cy="3041464"/>
          </a:xfrm>
        </p:grpSpPr>
        <p:grpSp>
          <p:nvGrpSpPr>
            <p:cNvPr id="1030" name="Google Shape;1030;p45"/>
            <p:cNvGrpSpPr/>
            <p:nvPr/>
          </p:nvGrpSpPr>
          <p:grpSpPr>
            <a:xfrm>
              <a:off x="1136276" y="1355688"/>
              <a:ext cx="1644812" cy="3041464"/>
              <a:chOff x="2418425" y="2089200"/>
              <a:chExt cx="1299425" cy="2402800"/>
            </a:xfrm>
          </p:grpSpPr>
          <p:sp>
            <p:nvSpPr>
              <p:cNvPr id="1031" name="Google Shape;1031;p45"/>
              <p:cNvSpPr/>
              <p:nvPr/>
            </p:nvSpPr>
            <p:spPr>
              <a:xfrm>
                <a:off x="2418425" y="2089200"/>
                <a:ext cx="1299425" cy="2402800"/>
              </a:xfrm>
              <a:custGeom>
                <a:avLst/>
                <a:gdLst/>
                <a:ahLst/>
                <a:cxnLst/>
                <a:rect l="l" t="t" r="r" b="b"/>
                <a:pathLst>
                  <a:path w="51977" h="96112" extrusionOk="0">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5"/>
              <p:cNvSpPr/>
              <p:nvPr/>
            </p:nvSpPr>
            <p:spPr>
              <a:xfrm>
                <a:off x="2508850" y="2181925"/>
                <a:ext cx="1118575" cy="2217375"/>
              </a:xfrm>
              <a:custGeom>
                <a:avLst/>
                <a:gdLst/>
                <a:ahLst/>
                <a:cxnLst/>
                <a:rect l="l" t="t" r="r" b="b"/>
                <a:pathLst>
                  <a:path w="44743" h="88695" extrusionOk="0">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45"/>
              <p:cNvSpPr/>
              <p:nvPr/>
            </p:nvSpPr>
            <p:spPr>
              <a:xfrm>
                <a:off x="2890300" y="2160625"/>
                <a:ext cx="42600" cy="43350"/>
              </a:xfrm>
              <a:custGeom>
                <a:avLst/>
                <a:gdLst/>
                <a:ahLst/>
                <a:cxnLst/>
                <a:rect l="l" t="t" r="r" b="b"/>
                <a:pathLst>
                  <a:path w="1704" h="1734" extrusionOk="0">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5"/>
              <p:cNvSpPr/>
              <p:nvPr/>
            </p:nvSpPr>
            <p:spPr>
              <a:xfrm>
                <a:off x="2975425" y="2160625"/>
                <a:ext cx="268250" cy="43350"/>
              </a:xfrm>
              <a:custGeom>
                <a:avLst/>
                <a:gdLst/>
                <a:ahLst/>
                <a:cxnLst/>
                <a:rect l="l" t="t" r="r" b="b"/>
                <a:pathLst>
                  <a:path w="10730" h="1734" extrusionOk="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5" name="Google Shape;1035;p45"/>
              <p:cNvGrpSpPr/>
              <p:nvPr/>
            </p:nvGrpSpPr>
            <p:grpSpPr>
              <a:xfrm flipH="1">
                <a:off x="2685152" y="2899207"/>
                <a:ext cx="783372" cy="782794"/>
                <a:chOff x="889282" y="2874625"/>
                <a:chExt cx="1356253" cy="1355487"/>
              </a:xfrm>
            </p:grpSpPr>
            <p:sp>
              <p:nvSpPr>
                <p:cNvPr id="1036" name="Google Shape;1036;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39" name="Google Shape;1039;p45"/>
            <p:cNvGrpSpPr/>
            <p:nvPr/>
          </p:nvGrpSpPr>
          <p:grpSpPr>
            <a:xfrm>
              <a:off x="2576419" y="3089938"/>
              <a:ext cx="938597" cy="1202962"/>
              <a:chOff x="829475" y="2774625"/>
              <a:chExt cx="857950" cy="1099600"/>
            </a:xfrm>
          </p:grpSpPr>
          <p:sp>
            <p:nvSpPr>
              <p:cNvPr id="1040" name="Google Shape;1040;p45"/>
              <p:cNvSpPr/>
              <p:nvPr/>
            </p:nvSpPr>
            <p:spPr>
              <a:xfrm>
                <a:off x="829475" y="2912675"/>
                <a:ext cx="795650" cy="961550"/>
              </a:xfrm>
              <a:custGeom>
                <a:avLst/>
                <a:gdLst/>
                <a:ahLst/>
                <a:cxnLst/>
                <a:rect l="l" t="t" r="r" b="b"/>
                <a:pathLst>
                  <a:path w="31826" h="38462" extrusionOk="0">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5"/>
              <p:cNvSpPr/>
              <p:nvPr/>
            </p:nvSpPr>
            <p:spPr>
              <a:xfrm>
                <a:off x="853050" y="2937250"/>
                <a:ext cx="531925" cy="923275"/>
              </a:xfrm>
              <a:custGeom>
                <a:avLst/>
                <a:gdLst/>
                <a:ahLst/>
                <a:cxnLst/>
                <a:rect l="l" t="t" r="r" b="b"/>
                <a:pathLst>
                  <a:path w="21277" h="36931" extrusionOk="0">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5"/>
              <p:cNvSpPr/>
              <p:nvPr/>
            </p:nvSpPr>
            <p:spPr>
              <a:xfrm>
                <a:off x="916875" y="2774625"/>
                <a:ext cx="350325" cy="380725"/>
              </a:xfrm>
              <a:custGeom>
                <a:avLst/>
                <a:gdLst/>
                <a:ahLst/>
                <a:cxnLst/>
                <a:rect l="l" t="t" r="r" b="b"/>
                <a:pathLst>
                  <a:path w="14013" h="15229" extrusionOk="0">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5"/>
              <p:cNvSpPr/>
              <p:nvPr/>
            </p:nvSpPr>
            <p:spPr>
              <a:xfrm>
                <a:off x="955625" y="2774625"/>
                <a:ext cx="350325" cy="368575"/>
              </a:xfrm>
              <a:custGeom>
                <a:avLst/>
                <a:gdLst/>
                <a:ahLst/>
                <a:cxnLst/>
                <a:rect l="l" t="t" r="r" b="b"/>
                <a:pathLst>
                  <a:path w="14013" h="14743" extrusionOk="0">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5"/>
              <p:cNvSpPr/>
              <p:nvPr/>
            </p:nvSpPr>
            <p:spPr>
              <a:xfrm>
                <a:off x="1002725" y="2828575"/>
                <a:ext cx="256125" cy="284975"/>
              </a:xfrm>
              <a:custGeom>
                <a:avLst/>
                <a:gdLst/>
                <a:ahLst/>
                <a:cxnLst/>
                <a:rect l="l" t="t" r="r" b="b"/>
                <a:pathLst>
                  <a:path w="10245" h="11399" extrusionOk="0">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5"/>
              <p:cNvSpPr/>
              <p:nvPr/>
            </p:nvSpPr>
            <p:spPr>
              <a:xfrm>
                <a:off x="1002725" y="2829350"/>
                <a:ext cx="225725" cy="284200"/>
              </a:xfrm>
              <a:custGeom>
                <a:avLst/>
                <a:gdLst/>
                <a:ahLst/>
                <a:cxnLst/>
                <a:rect l="l" t="t" r="r" b="b"/>
                <a:pathLst>
                  <a:path w="9029" h="11368" extrusionOk="0">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5"/>
              <p:cNvSpPr/>
              <p:nvPr/>
            </p:nvSpPr>
            <p:spPr>
              <a:xfrm>
                <a:off x="1073400" y="2864300"/>
                <a:ext cx="114025" cy="221900"/>
              </a:xfrm>
              <a:custGeom>
                <a:avLst/>
                <a:gdLst/>
                <a:ahLst/>
                <a:cxnLst/>
                <a:rect l="l" t="t" r="r" b="b"/>
                <a:pathLst>
                  <a:path w="4561" h="8876" extrusionOk="0">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5"/>
              <p:cNvSpPr/>
              <p:nvPr/>
            </p:nvSpPr>
            <p:spPr>
              <a:xfrm>
                <a:off x="924475" y="2916725"/>
                <a:ext cx="762950" cy="954250"/>
              </a:xfrm>
              <a:custGeom>
                <a:avLst/>
                <a:gdLst/>
                <a:ahLst/>
                <a:cxnLst/>
                <a:rect l="l" t="t" r="r" b="b"/>
                <a:pathLst>
                  <a:path w="30518" h="38170" extrusionOk="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5"/>
              <p:cNvSpPr/>
              <p:nvPr/>
            </p:nvSpPr>
            <p:spPr>
              <a:xfrm>
                <a:off x="860625" y="3337350"/>
                <a:ext cx="326025" cy="124450"/>
              </a:xfrm>
              <a:custGeom>
                <a:avLst/>
                <a:gdLst/>
                <a:ahLst/>
                <a:cxnLst/>
                <a:rect l="l" t="t" r="r" b="b"/>
                <a:pathLst>
                  <a:path w="13041" h="4978" extrusionOk="0">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5"/>
              <p:cNvSpPr/>
              <p:nvPr/>
            </p:nvSpPr>
            <p:spPr>
              <a:xfrm>
                <a:off x="860625" y="3344550"/>
                <a:ext cx="375425" cy="225000"/>
              </a:xfrm>
              <a:custGeom>
                <a:avLst/>
                <a:gdLst/>
                <a:ahLst/>
                <a:cxnLst/>
                <a:rect l="l" t="t" r="r" b="b"/>
                <a:pathLst>
                  <a:path w="15017" h="9000" extrusionOk="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5"/>
              <p:cNvSpPr/>
              <p:nvPr/>
            </p:nvSpPr>
            <p:spPr>
              <a:xfrm>
                <a:off x="1135325" y="3396000"/>
                <a:ext cx="83350" cy="65525"/>
              </a:xfrm>
              <a:custGeom>
                <a:avLst/>
                <a:gdLst/>
                <a:ahLst/>
                <a:cxnLst/>
                <a:rect l="l" t="t" r="r" b="b"/>
                <a:pathLst>
                  <a:path w="3334" h="2621" extrusionOk="0">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 name="Google Shape;1051;p45"/>
            <p:cNvGrpSpPr/>
            <p:nvPr/>
          </p:nvGrpSpPr>
          <p:grpSpPr>
            <a:xfrm>
              <a:off x="3404553" y="2329701"/>
              <a:ext cx="432321" cy="612312"/>
              <a:chOff x="1462475" y="2164625"/>
              <a:chExt cx="395175" cy="559700"/>
            </a:xfrm>
          </p:grpSpPr>
          <p:sp>
            <p:nvSpPr>
              <p:cNvPr id="1052" name="Google Shape;1052;p45"/>
              <p:cNvSpPr/>
              <p:nvPr/>
            </p:nvSpPr>
            <p:spPr>
              <a:xfrm>
                <a:off x="1462475" y="2167475"/>
                <a:ext cx="341225" cy="556850"/>
              </a:xfrm>
              <a:custGeom>
                <a:avLst/>
                <a:gdLst/>
                <a:ahLst/>
                <a:cxnLst/>
                <a:rect l="l" t="t" r="r" b="b"/>
                <a:pathLst>
                  <a:path w="13649" h="22274" extrusionOk="0">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5"/>
              <p:cNvSpPr/>
              <p:nvPr/>
            </p:nvSpPr>
            <p:spPr>
              <a:xfrm>
                <a:off x="1547575" y="2164625"/>
                <a:ext cx="310075" cy="527000"/>
              </a:xfrm>
              <a:custGeom>
                <a:avLst/>
                <a:gdLst/>
                <a:ahLst/>
                <a:cxnLst/>
                <a:rect l="l" t="t" r="r" b="b"/>
                <a:pathLst>
                  <a:path w="12403" h="21080" extrusionOk="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5"/>
              <p:cNvSpPr/>
              <p:nvPr/>
            </p:nvSpPr>
            <p:spPr>
              <a:xfrm>
                <a:off x="1600775" y="2252325"/>
                <a:ext cx="205200" cy="351650"/>
              </a:xfrm>
              <a:custGeom>
                <a:avLst/>
                <a:gdLst/>
                <a:ahLst/>
                <a:cxnLst/>
                <a:rect l="l" t="t" r="r" b="b"/>
                <a:pathLst>
                  <a:path w="8208" h="14066" extrusionOk="0">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5"/>
              <p:cNvSpPr/>
              <p:nvPr/>
            </p:nvSpPr>
            <p:spPr>
              <a:xfrm>
                <a:off x="1639525" y="2339200"/>
                <a:ext cx="91225" cy="175575"/>
              </a:xfrm>
              <a:custGeom>
                <a:avLst/>
                <a:gdLst/>
                <a:ahLst/>
                <a:cxnLst/>
                <a:rect l="l" t="t" r="r" b="b"/>
                <a:pathLst>
                  <a:path w="3649" h="7023" extrusionOk="0">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5"/>
              <p:cNvSpPr/>
              <p:nvPr/>
            </p:nvSpPr>
            <p:spPr>
              <a:xfrm>
                <a:off x="1621300" y="2252325"/>
                <a:ext cx="184675" cy="351650"/>
              </a:xfrm>
              <a:custGeom>
                <a:avLst/>
                <a:gdLst/>
                <a:ahLst/>
                <a:cxnLst/>
                <a:rect l="l" t="t" r="r" b="b"/>
                <a:pathLst>
                  <a:path w="7387" h="14066" extrusionOk="0">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 name="Google Shape;1057;p45"/>
            <p:cNvGrpSpPr/>
            <p:nvPr/>
          </p:nvGrpSpPr>
          <p:grpSpPr>
            <a:xfrm>
              <a:off x="3515025" y="3089950"/>
              <a:ext cx="504600" cy="518275"/>
              <a:chOff x="1860650" y="2700150"/>
              <a:chExt cx="504600" cy="518275"/>
            </a:xfrm>
          </p:grpSpPr>
          <p:sp>
            <p:nvSpPr>
              <p:cNvPr id="1058" name="Google Shape;1058;p45"/>
              <p:cNvSpPr/>
              <p:nvPr/>
            </p:nvSpPr>
            <p:spPr>
              <a:xfrm>
                <a:off x="186065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5"/>
              <p:cNvSpPr/>
              <p:nvPr/>
            </p:nvSpPr>
            <p:spPr>
              <a:xfrm>
                <a:off x="191080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5"/>
              <p:cNvSpPr/>
              <p:nvPr/>
            </p:nvSpPr>
            <p:spPr>
              <a:xfrm>
                <a:off x="1971600" y="2769300"/>
                <a:ext cx="332850" cy="379975"/>
              </a:xfrm>
              <a:custGeom>
                <a:avLst/>
                <a:gdLst/>
                <a:ahLst/>
                <a:cxnLst/>
                <a:rect l="l" t="t" r="r" b="b"/>
                <a:pathLst>
                  <a:path w="13314" h="15199" extrusionOk="0">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5"/>
              <p:cNvSpPr/>
              <p:nvPr/>
            </p:nvSpPr>
            <p:spPr>
              <a:xfrm>
                <a:off x="1971600" y="2770825"/>
                <a:ext cx="293350" cy="376925"/>
              </a:xfrm>
              <a:custGeom>
                <a:avLst/>
                <a:gdLst/>
                <a:ahLst/>
                <a:cxnLst/>
                <a:rect l="l" t="t" r="r" b="b"/>
                <a:pathLst>
                  <a:path w="11734" h="15077" extrusionOk="0">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5"/>
              <p:cNvSpPr/>
              <p:nvPr/>
            </p:nvSpPr>
            <p:spPr>
              <a:xfrm>
                <a:off x="2064300" y="2815650"/>
                <a:ext cx="147450" cy="287275"/>
              </a:xfrm>
              <a:custGeom>
                <a:avLst/>
                <a:gdLst/>
                <a:ahLst/>
                <a:cxnLst/>
                <a:rect l="l" t="t" r="r" b="b"/>
                <a:pathLst>
                  <a:path w="5898" h="11491" extrusionOk="0">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45"/>
            <p:cNvGrpSpPr/>
            <p:nvPr/>
          </p:nvGrpSpPr>
          <p:grpSpPr>
            <a:xfrm>
              <a:off x="2667911" y="2312212"/>
              <a:ext cx="655087" cy="561195"/>
              <a:chOff x="713225" y="2091550"/>
              <a:chExt cx="598800" cy="512975"/>
            </a:xfrm>
          </p:grpSpPr>
          <p:sp>
            <p:nvSpPr>
              <p:cNvPr id="1064" name="Google Shape;1064;p45"/>
              <p:cNvSpPr/>
              <p:nvPr/>
            </p:nvSpPr>
            <p:spPr>
              <a:xfrm>
                <a:off x="713225" y="2136450"/>
                <a:ext cx="559300" cy="468075"/>
              </a:xfrm>
              <a:custGeom>
                <a:avLst/>
                <a:gdLst/>
                <a:ahLst/>
                <a:cxnLst/>
                <a:rect l="l" t="t" r="r" b="b"/>
                <a:pathLst>
                  <a:path w="22372" h="18723" extrusionOk="0">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5"/>
              <p:cNvSpPr/>
              <p:nvPr/>
            </p:nvSpPr>
            <p:spPr>
              <a:xfrm>
                <a:off x="736025" y="2091550"/>
                <a:ext cx="576000" cy="468150"/>
              </a:xfrm>
              <a:custGeom>
                <a:avLst/>
                <a:gdLst/>
                <a:ahLst/>
                <a:cxnLst/>
                <a:rect l="l" t="t" r="r" b="b"/>
                <a:pathLst>
                  <a:path w="23040" h="18726" extrusionOk="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5"/>
              <p:cNvSpPr/>
              <p:nvPr/>
            </p:nvSpPr>
            <p:spPr>
              <a:xfrm>
                <a:off x="819600" y="2154300"/>
                <a:ext cx="414925" cy="342675"/>
              </a:xfrm>
              <a:custGeom>
                <a:avLst/>
                <a:gdLst/>
                <a:ahLst/>
                <a:cxnLst/>
                <a:rect l="l" t="t" r="r" b="b"/>
                <a:pathLst>
                  <a:path w="16597" h="13707" extrusionOk="0">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5"/>
              <p:cNvSpPr/>
              <p:nvPr/>
            </p:nvSpPr>
            <p:spPr>
              <a:xfrm>
                <a:off x="819600" y="2189300"/>
                <a:ext cx="391375" cy="308050"/>
              </a:xfrm>
              <a:custGeom>
                <a:avLst/>
                <a:gdLst/>
                <a:ahLst/>
                <a:cxnLst/>
                <a:rect l="l" t="t" r="r" b="b"/>
                <a:pathLst>
                  <a:path w="15655" h="12322" extrusionOk="0">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5"/>
              <p:cNvSpPr/>
              <p:nvPr/>
            </p:nvSpPr>
            <p:spPr>
              <a:xfrm>
                <a:off x="893300" y="2215350"/>
                <a:ext cx="262950" cy="220400"/>
              </a:xfrm>
              <a:custGeom>
                <a:avLst/>
                <a:gdLst/>
                <a:ahLst/>
                <a:cxnLst/>
                <a:rect l="l" t="t" r="r" b="b"/>
                <a:pathLst>
                  <a:path w="10518" h="8816" extrusionOk="0">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9" name="Google Shape;1069;p45"/>
          <p:cNvGrpSpPr/>
          <p:nvPr/>
        </p:nvGrpSpPr>
        <p:grpSpPr>
          <a:xfrm>
            <a:off x="8173569" y="2610794"/>
            <a:ext cx="542964" cy="465786"/>
            <a:chOff x="4084000" y="2797190"/>
            <a:chExt cx="542964" cy="465786"/>
          </a:xfrm>
        </p:grpSpPr>
        <p:sp>
          <p:nvSpPr>
            <p:cNvPr id="1070" name="Google Shape;1070;p45"/>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5"/>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27;p45"/>
          <p:cNvSpPr txBox="1">
            <a:spLocks/>
          </p:cNvSpPr>
          <p:nvPr/>
        </p:nvSpPr>
        <p:spPr>
          <a:xfrm>
            <a:off x="2643312" y="1340550"/>
            <a:ext cx="374062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Plein Emploi </a:t>
            </a:r>
            <a:endParaRPr lang="fr-FR" dirty="0">
              <a:solidFill>
                <a:srgbClr val="00B050"/>
              </a:solidFill>
            </a:endParaRPr>
          </a:p>
        </p:txBody>
      </p:sp>
      <p:sp>
        <p:nvSpPr>
          <p:cNvPr id="48" name="Google Shape;1027;p45"/>
          <p:cNvSpPr txBox="1">
            <a:spLocks/>
          </p:cNvSpPr>
          <p:nvPr/>
        </p:nvSpPr>
        <p:spPr>
          <a:xfrm>
            <a:off x="3263915" y="3217088"/>
            <a:ext cx="374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Stabilité Financière</a:t>
            </a:r>
            <a:endParaRPr lang="fr-FR" dirty="0">
              <a:solidFill>
                <a:srgbClr val="00B050"/>
              </a:solidFill>
            </a:endParaRPr>
          </a:p>
        </p:txBody>
      </p:sp>
      <p:sp>
        <p:nvSpPr>
          <p:cNvPr id="49" name="Google Shape;1028;p45"/>
          <p:cNvSpPr txBox="1">
            <a:spLocks/>
          </p:cNvSpPr>
          <p:nvPr/>
        </p:nvSpPr>
        <p:spPr>
          <a:xfrm>
            <a:off x="3533790" y="3766709"/>
            <a:ext cx="5328592" cy="1123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3"/>
              </a:buClr>
              <a:buSzPts val="1600"/>
              <a:buFont typeface="Ubuntu"/>
              <a:buNone/>
              <a:defRPr sz="1600" b="0" i="0" u="none" strike="noStrike" cap="none">
                <a:solidFill>
                  <a:schemeClr val="accent3"/>
                </a:solidFill>
                <a:latin typeface="Ubuntu"/>
                <a:ea typeface="Ubuntu"/>
                <a:cs typeface="Ubuntu"/>
                <a:sym typeface="Ubuntu"/>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285750" indent="-285750" algn="l">
              <a:buFont typeface="Wingdings" pitchFamily="2" charset="2"/>
              <a:buChar char="v"/>
            </a:pPr>
            <a:r>
              <a:rPr lang="fr-FR" dirty="0"/>
              <a:t>L'objectif est d'assurer la stabilité du système financier, en évitant les crises bancaires, les bulles financières et les déséquilibres majeurs sur les marchés financiers.</a:t>
            </a:r>
          </a:p>
        </p:txBody>
      </p:sp>
    </p:spTree>
    <p:extLst>
      <p:ext uri="{BB962C8B-B14F-4D97-AF65-F5344CB8AC3E}">
        <p14:creationId xmlns:p14="http://schemas.microsoft.com/office/powerpoint/2010/main" val="334449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174768" y="656868"/>
            <a:ext cx="8179205" cy="572700"/>
          </a:xfrm>
          <a:prstGeom prst="rect">
            <a:avLst/>
          </a:prstGeom>
        </p:spPr>
        <p:txBody>
          <a:bodyPr spcFirstLastPara="1" wrap="square" lIns="91425" tIns="91425" rIns="91425" bIns="91425" anchor="t" anchorCtr="0">
            <a:noAutofit/>
          </a:bodyPr>
          <a:lstStyle/>
          <a:p>
            <a:pPr marL="342900" lvl="0"/>
            <a:r>
              <a:rPr lang="fr-FR" dirty="0"/>
              <a:t> Principaux Courants de Pensée en Macroéconomie </a:t>
            </a:r>
          </a:p>
        </p:txBody>
      </p:sp>
      <p:sp>
        <p:nvSpPr>
          <p:cNvPr id="1077" name="Google Shape;1077;p46"/>
          <p:cNvSpPr txBox="1">
            <a:spLocks noGrp="1"/>
          </p:cNvSpPr>
          <p:nvPr>
            <p:ph type="subTitle" idx="1"/>
          </p:nvPr>
        </p:nvSpPr>
        <p:spPr>
          <a:xfrm>
            <a:off x="-205353" y="1380380"/>
            <a:ext cx="3812885" cy="454500"/>
          </a:xfrm>
          <a:prstGeom prst="rect">
            <a:avLst/>
          </a:prstGeom>
        </p:spPr>
        <p:txBody>
          <a:bodyPr spcFirstLastPara="1" wrap="square" lIns="91425" tIns="91425" rIns="91425" bIns="91425" anchor="t" anchorCtr="0">
            <a:noAutofit/>
          </a:bodyPr>
          <a:lstStyle/>
          <a:p>
            <a:r>
              <a:rPr lang="fr-FR" b="1" dirty="0"/>
              <a:t>Nouvelle Économie Classique :</a:t>
            </a:r>
          </a:p>
          <a:p>
            <a:br>
              <a:rPr lang="fr-FR" dirty="0"/>
            </a:br>
            <a:endParaRPr dirty="0"/>
          </a:p>
        </p:txBody>
      </p:sp>
      <p:sp>
        <p:nvSpPr>
          <p:cNvPr id="1078" name="Google Shape;1078;p46"/>
          <p:cNvSpPr txBox="1">
            <a:spLocks noGrp="1"/>
          </p:cNvSpPr>
          <p:nvPr>
            <p:ph type="subTitle" idx="2"/>
          </p:nvPr>
        </p:nvSpPr>
        <p:spPr>
          <a:xfrm>
            <a:off x="5989002" y="1384161"/>
            <a:ext cx="2471430" cy="454500"/>
          </a:xfrm>
          <a:prstGeom prst="rect">
            <a:avLst/>
          </a:prstGeom>
        </p:spPr>
        <p:txBody>
          <a:bodyPr spcFirstLastPara="1" wrap="square" lIns="91425" tIns="91425" rIns="91425" bIns="91425" anchor="t" anchorCtr="0">
            <a:noAutofit/>
          </a:bodyPr>
          <a:lstStyle/>
          <a:p>
            <a:pPr marL="0" lvl="0" indent="0"/>
            <a:r>
              <a:rPr lang="fr-FR" b="1" dirty="0"/>
              <a:t>Économie Monétaire</a:t>
            </a:r>
            <a:endParaRPr dirty="0"/>
          </a:p>
        </p:txBody>
      </p:sp>
      <p:sp>
        <p:nvSpPr>
          <p:cNvPr id="1080" name="Google Shape;1080;p46"/>
          <p:cNvSpPr txBox="1">
            <a:spLocks noGrp="1"/>
          </p:cNvSpPr>
          <p:nvPr>
            <p:ph type="subTitle" idx="4"/>
          </p:nvPr>
        </p:nvSpPr>
        <p:spPr>
          <a:xfrm>
            <a:off x="3169" y="1784869"/>
            <a:ext cx="3812885" cy="3084906"/>
          </a:xfrm>
          <a:prstGeom prst="rect">
            <a:avLst/>
          </a:prstGeom>
        </p:spPr>
        <p:txBody>
          <a:bodyPr spcFirstLastPara="1" wrap="square" lIns="91425" tIns="91425" rIns="91425" bIns="91425" anchor="t" anchorCtr="0">
            <a:noAutofit/>
          </a:bodyPr>
          <a:lstStyle/>
          <a:p>
            <a:pPr marL="0" lvl="0" indent="0" algn="just"/>
            <a:r>
              <a:rPr lang="fr-FR" b="0" i="0" dirty="0">
                <a:solidFill>
                  <a:srgbClr val="374151"/>
                </a:solidFill>
                <a:effectLst/>
                <a:latin typeface="Söhne"/>
              </a:rPr>
              <a:t>La Nouvelle Économie Classique, représentée par des économistes comme Robert Lucas, se concentre sur l'idée que les gens prennent des décisions économiques en utilisant des informations logiques et anticipent de manière rationnelle les événements futurs. Selon cette approche, l'efficacité des politiques économiques qui cherchent à influencer ces décisions est limitée, car les individus réagissent de manière prévisible en fonction de leurs attentes.</a:t>
            </a:r>
            <a:endParaRPr dirty="0"/>
          </a:p>
        </p:txBody>
      </p:sp>
      <p:sp>
        <p:nvSpPr>
          <p:cNvPr id="1081" name="Google Shape;1081;p46"/>
          <p:cNvSpPr txBox="1">
            <a:spLocks noGrp="1"/>
          </p:cNvSpPr>
          <p:nvPr>
            <p:ph type="subTitle" idx="5"/>
          </p:nvPr>
        </p:nvSpPr>
        <p:spPr>
          <a:xfrm>
            <a:off x="5989002" y="1838996"/>
            <a:ext cx="3075722" cy="3304504"/>
          </a:xfrm>
          <a:prstGeom prst="rect">
            <a:avLst/>
          </a:prstGeom>
        </p:spPr>
        <p:txBody>
          <a:bodyPr spcFirstLastPara="1" wrap="square" lIns="91425" tIns="91425" rIns="91425" bIns="91425" anchor="t" anchorCtr="0">
            <a:noAutofit/>
          </a:bodyPr>
          <a:lstStyle/>
          <a:p>
            <a:pPr marL="0" lvl="0" indent="0" algn="just">
              <a:buClr>
                <a:srgbClr val="45217B"/>
              </a:buClr>
              <a:buSzPts val="1100"/>
            </a:pPr>
            <a:r>
              <a:rPr lang="fr-FR" b="0" i="0" dirty="0">
                <a:solidFill>
                  <a:srgbClr val="374151"/>
                </a:solidFill>
                <a:effectLst/>
                <a:latin typeface="Söhne"/>
              </a:rPr>
              <a:t>Le monétarisme est une théorie économique qui met l'accent sur le rôle crucial de la quantité d'argent en circulation dans une économie. Les monétaristes, tels que Milton Friedman, croient que la croissance de la masse monétaire influence l'inflation et l'activité économique. Selon cette perspective, la maîtrise de la masse monétaire est essentielle pour stabiliser l'économie.</a:t>
            </a:r>
            <a:endParaRPr dirty="0"/>
          </a:p>
        </p:txBody>
      </p:sp>
      <p:grpSp>
        <p:nvGrpSpPr>
          <p:cNvPr id="1083" name="Google Shape;1083;p46"/>
          <p:cNvGrpSpPr/>
          <p:nvPr/>
        </p:nvGrpSpPr>
        <p:grpSpPr>
          <a:xfrm>
            <a:off x="3712392" y="1375381"/>
            <a:ext cx="2340838" cy="1415141"/>
            <a:chOff x="1629925" y="1892625"/>
            <a:chExt cx="4486775" cy="3287750"/>
          </a:xfrm>
        </p:grpSpPr>
        <p:sp>
          <p:nvSpPr>
            <p:cNvPr id="1084" name="Google Shape;1084;p46"/>
            <p:cNvSpPr/>
            <p:nvPr/>
          </p:nvSpPr>
          <p:spPr>
            <a:xfrm>
              <a:off x="2284300" y="1892625"/>
              <a:ext cx="3009675" cy="1924750"/>
            </a:xfrm>
            <a:custGeom>
              <a:avLst/>
              <a:gdLst/>
              <a:ahLst/>
              <a:cxnLst/>
              <a:rect l="l" t="t" r="r" b="b"/>
              <a:pathLst>
                <a:path w="120387" h="76990" extrusionOk="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a:off x="2606137" y="2098099"/>
              <a:ext cx="2534349" cy="1573000"/>
            </a:xfrm>
            <a:custGeom>
              <a:avLst/>
              <a:gdLst/>
              <a:ahLst/>
              <a:cxnLst/>
              <a:rect l="l" t="t" r="r" b="b"/>
              <a:pathLst>
                <a:path w="101374" h="62920" extrusionOk="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a:off x="2687925" y="2217025"/>
              <a:ext cx="1954750" cy="874000"/>
            </a:xfrm>
            <a:custGeom>
              <a:avLst/>
              <a:gdLst/>
              <a:ahLst/>
              <a:cxnLst/>
              <a:rect l="l" t="t" r="r" b="b"/>
              <a:pathLst>
                <a:path w="78190" h="34960" extrusionOk="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a:off x="3252500" y="3298825"/>
              <a:ext cx="40050" cy="37475"/>
            </a:xfrm>
            <a:custGeom>
              <a:avLst/>
              <a:gdLst/>
              <a:ahLst/>
              <a:cxnLst/>
              <a:rect l="l" t="t" r="r" b="b"/>
              <a:pathLst>
                <a:path w="1602" h="1499" extrusionOk="0">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a:off x="3310025" y="3232100"/>
              <a:ext cx="40900" cy="37475"/>
            </a:xfrm>
            <a:custGeom>
              <a:avLst/>
              <a:gdLst/>
              <a:ahLst/>
              <a:cxnLst/>
              <a:rect l="l" t="t" r="r" b="b"/>
              <a:pathLst>
                <a:path w="1636" h="1499" extrusionOk="0">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a:off x="3369250" y="3166225"/>
              <a:ext cx="40875" cy="37200"/>
            </a:xfrm>
            <a:custGeom>
              <a:avLst/>
              <a:gdLst/>
              <a:ahLst/>
              <a:cxnLst/>
              <a:rect l="l" t="t" r="r" b="b"/>
              <a:pathLst>
                <a:path w="1635" h="1488" extrusionOk="0">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a:off x="3430125" y="3102600"/>
              <a:ext cx="41725" cy="36000"/>
            </a:xfrm>
            <a:custGeom>
              <a:avLst/>
              <a:gdLst/>
              <a:ahLst/>
              <a:cxnLst/>
              <a:rect l="l" t="t" r="r" b="b"/>
              <a:pathLst>
                <a:path w="1669" h="1440" extrusionOk="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a:off x="3498500" y="3059975"/>
              <a:ext cx="47550" cy="27800"/>
            </a:xfrm>
            <a:custGeom>
              <a:avLst/>
              <a:gdLst/>
              <a:ahLst/>
              <a:cxnLst/>
              <a:rect l="l" t="t" r="r" b="b"/>
              <a:pathLst>
                <a:path w="1902" h="1112" extrusionOk="0">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6"/>
            <p:cNvSpPr/>
            <p:nvPr/>
          </p:nvSpPr>
          <p:spPr>
            <a:xfrm>
              <a:off x="3572725" y="3106200"/>
              <a:ext cx="42550" cy="36575"/>
            </a:xfrm>
            <a:custGeom>
              <a:avLst/>
              <a:gdLst/>
              <a:ahLst/>
              <a:cxnLst/>
              <a:rect l="l" t="t" r="r" b="b"/>
              <a:pathLst>
                <a:path w="1702" h="1463" extrusionOk="0">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6"/>
            <p:cNvSpPr/>
            <p:nvPr/>
          </p:nvSpPr>
          <p:spPr>
            <a:xfrm>
              <a:off x="3635275" y="3168950"/>
              <a:ext cx="42550" cy="36150"/>
            </a:xfrm>
            <a:custGeom>
              <a:avLst/>
              <a:gdLst/>
              <a:ahLst/>
              <a:cxnLst/>
              <a:rect l="l" t="t" r="r" b="b"/>
              <a:pathLst>
                <a:path w="1702" h="1446" extrusionOk="0">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3704475" y="3161850"/>
              <a:ext cx="41725" cy="36775"/>
            </a:xfrm>
            <a:custGeom>
              <a:avLst/>
              <a:gdLst/>
              <a:ahLst/>
              <a:cxnLst/>
              <a:rect l="l" t="t" r="r" b="b"/>
              <a:pathLst>
                <a:path w="1669" h="1471" extrusionOk="0">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765350" y="3097825"/>
              <a:ext cx="40900" cy="37200"/>
            </a:xfrm>
            <a:custGeom>
              <a:avLst/>
              <a:gdLst/>
              <a:ahLst/>
              <a:cxnLst/>
              <a:rect l="l" t="t" r="r" b="b"/>
              <a:pathLst>
                <a:path w="1636" h="1488" extrusionOk="0">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825400" y="3031950"/>
              <a:ext cx="40900" cy="38025"/>
            </a:xfrm>
            <a:custGeom>
              <a:avLst/>
              <a:gdLst/>
              <a:ahLst/>
              <a:cxnLst/>
              <a:rect l="l" t="t" r="r" b="b"/>
              <a:pathLst>
                <a:path w="1636" h="1521" extrusionOk="0">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3884600" y="2966075"/>
              <a:ext cx="40900" cy="37200"/>
            </a:xfrm>
            <a:custGeom>
              <a:avLst/>
              <a:gdLst/>
              <a:ahLst/>
              <a:cxnLst/>
              <a:rect l="l" t="t" r="r" b="b"/>
              <a:pathLst>
                <a:path w="1636" h="1488" extrusionOk="0">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3944650" y="2901050"/>
              <a:ext cx="41725" cy="36575"/>
            </a:xfrm>
            <a:custGeom>
              <a:avLst/>
              <a:gdLst/>
              <a:ahLst/>
              <a:cxnLst/>
              <a:rect l="l" t="t" r="r" b="b"/>
              <a:pathLst>
                <a:path w="1669" h="1463" extrusionOk="0">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4023050" y="2894550"/>
              <a:ext cx="45875" cy="30125"/>
            </a:xfrm>
            <a:custGeom>
              <a:avLst/>
              <a:gdLst/>
              <a:ahLst/>
              <a:cxnLst/>
              <a:rect l="l" t="t" r="r" b="b"/>
              <a:pathLst>
                <a:path w="1835" h="1205" extrusionOk="0">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4093925" y="2944975"/>
              <a:ext cx="42550" cy="36025"/>
            </a:xfrm>
            <a:custGeom>
              <a:avLst/>
              <a:gdLst/>
              <a:ahLst/>
              <a:cxnLst/>
              <a:rect l="l" t="t" r="r" b="b"/>
              <a:pathLst>
                <a:path w="1702" h="1441" extrusionOk="0">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4163150" y="2998725"/>
              <a:ext cx="46725" cy="29425"/>
            </a:xfrm>
            <a:custGeom>
              <a:avLst/>
              <a:gdLst/>
              <a:ahLst/>
              <a:cxnLst/>
              <a:rect l="l" t="t" r="r" b="b"/>
              <a:pathLst>
                <a:path w="1869" h="1177" extrusionOk="0">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4247375" y="2982075"/>
              <a:ext cx="44225" cy="33775"/>
            </a:xfrm>
            <a:custGeom>
              <a:avLst/>
              <a:gdLst/>
              <a:ahLst/>
              <a:cxnLst/>
              <a:rect l="l" t="t" r="r" b="b"/>
              <a:pathLst>
                <a:path w="1769" h="1351" extrusionOk="0">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6"/>
            <p:cNvSpPr/>
            <p:nvPr/>
          </p:nvSpPr>
          <p:spPr>
            <a:xfrm>
              <a:off x="4316575" y="2926350"/>
              <a:ext cx="43400" cy="35300"/>
            </a:xfrm>
            <a:custGeom>
              <a:avLst/>
              <a:gdLst/>
              <a:ahLst/>
              <a:cxnLst/>
              <a:rect l="l" t="t" r="r" b="b"/>
              <a:pathLst>
                <a:path w="1736" h="1412" extrusionOk="0">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6"/>
            <p:cNvSpPr/>
            <p:nvPr/>
          </p:nvSpPr>
          <p:spPr>
            <a:xfrm>
              <a:off x="4382475" y="2866600"/>
              <a:ext cx="42550" cy="36000"/>
            </a:xfrm>
            <a:custGeom>
              <a:avLst/>
              <a:gdLst/>
              <a:ahLst/>
              <a:cxnLst/>
              <a:rect l="l" t="t" r="r" b="b"/>
              <a:pathLst>
                <a:path w="1702" h="1440" extrusionOk="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6"/>
            <p:cNvSpPr/>
            <p:nvPr/>
          </p:nvSpPr>
          <p:spPr>
            <a:xfrm>
              <a:off x="4446675" y="2804525"/>
              <a:ext cx="41725" cy="36375"/>
            </a:xfrm>
            <a:custGeom>
              <a:avLst/>
              <a:gdLst/>
              <a:ahLst/>
              <a:cxnLst/>
              <a:rect l="l" t="t" r="r" b="b"/>
              <a:pathLst>
                <a:path w="1669" h="1455" extrusionOk="0">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6"/>
            <p:cNvSpPr/>
            <p:nvPr/>
          </p:nvSpPr>
          <p:spPr>
            <a:xfrm>
              <a:off x="4509225" y="2741125"/>
              <a:ext cx="41725" cy="37025"/>
            </a:xfrm>
            <a:custGeom>
              <a:avLst/>
              <a:gdLst/>
              <a:ahLst/>
              <a:cxnLst/>
              <a:rect l="l" t="t" r="r" b="b"/>
              <a:pathLst>
                <a:path w="1669" h="1481" extrusionOk="0">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6"/>
            <p:cNvSpPr/>
            <p:nvPr/>
          </p:nvSpPr>
          <p:spPr>
            <a:xfrm>
              <a:off x="4570925" y="2676700"/>
              <a:ext cx="40900" cy="37225"/>
            </a:xfrm>
            <a:custGeom>
              <a:avLst/>
              <a:gdLst/>
              <a:ahLst/>
              <a:cxnLst/>
              <a:rect l="l" t="t" r="r" b="b"/>
              <a:pathLst>
                <a:path w="1636" h="1489" extrusionOk="0">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6"/>
            <p:cNvSpPr/>
            <p:nvPr/>
          </p:nvSpPr>
          <p:spPr>
            <a:xfrm>
              <a:off x="4630975" y="2611375"/>
              <a:ext cx="40900" cy="37475"/>
            </a:xfrm>
            <a:custGeom>
              <a:avLst/>
              <a:gdLst/>
              <a:ahLst/>
              <a:cxnLst/>
              <a:rect l="l" t="t" r="r" b="b"/>
              <a:pathLst>
                <a:path w="1636" h="1499" extrusionOk="0">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6"/>
            <p:cNvSpPr/>
            <p:nvPr/>
          </p:nvSpPr>
          <p:spPr>
            <a:xfrm>
              <a:off x="4686850" y="2564700"/>
              <a:ext cx="25050" cy="19625"/>
            </a:xfrm>
            <a:custGeom>
              <a:avLst/>
              <a:gdLst/>
              <a:ahLst/>
              <a:cxnLst/>
              <a:rect l="l" t="t" r="r" b="b"/>
              <a:pathLst>
                <a:path w="1002" h="785" extrusionOk="0">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6"/>
            <p:cNvSpPr/>
            <p:nvPr/>
          </p:nvSpPr>
          <p:spPr>
            <a:xfrm>
              <a:off x="4577600" y="2500575"/>
              <a:ext cx="216025" cy="180275"/>
            </a:xfrm>
            <a:custGeom>
              <a:avLst/>
              <a:gdLst/>
              <a:ahLst/>
              <a:cxnLst/>
              <a:rect l="l" t="t" r="r" b="b"/>
              <a:pathLst>
                <a:path w="8641" h="7211" extrusionOk="0">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6"/>
            <p:cNvSpPr/>
            <p:nvPr/>
          </p:nvSpPr>
          <p:spPr>
            <a:xfrm>
              <a:off x="5055450" y="4082250"/>
              <a:ext cx="1061250" cy="1082275"/>
            </a:xfrm>
            <a:custGeom>
              <a:avLst/>
              <a:gdLst/>
              <a:ahLst/>
              <a:cxnLst/>
              <a:rect l="l" t="t" r="r" b="b"/>
              <a:pathLst>
                <a:path w="42450" h="43291" extrusionOk="0">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6"/>
            <p:cNvSpPr/>
            <p:nvPr/>
          </p:nvSpPr>
          <p:spPr>
            <a:xfrm>
              <a:off x="4878850" y="3060550"/>
              <a:ext cx="754525" cy="1000925"/>
            </a:xfrm>
            <a:custGeom>
              <a:avLst/>
              <a:gdLst/>
              <a:ahLst/>
              <a:cxnLst/>
              <a:rect l="l" t="t" r="r" b="b"/>
              <a:pathLst>
                <a:path w="30181" h="40037" extrusionOk="0">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6"/>
            <p:cNvSpPr/>
            <p:nvPr/>
          </p:nvSpPr>
          <p:spPr>
            <a:xfrm>
              <a:off x="5124675" y="4319125"/>
              <a:ext cx="145825" cy="107075"/>
            </a:xfrm>
            <a:custGeom>
              <a:avLst/>
              <a:gdLst/>
              <a:ahLst/>
              <a:cxnLst/>
              <a:rect l="l" t="t" r="r" b="b"/>
              <a:pathLst>
                <a:path w="5833" h="4283" extrusionOk="0">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6"/>
            <p:cNvSpPr/>
            <p:nvPr/>
          </p:nvSpPr>
          <p:spPr>
            <a:xfrm>
              <a:off x="5163025" y="4485075"/>
              <a:ext cx="145875" cy="107075"/>
            </a:xfrm>
            <a:custGeom>
              <a:avLst/>
              <a:gdLst/>
              <a:ahLst/>
              <a:cxnLst/>
              <a:rect l="l" t="t" r="r" b="b"/>
              <a:pathLst>
                <a:path w="5835" h="4283" extrusionOk="0">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6"/>
            <p:cNvSpPr/>
            <p:nvPr/>
          </p:nvSpPr>
          <p:spPr>
            <a:xfrm>
              <a:off x="5223075" y="4657700"/>
              <a:ext cx="145850" cy="107075"/>
            </a:xfrm>
            <a:custGeom>
              <a:avLst/>
              <a:gdLst/>
              <a:ahLst/>
              <a:cxnLst/>
              <a:rect l="l" t="t" r="r" b="b"/>
              <a:pathLst>
                <a:path w="5834" h="4283" extrusionOk="0">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6"/>
            <p:cNvSpPr/>
            <p:nvPr/>
          </p:nvSpPr>
          <p:spPr>
            <a:xfrm>
              <a:off x="5115500" y="3948500"/>
              <a:ext cx="568750" cy="280825"/>
            </a:xfrm>
            <a:custGeom>
              <a:avLst/>
              <a:gdLst/>
              <a:ahLst/>
              <a:cxnLst/>
              <a:rect l="l" t="t" r="r" b="b"/>
              <a:pathLst>
                <a:path w="22750" h="11233" extrusionOk="0">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6"/>
            <p:cNvSpPr/>
            <p:nvPr/>
          </p:nvSpPr>
          <p:spPr>
            <a:xfrm>
              <a:off x="4949550" y="3310750"/>
              <a:ext cx="140125" cy="155025"/>
            </a:xfrm>
            <a:custGeom>
              <a:avLst/>
              <a:gdLst/>
              <a:ahLst/>
              <a:cxnLst/>
              <a:rect l="l" t="t" r="r" b="b"/>
              <a:pathLst>
                <a:path w="5605" h="6201" extrusionOk="0">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6"/>
            <p:cNvSpPr/>
            <p:nvPr/>
          </p:nvSpPr>
          <p:spPr>
            <a:xfrm>
              <a:off x="4971225" y="3417625"/>
              <a:ext cx="114275" cy="48000"/>
            </a:xfrm>
            <a:custGeom>
              <a:avLst/>
              <a:gdLst/>
              <a:ahLst/>
              <a:cxnLst/>
              <a:rect l="l" t="t" r="r" b="b"/>
              <a:pathLst>
                <a:path w="4571" h="1920" extrusionOk="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6"/>
            <p:cNvSpPr/>
            <p:nvPr/>
          </p:nvSpPr>
          <p:spPr>
            <a:xfrm>
              <a:off x="2451100" y="2598125"/>
              <a:ext cx="58400" cy="423675"/>
            </a:xfrm>
            <a:custGeom>
              <a:avLst/>
              <a:gdLst/>
              <a:ahLst/>
              <a:cxnLst/>
              <a:rect l="l" t="t" r="r" b="b"/>
              <a:pathLst>
                <a:path w="2336" h="16947" extrusionOk="0">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6"/>
            <p:cNvSpPr/>
            <p:nvPr/>
          </p:nvSpPr>
          <p:spPr>
            <a:xfrm>
              <a:off x="1629925" y="4098950"/>
              <a:ext cx="1062200" cy="1081425"/>
            </a:xfrm>
            <a:custGeom>
              <a:avLst/>
              <a:gdLst/>
              <a:ahLst/>
              <a:cxnLst/>
              <a:rect l="l" t="t" r="r" b="b"/>
              <a:pathLst>
                <a:path w="42488" h="43257" extrusionOk="0">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6"/>
            <p:cNvSpPr/>
            <p:nvPr/>
          </p:nvSpPr>
          <p:spPr>
            <a:xfrm>
              <a:off x="2477075" y="4335800"/>
              <a:ext cx="145825" cy="107075"/>
            </a:xfrm>
            <a:custGeom>
              <a:avLst/>
              <a:gdLst/>
              <a:ahLst/>
              <a:cxnLst/>
              <a:rect l="l" t="t" r="r" b="b"/>
              <a:pathLst>
                <a:path w="5833" h="4283" extrusionOk="0">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6"/>
            <p:cNvSpPr/>
            <p:nvPr/>
          </p:nvSpPr>
          <p:spPr>
            <a:xfrm>
              <a:off x="2512350" y="4365100"/>
              <a:ext cx="28475" cy="28650"/>
            </a:xfrm>
            <a:custGeom>
              <a:avLst/>
              <a:gdLst/>
              <a:ahLst/>
              <a:cxnLst/>
              <a:rect l="l" t="t" r="r" b="b"/>
              <a:pathLst>
                <a:path w="1139" h="1146" extrusionOk="0">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6"/>
            <p:cNvSpPr/>
            <p:nvPr/>
          </p:nvSpPr>
          <p:spPr>
            <a:xfrm>
              <a:off x="2438050" y="4501750"/>
              <a:ext cx="145650" cy="107250"/>
            </a:xfrm>
            <a:custGeom>
              <a:avLst/>
              <a:gdLst/>
              <a:ahLst/>
              <a:cxnLst/>
              <a:rect l="l" t="t" r="r" b="b"/>
              <a:pathLst>
                <a:path w="5826" h="4290" extrusionOk="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6"/>
            <p:cNvSpPr/>
            <p:nvPr/>
          </p:nvSpPr>
          <p:spPr>
            <a:xfrm>
              <a:off x="2377800" y="4674375"/>
              <a:ext cx="145875" cy="107075"/>
            </a:xfrm>
            <a:custGeom>
              <a:avLst/>
              <a:gdLst/>
              <a:ahLst/>
              <a:cxnLst/>
              <a:rect l="l" t="t" r="r" b="b"/>
              <a:pathLst>
                <a:path w="5835" h="4283" extrusionOk="0">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6"/>
            <p:cNvSpPr/>
            <p:nvPr/>
          </p:nvSpPr>
          <p:spPr>
            <a:xfrm>
              <a:off x="2063300" y="3965150"/>
              <a:ext cx="568775" cy="280850"/>
            </a:xfrm>
            <a:custGeom>
              <a:avLst/>
              <a:gdLst/>
              <a:ahLst/>
              <a:cxnLst/>
              <a:rect l="l" t="t" r="r" b="b"/>
              <a:pathLst>
                <a:path w="22751" h="11234" extrusionOk="0">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6"/>
            <p:cNvSpPr/>
            <p:nvPr/>
          </p:nvSpPr>
          <p:spPr>
            <a:xfrm>
              <a:off x="2037450" y="2782175"/>
              <a:ext cx="1247500" cy="1336250"/>
            </a:xfrm>
            <a:custGeom>
              <a:avLst/>
              <a:gdLst/>
              <a:ahLst/>
              <a:cxnLst/>
              <a:rect l="l" t="t" r="r" b="b"/>
              <a:pathLst>
                <a:path w="49900" h="53450" extrusionOk="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6"/>
            <p:cNvSpPr/>
            <p:nvPr/>
          </p:nvSpPr>
          <p:spPr>
            <a:xfrm>
              <a:off x="2978975" y="2838825"/>
              <a:ext cx="143450" cy="158825"/>
            </a:xfrm>
            <a:custGeom>
              <a:avLst/>
              <a:gdLst/>
              <a:ahLst/>
              <a:cxnLst/>
              <a:rect l="l" t="t" r="r" b="b"/>
              <a:pathLst>
                <a:path w="5738" h="6353" extrusionOk="0">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46"/>
            <p:cNvSpPr/>
            <p:nvPr/>
          </p:nvSpPr>
          <p:spPr>
            <a:xfrm>
              <a:off x="2987300" y="2943550"/>
              <a:ext cx="113450" cy="54100"/>
            </a:xfrm>
            <a:custGeom>
              <a:avLst/>
              <a:gdLst/>
              <a:ahLst/>
              <a:cxnLst/>
              <a:rect l="l" t="t" r="r" b="b"/>
              <a:pathLst>
                <a:path w="4538" h="2164" extrusionOk="0">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307382" y="1094793"/>
            <a:ext cx="8179205" cy="572700"/>
          </a:xfrm>
          <a:prstGeom prst="rect">
            <a:avLst/>
          </a:prstGeom>
        </p:spPr>
        <p:txBody>
          <a:bodyPr spcFirstLastPara="1" wrap="square" lIns="91425" tIns="91425" rIns="91425" bIns="91425" anchor="t" anchorCtr="0">
            <a:noAutofit/>
          </a:bodyPr>
          <a:lstStyle/>
          <a:p>
            <a:pPr marL="342900" lvl="0"/>
            <a:r>
              <a:rPr lang="fr-FR" dirty="0"/>
              <a:t> Principaux Courants de Pensée en Macroéconomie </a:t>
            </a:r>
          </a:p>
        </p:txBody>
      </p:sp>
      <p:sp>
        <p:nvSpPr>
          <p:cNvPr id="1077" name="Google Shape;1077;p46"/>
          <p:cNvSpPr txBox="1">
            <a:spLocks noGrp="1"/>
          </p:cNvSpPr>
          <p:nvPr>
            <p:ph type="subTitle" idx="1"/>
          </p:nvPr>
        </p:nvSpPr>
        <p:spPr>
          <a:xfrm>
            <a:off x="811231" y="1905068"/>
            <a:ext cx="3178774" cy="454500"/>
          </a:xfrm>
          <a:prstGeom prst="rect">
            <a:avLst/>
          </a:prstGeom>
        </p:spPr>
        <p:txBody>
          <a:bodyPr spcFirstLastPara="1" wrap="square" lIns="91425" tIns="91425" rIns="91425" bIns="91425" anchor="t" anchorCtr="0">
            <a:noAutofit/>
          </a:bodyPr>
          <a:lstStyle/>
          <a:p>
            <a:r>
              <a:rPr lang="fr-FR" b="1" dirty="0"/>
              <a:t>L'économie du cycle réel :</a:t>
            </a:r>
            <a:br>
              <a:rPr lang="fr-FR" dirty="0"/>
            </a:br>
            <a:endParaRPr lang="fr-FR" dirty="0"/>
          </a:p>
        </p:txBody>
      </p:sp>
      <p:sp>
        <p:nvSpPr>
          <p:cNvPr id="1078" name="Google Shape;1078;p46"/>
          <p:cNvSpPr txBox="1">
            <a:spLocks noGrp="1"/>
          </p:cNvSpPr>
          <p:nvPr>
            <p:ph type="subTitle" idx="2"/>
          </p:nvPr>
        </p:nvSpPr>
        <p:spPr>
          <a:xfrm>
            <a:off x="4941591" y="1859928"/>
            <a:ext cx="3853315" cy="745879"/>
          </a:xfrm>
          <a:prstGeom prst="rect">
            <a:avLst/>
          </a:prstGeom>
        </p:spPr>
        <p:txBody>
          <a:bodyPr spcFirstLastPara="1" wrap="square" lIns="91425" tIns="91425" rIns="91425" bIns="91425" anchor="t" anchorCtr="0">
            <a:noAutofit/>
          </a:bodyPr>
          <a:lstStyle/>
          <a:p>
            <a:pPr marL="0" lvl="0" indent="0"/>
            <a:r>
              <a:rPr lang="fr-FR" b="1" dirty="0"/>
              <a:t>Économie du Marché Financier :</a:t>
            </a:r>
            <a:endParaRPr lang="fr-FR" dirty="0"/>
          </a:p>
        </p:txBody>
      </p:sp>
      <p:sp>
        <p:nvSpPr>
          <p:cNvPr id="1081" name="Google Shape;1081;p46"/>
          <p:cNvSpPr txBox="1">
            <a:spLocks noGrp="1"/>
          </p:cNvSpPr>
          <p:nvPr>
            <p:ph type="subTitle" idx="5"/>
          </p:nvPr>
        </p:nvSpPr>
        <p:spPr>
          <a:xfrm>
            <a:off x="4708103" y="2251673"/>
            <a:ext cx="4210069" cy="2860582"/>
          </a:xfrm>
          <a:prstGeom prst="rect">
            <a:avLst/>
          </a:prstGeom>
        </p:spPr>
        <p:txBody>
          <a:bodyPr spcFirstLastPara="1" wrap="square" lIns="91425" tIns="91425" rIns="91425" bIns="91425" anchor="t" anchorCtr="0">
            <a:noAutofit/>
          </a:bodyPr>
          <a:lstStyle/>
          <a:p>
            <a:pPr marL="0" lvl="0" indent="0" algn="just"/>
            <a:r>
              <a:rPr lang="fr-FR" b="0" i="0" dirty="0">
                <a:solidFill>
                  <a:srgbClr val="374151"/>
                </a:solidFill>
                <a:effectLst/>
                <a:latin typeface="Söhne"/>
              </a:rPr>
              <a:t>L'économie du marché financier concerne la manière dont les gens achètent et vendent des choses comme les actions (parties d'une entreprise) et les obligations (sorte de prêt). C'est comme un grand supermarché où les gens échangent des morceaux de propriété des entreprises ou prêtent de l'argent en utilisant des titres. L'économie du marché financier examine comment ces échanges influent sur l'ensemble de l'économie.</a:t>
            </a:r>
            <a:endParaRPr lang="fr-FR" dirty="0"/>
          </a:p>
        </p:txBody>
      </p:sp>
      <p:grpSp>
        <p:nvGrpSpPr>
          <p:cNvPr id="1083" name="Google Shape;1083;p46"/>
          <p:cNvGrpSpPr/>
          <p:nvPr/>
        </p:nvGrpSpPr>
        <p:grpSpPr>
          <a:xfrm>
            <a:off x="3491880" y="51399"/>
            <a:ext cx="2304256" cy="1224207"/>
            <a:chOff x="1629925" y="1892625"/>
            <a:chExt cx="4486775" cy="3287750"/>
          </a:xfrm>
        </p:grpSpPr>
        <p:sp>
          <p:nvSpPr>
            <p:cNvPr id="1084" name="Google Shape;1084;p46"/>
            <p:cNvSpPr/>
            <p:nvPr/>
          </p:nvSpPr>
          <p:spPr>
            <a:xfrm>
              <a:off x="2284300" y="1892625"/>
              <a:ext cx="3009675" cy="1924750"/>
            </a:xfrm>
            <a:custGeom>
              <a:avLst/>
              <a:gdLst/>
              <a:ahLst/>
              <a:cxnLst/>
              <a:rect l="l" t="t" r="r" b="b"/>
              <a:pathLst>
                <a:path w="120387" h="76990" extrusionOk="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a:off x="2606137" y="2098099"/>
              <a:ext cx="2534349" cy="1573000"/>
            </a:xfrm>
            <a:custGeom>
              <a:avLst/>
              <a:gdLst/>
              <a:ahLst/>
              <a:cxnLst/>
              <a:rect l="l" t="t" r="r" b="b"/>
              <a:pathLst>
                <a:path w="101374" h="62920" extrusionOk="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a:off x="2687925" y="2217025"/>
              <a:ext cx="1954750" cy="874000"/>
            </a:xfrm>
            <a:custGeom>
              <a:avLst/>
              <a:gdLst/>
              <a:ahLst/>
              <a:cxnLst/>
              <a:rect l="l" t="t" r="r" b="b"/>
              <a:pathLst>
                <a:path w="78190" h="34960" extrusionOk="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a:off x="3252500" y="3298825"/>
              <a:ext cx="40050" cy="37475"/>
            </a:xfrm>
            <a:custGeom>
              <a:avLst/>
              <a:gdLst/>
              <a:ahLst/>
              <a:cxnLst/>
              <a:rect l="l" t="t" r="r" b="b"/>
              <a:pathLst>
                <a:path w="1602" h="1499" extrusionOk="0">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a:off x="3310025" y="3232100"/>
              <a:ext cx="40900" cy="37475"/>
            </a:xfrm>
            <a:custGeom>
              <a:avLst/>
              <a:gdLst/>
              <a:ahLst/>
              <a:cxnLst/>
              <a:rect l="l" t="t" r="r" b="b"/>
              <a:pathLst>
                <a:path w="1636" h="1499" extrusionOk="0">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a:off x="3369250" y="3166225"/>
              <a:ext cx="40875" cy="37200"/>
            </a:xfrm>
            <a:custGeom>
              <a:avLst/>
              <a:gdLst/>
              <a:ahLst/>
              <a:cxnLst/>
              <a:rect l="l" t="t" r="r" b="b"/>
              <a:pathLst>
                <a:path w="1635" h="1488" extrusionOk="0">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a:off x="3430125" y="3102600"/>
              <a:ext cx="41725" cy="36000"/>
            </a:xfrm>
            <a:custGeom>
              <a:avLst/>
              <a:gdLst/>
              <a:ahLst/>
              <a:cxnLst/>
              <a:rect l="l" t="t" r="r" b="b"/>
              <a:pathLst>
                <a:path w="1669" h="1440" extrusionOk="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a:off x="3498500" y="3059975"/>
              <a:ext cx="47550" cy="27800"/>
            </a:xfrm>
            <a:custGeom>
              <a:avLst/>
              <a:gdLst/>
              <a:ahLst/>
              <a:cxnLst/>
              <a:rect l="l" t="t" r="r" b="b"/>
              <a:pathLst>
                <a:path w="1902" h="1112" extrusionOk="0">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6"/>
            <p:cNvSpPr/>
            <p:nvPr/>
          </p:nvSpPr>
          <p:spPr>
            <a:xfrm>
              <a:off x="3572725" y="3106200"/>
              <a:ext cx="42550" cy="36575"/>
            </a:xfrm>
            <a:custGeom>
              <a:avLst/>
              <a:gdLst/>
              <a:ahLst/>
              <a:cxnLst/>
              <a:rect l="l" t="t" r="r" b="b"/>
              <a:pathLst>
                <a:path w="1702" h="1463" extrusionOk="0">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6"/>
            <p:cNvSpPr/>
            <p:nvPr/>
          </p:nvSpPr>
          <p:spPr>
            <a:xfrm>
              <a:off x="3635275" y="3168950"/>
              <a:ext cx="42550" cy="36150"/>
            </a:xfrm>
            <a:custGeom>
              <a:avLst/>
              <a:gdLst/>
              <a:ahLst/>
              <a:cxnLst/>
              <a:rect l="l" t="t" r="r" b="b"/>
              <a:pathLst>
                <a:path w="1702" h="1446" extrusionOk="0">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3704475" y="3161850"/>
              <a:ext cx="41725" cy="36775"/>
            </a:xfrm>
            <a:custGeom>
              <a:avLst/>
              <a:gdLst/>
              <a:ahLst/>
              <a:cxnLst/>
              <a:rect l="l" t="t" r="r" b="b"/>
              <a:pathLst>
                <a:path w="1669" h="1471" extrusionOk="0">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765350" y="3097825"/>
              <a:ext cx="40900" cy="37200"/>
            </a:xfrm>
            <a:custGeom>
              <a:avLst/>
              <a:gdLst/>
              <a:ahLst/>
              <a:cxnLst/>
              <a:rect l="l" t="t" r="r" b="b"/>
              <a:pathLst>
                <a:path w="1636" h="1488" extrusionOk="0">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825400" y="3031950"/>
              <a:ext cx="40900" cy="38025"/>
            </a:xfrm>
            <a:custGeom>
              <a:avLst/>
              <a:gdLst/>
              <a:ahLst/>
              <a:cxnLst/>
              <a:rect l="l" t="t" r="r" b="b"/>
              <a:pathLst>
                <a:path w="1636" h="1521" extrusionOk="0">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3884600" y="2966075"/>
              <a:ext cx="40900" cy="37200"/>
            </a:xfrm>
            <a:custGeom>
              <a:avLst/>
              <a:gdLst/>
              <a:ahLst/>
              <a:cxnLst/>
              <a:rect l="l" t="t" r="r" b="b"/>
              <a:pathLst>
                <a:path w="1636" h="1488" extrusionOk="0">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3944650" y="2901050"/>
              <a:ext cx="41725" cy="36575"/>
            </a:xfrm>
            <a:custGeom>
              <a:avLst/>
              <a:gdLst/>
              <a:ahLst/>
              <a:cxnLst/>
              <a:rect l="l" t="t" r="r" b="b"/>
              <a:pathLst>
                <a:path w="1669" h="1463" extrusionOk="0">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4023050" y="2894550"/>
              <a:ext cx="45875" cy="30125"/>
            </a:xfrm>
            <a:custGeom>
              <a:avLst/>
              <a:gdLst/>
              <a:ahLst/>
              <a:cxnLst/>
              <a:rect l="l" t="t" r="r" b="b"/>
              <a:pathLst>
                <a:path w="1835" h="1205" extrusionOk="0">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4093925" y="2944975"/>
              <a:ext cx="42550" cy="36025"/>
            </a:xfrm>
            <a:custGeom>
              <a:avLst/>
              <a:gdLst/>
              <a:ahLst/>
              <a:cxnLst/>
              <a:rect l="l" t="t" r="r" b="b"/>
              <a:pathLst>
                <a:path w="1702" h="1441" extrusionOk="0">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4163150" y="2998725"/>
              <a:ext cx="46725" cy="29425"/>
            </a:xfrm>
            <a:custGeom>
              <a:avLst/>
              <a:gdLst/>
              <a:ahLst/>
              <a:cxnLst/>
              <a:rect l="l" t="t" r="r" b="b"/>
              <a:pathLst>
                <a:path w="1869" h="1177" extrusionOk="0">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4247375" y="2982075"/>
              <a:ext cx="44225" cy="33775"/>
            </a:xfrm>
            <a:custGeom>
              <a:avLst/>
              <a:gdLst/>
              <a:ahLst/>
              <a:cxnLst/>
              <a:rect l="l" t="t" r="r" b="b"/>
              <a:pathLst>
                <a:path w="1769" h="1351" extrusionOk="0">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6"/>
            <p:cNvSpPr/>
            <p:nvPr/>
          </p:nvSpPr>
          <p:spPr>
            <a:xfrm>
              <a:off x="4316575" y="2926350"/>
              <a:ext cx="43400" cy="35300"/>
            </a:xfrm>
            <a:custGeom>
              <a:avLst/>
              <a:gdLst/>
              <a:ahLst/>
              <a:cxnLst/>
              <a:rect l="l" t="t" r="r" b="b"/>
              <a:pathLst>
                <a:path w="1736" h="1412" extrusionOk="0">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6"/>
            <p:cNvSpPr/>
            <p:nvPr/>
          </p:nvSpPr>
          <p:spPr>
            <a:xfrm>
              <a:off x="4382475" y="2866600"/>
              <a:ext cx="42550" cy="36000"/>
            </a:xfrm>
            <a:custGeom>
              <a:avLst/>
              <a:gdLst/>
              <a:ahLst/>
              <a:cxnLst/>
              <a:rect l="l" t="t" r="r" b="b"/>
              <a:pathLst>
                <a:path w="1702" h="1440" extrusionOk="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6"/>
            <p:cNvSpPr/>
            <p:nvPr/>
          </p:nvSpPr>
          <p:spPr>
            <a:xfrm>
              <a:off x="4446675" y="2804525"/>
              <a:ext cx="41725" cy="36375"/>
            </a:xfrm>
            <a:custGeom>
              <a:avLst/>
              <a:gdLst/>
              <a:ahLst/>
              <a:cxnLst/>
              <a:rect l="l" t="t" r="r" b="b"/>
              <a:pathLst>
                <a:path w="1669" h="1455" extrusionOk="0">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6"/>
            <p:cNvSpPr/>
            <p:nvPr/>
          </p:nvSpPr>
          <p:spPr>
            <a:xfrm>
              <a:off x="4509225" y="2741125"/>
              <a:ext cx="41725" cy="37025"/>
            </a:xfrm>
            <a:custGeom>
              <a:avLst/>
              <a:gdLst/>
              <a:ahLst/>
              <a:cxnLst/>
              <a:rect l="l" t="t" r="r" b="b"/>
              <a:pathLst>
                <a:path w="1669" h="1481" extrusionOk="0">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6"/>
            <p:cNvSpPr/>
            <p:nvPr/>
          </p:nvSpPr>
          <p:spPr>
            <a:xfrm>
              <a:off x="4570925" y="2676700"/>
              <a:ext cx="40900" cy="37225"/>
            </a:xfrm>
            <a:custGeom>
              <a:avLst/>
              <a:gdLst/>
              <a:ahLst/>
              <a:cxnLst/>
              <a:rect l="l" t="t" r="r" b="b"/>
              <a:pathLst>
                <a:path w="1636" h="1489" extrusionOk="0">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6"/>
            <p:cNvSpPr/>
            <p:nvPr/>
          </p:nvSpPr>
          <p:spPr>
            <a:xfrm>
              <a:off x="4630975" y="2611375"/>
              <a:ext cx="40900" cy="37475"/>
            </a:xfrm>
            <a:custGeom>
              <a:avLst/>
              <a:gdLst/>
              <a:ahLst/>
              <a:cxnLst/>
              <a:rect l="l" t="t" r="r" b="b"/>
              <a:pathLst>
                <a:path w="1636" h="1499" extrusionOk="0">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6"/>
            <p:cNvSpPr/>
            <p:nvPr/>
          </p:nvSpPr>
          <p:spPr>
            <a:xfrm>
              <a:off x="4686850" y="2564700"/>
              <a:ext cx="25050" cy="19625"/>
            </a:xfrm>
            <a:custGeom>
              <a:avLst/>
              <a:gdLst/>
              <a:ahLst/>
              <a:cxnLst/>
              <a:rect l="l" t="t" r="r" b="b"/>
              <a:pathLst>
                <a:path w="1002" h="785" extrusionOk="0">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6"/>
            <p:cNvSpPr/>
            <p:nvPr/>
          </p:nvSpPr>
          <p:spPr>
            <a:xfrm>
              <a:off x="4577600" y="2500575"/>
              <a:ext cx="216025" cy="180275"/>
            </a:xfrm>
            <a:custGeom>
              <a:avLst/>
              <a:gdLst/>
              <a:ahLst/>
              <a:cxnLst/>
              <a:rect l="l" t="t" r="r" b="b"/>
              <a:pathLst>
                <a:path w="8641" h="7211" extrusionOk="0">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6"/>
            <p:cNvSpPr/>
            <p:nvPr/>
          </p:nvSpPr>
          <p:spPr>
            <a:xfrm>
              <a:off x="5055450" y="4082250"/>
              <a:ext cx="1061250" cy="1082275"/>
            </a:xfrm>
            <a:custGeom>
              <a:avLst/>
              <a:gdLst/>
              <a:ahLst/>
              <a:cxnLst/>
              <a:rect l="l" t="t" r="r" b="b"/>
              <a:pathLst>
                <a:path w="42450" h="43291" extrusionOk="0">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6"/>
            <p:cNvSpPr/>
            <p:nvPr/>
          </p:nvSpPr>
          <p:spPr>
            <a:xfrm>
              <a:off x="4878850" y="3060550"/>
              <a:ext cx="754525" cy="1000925"/>
            </a:xfrm>
            <a:custGeom>
              <a:avLst/>
              <a:gdLst/>
              <a:ahLst/>
              <a:cxnLst/>
              <a:rect l="l" t="t" r="r" b="b"/>
              <a:pathLst>
                <a:path w="30181" h="40037" extrusionOk="0">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6"/>
            <p:cNvSpPr/>
            <p:nvPr/>
          </p:nvSpPr>
          <p:spPr>
            <a:xfrm>
              <a:off x="5124675" y="4319125"/>
              <a:ext cx="145825" cy="107075"/>
            </a:xfrm>
            <a:custGeom>
              <a:avLst/>
              <a:gdLst/>
              <a:ahLst/>
              <a:cxnLst/>
              <a:rect l="l" t="t" r="r" b="b"/>
              <a:pathLst>
                <a:path w="5833" h="4283" extrusionOk="0">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6"/>
            <p:cNvSpPr/>
            <p:nvPr/>
          </p:nvSpPr>
          <p:spPr>
            <a:xfrm>
              <a:off x="5163025" y="4485075"/>
              <a:ext cx="145875" cy="107075"/>
            </a:xfrm>
            <a:custGeom>
              <a:avLst/>
              <a:gdLst/>
              <a:ahLst/>
              <a:cxnLst/>
              <a:rect l="l" t="t" r="r" b="b"/>
              <a:pathLst>
                <a:path w="5835" h="4283" extrusionOk="0">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6"/>
            <p:cNvSpPr/>
            <p:nvPr/>
          </p:nvSpPr>
          <p:spPr>
            <a:xfrm>
              <a:off x="5223075" y="4657700"/>
              <a:ext cx="145850" cy="107075"/>
            </a:xfrm>
            <a:custGeom>
              <a:avLst/>
              <a:gdLst/>
              <a:ahLst/>
              <a:cxnLst/>
              <a:rect l="l" t="t" r="r" b="b"/>
              <a:pathLst>
                <a:path w="5834" h="4283" extrusionOk="0">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6"/>
            <p:cNvSpPr/>
            <p:nvPr/>
          </p:nvSpPr>
          <p:spPr>
            <a:xfrm>
              <a:off x="5115500" y="3948500"/>
              <a:ext cx="568750" cy="280825"/>
            </a:xfrm>
            <a:custGeom>
              <a:avLst/>
              <a:gdLst/>
              <a:ahLst/>
              <a:cxnLst/>
              <a:rect l="l" t="t" r="r" b="b"/>
              <a:pathLst>
                <a:path w="22750" h="11233" extrusionOk="0">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6"/>
            <p:cNvSpPr/>
            <p:nvPr/>
          </p:nvSpPr>
          <p:spPr>
            <a:xfrm>
              <a:off x="4949550" y="3310750"/>
              <a:ext cx="140125" cy="155025"/>
            </a:xfrm>
            <a:custGeom>
              <a:avLst/>
              <a:gdLst/>
              <a:ahLst/>
              <a:cxnLst/>
              <a:rect l="l" t="t" r="r" b="b"/>
              <a:pathLst>
                <a:path w="5605" h="6201" extrusionOk="0">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6"/>
            <p:cNvSpPr/>
            <p:nvPr/>
          </p:nvSpPr>
          <p:spPr>
            <a:xfrm>
              <a:off x="4971225" y="3417625"/>
              <a:ext cx="114275" cy="48000"/>
            </a:xfrm>
            <a:custGeom>
              <a:avLst/>
              <a:gdLst/>
              <a:ahLst/>
              <a:cxnLst/>
              <a:rect l="l" t="t" r="r" b="b"/>
              <a:pathLst>
                <a:path w="4571" h="1920" extrusionOk="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6"/>
            <p:cNvSpPr/>
            <p:nvPr/>
          </p:nvSpPr>
          <p:spPr>
            <a:xfrm>
              <a:off x="2451100" y="2598125"/>
              <a:ext cx="58400" cy="423675"/>
            </a:xfrm>
            <a:custGeom>
              <a:avLst/>
              <a:gdLst/>
              <a:ahLst/>
              <a:cxnLst/>
              <a:rect l="l" t="t" r="r" b="b"/>
              <a:pathLst>
                <a:path w="2336" h="16947" extrusionOk="0">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6"/>
            <p:cNvSpPr/>
            <p:nvPr/>
          </p:nvSpPr>
          <p:spPr>
            <a:xfrm>
              <a:off x="1629925" y="4098950"/>
              <a:ext cx="1062200" cy="1081425"/>
            </a:xfrm>
            <a:custGeom>
              <a:avLst/>
              <a:gdLst/>
              <a:ahLst/>
              <a:cxnLst/>
              <a:rect l="l" t="t" r="r" b="b"/>
              <a:pathLst>
                <a:path w="42488" h="43257" extrusionOk="0">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6"/>
            <p:cNvSpPr/>
            <p:nvPr/>
          </p:nvSpPr>
          <p:spPr>
            <a:xfrm>
              <a:off x="2477075" y="4335800"/>
              <a:ext cx="145825" cy="107075"/>
            </a:xfrm>
            <a:custGeom>
              <a:avLst/>
              <a:gdLst/>
              <a:ahLst/>
              <a:cxnLst/>
              <a:rect l="l" t="t" r="r" b="b"/>
              <a:pathLst>
                <a:path w="5833" h="4283" extrusionOk="0">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6"/>
            <p:cNvSpPr/>
            <p:nvPr/>
          </p:nvSpPr>
          <p:spPr>
            <a:xfrm>
              <a:off x="2512350" y="4365100"/>
              <a:ext cx="28475" cy="28650"/>
            </a:xfrm>
            <a:custGeom>
              <a:avLst/>
              <a:gdLst/>
              <a:ahLst/>
              <a:cxnLst/>
              <a:rect l="l" t="t" r="r" b="b"/>
              <a:pathLst>
                <a:path w="1139" h="1146" extrusionOk="0">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6"/>
            <p:cNvSpPr/>
            <p:nvPr/>
          </p:nvSpPr>
          <p:spPr>
            <a:xfrm>
              <a:off x="2438050" y="4501750"/>
              <a:ext cx="145650" cy="107250"/>
            </a:xfrm>
            <a:custGeom>
              <a:avLst/>
              <a:gdLst/>
              <a:ahLst/>
              <a:cxnLst/>
              <a:rect l="l" t="t" r="r" b="b"/>
              <a:pathLst>
                <a:path w="5826" h="4290" extrusionOk="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6"/>
            <p:cNvSpPr/>
            <p:nvPr/>
          </p:nvSpPr>
          <p:spPr>
            <a:xfrm>
              <a:off x="2377800" y="4674375"/>
              <a:ext cx="145875" cy="107075"/>
            </a:xfrm>
            <a:custGeom>
              <a:avLst/>
              <a:gdLst/>
              <a:ahLst/>
              <a:cxnLst/>
              <a:rect l="l" t="t" r="r" b="b"/>
              <a:pathLst>
                <a:path w="5835" h="4283" extrusionOk="0">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6"/>
            <p:cNvSpPr/>
            <p:nvPr/>
          </p:nvSpPr>
          <p:spPr>
            <a:xfrm>
              <a:off x="2063300" y="3965150"/>
              <a:ext cx="568775" cy="280850"/>
            </a:xfrm>
            <a:custGeom>
              <a:avLst/>
              <a:gdLst/>
              <a:ahLst/>
              <a:cxnLst/>
              <a:rect l="l" t="t" r="r" b="b"/>
              <a:pathLst>
                <a:path w="22751" h="11234" extrusionOk="0">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6"/>
            <p:cNvSpPr/>
            <p:nvPr/>
          </p:nvSpPr>
          <p:spPr>
            <a:xfrm>
              <a:off x="2037450" y="2782175"/>
              <a:ext cx="1247500" cy="1336250"/>
            </a:xfrm>
            <a:custGeom>
              <a:avLst/>
              <a:gdLst/>
              <a:ahLst/>
              <a:cxnLst/>
              <a:rect l="l" t="t" r="r" b="b"/>
              <a:pathLst>
                <a:path w="49900" h="53450" extrusionOk="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6"/>
            <p:cNvSpPr/>
            <p:nvPr/>
          </p:nvSpPr>
          <p:spPr>
            <a:xfrm>
              <a:off x="2978975" y="2838825"/>
              <a:ext cx="143450" cy="158825"/>
            </a:xfrm>
            <a:custGeom>
              <a:avLst/>
              <a:gdLst/>
              <a:ahLst/>
              <a:cxnLst/>
              <a:rect l="l" t="t" r="r" b="b"/>
              <a:pathLst>
                <a:path w="5738" h="6353" extrusionOk="0">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46"/>
            <p:cNvSpPr/>
            <p:nvPr/>
          </p:nvSpPr>
          <p:spPr>
            <a:xfrm>
              <a:off x="2987300" y="2943550"/>
              <a:ext cx="113450" cy="54100"/>
            </a:xfrm>
            <a:custGeom>
              <a:avLst/>
              <a:gdLst/>
              <a:ahLst/>
              <a:cxnLst/>
              <a:rect l="l" t="t" r="r" b="b"/>
              <a:pathLst>
                <a:path w="4538" h="2164" extrusionOk="0">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1080;p46">
            <a:extLst>
              <a:ext uri="{FF2B5EF4-FFF2-40B4-BE49-F238E27FC236}">
                <a16:creationId xmlns:a16="http://schemas.microsoft.com/office/drawing/2014/main" id="{2E3AADB0-4515-1F43-E9F9-BCA78C409884}"/>
              </a:ext>
            </a:extLst>
          </p:cNvPr>
          <p:cNvSpPr txBox="1">
            <a:spLocks/>
          </p:cNvSpPr>
          <p:nvPr/>
        </p:nvSpPr>
        <p:spPr>
          <a:xfrm>
            <a:off x="174767" y="2271111"/>
            <a:ext cx="4327477" cy="2598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1800"/>
              <a:buFont typeface="Ubuntu"/>
              <a:buNone/>
              <a:defRPr sz="1600" b="0" i="0" u="none" strike="noStrike" cap="none">
                <a:solidFill>
                  <a:schemeClr val="accent3"/>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lgn="just"/>
            <a:r>
              <a:rPr lang="fr-FR" dirty="0">
                <a:solidFill>
                  <a:srgbClr val="374151"/>
                </a:solidFill>
                <a:latin typeface="Söhne"/>
              </a:rPr>
              <a:t>est une théorie qui se penche sur les fluctuations de l'activité économique à long terme. Elle met l'accent sur les changements dans la productivité et les facteurs réels de l'économie, tels que la technologie et les ressources. Contrairement à d'autres théories qui se concentrent sur la demande ou la monnaie, l'économie du cycle réel s'intéresse aux fluctuations causées par des changements dans la production réelle.</a:t>
            </a:r>
          </a:p>
        </p:txBody>
      </p:sp>
    </p:spTree>
    <p:extLst>
      <p:ext uri="{BB962C8B-B14F-4D97-AF65-F5344CB8AC3E}">
        <p14:creationId xmlns:p14="http://schemas.microsoft.com/office/powerpoint/2010/main" val="401955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827584" y="699542"/>
            <a:ext cx="3269757" cy="454500"/>
          </a:xfrm>
          <a:prstGeom prst="rect">
            <a:avLst/>
          </a:prstGeom>
          <a:ln>
            <a:noFill/>
          </a:ln>
        </p:spPr>
        <p:txBody>
          <a:bodyPr spcFirstLastPara="1" wrap="square" lIns="91425" tIns="91425" rIns="91425" bIns="91425" anchor="t" anchorCtr="0">
            <a:noAutofit/>
          </a:bodyPr>
          <a:lstStyle/>
          <a:p>
            <a:pPr marL="0" lvl="0" indent="0"/>
            <a:r>
              <a:rPr lang="en-CA" dirty="0"/>
              <a:t>SCIENCE ECONOMIQUE</a:t>
            </a:r>
            <a:endParaRPr dirty="0"/>
          </a:p>
        </p:txBody>
      </p:sp>
      <p:sp>
        <p:nvSpPr>
          <p:cNvPr id="721" name="Google Shape;721;p40"/>
          <p:cNvSpPr txBox="1">
            <a:spLocks noGrp="1"/>
          </p:cNvSpPr>
          <p:nvPr>
            <p:ph type="subTitle" idx="3"/>
          </p:nvPr>
        </p:nvSpPr>
        <p:spPr>
          <a:xfrm>
            <a:off x="5674605" y="627534"/>
            <a:ext cx="3456384" cy="454500"/>
          </a:xfrm>
          <a:prstGeom prst="rect">
            <a:avLst/>
          </a:prstGeom>
          <a:ln>
            <a:noFill/>
          </a:ln>
        </p:spPr>
        <p:txBody>
          <a:bodyPr spcFirstLastPara="1" wrap="square" lIns="91425" tIns="91425" rIns="91425" bIns="91425" anchor="t" anchorCtr="0">
            <a:noAutofit/>
          </a:bodyPr>
          <a:lstStyle/>
          <a:p>
            <a:pPr marL="0" lvl="0" indent="0"/>
            <a:r>
              <a:rPr lang="fr-FR" dirty="0"/>
              <a:t>MACROÉCONOMIE</a:t>
            </a:r>
            <a:endParaRPr dirty="0"/>
          </a:p>
        </p:txBody>
      </p:sp>
      <p:sp>
        <p:nvSpPr>
          <p:cNvPr id="722" name="Google Shape;722;p40"/>
          <p:cNvSpPr txBox="1">
            <a:spLocks noGrp="1"/>
          </p:cNvSpPr>
          <p:nvPr>
            <p:ph type="subTitle" idx="4"/>
          </p:nvPr>
        </p:nvSpPr>
        <p:spPr>
          <a:xfrm>
            <a:off x="1115616" y="2355726"/>
            <a:ext cx="2538900" cy="454500"/>
          </a:xfrm>
          <a:prstGeom prst="rect">
            <a:avLst/>
          </a:prstGeom>
          <a:ln>
            <a:noFill/>
          </a:ln>
        </p:spPr>
        <p:txBody>
          <a:bodyPr spcFirstLastPara="1" wrap="square" lIns="91425" tIns="91425" rIns="91425" bIns="91425" anchor="t" anchorCtr="0">
            <a:noAutofit/>
          </a:bodyPr>
          <a:lstStyle/>
          <a:p>
            <a:pPr marL="0" lvl="0" indent="0"/>
            <a:r>
              <a:rPr lang="fr-FR" dirty="0"/>
              <a:t>MICROÉCONOMIE</a:t>
            </a:r>
            <a:endParaRPr dirty="0"/>
          </a:p>
        </p:txBody>
      </p:sp>
      <p:sp>
        <p:nvSpPr>
          <p:cNvPr id="723" name="Google Shape;723;p40"/>
          <p:cNvSpPr txBox="1">
            <a:spLocks noGrp="1"/>
          </p:cNvSpPr>
          <p:nvPr>
            <p:ph type="subTitle" idx="5"/>
          </p:nvPr>
        </p:nvSpPr>
        <p:spPr>
          <a:xfrm>
            <a:off x="704616" y="1059582"/>
            <a:ext cx="4514158" cy="1152128"/>
          </a:xfrm>
          <a:prstGeom prst="rect">
            <a:avLst/>
          </a:prstGeom>
          <a:ln>
            <a:noFill/>
          </a:ln>
        </p:spPr>
        <p:txBody>
          <a:bodyPr spcFirstLastPara="1" wrap="square" lIns="91425" tIns="91425" rIns="91425" bIns="91425" anchor="t" anchorCtr="0">
            <a:noAutofit/>
          </a:bodyPr>
          <a:lstStyle/>
          <a:p>
            <a:pPr marL="342900" lvl="0">
              <a:buClr>
                <a:srgbClr val="384369"/>
              </a:buClr>
              <a:buSzPts val="1100"/>
              <a:buAutoNum type="arabicPeriod"/>
            </a:pPr>
            <a:r>
              <a:rPr lang="fr-FR" dirty="0"/>
              <a:t>Définition et origine du terme "économie" </a:t>
            </a:r>
          </a:p>
          <a:p>
            <a:pPr marL="342900" lvl="0">
              <a:buClr>
                <a:srgbClr val="384369"/>
              </a:buClr>
              <a:buSzPts val="1100"/>
              <a:buAutoNum type="arabicPeriod"/>
            </a:pPr>
            <a:r>
              <a:rPr lang="fr-FR" dirty="0"/>
              <a:t> Importance de l'Étude de l’Économie </a:t>
            </a:r>
          </a:p>
          <a:p>
            <a:pPr marL="342900" lvl="0">
              <a:buClr>
                <a:srgbClr val="384369"/>
              </a:buClr>
              <a:buSzPts val="1100"/>
              <a:buAutoNum type="arabicPeriod"/>
            </a:pPr>
            <a:r>
              <a:rPr lang="fr-FR" dirty="0"/>
              <a:t>Différentes Branches d'Études Économiques </a:t>
            </a:r>
          </a:p>
          <a:p>
            <a:pPr marL="0" lvl="0" indent="0">
              <a:buClr>
                <a:srgbClr val="384369"/>
              </a:buClr>
              <a:buSzPts val="1100"/>
            </a:pPr>
            <a:r>
              <a:rPr lang="fr-FR" dirty="0"/>
              <a:t> </a:t>
            </a:r>
            <a:endParaRPr dirty="0"/>
          </a:p>
        </p:txBody>
      </p:sp>
      <p:sp>
        <p:nvSpPr>
          <p:cNvPr id="725" name="Google Shape;725;p40"/>
          <p:cNvSpPr txBox="1">
            <a:spLocks noGrp="1"/>
          </p:cNvSpPr>
          <p:nvPr>
            <p:ph type="subTitle" idx="7"/>
          </p:nvPr>
        </p:nvSpPr>
        <p:spPr>
          <a:xfrm>
            <a:off x="5193682" y="1131590"/>
            <a:ext cx="4032448" cy="1801912"/>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Définition de la Macroéconomie </a:t>
            </a:r>
          </a:p>
          <a:p>
            <a:pPr marL="342900" lvl="0">
              <a:buAutoNum type="arabicPeriod"/>
            </a:pPr>
            <a:r>
              <a:rPr lang="fr-FR" dirty="0"/>
              <a:t>L’objectif de la Macroéconomie </a:t>
            </a:r>
          </a:p>
          <a:p>
            <a:pPr marL="342900" lvl="0">
              <a:buAutoNum type="arabicPeriod"/>
            </a:pPr>
            <a:r>
              <a:rPr lang="fr-FR" dirty="0"/>
              <a:t> Principaux Courants de Pensée en Macroéconomie </a:t>
            </a:r>
            <a:endParaRPr dirty="0"/>
          </a:p>
        </p:txBody>
      </p:sp>
      <p:sp>
        <p:nvSpPr>
          <p:cNvPr id="726" name="Google Shape;726;p40"/>
          <p:cNvSpPr txBox="1">
            <a:spLocks noGrp="1"/>
          </p:cNvSpPr>
          <p:nvPr>
            <p:ph type="subTitle" idx="8"/>
          </p:nvPr>
        </p:nvSpPr>
        <p:spPr>
          <a:xfrm>
            <a:off x="755576" y="2822872"/>
            <a:ext cx="3528392" cy="1103660"/>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Définition  de la Microéconomie</a:t>
            </a:r>
          </a:p>
          <a:p>
            <a:pPr marL="342900" lvl="0">
              <a:buAutoNum type="arabicPeriod"/>
            </a:pPr>
            <a:r>
              <a:rPr lang="fr-FR" dirty="0"/>
              <a:t> L’objectif de la Microéconomie</a:t>
            </a:r>
          </a:p>
          <a:p>
            <a:pPr marL="342900" lvl="0">
              <a:buAutoNum type="arabicPeriod"/>
            </a:pPr>
            <a:r>
              <a:rPr lang="en-CA" dirty="0"/>
              <a:t>Les fondamentaux </a:t>
            </a:r>
            <a:r>
              <a:rPr lang="fr-FR" dirty="0"/>
              <a:t>de la Microéconomie</a:t>
            </a:r>
            <a:endParaRPr dirty="0"/>
          </a:p>
        </p:txBody>
      </p:sp>
      <p:sp>
        <p:nvSpPr>
          <p:cNvPr id="727" name="Google Shape;727;p40"/>
          <p:cNvSpPr txBox="1">
            <a:spLocks noGrp="1"/>
          </p:cNvSpPr>
          <p:nvPr>
            <p:ph type="title"/>
          </p:nvPr>
        </p:nvSpPr>
        <p:spPr>
          <a:xfrm>
            <a:off x="179512" y="771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29" name="Google Shape;729;p40"/>
          <p:cNvSpPr txBox="1">
            <a:spLocks noGrp="1"/>
          </p:cNvSpPr>
          <p:nvPr>
            <p:ph type="title" idx="13"/>
          </p:nvPr>
        </p:nvSpPr>
        <p:spPr>
          <a:xfrm>
            <a:off x="323528" y="2427734"/>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30" name="Google Shape;730;p40"/>
          <p:cNvSpPr txBox="1">
            <a:spLocks noGrp="1"/>
          </p:cNvSpPr>
          <p:nvPr>
            <p:ph type="title" idx="14"/>
          </p:nvPr>
        </p:nvSpPr>
        <p:spPr>
          <a:xfrm>
            <a:off x="5044653" y="771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31" name="Google Shape;731;p40"/>
          <p:cNvSpPr txBox="1">
            <a:spLocks noGrp="1"/>
          </p:cNvSpPr>
          <p:nvPr>
            <p:ph type="title" idx="15"/>
          </p:nvPr>
        </p:nvSpPr>
        <p:spPr>
          <a:xfrm>
            <a:off x="683568"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dirty="0"/>
          </a:p>
        </p:txBody>
      </p:sp>
      <p:sp>
        <p:nvSpPr>
          <p:cNvPr id="732" name="Google Shape;732;p40"/>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r>
              <a:rPr lang="fr-FR" dirty="0"/>
              <a:t>CONCLUSION</a:t>
            </a:r>
            <a:endParaRPr dirty="0"/>
          </a:p>
        </p:txBody>
      </p:sp>
      <p:sp>
        <p:nvSpPr>
          <p:cNvPr id="733" name="Google Shape;733;p40"/>
          <p:cNvSpPr txBox="1">
            <a:spLocks noGrp="1"/>
          </p:cNvSpPr>
          <p:nvPr>
            <p:ph type="subTitle" idx="17"/>
          </p:nvPr>
        </p:nvSpPr>
        <p:spPr>
          <a:xfrm>
            <a:off x="5148064" y="2748647"/>
            <a:ext cx="3888431" cy="1341863"/>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 Différence entre Macroéconomie et Microéconomie</a:t>
            </a:r>
          </a:p>
          <a:p>
            <a:pPr marL="342900" lvl="0">
              <a:buAutoNum type="arabicPeriod"/>
            </a:pPr>
            <a:r>
              <a:rPr lang="fr-FR" dirty="0"/>
              <a:t>2. Bibliographie et Sources Consultées</a:t>
            </a:r>
          </a:p>
          <a:p>
            <a:pPr marL="342900" lvl="0">
              <a:buAutoNum type="arabicPeriod"/>
            </a:pPr>
            <a:endParaRPr dirty="0"/>
          </a:p>
        </p:txBody>
      </p:sp>
      <p:sp>
        <p:nvSpPr>
          <p:cNvPr id="734" name="Google Shape;734;p40"/>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735" name="Google Shape;735;p40"/>
          <p:cNvGrpSpPr/>
          <p:nvPr/>
        </p:nvGrpSpPr>
        <p:grpSpPr>
          <a:xfrm>
            <a:off x="4676787" y="4059517"/>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58"/>
          <p:cNvSpPr txBox="1">
            <a:spLocks noGrp="1"/>
          </p:cNvSpPr>
          <p:nvPr>
            <p:ph type="title"/>
          </p:nvPr>
        </p:nvSpPr>
        <p:spPr>
          <a:xfrm>
            <a:off x="333228" y="1585694"/>
            <a:ext cx="5604482" cy="2477400"/>
          </a:xfrm>
          <a:prstGeom prst="rect">
            <a:avLst/>
          </a:prstGeom>
        </p:spPr>
        <p:txBody>
          <a:bodyPr spcFirstLastPara="1" wrap="square" lIns="91425" tIns="91425" rIns="91425" bIns="91425" anchor="ctr" anchorCtr="0">
            <a:noAutofit/>
          </a:bodyPr>
          <a:lstStyle/>
          <a:p>
            <a:r>
              <a:rPr lang="fr-FR" dirty="0"/>
              <a:t>CONCLUSION</a:t>
            </a:r>
            <a:br>
              <a:rPr lang="fr-FR" dirty="0"/>
            </a:br>
            <a:endParaRPr dirty="0"/>
          </a:p>
        </p:txBody>
      </p:sp>
      <p:grpSp>
        <p:nvGrpSpPr>
          <p:cNvPr id="1611" name="Google Shape;1611;p58"/>
          <p:cNvGrpSpPr/>
          <p:nvPr/>
        </p:nvGrpSpPr>
        <p:grpSpPr>
          <a:xfrm>
            <a:off x="5745790" y="702870"/>
            <a:ext cx="4270757" cy="3737768"/>
            <a:chOff x="5594931" y="922901"/>
            <a:chExt cx="4270757" cy="3737768"/>
          </a:xfrm>
        </p:grpSpPr>
        <p:grpSp>
          <p:nvGrpSpPr>
            <p:cNvPr id="1612" name="Google Shape;1612;p58"/>
            <p:cNvGrpSpPr/>
            <p:nvPr/>
          </p:nvGrpSpPr>
          <p:grpSpPr>
            <a:xfrm flipH="1">
              <a:off x="5828515" y="1805304"/>
              <a:ext cx="4037172" cy="2855365"/>
              <a:chOff x="-269385" y="1673679"/>
              <a:chExt cx="4037172" cy="2855365"/>
            </a:xfrm>
          </p:grpSpPr>
          <p:grpSp>
            <p:nvGrpSpPr>
              <p:cNvPr id="1613" name="Google Shape;1613;p58"/>
              <p:cNvGrpSpPr/>
              <p:nvPr/>
            </p:nvGrpSpPr>
            <p:grpSpPr>
              <a:xfrm flipH="1">
                <a:off x="1892877" y="1673679"/>
                <a:ext cx="1542230" cy="1407267"/>
                <a:chOff x="760050" y="2874625"/>
                <a:chExt cx="1485485" cy="1355487"/>
              </a:xfrm>
            </p:grpSpPr>
            <p:sp>
              <p:nvSpPr>
                <p:cNvPr id="1614" name="Google Shape;1614;p58"/>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58"/>
                <p:cNvSpPr/>
                <p:nvPr/>
              </p:nvSpPr>
              <p:spPr>
                <a:xfrm>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8" name="Google Shape;1618;p58"/>
              <p:cNvGrpSpPr/>
              <p:nvPr/>
            </p:nvGrpSpPr>
            <p:grpSpPr>
              <a:xfrm flipH="1">
                <a:off x="-269385" y="3167038"/>
                <a:ext cx="4037172" cy="1362005"/>
                <a:chOff x="1567625" y="3490600"/>
                <a:chExt cx="3502362" cy="1181578"/>
              </a:xfrm>
            </p:grpSpPr>
            <p:sp>
              <p:nvSpPr>
                <p:cNvPr id="1619" name="Google Shape;1619;p58"/>
                <p:cNvSpPr/>
                <p:nvPr/>
              </p:nvSpPr>
              <p:spPr>
                <a:xfrm>
                  <a:off x="1754129" y="3495298"/>
                  <a:ext cx="343218" cy="211587"/>
                </a:xfrm>
                <a:custGeom>
                  <a:avLst/>
                  <a:gdLst/>
                  <a:ahLst/>
                  <a:cxnLst/>
                  <a:rect l="l" t="t" r="r" b="b"/>
                  <a:pathLst>
                    <a:path w="7306" h="4504" extrusionOk="0">
                      <a:moveTo>
                        <a:pt x="4904" y="1168"/>
                      </a:moveTo>
                      <a:cubicBezTo>
                        <a:pt x="6004" y="1768"/>
                        <a:pt x="7305" y="3036"/>
                        <a:pt x="7305" y="3036"/>
                      </a:cubicBezTo>
                      <a:cubicBezTo>
                        <a:pt x="7305" y="3036"/>
                        <a:pt x="6805" y="4503"/>
                        <a:pt x="6305" y="4403"/>
                      </a:cubicBezTo>
                      <a:cubicBezTo>
                        <a:pt x="5804" y="4337"/>
                        <a:pt x="2468" y="2102"/>
                        <a:pt x="2001" y="1668"/>
                      </a:cubicBezTo>
                      <a:cubicBezTo>
                        <a:pt x="0" y="0"/>
                        <a:pt x="3836" y="534"/>
                        <a:pt x="4904" y="1168"/>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58"/>
                <p:cNvSpPr/>
                <p:nvPr/>
              </p:nvSpPr>
              <p:spPr>
                <a:xfrm>
                  <a:off x="2666120" y="3794597"/>
                  <a:ext cx="1401010" cy="452910"/>
                </a:xfrm>
                <a:custGeom>
                  <a:avLst/>
                  <a:gdLst/>
                  <a:ahLst/>
                  <a:cxnLst/>
                  <a:rect l="l" t="t" r="r" b="b"/>
                  <a:pathLst>
                    <a:path w="29823" h="9641" extrusionOk="0">
                      <a:moveTo>
                        <a:pt x="13944" y="3903"/>
                      </a:moveTo>
                      <a:cubicBezTo>
                        <a:pt x="11743" y="3736"/>
                        <a:pt x="1902" y="0"/>
                        <a:pt x="935" y="1301"/>
                      </a:cubicBezTo>
                      <a:cubicBezTo>
                        <a:pt x="1" y="2569"/>
                        <a:pt x="4871" y="4670"/>
                        <a:pt x="8140" y="6238"/>
                      </a:cubicBezTo>
                      <a:cubicBezTo>
                        <a:pt x="11476" y="7839"/>
                        <a:pt x="12076" y="9641"/>
                        <a:pt x="15645" y="7706"/>
                      </a:cubicBezTo>
                      <a:cubicBezTo>
                        <a:pt x="19281" y="5771"/>
                        <a:pt x="29822" y="4871"/>
                        <a:pt x="27587" y="3870"/>
                      </a:cubicBezTo>
                      <a:cubicBezTo>
                        <a:pt x="25352" y="2869"/>
                        <a:pt x="21750" y="3903"/>
                        <a:pt x="18914" y="4404"/>
                      </a:cubicBezTo>
                      <a:cubicBezTo>
                        <a:pt x="16079" y="4837"/>
                        <a:pt x="13944" y="3903"/>
                        <a:pt x="13944" y="390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58"/>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58"/>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58"/>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4;p58"/>
                <p:cNvSpPr/>
                <p:nvPr/>
              </p:nvSpPr>
              <p:spPr>
                <a:xfrm>
                  <a:off x="1567625" y="3567363"/>
                  <a:ext cx="352613" cy="219432"/>
                </a:xfrm>
                <a:custGeom>
                  <a:avLst/>
                  <a:gdLst/>
                  <a:ahLst/>
                  <a:cxnLst/>
                  <a:rect l="l" t="t" r="r" b="b"/>
                  <a:pathLst>
                    <a:path w="7506" h="4671" extrusionOk="0">
                      <a:moveTo>
                        <a:pt x="5071" y="1202"/>
                      </a:moveTo>
                      <a:cubicBezTo>
                        <a:pt x="6138" y="1835"/>
                        <a:pt x="7506" y="3170"/>
                        <a:pt x="7506" y="3170"/>
                      </a:cubicBezTo>
                      <a:cubicBezTo>
                        <a:pt x="7506" y="3170"/>
                        <a:pt x="6972" y="4671"/>
                        <a:pt x="6472" y="4571"/>
                      </a:cubicBezTo>
                      <a:cubicBezTo>
                        <a:pt x="5938" y="4504"/>
                        <a:pt x="2569" y="2202"/>
                        <a:pt x="2069" y="1802"/>
                      </a:cubicBezTo>
                      <a:cubicBezTo>
                        <a:pt x="1" y="1"/>
                        <a:pt x="3937" y="534"/>
                        <a:pt x="5071" y="1202"/>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58"/>
                <p:cNvSpPr/>
                <p:nvPr/>
              </p:nvSpPr>
              <p:spPr>
                <a:xfrm>
                  <a:off x="2500052" y="3568960"/>
                  <a:ext cx="277402" cy="233525"/>
                </a:xfrm>
                <a:custGeom>
                  <a:avLst/>
                  <a:gdLst/>
                  <a:ahLst/>
                  <a:cxnLst/>
                  <a:rect l="l" t="t" r="r" b="b"/>
                  <a:pathLst>
                    <a:path w="5905" h="4971" extrusionOk="0">
                      <a:moveTo>
                        <a:pt x="767" y="3469"/>
                      </a:moveTo>
                      <a:cubicBezTo>
                        <a:pt x="1334" y="4203"/>
                        <a:pt x="2735" y="4870"/>
                        <a:pt x="3302" y="4937"/>
                      </a:cubicBezTo>
                      <a:cubicBezTo>
                        <a:pt x="3903" y="4970"/>
                        <a:pt x="5904" y="1768"/>
                        <a:pt x="5070" y="1134"/>
                      </a:cubicBezTo>
                      <a:cubicBezTo>
                        <a:pt x="3669" y="100"/>
                        <a:pt x="2335" y="0"/>
                        <a:pt x="1268" y="634"/>
                      </a:cubicBezTo>
                      <a:cubicBezTo>
                        <a:pt x="434" y="1168"/>
                        <a:pt x="0" y="2502"/>
                        <a:pt x="767" y="3469"/>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26" name="Google Shape;1626;p58"/>
            <p:cNvGrpSpPr/>
            <p:nvPr/>
          </p:nvGrpSpPr>
          <p:grpSpPr>
            <a:xfrm>
              <a:off x="5594931" y="922901"/>
              <a:ext cx="1047415" cy="955754"/>
              <a:chOff x="760050" y="2874625"/>
              <a:chExt cx="1485485" cy="1355487"/>
            </a:xfrm>
          </p:grpSpPr>
          <p:sp>
            <p:nvSpPr>
              <p:cNvPr id="1627" name="Google Shape;1627;p58"/>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58"/>
              <p:cNvSpPr/>
              <p:nvPr/>
            </p:nvSpPr>
            <p:spPr>
              <a:xfrm>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31" name="Google Shape;1631;p58"/>
          <p:cNvGrpSpPr/>
          <p:nvPr/>
        </p:nvGrpSpPr>
        <p:grpSpPr>
          <a:xfrm>
            <a:off x="1331640" y="3112121"/>
            <a:ext cx="480951" cy="493217"/>
            <a:chOff x="5361627" y="2078536"/>
            <a:chExt cx="480951" cy="493217"/>
          </a:xfrm>
        </p:grpSpPr>
        <p:sp>
          <p:nvSpPr>
            <p:cNvPr id="1632" name="Google Shape;1632;p58"/>
            <p:cNvSpPr/>
            <p:nvPr/>
          </p:nvSpPr>
          <p:spPr>
            <a:xfrm rot="798727">
              <a:off x="5391144" y="21030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8"/>
            <p:cNvSpPr/>
            <p:nvPr/>
          </p:nvSpPr>
          <p:spPr>
            <a:xfrm rot="798727">
              <a:off x="5667712" y="23754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4" name="Google Shape;1634;p58"/>
          <p:cNvGrpSpPr/>
          <p:nvPr/>
        </p:nvGrpSpPr>
        <p:grpSpPr>
          <a:xfrm>
            <a:off x="6643327" y="773111"/>
            <a:ext cx="480951" cy="493217"/>
            <a:chOff x="6643327" y="773111"/>
            <a:chExt cx="480951" cy="493217"/>
          </a:xfrm>
        </p:grpSpPr>
        <p:sp>
          <p:nvSpPr>
            <p:cNvPr id="1635" name="Google Shape;1635;p58"/>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8"/>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59"/>
          <p:cNvSpPr txBox="1">
            <a:spLocks noGrp="1"/>
          </p:cNvSpPr>
          <p:nvPr>
            <p:ph type="title"/>
          </p:nvPr>
        </p:nvSpPr>
        <p:spPr>
          <a:xfrm>
            <a:off x="337030" y="404873"/>
            <a:ext cx="8704820" cy="1082431"/>
          </a:xfrm>
          <a:prstGeom prst="rect">
            <a:avLst/>
          </a:prstGeom>
        </p:spPr>
        <p:txBody>
          <a:bodyPr spcFirstLastPara="1" wrap="square" lIns="91425" tIns="91425" rIns="91425" bIns="91425" anchor="b" anchorCtr="0">
            <a:noAutofit/>
          </a:bodyPr>
          <a:lstStyle/>
          <a:p>
            <a:pPr algn="ctr"/>
            <a:r>
              <a:rPr lang="fr-FR" sz="2800" dirty="0">
                <a:solidFill>
                  <a:srgbClr val="00B0F0"/>
                </a:solidFill>
              </a:rPr>
              <a:t>la Différence entre Macroéconomie et Microéconomie </a:t>
            </a:r>
            <a:br>
              <a:rPr lang="fr-FR" sz="2800" dirty="0">
                <a:solidFill>
                  <a:srgbClr val="00B0F0"/>
                </a:solidFill>
              </a:rPr>
            </a:br>
            <a:br>
              <a:rPr lang="fr-FR" sz="2800" dirty="0">
                <a:solidFill>
                  <a:srgbClr val="00B0F0"/>
                </a:solidFill>
              </a:rPr>
            </a:br>
            <a:endParaRPr sz="2800" dirty="0">
              <a:solidFill>
                <a:srgbClr val="00B0F0"/>
              </a:solidFill>
            </a:endParaRPr>
          </a:p>
        </p:txBody>
      </p:sp>
      <p:grpSp>
        <p:nvGrpSpPr>
          <p:cNvPr id="1677" name="Google Shape;1677;p59"/>
          <p:cNvGrpSpPr/>
          <p:nvPr/>
        </p:nvGrpSpPr>
        <p:grpSpPr>
          <a:xfrm>
            <a:off x="1916427" y="1205911"/>
            <a:ext cx="480951" cy="493217"/>
            <a:chOff x="6643327" y="773111"/>
            <a:chExt cx="480951" cy="493217"/>
          </a:xfrm>
        </p:grpSpPr>
        <p:sp>
          <p:nvSpPr>
            <p:cNvPr id="1678" name="Google Shape;1678;p59"/>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9"/>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ZoneTexte 5"/>
          <p:cNvSpPr txBox="1"/>
          <p:nvPr/>
        </p:nvSpPr>
        <p:spPr>
          <a:xfrm>
            <a:off x="963645" y="800082"/>
            <a:ext cx="7776864" cy="1169551"/>
          </a:xfrm>
          <a:prstGeom prst="rect">
            <a:avLst/>
          </a:prstGeom>
          <a:noFill/>
        </p:spPr>
        <p:txBody>
          <a:bodyPr wrap="square" rtlCol="0">
            <a:spAutoFit/>
          </a:bodyPr>
          <a:lstStyle/>
          <a:p>
            <a:pPr marL="285750" indent="-285750">
              <a:buFont typeface="Wingdings" pitchFamily="2" charset="2"/>
              <a:buChar char="ü"/>
            </a:pPr>
            <a:r>
              <a:rPr lang="fr-FR" dirty="0"/>
              <a:t>La microéconomie cherche à répondre à la question suivante :</a:t>
            </a:r>
          </a:p>
          <a:p>
            <a:pPr algn="ctr"/>
            <a:r>
              <a:rPr lang="fr-FR" dirty="0"/>
              <a:t>            </a:t>
            </a:r>
            <a:r>
              <a:rPr lang="fr-FR" dirty="0">
                <a:solidFill>
                  <a:srgbClr val="00B050"/>
                </a:solidFill>
              </a:rPr>
              <a:t>Comment les agents économiques pris individuellement arrivent à prendre leurs décisions de production ou de consommation?</a:t>
            </a:r>
          </a:p>
          <a:p>
            <a:endParaRPr lang="fr-FR" dirty="0">
              <a:solidFill>
                <a:srgbClr val="00B050"/>
              </a:solidFill>
            </a:endParaRPr>
          </a:p>
          <a:p>
            <a:pPr marL="285750" indent="-285750">
              <a:buFont typeface="Wingdings" pitchFamily="2" charset="2"/>
              <a:buChar char="§"/>
            </a:pPr>
            <a:r>
              <a:rPr lang="fr-FR" dirty="0"/>
              <a:t>Elle s’intéresse aussi aux relations qui existent entre celles-ci. </a:t>
            </a:r>
            <a:endParaRPr lang="fr-FR" dirty="0">
              <a:solidFill>
                <a:srgbClr val="00B050"/>
              </a:solidFill>
            </a:endParaRPr>
          </a:p>
        </p:txBody>
      </p:sp>
      <p:grpSp>
        <p:nvGrpSpPr>
          <p:cNvPr id="46" name="Google Shape;1687;p60"/>
          <p:cNvGrpSpPr/>
          <p:nvPr/>
        </p:nvGrpSpPr>
        <p:grpSpPr>
          <a:xfrm>
            <a:off x="3852070" y="2190492"/>
            <a:ext cx="2090706" cy="2274775"/>
            <a:chOff x="1214575" y="1057300"/>
            <a:chExt cx="3082150" cy="3589275"/>
          </a:xfrm>
        </p:grpSpPr>
        <p:sp>
          <p:nvSpPr>
            <p:cNvPr id="47" name="Google Shape;1688;p60"/>
            <p:cNvSpPr/>
            <p:nvPr/>
          </p:nvSpPr>
          <p:spPr>
            <a:xfrm flipH="1">
              <a:off x="3207775" y="1057300"/>
              <a:ext cx="21300" cy="686950"/>
            </a:xfrm>
            <a:custGeom>
              <a:avLst/>
              <a:gdLst/>
              <a:ahLst/>
              <a:cxnLst/>
              <a:rect l="l" t="t" r="r" b="b"/>
              <a:pathLst>
                <a:path w="852" h="27478" extrusionOk="0">
                  <a:moveTo>
                    <a:pt x="0" y="0"/>
                  </a:moveTo>
                  <a:lnTo>
                    <a:pt x="0" y="27478"/>
                  </a:lnTo>
                  <a:lnTo>
                    <a:pt x="851" y="27478"/>
                  </a:lnTo>
                  <a:lnTo>
                    <a:pt x="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89;p60"/>
            <p:cNvSpPr/>
            <p:nvPr/>
          </p:nvSpPr>
          <p:spPr>
            <a:xfrm flipH="1">
              <a:off x="1995750" y="1260950"/>
              <a:ext cx="25100" cy="345775"/>
            </a:xfrm>
            <a:custGeom>
              <a:avLst/>
              <a:gdLst/>
              <a:ahLst/>
              <a:cxnLst/>
              <a:rect l="l" t="t" r="r" b="b"/>
              <a:pathLst>
                <a:path w="1004" h="13831" extrusionOk="0">
                  <a:moveTo>
                    <a:pt x="1" y="0"/>
                  </a:moveTo>
                  <a:lnTo>
                    <a:pt x="1" y="13830"/>
                  </a:lnTo>
                  <a:lnTo>
                    <a:pt x="1004" y="13830"/>
                  </a:lnTo>
                  <a:lnTo>
                    <a:pt x="1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690;p60"/>
            <p:cNvSpPr/>
            <p:nvPr/>
          </p:nvSpPr>
          <p:spPr>
            <a:xfrm flipH="1">
              <a:off x="3165225" y="1165200"/>
              <a:ext cx="106400" cy="240150"/>
            </a:xfrm>
            <a:custGeom>
              <a:avLst/>
              <a:gdLst/>
              <a:ahLst/>
              <a:cxnLst/>
              <a:rect l="l" t="t" r="r" b="b"/>
              <a:pathLst>
                <a:path w="4256" h="9606" extrusionOk="0">
                  <a:moveTo>
                    <a:pt x="0" y="1"/>
                  </a:moveTo>
                  <a:lnTo>
                    <a:pt x="0" y="9606"/>
                  </a:lnTo>
                  <a:lnTo>
                    <a:pt x="4256" y="9606"/>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691;p60"/>
            <p:cNvSpPr/>
            <p:nvPr/>
          </p:nvSpPr>
          <p:spPr>
            <a:xfrm flipH="1">
              <a:off x="1944075" y="1326300"/>
              <a:ext cx="128450" cy="123875"/>
            </a:xfrm>
            <a:custGeom>
              <a:avLst/>
              <a:gdLst/>
              <a:ahLst/>
              <a:cxnLst/>
              <a:rect l="l" t="t" r="r" b="b"/>
              <a:pathLst>
                <a:path w="5138" h="4955" extrusionOk="0">
                  <a:moveTo>
                    <a:pt x="1" y="0"/>
                  </a:moveTo>
                  <a:lnTo>
                    <a:pt x="1" y="4955"/>
                  </a:lnTo>
                  <a:lnTo>
                    <a:pt x="5137" y="4955"/>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92;p60"/>
            <p:cNvSpPr/>
            <p:nvPr/>
          </p:nvSpPr>
          <p:spPr>
            <a:xfrm flipH="1">
              <a:off x="3928150" y="2258675"/>
              <a:ext cx="21300" cy="494725"/>
            </a:xfrm>
            <a:custGeom>
              <a:avLst/>
              <a:gdLst/>
              <a:ahLst/>
              <a:cxnLst/>
              <a:rect l="l" t="t" r="r" b="b"/>
              <a:pathLst>
                <a:path w="852" h="19789" extrusionOk="0">
                  <a:moveTo>
                    <a:pt x="0" y="1"/>
                  </a:moveTo>
                  <a:lnTo>
                    <a:pt x="0" y="19788"/>
                  </a:lnTo>
                  <a:lnTo>
                    <a:pt x="851" y="19788"/>
                  </a:lnTo>
                  <a:lnTo>
                    <a:pt x="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693;p60"/>
            <p:cNvSpPr/>
            <p:nvPr/>
          </p:nvSpPr>
          <p:spPr>
            <a:xfrm flipH="1">
              <a:off x="3884850" y="2431175"/>
              <a:ext cx="107150" cy="170250"/>
            </a:xfrm>
            <a:custGeom>
              <a:avLst/>
              <a:gdLst/>
              <a:ahLst/>
              <a:cxnLst/>
              <a:rect l="l" t="t" r="r" b="b"/>
              <a:pathLst>
                <a:path w="4286" h="6810" extrusionOk="0">
                  <a:moveTo>
                    <a:pt x="0" y="1"/>
                  </a:moveTo>
                  <a:lnTo>
                    <a:pt x="0" y="6809"/>
                  </a:lnTo>
                  <a:lnTo>
                    <a:pt x="4286" y="6809"/>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94;p60"/>
            <p:cNvSpPr/>
            <p:nvPr/>
          </p:nvSpPr>
          <p:spPr>
            <a:xfrm flipH="1">
              <a:off x="3623450" y="1557300"/>
              <a:ext cx="21300" cy="686975"/>
            </a:xfrm>
            <a:custGeom>
              <a:avLst/>
              <a:gdLst/>
              <a:ahLst/>
              <a:cxnLst/>
              <a:rect l="l" t="t" r="r" b="b"/>
              <a:pathLst>
                <a:path w="852" h="27479" extrusionOk="0">
                  <a:moveTo>
                    <a:pt x="1" y="1"/>
                  </a:moveTo>
                  <a:lnTo>
                    <a:pt x="1" y="27478"/>
                  </a:lnTo>
                  <a:lnTo>
                    <a:pt x="852" y="27478"/>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95;p60"/>
            <p:cNvSpPr/>
            <p:nvPr/>
          </p:nvSpPr>
          <p:spPr>
            <a:xfrm flipH="1">
              <a:off x="3580125" y="1675850"/>
              <a:ext cx="107175" cy="432400"/>
            </a:xfrm>
            <a:custGeom>
              <a:avLst/>
              <a:gdLst/>
              <a:ahLst/>
              <a:cxnLst/>
              <a:rect l="l" t="t" r="r" b="b"/>
              <a:pathLst>
                <a:path w="4287" h="17296" extrusionOk="0">
                  <a:moveTo>
                    <a:pt x="1" y="0"/>
                  </a:moveTo>
                  <a:lnTo>
                    <a:pt x="1" y="17295"/>
                  </a:lnTo>
                  <a:lnTo>
                    <a:pt x="4287" y="17295"/>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96;p60"/>
            <p:cNvSpPr/>
            <p:nvPr/>
          </p:nvSpPr>
          <p:spPr>
            <a:xfrm flipH="1">
              <a:off x="2951700" y="205580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97;p60"/>
            <p:cNvSpPr/>
            <p:nvPr/>
          </p:nvSpPr>
          <p:spPr>
            <a:xfrm flipH="1">
              <a:off x="2909150" y="2163700"/>
              <a:ext cx="106400" cy="463550"/>
            </a:xfrm>
            <a:custGeom>
              <a:avLst/>
              <a:gdLst/>
              <a:ahLst/>
              <a:cxnLst/>
              <a:rect l="l" t="t" r="r" b="b"/>
              <a:pathLst>
                <a:path w="4256" h="18542" extrusionOk="0">
                  <a:moveTo>
                    <a:pt x="1" y="0"/>
                  </a:moveTo>
                  <a:lnTo>
                    <a:pt x="1" y="18542"/>
                  </a:lnTo>
                  <a:lnTo>
                    <a:pt x="4256" y="1854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98;p60"/>
            <p:cNvSpPr/>
            <p:nvPr/>
          </p:nvSpPr>
          <p:spPr>
            <a:xfrm flipH="1">
              <a:off x="2624950" y="1354425"/>
              <a:ext cx="21300" cy="526625"/>
            </a:xfrm>
            <a:custGeom>
              <a:avLst/>
              <a:gdLst/>
              <a:ahLst/>
              <a:cxnLst/>
              <a:rect l="l" t="t" r="r" b="b"/>
              <a:pathLst>
                <a:path w="852" h="21065" extrusionOk="0">
                  <a:moveTo>
                    <a:pt x="1" y="0"/>
                  </a:moveTo>
                  <a:lnTo>
                    <a:pt x="1" y="21064"/>
                  </a:lnTo>
                  <a:lnTo>
                    <a:pt x="852" y="21064"/>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99;p60"/>
            <p:cNvSpPr/>
            <p:nvPr/>
          </p:nvSpPr>
          <p:spPr>
            <a:xfrm flipH="1">
              <a:off x="2582375" y="1484350"/>
              <a:ext cx="106425" cy="250025"/>
            </a:xfrm>
            <a:custGeom>
              <a:avLst/>
              <a:gdLst/>
              <a:ahLst/>
              <a:cxnLst/>
              <a:rect l="l" t="t" r="r" b="b"/>
              <a:pathLst>
                <a:path w="4257" h="10001" extrusionOk="0">
                  <a:moveTo>
                    <a:pt x="1" y="1"/>
                  </a:moveTo>
                  <a:lnTo>
                    <a:pt x="1" y="10001"/>
                  </a:lnTo>
                  <a:lnTo>
                    <a:pt x="4256" y="10001"/>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700;p60"/>
            <p:cNvSpPr/>
            <p:nvPr/>
          </p:nvSpPr>
          <p:spPr>
            <a:xfrm flipH="1">
              <a:off x="2280700" y="1824025"/>
              <a:ext cx="25875" cy="686975"/>
            </a:xfrm>
            <a:custGeom>
              <a:avLst/>
              <a:gdLst/>
              <a:ahLst/>
              <a:cxnLst/>
              <a:rect l="l" t="t" r="r" b="b"/>
              <a:pathLst>
                <a:path w="1035" h="27479" extrusionOk="0">
                  <a:moveTo>
                    <a:pt x="1" y="1"/>
                  </a:moveTo>
                  <a:lnTo>
                    <a:pt x="1" y="27478"/>
                  </a:lnTo>
                  <a:lnTo>
                    <a:pt x="1034" y="27478"/>
                  </a:lnTo>
                  <a:lnTo>
                    <a:pt x="10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701;p60"/>
            <p:cNvSpPr/>
            <p:nvPr/>
          </p:nvSpPr>
          <p:spPr>
            <a:xfrm flipH="1">
              <a:off x="2229025" y="1953975"/>
              <a:ext cx="128450" cy="378450"/>
            </a:xfrm>
            <a:custGeom>
              <a:avLst/>
              <a:gdLst/>
              <a:ahLst/>
              <a:cxnLst/>
              <a:rect l="l" t="t" r="r" b="b"/>
              <a:pathLst>
                <a:path w="5138" h="15138" extrusionOk="0">
                  <a:moveTo>
                    <a:pt x="0" y="0"/>
                  </a:moveTo>
                  <a:lnTo>
                    <a:pt x="0" y="15137"/>
                  </a:lnTo>
                  <a:lnTo>
                    <a:pt x="5137" y="15137"/>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702;p60"/>
            <p:cNvSpPr/>
            <p:nvPr/>
          </p:nvSpPr>
          <p:spPr>
            <a:xfrm flipH="1">
              <a:off x="4232875" y="172905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703;p60"/>
            <p:cNvSpPr/>
            <p:nvPr/>
          </p:nvSpPr>
          <p:spPr>
            <a:xfrm flipH="1">
              <a:off x="4189550" y="1876450"/>
              <a:ext cx="107175" cy="256125"/>
            </a:xfrm>
            <a:custGeom>
              <a:avLst/>
              <a:gdLst/>
              <a:ahLst/>
              <a:cxnLst/>
              <a:rect l="l" t="t" r="r" b="b"/>
              <a:pathLst>
                <a:path w="4287" h="10245" extrusionOk="0">
                  <a:moveTo>
                    <a:pt x="0" y="1"/>
                  </a:moveTo>
                  <a:lnTo>
                    <a:pt x="0" y="10244"/>
                  </a:lnTo>
                  <a:lnTo>
                    <a:pt x="4286" y="10244"/>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704;p60"/>
            <p:cNvSpPr/>
            <p:nvPr/>
          </p:nvSpPr>
          <p:spPr>
            <a:xfrm flipH="1">
              <a:off x="1748025" y="1789075"/>
              <a:ext cx="25850" cy="686950"/>
            </a:xfrm>
            <a:custGeom>
              <a:avLst/>
              <a:gdLst/>
              <a:ahLst/>
              <a:cxnLst/>
              <a:rect l="l" t="t" r="r" b="b"/>
              <a:pathLst>
                <a:path w="1034" h="27478" extrusionOk="0">
                  <a:moveTo>
                    <a:pt x="0" y="0"/>
                  </a:moveTo>
                  <a:lnTo>
                    <a:pt x="0" y="27478"/>
                  </a:lnTo>
                  <a:lnTo>
                    <a:pt x="1034" y="27478"/>
                  </a:lnTo>
                  <a:lnTo>
                    <a:pt x="10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705;p60"/>
            <p:cNvSpPr/>
            <p:nvPr/>
          </p:nvSpPr>
          <p:spPr>
            <a:xfrm flipH="1">
              <a:off x="1697100" y="2076300"/>
              <a:ext cx="128450" cy="296400"/>
            </a:xfrm>
            <a:custGeom>
              <a:avLst/>
              <a:gdLst/>
              <a:ahLst/>
              <a:cxnLst/>
              <a:rect l="l" t="t" r="r" b="b"/>
              <a:pathLst>
                <a:path w="5138" h="11856" extrusionOk="0">
                  <a:moveTo>
                    <a:pt x="0" y="1"/>
                  </a:moveTo>
                  <a:lnTo>
                    <a:pt x="0" y="11855"/>
                  </a:lnTo>
                  <a:lnTo>
                    <a:pt x="5137" y="11855"/>
                  </a:lnTo>
                  <a:lnTo>
                    <a:pt x="5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706;p60"/>
            <p:cNvSpPr/>
            <p:nvPr/>
          </p:nvSpPr>
          <p:spPr>
            <a:xfrm flipH="1">
              <a:off x="1743475" y="4502550"/>
              <a:ext cx="297125" cy="137275"/>
            </a:xfrm>
            <a:custGeom>
              <a:avLst/>
              <a:gdLst/>
              <a:ahLst/>
              <a:cxnLst/>
              <a:rect l="l" t="t" r="r" b="b"/>
              <a:pathLst>
                <a:path w="11885" h="5491" extrusionOk="0">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707;p60"/>
            <p:cNvSpPr/>
            <p:nvPr/>
          </p:nvSpPr>
          <p:spPr>
            <a:xfrm flipH="1">
              <a:off x="1291600" y="4440275"/>
              <a:ext cx="261150" cy="206300"/>
            </a:xfrm>
            <a:custGeom>
              <a:avLst/>
              <a:gdLst/>
              <a:ahLst/>
              <a:cxnLst/>
              <a:rect l="l" t="t" r="r" b="b"/>
              <a:pathLst>
                <a:path w="10446" h="8252" extrusionOk="0">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708;p60"/>
            <p:cNvSpPr/>
            <p:nvPr/>
          </p:nvSpPr>
          <p:spPr>
            <a:xfrm flipH="1">
              <a:off x="1775375" y="3776975"/>
              <a:ext cx="219650" cy="818925"/>
            </a:xfrm>
            <a:custGeom>
              <a:avLst/>
              <a:gdLst/>
              <a:ahLst/>
              <a:cxnLst/>
              <a:rect l="l" t="t" r="r" b="b"/>
              <a:pathLst>
                <a:path w="8786" h="32757" extrusionOk="0">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709;p60"/>
            <p:cNvSpPr/>
            <p:nvPr/>
          </p:nvSpPr>
          <p:spPr>
            <a:xfrm flipH="1">
              <a:off x="1373400" y="3781825"/>
              <a:ext cx="348800" cy="803275"/>
            </a:xfrm>
            <a:custGeom>
              <a:avLst/>
              <a:gdLst/>
              <a:ahLst/>
              <a:cxnLst/>
              <a:rect l="l" t="t" r="r" b="b"/>
              <a:pathLst>
                <a:path w="13952" h="32131" extrusionOk="0">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710;p60"/>
            <p:cNvSpPr/>
            <p:nvPr/>
          </p:nvSpPr>
          <p:spPr>
            <a:xfrm flipH="1">
              <a:off x="1469150" y="3280725"/>
              <a:ext cx="526625" cy="637575"/>
            </a:xfrm>
            <a:custGeom>
              <a:avLst/>
              <a:gdLst/>
              <a:ahLst/>
              <a:cxnLst/>
              <a:rect l="l" t="t" r="r" b="b"/>
              <a:pathLst>
                <a:path w="21065" h="25503" extrusionOk="0">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711;p60"/>
            <p:cNvSpPr/>
            <p:nvPr/>
          </p:nvSpPr>
          <p:spPr>
            <a:xfrm flipH="1">
              <a:off x="1823250" y="2715375"/>
              <a:ext cx="429375" cy="484825"/>
            </a:xfrm>
            <a:custGeom>
              <a:avLst/>
              <a:gdLst/>
              <a:ahLst/>
              <a:cxnLst/>
              <a:rect l="l" t="t" r="r" b="b"/>
              <a:pathLst>
                <a:path w="17175" h="19393" extrusionOk="0">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712;p60"/>
            <p:cNvSpPr/>
            <p:nvPr/>
          </p:nvSpPr>
          <p:spPr>
            <a:xfrm flipH="1">
              <a:off x="1409875" y="2378025"/>
              <a:ext cx="471925" cy="549175"/>
            </a:xfrm>
            <a:custGeom>
              <a:avLst/>
              <a:gdLst/>
              <a:ahLst/>
              <a:cxnLst/>
              <a:rect l="l" t="t" r="r" b="b"/>
              <a:pathLst>
                <a:path w="18877" h="21967" extrusionOk="0">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713;p60"/>
            <p:cNvSpPr/>
            <p:nvPr/>
          </p:nvSpPr>
          <p:spPr>
            <a:xfrm flipH="1">
              <a:off x="1530700" y="2714725"/>
              <a:ext cx="425550" cy="594900"/>
            </a:xfrm>
            <a:custGeom>
              <a:avLst/>
              <a:gdLst/>
              <a:ahLst/>
              <a:cxnLst/>
              <a:rect l="l" t="t" r="r" b="b"/>
              <a:pathLst>
                <a:path w="17022" h="23796" extrusionOk="0">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714;p60"/>
            <p:cNvSpPr/>
            <p:nvPr/>
          </p:nvSpPr>
          <p:spPr>
            <a:xfrm flipH="1">
              <a:off x="1659875" y="2388575"/>
              <a:ext cx="224900" cy="271225"/>
            </a:xfrm>
            <a:custGeom>
              <a:avLst/>
              <a:gdLst/>
              <a:ahLst/>
              <a:cxnLst/>
              <a:rect l="l" t="t" r="r" b="b"/>
              <a:pathLst>
                <a:path w="8996" h="10849" extrusionOk="0">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715;p60"/>
            <p:cNvSpPr/>
            <p:nvPr/>
          </p:nvSpPr>
          <p:spPr>
            <a:xfrm flipH="1">
              <a:off x="1646950" y="2564925"/>
              <a:ext cx="230275" cy="263200"/>
            </a:xfrm>
            <a:custGeom>
              <a:avLst/>
              <a:gdLst/>
              <a:ahLst/>
              <a:cxnLst/>
              <a:rect l="l" t="t" r="r" b="b"/>
              <a:pathLst>
                <a:path w="9211" h="10528" extrusionOk="0">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716;p60"/>
            <p:cNvSpPr/>
            <p:nvPr/>
          </p:nvSpPr>
          <p:spPr>
            <a:xfrm flipH="1">
              <a:off x="1634050" y="2382100"/>
              <a:ext cx="191500" cy="204125"/>
            </a:xfrm>
            <a:custGeom>
              <a:avLst/>
              <a:gdLst/>
              <a:ahLst/>
              <a:cxnLst/>
              <a:rect l="l" t="t" r="r" b="b"/>
              <a:pathLst>
                <a:path w="7660" h="8165" extrusionOk="0">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717;p60"/>
            <p:cNvSpPr/>
            <p:nvPr/>
          </p:nvSpPr>
          <p:spPr>
            <a:xfrm flipH="1">
              <a:off x="1634175" y="2564950"/>
              <a:ext cx="72075" cy="46850"/>
            </a:xfrm>
            <a:custGeom>
              <a:avLst/>
              <a:gdLst/>
              <a:ahLst/>
              <a:cxnLst/>
              <a:rect l="l" t="t" r="r" b="b"/>
              <a:pathLst>
                <a:path w="2883" h="1874" extrusionOk="0">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718;p60"/>
            <p:cNvSpPr/>
            <p:nvPr/>
          </p:nvSpPr>
          <p:spPr>
            <a:xfrm flipH="1">
              <a:off x="2333900" y="2754900"/>
              <a:ext cx="230275" cy="248500"/>
            </a:xfrm>
            <a:custGeom>
              <a:avLst/>
              <a:gdLst/>
              <a:ahLst/>
              <a:cxnLst/>
              <a:rect l="l" t="t" r="r" b="b"/>
              <a:pathLst>
                <a:path w="9211" h="9940" extrusionOk="0">
                  <a:moveTo>
                    <a:pt x="3982" y="0"/>
                  </a:moveTo>
                  <a:lnTo>
                    <a:pt x="1" y="6535"/>
                  </a:lnTo>
                  <a:lnTo>
                    <a:pt x="5897" y="9939"/>
                  </a:lnTo>
                  <a:lnTo>
                    <a:pt x="9210" y="2857"/>
                  </a:lnTo>
                  <a:lnTo>
                    <a:pt x="3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719;p60"/>
            <p:cNvSpPr/>
            <p:nvPr/>
          </p:nvSpPr>
          <p:spPr>
            <a:xfrm flipH="1">
              <a:off x="1214575" y="2776925"/>
              <a:ext cx="1257650" cy="799450"/>
            </a:xfrm>
            <a:custGeom>
              <a:avLst/>
              <a:gdLst/>
              <a:ahLst/>
              <a:cxnLst/>
              <a:rect l="l" t="t" r="r" b="b"/>
              <a:pathLst>
                <a:path w="50306" h="31978" extrusionOk="0">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720;p60"/>
            <p:cNvSpPr/>
            <p:nvPr/>
          </p:nvSpPr>
          <p:spPr>
            <a:xfrm flipH="1">
              <a:off x="2451675" y="1925750"/>
              <a:ext cx="1323775" cy="1289000"/>
            </a:xfrm>
            <a:custGeom>
              <a:avLst/>
              <a:gdLst/>
              <a:ahLst/>
              <a:cxnLst/>
              <a:rect l="l" t="t" r="r" b="b"/>
              <a:pathLst>
                <a:path w="52951" h="51560" extrusionOk="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721;p60"/>
            <p:cNvSpPr/>
            <p:nvPr/>
          </p:nvSpPr>
          <p:spPr>
            <a:xfrm flipH="1">
              <a:off x="2408375" y="1883175"/>
              <a:ext cx="1410375" cy="1374150"/>
            </a:xfrm>
            <a:custGeom>
              <a:avLst/>
              <a:gdLst/>
              <a:ahLst/>
              <a:cxnLst/>
              <a:rect l="l" t="t" r="r" b="b"/>
              <a:pathLst>
                <a:path w="56415" h="54966" extrusionOk="0">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722;p60"/>
            <p:cNvSpPr/>
            <p:nvPr/>
          </p:nvSpPr>
          <p:spPr>
            <a:xfrm flipH="1">
              <a:off x="2143525" y="3093075"/>
              <a:ext cx="163800" cy="117800"/>
            </a:xfrm>
            <a:custGeom>
              <a:avLst/>
              <a:gdLst/>
              <a:ahLst/>
              <a:cxnLst/>
              <a:rect l="l" t="t" r="r" b="b"/>
              <a:pathLst>
                <a:path w="6552" h="4712" extrusionOk="0">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723;p60"/>
            <p:cNvSpPr/>
            <p:nvPr/>
          </p:nvSpPr>
          <p:spPr>
            <a:xfrm flipH="1">
              <a:off x="1454475" y="3445300"/>
              <a:ext cx="150725" cy="120150"/>
            </a:xfrm>
            <a:custGeom>
              <a:avLst/>
              <a:gdLst/>
              <a:ahLst/>
              <a:cxnLst/>
              <a:rect l="l" t="t" r="r" b="b"/>
              <a:pathLst>
                <a:path w="6029" h="4806" extrusionOk="0">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724;p60"/>
            <p:cNvSpPr/>
            <p:nvPr/>
          </p:nvSpPr>
          <p:spPr>
            <a:xfrm flipH="1">
              <a:off x="1428875" y="3394725"/>
              <a:ext cx="111725" cy="113000"/>
            </a:xfrm>
            <a:custGeom>
              <a:avLst/>
              <a:gdLst/>
              <a:ahLst/>
              <a:cxnLst/>
              <a:rect l="l" t="t" r="r" b="b"/>
              <a:pathLst>
                <a:path w="4469" h="4520" extrusionOk="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725;p60"/>
            <p:cNvSpPr/>
            <p:nvPr/>
          </p:nvSpPr>
          <p:spPr>
            <a:xfrm flipH="1">
              <a:off x="1308050" y="2735900"/>
              <a:ext cx="358700" cy="734825"/>
            </a:xfrm>
            <a:custGeom>
              <a:avLst/>
              <a:gdLst/>
              <a:ahLst/>
              <a:cxnLst/>
              <a:rect l="l" t="t" r="r" b="b"/>
              <a:pathLst>
                <a:path w="14348" h="29393" extrusionOk="0">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59"/>
          <p:cNvSpPr txBox="1">
            <a:spLocks noGrp="1"/>
          </p:cNvSpPr>
          <p:nvPr>
            <p:ph type="title"/>
          </p:nvPr>
        </p:nvSpPr>
        <p:spPr>
          <a:xfrm>
            <a:off x="423932" y="173290"/>
            <a:ext cx="8704820" cy="2049318"/>
          </a:xfrm>
          <a:prstGeom prst="rect">
            <a:avLst/>
          </a:prstGeom>
        </p:spPr>
        <p:txBody>
          <a:bodyPr spcFirstLastPara="1" wrap="square" lIns="91425" tIns="91425" rIns="91425" bIns="91425" anchor="b" anchorCtr="0">
            <a:noAutofit/>
          </a:bodyPr>
          <a:lstStyle/>
          <a:p>
            <a:pPr algn="ctr"/>
            <a:r>
              <a:rPr lang="fr-FR" sz="3200" dirty="0">
                <a:solidFill>
                  <a:srgbClr val="00B0F0"/>
                </a:solidFill>
              </a:rPr>
              <a:t> la Différence entre Macroéconomie et Microéconomie </a:t>
            </a:r>
            <a:br>
              <a:rPr lang="fr-FR" sz="3200" dirty="0">
                <a:solidFill>
                  <a:srgbClr val="00B0F0"/>
                </a:solidFill>
              </a:rPr>
            </a:br>
            <a:br>
              <a:rPr lang="fr-FR" sz="3200" dirty="0">
                <a:solidFill>
                  <a:srgbClr val="00B0F0"/>
                </a:solidFill>
              </a:rPr>
            </a:br>
            <a:endParaRPr sz="3200" dirty="0">
              <a:solidFill>
                <a:srgbClr val="00B0F0"/>
              </a:solidFill>
            </a:endParaRPr>
          </a:p>
        </p:txBody>
      </p:sp>
      <p:grpSp>
        <p:nvGrpSpPr>
          <p:cNvPr id="1677" name="Google Shape;1677;p59"/>
          <p:cNvGrpSpPr/>
          <p:nvPr/>
        </p:nvGrpSpPr>
        <p:grpSpPr>
          <a:xfrm>
            <a:off x="4295391" y="994087"/>
            <a:ext cx="480951" cy="493217"/>
            <a:chOff x="6643327" y="773111"/>
            <a:chExt cx="480951" cy="493217"/>
          </a:xfrm>
        </p:grpSpPr>
        <p:sp>
          <p:nvSpPr>
            <p:cNvPr id="1678" name="Google Shape;1678;p59"/>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9"/>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ZoneTexte 4"/>
          <p:cNvSpPr txBox="1"/>
          <p:nvPr/>
        </p:nvSpPr>
        <p:spPr>
          <a:xfrm>
            <a:off x="539552" y="1642313"/>
            <a:ext cx="4896544" cy="1600438"/>
          </a:xfrm>
          <a:prstGeom prst="rect">
            <a:avLst/>
          </a:prstGeom>
          <a:noFill/>
        </p:spPr>
        <p:txBody>
          <a:bodyPr wrap="square" rtlCol="0">
            <a:spAutoFit/>
          </a:bodyPr>
          <a:lstStyle/>
          <a:p>
            <a:pPr marL="285750" indent="-285750">
              <a:buFont typeface="Wingdings" pitchFamily="2" charset="2"/>
              <a:buChar char="Ø"/>
            </a:pPr>
            <a:r>
              <a:rPr lang="fr-FR" dirty="0"/>
              <a:t>La microéconomie s’intéresse donc aux problèmes d’allocation des ressources dont dispose l’individu pour faire ces choix ou prendre ses décisions de production ou de consommation. </a:t>
            </a:r>
          </a:p>
          <a:p>
            <a:endParaRPr lang="fr-FR" dirty="0"/>
          </a:p>
          <a:p>
            <a:pPr marL="285750" indent="-285750">
              <a:buFont typeface="Wingdings" pitchFamily="2" charset="2"/>
              <a:buChar char="Ø"/>
            </a:pPr>
            <a:r>
              <a:rPr lang="fr-FR" dirty="0"/>
              <a:t>La macroéconomie s’intéresse aux problèmes de régulation du cours de l’activité économique. </a:t>
            </a:r>
          </a:p>
        </p:txBody>
      </p:sp>
      <p:sp>
        <p:nvSpPr>
          <p:cNvPr id="6" name="ZoneTexte 5"/>
          <p:cNvSpPr txBox="1"/>
          <p:nvPr/>
        </p:nvSpPr>
        <p:spPr>
          <a:xfrm>
            <a:off x="4679554" y="3623074"/>
            <a:ext cx="4213746" cy="1169551"/>
          </a:xfrm>
          <a:prstGeom prst="rect">
            <a:avLst/>
          </a:prstGeom>
          <a:noFill/>
        </p:spPr>
        <p:txBody>
          <a:bodyPr wrap="square" rtlCol="0">
            <a:spAutoFit/>
          </a:bodyPr>
          <a:lstStyle/>
          <a:p>
            <a:pPr marL="285750" indent="-285750">
              <a:buFont typeface="Wingdings" pitchFamily="2" charset="2"/>
              <a:buChar char="Ø"/>
            </a:pPr>
            <a:r>
              <a:rPr lang="fr-FR" dirty="0"/>
              <a:t>La problématique de base de la microéconomie est la recherche de l’optimum tandis que celle de la macroéconomie est l’équilibre global jugé satisfaisant aux yeux de tous les acteurs de l’économie.</a:t>
            </a:r>
          </a:p>
        </p:txBody>
      </p:sp>
      <p:grpSp>
        <p:nvGrpSpPr>
          <p:cNvPr id="11" name="Google Shape;1687;p60"/>
          <p:cNvGrpSpPr/>
          <p:nvPr/>
        </p:nvGrpSpPr>
        <p:grpSpPr>
          <a:xfrm>
            <a:off x="5941527" y="1186774"/>
            <a:ext cx="2090706" cy="2274775"/>
            <a:chOff x="1214575" y="1057300"/>
            <a:chExt cx="3082150" cy="3589275"/>
          </a:xfrm>
        </p:grpSpPr>
        <p:sp>
          <p:nvSpPr>
            <p:cNvPr id="12" name="Google Shape;1688;p60"/>
            <p:cNvSpPr/>
            <p:nvPr/>
          </p:nvSpPr>
          <p:spPr>
            <a:xfrm flipH="1">
              <a:off x="3207775" y="1057300"/>
              <a:ext cx="21300" cy="686950"/>
            </a:xfrm>
            <a:custGeom>
              <a:avLst/>
              <a:gdLst/>
              <a:ahLst/>
              <a:cxnLst/>
              <a:rect l="l" t="t" r="r" b="b"/>
              <a:pathLst>
                <a:path w="852" h="27478" extrusionOk="0">
                  <a:moveTo>
                    <a:pt x="0" y="0"/>
                  </a:moveTo>
                  <a:lnTo>
                    <a:pt x="0" y="27478"/>
                  </a:lnTo>
                  <a:lnTo>
                    <a:pt x="851" y="27478"/>
                  </a:lnTo>
                  <a:lnTo>
                    <a:pt x="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89;p60"/>
            <p:cNvSpPr/>
            <p:nvPr/>
          </p:nvSpPr>
          <p:spPr>
            <a:xfrm flipH="1">
              <a:off x="1995750" y="1260950"/>
              <a:ext cx="25100" cy="345775"/>
            </a:xfrm>
            <a:custGeom>
              <a:avLst/>
              <a:gdLst/>
              <a:ahLst/>
              <a:cxnLst/>
              <a:rect l="l" t="t" r="r" b="b"/>
              <a:pathLst>
                <a:path w="1004" h="13831" extrusionOk="0">
                  <a:moveTo>
                    <a:pt x="1" y="0"/>
                  </a:moveTo>
                  <a:lnTo>
                    <a:pt x="1" y="13830"/>
                  </a:lnTo>
                  <a:lnTo>
                    <a:pt x="1004" y="13830"/>
                  </a:lnTo>
                  <a:lnTo>
                    <a:pt x="1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90;p60"/>
            <p:cNvSpPr/>
            <p:nvPr/>
          </p:nvSpPr>
          <p:spPr>
            <a:xfrm flipH="1">
              <a:off x="3165225" y="1165200"/>
              <a:ext cx="106400" cy="240150"/>
            </a:xfrm>
            <a:custGeom>
              <a:avLst/>
              <a:gdLst/>
              <a:ahLst/>
              <a:cxnLst/>
              <a:rect l="l" t="t" r="r" b="b"/>
              <a:pathLst>
                <a:path w="4256" h="9606" extrusionOk="0">
                  <a:moveTo>
                    <a:pt x="0" y="1"/>
                  </a:moveTo>
                  <a:lnTo>
                    <a:pt x="0" y="9606"/>
                  </a:lnTo>
                  <a:lnTo>
                    <a:pt x="4256" y="9606"/>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691;p60"/>
            <p:cNvSpPr/>
            <p:nvPr/>
          </p:nvSpPr>
          <p:spPr>
            <a:xfrm flipH="1">
              <a:off x="1944075" y="1326300"/>
              <a:ext cx="128450" cy="123875"/>
            </a:xfrm>
            <a:custGeom>
              <a:avLst/>
              <a:gdLst/>
              <a:ahLst/>
              <a:cxnLst/>
              <a:rect l="l" t="t" r="r" b="b"/>
              <a:pathLst>
                <a:path w="5138" h="4955" extrusionOk="0">
                  <a:moveTo>
                    <a:pt x="1" y="0"/>
                  </a:moveTo>
                  <a:lnTo>
                    <a:pt x="1" y="4955"/>
                  </a:lnTo>
                  <a:lnTo>
                    <a:pt x="5137" y="4955"/>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60"/>
            <p:cNvSpPr/>
            <p:nvPr/>
          </p:nvSpPr>
          <p:spPr>
            <a:xfrm flipH="1">
              <a:off x="3928150" y="2258675"/>
              <a:ext cx="21300" cy="494725"/>
            </a:xfrm>
            <a:custGeom>
              <a:avLst/>
              <a:gdLst/>
              <a:ahLst/>
              <a:cxnLst/>
              <a:rect l="l" t="t" r="r" b="b"/>
              <a:pathLst>
                <a:path w="852" h="19789" extrusionOk="0">
                  <a:moveTo>
                    <a:pt x="0" y="1"/>
                  </a:moveTo>
                  <a:lnTo>
                    <a:pt x="0" y="19788"/>
                  </a:lnTo>
                  <a:lnTo>
                    <a:pt x="851" y="19788"/>
                  </a:lnTo>
                  <a:lnTo>
                    <a:pt x="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93;p60"/>
            <p:cNvSpPr/>
            <p:nvPr/>
          </p:nvSpPr>
          <p:spPr>
            <a:xfrm flipH="1">
              <a:off x="3884850" y="2431175"/>
              <a:ext cx="107150" cy="170250"/>
            </a:xfrm>
            <a:custGeom>
              <a:avLst/>
              <a:gdLst/>
              <a:ahLst/>
              <a:cxnLst/>
              <a:rect l="l" t="t" r="r" b="b"/>
              <a:pathLst>
                <a:path w="4286" h="6810" extrusionOk="0">
                  <a:moveTo>
                    <a:pt x="0" y="1"/>
                  </a:moveTo>
                  <a:lnTo>
                    <a:pt x="0" y="6809"/>
                  </a:lnTo>
                  <a:lnTo>
                    <a:pt x="4286" y="6809"/>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94;p60"/>
            <p:cNvSpPr/>
            <p:nvPr/>
          </p:nvSpPr>
          <p:spPr>
            <a:xfrm flipH="1">
              <a:off x="3623450" y="1557300"/>
              <a:ext cx="21300" cy="686975"/>
            </a:xfrm>
            <a:custGeom>
              <a:avLst/>
              <a:gdLst/>
              <a:ahLst/>
              <a:cxnLst/>
              <a:rect l="l" t="t" r="r" b="b"/>
              <a:pathLst>
                <a:path w="852" h="27479" extrusionOk="0">
                  <a:moveTo>
                    <a:pt x="1" y="1"/>
                  </a:moveTo>
                  <a:lnTo>
                    <a:pt x="1" y="27478"/>
                  </a:lnTo>
                  <a:lnTo>
                    <a:pt x="852" y="27478"/>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695;p60"/>
            <p:cNvSpPr/>
            <p:nvPr/>
          </p:nvSpPr>
          <p:spPr>
            <a:xfrm flipH="1">
              <a:off x="3580125" y="1675850"/>
              <a:ext cx="107175" cy="432400"/>
            </a:xfrm>
            <a:custGeom>
              <a:avLst/>
              <a:gdLst/>
              <a:ahLst/>
              <a:cxnLst/>
              <a:rect l="l" t="t" r="r" b="b"/>
              <a:pathLst>
                <a:path w="4287" h="17296" extrusionOk="0">
                  <a:moveTo>
                    <a:pt x="1" y="0"/>
                  </a:moveTo>
                  <a:lnTo>
                    <a:pt x="1" y="17295"/>
                  </a:lnTo>
                  <a:lnTo>
                    <a:pt x="4287" y="17295"/>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96;p60"/>
            <p:cNvSpPr/>
            <p:nvPr/>
          </p:nvSpPr>
          <p:spPr>
            <a:xfrm flipH="1">
              <a:off x="2951700" y="205580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97;p60"/>
            <p:cNvSpPr/>
            <p:nvPr/>
          </p:nvSpPr>
          <p:spPr>
            <a:xfrm flipH="1">
              <a:off x="2909150" y="2163700"/>
              <a:ext cx="106400" cy="463550"/>
            </a:xfrm>
            <a:custGeom>
              <a:avLst/>
              <a:gdLst/>
              <a:ahLst/>
              <a:cxnLst/>
              <a:rect l="l" t="t" r="r" b="b"/>
              <a:pathLst>
                <a:path w="4256" h="18542" extrusionOk="0">
                  <a:moveTo>
                    <a:pt x="1" y="0"/>
                  </a:moveTo>
                  <a:lnTo>
                    <a:pt x="1" y="18542"/>
                  </a:lnTo>
                  <a:lnTo>
                    <a:pt x="4256" y="1854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98;p60"/>
            <p:cNvSpPr/>
            <p:nvPr/>
          </p:nvSpPr>
          <p:spPr>
            <a:xfrm flipH="1">
              <a:off x="2624950" y="1354425"/>
              <a:ext cx="21300" cy="526625"/>
            </a:xfrm>
            <a:custGeom>
              <a:avLst/>
              <a:gdLst/>
              <a:ahLst/>
              <a:cxnLst/>
              <a:rect l="l" t="t" r="r" b="b"/>
              <a:pathLst>
                <a:path w="852" h="21065" extrusionOk="0">
                  <a:moveTo>
                    <a:pt x="1" y="0"/>
                  </a:moveTo>
                  <a:lnTo>
                    <a:pt x="1" y="21064"/>
                  </a:lnTo>
                  <a:lnTo>
                    <a:pt x="852" y="21064"/>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99;p60"/>
            <p:cNvSpPr/>
            <p:nvPr/>
          </p:nvSpPr>
          <p:spPr>
            <a:xfrm flipH="1">
              <a:off x="2582375" y="1484350"/>
              <a:ext cx="106425" cy="250025"/>
            </a:xfrm>
            <a:custGeom>
              <a:avLst/>
              <a:gdLst/>
              <a:ahLst/>
              <a:cxnLst/>
              <a:rect l="l" t="t" r="r" b="b"/>
              <a:pathLst>
                <a:path w="4257" h="10001" extrusionOk="0">
                  <a:moveTo>
                    <a:pt x="1" y="1"/>
                  </a:moveTo>
                  <a:lnTo>
                    <a:pt x="1" y="10001"/>
                  </a:lnTo>
                  <a:lnTo>
                    <a:pt x="4256" y="10001"/>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700;p60"/>
            <p:cNvSpPr/>
            <p:nvPr/>
          </p:nvSpPr>
          <p:spPr>
            <a:xfrm flipH="1">
              <a:off x="2280700" y="1824025"/>
              <a:ext cx="25875" cy="686975"/>
            </a:xfrm>
            <a:custGeom>
              <a:avLst/>
              <a:gdLst/>
              <a:ahLst/>
              <a:cxnLst/>
              <a:rect l="l" t="t" r="r" b="b"/>
              <a:pathLst>
                <a:path w="1035" h="27479" extrusionOk="0">
                  <a:moveTo>
                    <a:pt x="1" y="1"/>
                  </a:moveTo>
                  <a:lnTo>
                    <a:pt x="1" y="27478"/>
                  </a:lnTo>
                  <a:lnTo>
                    <a:pt x="1034" y="27478"/>
                  </a:lnTo>
                  <a:lnTo>
                    <a:pt x="10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701;p60"/>
            <p:cNvSpPr/>
            <p:nvPr/>
          </p:nvSpPr>
          <p:spPr>
            <a:xfrm flipH="1">
              <a:off x="2229025" y="1953975"/>
              <a:ext cx="128450" cy="378450"/>
            </a:xfrm>
            <a:custGeom>
              <a:avLst/>
              <a:gdLst/>
              <a:ahLst/>
              <a:cxnLst/>
              <a:rect l="l" t="t" r="r" b="b"/>
              <a:pathLst>
                <a:path w="5138" h="15138" extrusionOk="0">
                  <a:moveTo>
                    <a:pt x="0" y="0"/>
                  </a:moveTo>
                  <a:lnTo>
                    <a:pt x="0" y="15137"/>
                  </a:lnTo>
                  <a:lnTo>
                    <a:pt x="5137" y="15137"/>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702;p60"/>
            <p:cNvSpPr/>
            <p:nvPr/>
          </p:nvSpPr>
          <p:spPr>
            <a:xfrm flipH="1">
              <a:off x="4232875" y="172905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703;p60"/>
            <p:cNvSpPr/>
            <p:nvPr/>
          </p:nvSpPr>
          <p:spPr>
            <a:xfrm flipH="1">
              <a:off x="4189550" y="1876450"/>
              <a:ext cx="107175" cy="256125"/>
            </a:xfrm>
            <a:custGeom>
              <a:avLst/>
              <a:gdLst/>
              <a:ahLst/>
              <a:cxnLst/>
              <a:rect l="l" t="t" r="r" b="b"/>
              <a:pathLst>
                <a:path w="4287" h="10245" extrusionOk="0">
                  <a:moveTo>
                    <a:pt x="0" y="1"/>
                  </a:moveTo>
                  <a:lnTo>
                    <a:pt x="0" y="10244"/>
                  </a:lnTo>
                  <a:lnTo>
                    <a:pt x="4286" y="10244"/>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704;p60"/>
            <p:cNvSpPr/>
            <p:nvPr/>
          </p:nvSpPr>
          <p:spPr>
            <a:xfrm flipH="1">
              <a:off x="1748025" y="1789075"/>
              <a:ext cx="25850" cy="686950"/>
            </a:xfrm>
            <a:custGeom>
              <a:avLst/>
              <a:gdLst/>
              <a:ahLst/>
              <a:cxnLst/>
              <a:rect l="l" t="t" r="r" b="b"/>
              <a:pathLst>
                <a:path w="1034" h="27478" extrusionOk="0">
                  <a:moveTo>
                    <a:pt x="0" y="0"/>
                  </a:moveTo>
                  <a:lnTo>
                    <a:pt x="0" y="27478"/>
                  </a:lnTo>
                  <a:lnTo>
                    <a:pt x="1034" y="27478"/>
                  </a:lnTo>
                  <a:lnTo>
                    <a:pt x="10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705;p60"/>
            <p:cNvSpPr/>
            <p:nvPr/>
          </p:nvSpPr>
          <p:spPr>
            <a:xfrm flipH="1">
              <a:off x="1697100" y="2076300"/>
              <a:ext cx="128450" cy="296400"/>
            </a:xfrm>
            <a:custGeom>
              <a:avLst/>
              <a:gdLst/>
              <a:ahLst/>
              <a:cxnLst/>
              <a:rect l="l" t="t" r="r" b="b"/>
              <a:pathLst>
                <a:path w="5138" h="11856" extrusionOk="0">
                  <a:moveTo>
                    <a:pt x="0" y="1"/>
                  </a:moveTo>
                  <a:lnTo>
                    <a:pt x="0" y="11855"/>
                  </a:lnTo>
                  <a:lnTo>
                    <a:pt x="5137" y="11855"/>
                  </a:lnTo>
                  <a:lnTo>
                    <a:pt x="5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706;p60"/>
            <p:cNvSpPr/>
            <p:nvPr/>
          </p:nvSpPr>
          <p:spPr>
            <a:xfrm flipH="1">
              <a:off x="1743475" y="4502550"/>
              <a:ext cx="297125" cy="137275"/>
            </a:xfrm>
            <a:custGeom>
              <a:avLst/>
              <a:gdLst/>
              <a:ahLst/>
              <a:cxnLst/>
              <a:rect l="l" t="t" r="r" b="b"/>
              <a:pathLst>
                <a:path w="11885" h="5491" extrusionOk="0">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707;p60"/>
            <p:cNvSpPr/>
            <p:nvPr/>
          </p:nvSpPr>
          <p:spPr>
            <a:xfrm flipH="1">
              <a:off x="1291600" y="4440275"/>
              <a:ext cx="261150" cy="206300"/>
            </a:xfrm>
            <a:custGeom>
              <a:avLst/>
              <a:gdLst/>
              <a:ahLst/>
              <a:cxnLst/>
              <a:rect l="l" t="t" r="r" b="b"/>
              <a:pathLst>
                <a:path w="10446" h="8252" extrusionOk="0">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708;p60"/>
            <p:cNvSpPr/>
            <p:nvPr/>
          </p:nvSpPr>
          <p:spPr>
            <a:xfrm flipH="1">
              <a:off x="1775375" y="3776975"/>
              <a:ext cx="219650" cy="818925"/>
            </a:xfrm>
            <a:custGeom>
              <a:avLst/>
              <a:gdLst/>
              <a:ahLst/>
              <a:cxnLst/>
              <a:rect l="l" t="t" r="r" b="b"/>
              <a:pathLst>
                <a:path w="8786" h="32757" extrusionOk="0">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709;p60"/>
            <p:cNvSpPr/>
            <p:nvPr/>
          </p:nvSpPr>
          <p:spPr>
            <a:xfrm flipH="1">
              <a:off x="1373400" y="3781825"/>
              <a:ext cx="348800" cy="803275"/>
            </a:xfrm>
            <a:custGeom>
              <a:avLst/>
              <a:gdLst/>
              <a:ahLst/>
              <a:cxnLst/>
              <a:rect l="l" t="t" r="r" b="b"/>
              <a:pathLst>
                <a:path w="13952" h="32131" extrusionOk="0">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710;p60"/>
            <p:cNvSpPr/>
            <p:nvPr/>
          </p:nvSpPr>
          <p:spPr>
            <a:xfrm flipH="1">
              <a:off x="1469150" y="3280725"/>
              <a:ext cx="526625" cy="637575"/>
            </a:xfrm>
            <a:custGeom>
              <a:avLst/>
              <a:gdLst/>
              <a:ahLst/>
              <a:cxnLst/>
              <a:rect l="l" t="t" r="r" b="b"/>
              <a:pathLst>
                <a:path w="21065" h="25503" extrusionOk="0">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711;p60"/>
            <p:cNvSpPr/>
            <p:nvPr/>
          </p:nvSpPr>
          <p:spPr>
            <a:xfrm flipH="1">
              <a:off x="1823250" y="2715375"/>
              <a:ext cx="429375" cy="484825"/>
            </a:xfrm>
            <a:custGeom>
              <a:avLst/>
              <a:gdLst/>
              <a:ahLst/>
              <a:cxnLst/>
              <a:rect l="l" t="t" r="r" b="b"/>
              <a:pathLst>
                <a:path w="17175" h="19393" extrusionOk="0">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712;p60"/>
            <p:cNvSpPr/>
            <p:nvPr/>
          </p:nvSpPr>
          <p:spPr>
            <a:xfrm flipH="1">
              <a:off x="1409875" y="2378025"/>
              <a:ext cx="471925" cy="549175"/>
            </a:xfrm>
            <a:custGeom>
              <a:avLst/>
              <a:gdLst/>
              <a:ahLst/>
              <a:cxnLst/>
              <a:rect l="l" t="t" r="r" b="b"/>
              <a:pathLst>
                <a:path w="18877" h="21967" extrusionOk="0">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713;p60"/>
            <p:cNvSpPr/>
            <p:nvPr/>
          </p:nvSpPr>
          <p:spPr>
            <a:xfrm flipH="1">
              <a:off x="1530700" y="2714725"/>
              <a:ext cx="425550" cy="594900"/>
            </a:xfrm>
            <a:custGeom>
              <a:avLst/>
              <a:gdLst/>
              <a:ahLst/>
              <a:cxnLst/>
              <a:rect l="l" t="t" r="r" b="b"/>
              <a:pathLst>
                <a:path w="17022" h="23796" extrusionOk="0">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714;p60"/>
            <p:cNvSpPr/>
            <p:nvPr/>
          </p:nvSpPr>
          <p:spPr>
            <a:xfrm flipH="1">
              <a:off x="1659875" y="2388575"/>
              <a:ext cx="224900" cy="271225"/>
            </a:xfrm>
            <a:custGeom>
              <a:avLst/>
              <a:gdLst/>
              <a:ahLst/>
              <a:cxnLst/>
              <a:rect l="l" t="t" r="r" b="b"/>
              <a:pathLst>
                <a:path w="8996" h="10849" extrusionOk="0">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715;p60"/>
            <p:cNvSpPr/>
            <p:nvPr/>
          </p:nvSpPr>
          <p:spPr>
            <a:xfrm flipH="1">
              <a:off x="1646950" y="2564925"/>
              <a:ext cx="230275" cy="263200"/>
            </a:xfrm>
            <a:custGeom>
              <a:avLst/>
              <a:gdLst/>
              <a:ahLst/>
              <a:cxnLst/>
              <a:rect l="l" t="t" r="r" b="b"/>
              <a:pathLst>
                <a:path w="9211" h="10528" extrusionOk="0">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716;p60"/>
            <p:cNvSpPr/>
            <p:nvPr/>
          </p:nvSpPr>
          <p:spPr>
            <a:xfrm flipH="1">
              <a:off x="1634050" y="2382100"/>
              <a:ext cx="191500" cy="204125"/>
            </a:xfrm>
            <a:custGeom>
              <a:avLst/>
              <a:gdLst/>
              <a:ahLst/>
              <a:cxnLst/>
              <a:rect l="l" t="t" r="r" b="b"/>
              <a:pathLst>
                <a:path w="7660" h="8165" extrusionOk="0">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717;p60"/>
            <p:cNvSpPr/>
            <p:nvPr/>
          </p:nvSpPr>
          <p:spPr>
            <a:xfrm flipH="1">
              <a:off x="1634175" y="2564950"/>
              <a:ext cx="72075" cy="46850"/>
            </a:xfrm>
            <a:custGeom>
              <a:avLst/>
              <a:gdLst/>
              <a:ahLst/>
              <a:cxnLst/>
              <a:rect l="l" t="t" r="r" b="b"/>
              <a:pathLst>
                <a:path w="2883" h="1874" extrusionOk="0">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718;p60"/>
            <p:cNvSpPr/>
            <p:nvPr/>
          </p:nvSpPr>
          <p:spPr>
            <a:xfrm flipH="1">
              <a:off x="2333900" y="2754900"/>
              <a:ext cx="230275" cy="248500"/>
            </a:xfrm>
            <a:custGeom>
              <a:avLst/>
              <a:gdLst/>
              <a:ahLst/>
              <a:cxnLst/>
              <a:rect l="l" t="t" r="r" b="b"/>
              <a:pathLst>
                <a:path w="9211" h="9940" extrusionOk="0">
                  <a:moveTo>
                    <a:pt x="3982" y="0"/>
                  </a:moveTo>
                  <a:lnTo>
                    <a:pt x="1" y="6535"/>
                  </a:lnTo>
                  <a:lnTo>
                    <a:pt x="5897" y="9939"/>
                  </a:lnTo>
                  <a:lnTo>
                    <a:pt x="9210" y="2857"/>
                  </a:lnTo>
                  <a:lnTo>
                    <a:pt x="3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719;p60"/>
            <p:cNvSpPr/>
            <p:nvPr/>
          </p:nvSpPr>
          <p:spPr>
            <a:xfrm flipH="1">
              <a:off x="1214575" y="2776925"/>
              <a:ext cx="1257650" cy="799450"/>
            </a:xfrm>
            <a:custGeom>
              <a:avLst/>
              <a:gdLst/>
              <a:ahLst/>
              <a:cxnLst/>
              <a:rect l="l" t="t" r="r" b="b"/>
              <a:pathLst>
                <a:path w="50306" h="31978" extrusionOk="0">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20;p60"/>
            <p:cNvSpPr/>
            <p:nvPr/>
          </p:nvSpPr>
          <p:spPr>
            <a:xfrm flipH="1">
              <a:off x="2451675" y="1925750"/>
              <a:ext cx="1323775" cy="1289000"/>
            </a:xfrm>
            <a:custGeom>
              <a:avLst/>
              <a:gdLst/>
              <a:ahLst/>
              <a:cxnLst/>
              <a:rect l="l" t="t" r="r" b="b"/>
              <a:pathLst>
                <a:path w="52951" h="51560" extrusionOk="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721;p60"/>
            <p:cNvSpPr/>
            <p:nvPr/>
          </p:nvSpPr>
          <p:spPr>
            <a:xfrm flipH="1">
              <a:off x="2408375" y="1883175"/>
              <a:ext cx="1410375" cy="1374150"/>
            </a:xfrm>
            <a:custGeom>
              <a:avLst/>
              <a:gdLst/>
              <a:ahLst/>
              <a:cxnLst/>
              <a:rect l="l" t="t" r="r" b="b"/>
              <a:pathLst>
                <a:path w="56415" h="54966" extrusionOk="0">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722;p60"/>
            <p:cNvSpPr/>
            <p:nvPr/>
          </p:nvSpPr>
          <p:spPr>
            <a:xfrm flipH="1">
              <a:off x="2143525" y="3093075"/>
              <a:ext cx="163800" cy="117800"/>
            </a:xfrm>
            <a:custGeom>
              <a:avLst/>
              <a:gdLst/>
              <a:ahLst/>
              <a:cxnLst/>
              <a:rect l="l" t="t" r="r" b="b"/>
              <a:pathLst>
                <a:path w="6552" h="4712" extrusionOk="0">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723;p60"/>
            <p:cNvSpPr/>
            <p:nvPr/>
          </p:nvSpPr>
          <p:spPr>
            <a:xfrm flipH="1">
              <a:off x="1454475" y="3445300"/>
              <a:ext cx="150725" cy="120150"/>
            </a:xfrm>
            <a:custGeom>
              <a:avLst/>
              <a:gdLst/>
              <a:ahLst/>
              <a:cxnLst/>
              <a:rect l="l" t="t" r="r" b="b"/>
              <a:pathLst>
                <a:path w="6029" h="4806" extrusionOk="0">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724;p60"/>
            <p:cNvSpPr/>
            <p:nvPr/>
          </p:nvSpPr>
          <p:spPr>
            <a:xfrm flipH="1">
              <a:off x="1428875" y="3394725"/>
              <a:ext cx="111725" cy="113000"/>
            </a:xfrm>
            <a:custGeom>
              <a:avLst/>
              <a:gdLst/>
              <a:ahLst/>
              <a:cxnLst/>
              <a:rect l="l" t="t" r="r" b="b"/>
              <a:pathLst>
                <a:path w="4469" h="4520" extrusionOk="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725;p60"/>
            <p:cNvSpPr/>
            <p:nvPr/>
          </p:nvSpPr>
          <p:spPr>
            <a:xfrm flipH="1">
              <a:off x="1308050" y="2735900"/>
              <a:ext cx="358700" cy="734825"/>
            </a:xfrm>
            <a:custGeom>
              <a:avLst/>
              <a:gdLst/>
              <a:ahLst/>
              <a:cxnLst/>
              <a:rect l="l" t="t" r="r" b="b"/>
              <a:pathLst>
                <a:path w="14348" h="29393" extrusionOk="0">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86183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58"/>
          <p:cNvSpPr txBox="1">
            <a:spLocks noGrp="1"/>
          </p:cNvSpPr>
          <p:nvPr>
            <p:ph type="title"/>
          </p:nvPr>
        </p:nvSpPr>
        <p:spPr>
          <a:xfrm>
            <a:off x="1311353" y="0"/>
            <a:ext cx="6976086" cy="1536009"/>
          </a:xfrm>
          <a:prstGeom prst="rect">
            <a:avLst/>
          </a:prstGeom>
        </p:spPr>
        <p:txBody>
          <a:bodyPr spcFirstLastPara="1" wrap="square" lIns="91425" tIns="91425" rIns="91425" bIns="91425" anchor="ctr" anchorCtr="0">
            <a:noAutofit/>
          </a:bodyPr>
          <a:lstStyle/>
          <a:p>
            <a:pPr marL="342900" lvl="0"/>
            <a:r>
              <a:rPr lang="fr-FR" sz="3200" dirty="0"/>
              <a:t>Bibliographie et Sources Consultées</a:t>
            </a:r>
          </a:p>
        </p:txBody>
      </p:sp>
      <p:grpSp>
        <p:nvGrpSpPr>
          <p:cNvPr id="1631" name="Google Shape;1631;p58"/>
          <p:cNvGrpSpPr/>
          <p:nvPr/>
        </p:nvGrpSpPr>
        <p:grpSpPr>
          <a:xfrm>
            <a:off x="1331640" y="3112121"/>
            <a:ext cx="480951" cy="493217"/>
            <a:chOff x="5361627" y="2078536"/>
            <a:chExt cx="480951" cy="493217"/>
          </a:xfrm>
        </p:grpSpPr>
        <p:sp>
          <p:nvSpPr>
            <p:cNvPr id="1632" name="Google Shape;1632;p58"/>
            <p:cNvSpPr/>
            <p:nvPr/>
          </p:nvSpPr>
          <p:spPr>
            <a:xfrm rot="798727">
              <a:off x="5391144" y="21030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8"/>
            <p:cNvSpPr/>
            <p:nvPr/>
          </p:nvSpPr>
          <p:spPr>
            <a:xfrm rot="798727">
              <a:off x="5667712" y="23754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4" name="Google Shape;1634;p58"/>
          <p:cNvGrpSpPr/>
          <p:nvPr/>
        </p:nvGrpSpPr>
        <p:grpSpPr>
          <a:xfrm>
            <a:off x="6643327" y="773111"/>
            <a:ext cx="480951" cy="493217"/>
            <a:chOff x="6643327" y="773111"/>
            <a:chExt cx="480951" cy="493217"/>
          </a:xfrm>
        </p:grpSpPr>
        <p:sp>
          <p:nvSpPr>
            <p:cNvPr id="1635" name="Google Shape;1635;p58"/>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8"/>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ZoneTexte 1"/>
          <p:cNvSpPr txBox="1"/>
          <p:nvPr/>
        </p:nvSpPr>
        <p:spPr>
          <a:xfrm>
            <a:off x="1680154" y="1404736"/>
            <a:ext cx="5808525" cy="4401205"/>
          </a:xfrm>
          <a:prstGeom prst="rect">
            <a:avLst/>
          </a:prstGeom>
          <a:noFill/>
        </p:spPr>
        <p:txBody>
          <a:bodyPr wrap="square" rtlCol="0">
            <a:spAutoFit/>
          </a:bodyPr>
          <a:lstStyle/>
          <a:p>
            <a:pPr marL="285750" indent="-285750">
              <a:buFont typeface="Wingdings" pitchFamily="2" charset="2"/>
              <a:buChar char="§"/>
            </a:pPr>
            <a:r>
              <a:rPr lang="fr-FR" dirty="0"/>
              <a:t>Le cour </a:t>
            </a:r>
            <a:r>
              <a:rPr lang="en-CA" dirty="0"/>
              <a:t>“</a:t>
            </a:r>
            <a:r>
              <a:rPr lang="fr-FR" dirty="0"/>
              <a:t>La microéconomie du consommateur ’’ de madame Kenza BOUARARA université Moulay Ismail</a:t>
            </a:r>
          </a:p>
          <a:p>
            <a:pPr marL="285750" indent="-285750">
              <a:buFont typeface="Wingdings" pitchFamily="2" charset="2"/>
              <a:buChar char="§"/>
            </a:pPr>
            <a:endParaRPr lang="en-CA" dirty="0"/>
          </a:p>
          <a:p>
            <a:pPr marL="285750" indent="-285750">
              <a:buFont typeface="Wingdings" pitchFamily="2" charset="2"/>
              <a:buChar char="§"/>
            </a:pPr>
            <a:r>
              <a:rPr lang="fr-FR" dirty="0"/>
              <a:t>Le cour « Sciences économiques et Gestion » université Moulay Ismail</a:t>
            </a:r>
          </a:p>
          <a:p>
            <a:endParaRPr lang="fr-FR" dirty="0"/>
          </a:p>
          <a:p>
            <a:endParaRPr lang="fr-FR" dirty="0"/>
          </a:p>
          <a:p>
            <a:pPr marL="285750" indent="-285750">
              <a:buFont typeface="Wingdings" pitchFamily="2" charset="2"/>
              <a:buChar char="§"/>
            </a:pPr>
            <a:r>
              <a:rPr lang="fr-FR" dirty="0">
                <a:hlinkClick r:id="rId3"/>
              </a:rPr>
              <a:t>https://chat.openai.com</a:t>
            </a:r>
            <a:endParaRPr lang="fr-FR" dirty="0"/>
          </a:p>
          <a:p>
            <a:pPr marL="285750" indent="-285750">
              <a:buFont typeface="Wingdings" pitchFamily="2" charset="2"/>
              <a:buChar char="§"/>
            </a:pPr>
            <a:endParaRPr lang="en-CA" dirty="0"/>
          </a:p>
          <a:p>
            <a:pPr marL="285750" indent="-285750">
              <a:buFont typeface="Wingdings" pitchFamily="2" charset="2"/>
              <a:buChar char="§"/>
            </a:pPr>
            <a:endParaRPr lang="fr-FR" dirty="0"/>
          </a:p>
          <a:p>
            <a:pPr marL="285750" indent="-285750">
              <a:buFont typeface="Wingdings" pitchFamily="2" charset="2"/>
              <a:buChar char="§"/>
            </a:pPr>
            <a:r>
              <a:rPr lang="fr-FR" dirty="0">
                <a:hlinkClick r:id="rId4"/>
              </a:rPr>
              <a:t>https://www.youtube.com/watch?v=3GcjoJZhm6Y</a:t>
            </a:r>
            <a:r>
              <a:rPr lang="fr-FR" dirty="0"/>
              <a:t> «  </a:t>
            </a:r>
            <a:r>
              <a:rPr lang="fr-FR" dirty="0" err="1"/>
              <a:t>BetterStudy</a:t>
            </a:r>
            <a:r>
              <a:rPr lang="fr-FR" dirty="0"/>
              <a:t> Formation en comptabilité suisse »</a:t>
            </a:r>
          </a:p>
          <a:p>
            <a:pPr marL="285750" indent="-285750">
              <a:buFont typeface="Wingdings" pitchFamily="2" charset="2"/>
              <a:buChar char="§"/>
            </a:pPr>
            <a:endParaRPr lang="en-CA" dirty="0"/>
          </a:p>
          <a:p>
            <a:endParaRPr lang="fr-FR" dirty="0"/>
          </a:p>
          <a:p>
            <a:pPr marL="285750" indent="-285750">
              <a:buFont typeface="Wingdings" pitchFamily="2" charset="2"/>
              <a:buChar char="§"/>
            </a:pPr>
            <a:r>
              <a:rPr lang="fr-FR" dirty="0"/>
              <a:t>https://www.google.com/</a:t>
            </a:r>
          </a:p>
          <a:p>
            <a:pPr marL="285750" indent="-285750">
              <a:buFont typeface="Wingdings" pitchFamily="2" charset="2"/>
              <a:buChar char="§"/>
            </a:pPr>
            <a:endParaRPr lang="fr-FR" dirty="0"/>
          </a:p>
          <a:p>
            <a:endParaRPr lang="en-CA" dirty="0"/>
          </a:p>
          <a:p>
            <a:endParaRPr lang="fr-FR" dirty="0"/>
          </a:p>
          <a:p>
            <a:br>
              <a:rPr lang="fr-FR" dirty="0"/>
            </a:br>
            <a:endParaRPr lang="fr-FR" dirty="0"/>
          </a:p>
        </p:txBody>
      </p:sp>
    </p:spTree>
    <p:extLst>
      <p:ext uri="{BB962C8B-B14F-4D97-AF65-F5344CB8AC3E}">
        <p14:creationId xmlns:p14="http://schemas.microsoft.com/office/powerpoint/2010/main" val="213812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p:cNvGrpSpPr/>
          <p:nvPr/>
        </p:nvGrpSpPr>
        <p:grpSpPr>
          <a:xfrm>
            <a:off x="-2" y="4952350"/>
            <a:ext cx="9540554" cy="198782"/>
            <a:chOff x="0" y="0"/>
            <a:chExt cx="12192000" cy="265043"/>
          </a:xfrm>
        </p:grpSpPr>
        <p:sp>
          <p:nvSpPr>
            <p:cNvPr id="9" name="Rectangle 8"/>
            <p:cNvSpPr/>
            <p:nvPr/>
          </p:nvSpPr>
          <p:spPr>
            <a:xfrm>
              <a:off x="0" y="0"/>
              <a:ext cx="12192000" cy="2650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0" y="0"/>
              <a:ext cx="4041915" cy="265043"/>
            </a:xfrm>
            <a:prstGeom prst="rect">
              <a:avLst/>
            </a:prstGeom>
            <a:solidFill>
              <a:srgbClr val="000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MASD.S1</a:t>
              </a:r>
            </a:p>
          </p:txBody>
        </p:sp>
      </p:grpSp>
      <p:sp>
        <p:nvSpPr>
          <p:cNvPr id="11" name="Rectangle 10"/>
          <p:cNvSpPr/>
          <p:nvPr/>
        </p:nvSpPr>
        <p:spPr>
          <a:xfrm>
            <a:off x="3031435" y="4944718"/>
            <a:ext cx="3031436" cy="1987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sp>
        <p:nvSpPr>
          <p:cNvPr id="6" name="Rectangle 5"/>
          <p:cNvSpPr/>
          <p:nvPr/>
        </p:nvSpPr>
        <p:spPr>
          <a:xfrm>
            <a:off x="-29821" y="-3625"/>
            <a:ext cx="9178791" cy="330846"/>
          </a:xfrm>
          <a:prstGeom prst="rect">
            <a:avLst/>
          </a:prstGeom>
          <a:gradFill flip="none" rotWithShape="1">
            <a:gsLst>
              <a:gs pos="0">
                <a:srgbClr val="3232B0"/>
              </a:gs>
              <a:gs pos="100000">
                <a:schemeClr val="tx1"/>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grpSp>
        <p:nvGrpSpPr>
          <p:cNvPr id="15" name="Groupe 14"/>
          <p:cNvGrpSpPr/>
          <p:nvPr/>
        </p:nvGrpSpPr>
        <p:grpSpPr>
          <a:xfrm>
            <a:off x="3221515" y="4910803"/>
            <a:ext cx="5927455" cy="528119"/>
            <a:chOff x="4295353" y="6535865"/>
            <a:chExt cx="7903273" cy="704159"/>
          </a:xfrm>
        </p:grpSpPr>
        <p:sp>
          <p:nvSpPr>
            <p:cNvPr id="16" name="ZoneTexte 15"/>
            <p:cNvSpPr txBox="1"/>
            <p:nvPr/>
          </p:nvSpPr>
          <p:spPr>
            <a:xfrm>
              <a:off x="4295353" y="6542398"/>
              <a:ext cx="4520490" cy="697626"/>
            </a:xfrm>
            <a:prstGeom prst="rect">
              <a:avLst/>
            </a:prstGeom>
            <a:noFill/>
          </p:spPr>
          <p:txBody>
            <a:bodyPr wrap="square" rtlCol="0">
              <a:spAutoFit/>
            </a:bodyPr>
            <a:lstStyle/>
            <a:p>
              <a:pPr algn="ctr"/>
              <a:r>
                <a:rPr lang="fr-FR" dirty="0">
                  <a:solidFill>
                    <a:srgbClr val="0B03B5"/>
                  </a:solidFill>
                  <a:latin typeface="+mj-lt"/>
                  <a:ea typeface="Cambria Math" panose="02040503050406030204" pitchFamily="18" charset="0"/>
                </a:rPr>
                <a:t>Année universitaire    2023/2024</a:t>
              </a:r>
            </a:p>
            <a:p>
              <a:pPr algn="ctr"/>
              <a:endParaRPr lang="fr-FR" dirty="0">
                <a:solidFill>
                  <a:srgbClr val="0B03B5"/>
                </a:solidFill>
                <a:latin typeface="+mj-lt"/>
                <a:ea typeface="Cambria Math" panose="02040503050406030204" pitchFamily="18" charset="0"/>
              </a:endParaRPr>
            </a:p>
          </p:txBody>
        </p:sp>
        <p:sp>
          <p:nvSpPr>
            <p:cNvPr id="19" name="ZoneTexte 18"/>
            <p:cNvSpPr txBox="1"/>
            <p:nvPr/>
          </p:nvSpPr>
          <p:spPr>
            <a:xfrm>
              <a:off x="9648394" y="6535865"/>
              <a:ext cx="2550232" cy="430887"/>
            </a:xfrm>
            <a:prstGeom prst="rect">
              <a:avLst/>
            </a:prstGeom>
            <a:noFill/>
          </p:spPr>
          <p:txBody>
            <a:bodyPr wrap="square" rtlCol="0">
              <a:spAutoFit/>
            </a:bodyPr>
            <a:lstStyle/>
            <a:p>
              <a:r>
                <a:rPr lang="fr-FR" sz="1500" dirty="0">
                  <a:solidFill>
                    <a:srgbClr val="0000AC"/>
                  </a:solidFill>
                  <a:latin typeface="+mj-lt"/>
                </a:rPr>
                <a:t>FPO                                                         </a:t>
              </a:r>
            </a:p>
          </p:txBody>
        </p:sp>
      </p:grpSp>
      <p:sp>
        <p:nvSpPr>
          <p:cNvPr id="2" name="ZoneTexte 1">
            <a:extLst>
              <a:ext uri="{FF2B5EF4-FFF2-40B4-BE49-F238E27FC236}">
                <a16:creationId xmlns:a16="http://schemas.microsoft.com/office/drawing/2014/main" id="{E6F8C7E3-7AAE-A0BF-6B1B-85D5BEFBAA09}"/>
              </a:ext>
            </a:extLst>
          </p:cNvPr>
          <p:cNvSpPr txBox="1"/>
          <p:nvPr/>
        </p:nvSpPr>
        <p:spPr>
          <a:xfrm>
            <a:off x="396820" y="1047041"/>
            <a:ext cx="6215063" cy="1592744"/>
          </a:xfrm>
          <a:prstGeom prst="rect">
            <a:avLst/>
          </a:prstGeom>
          <a:noFill/>
        </p:spPr>
        <p:txBody>
          <a:bodyPr wrap="square" lIns="68580" tIns="34290" rIns="68580" bIns="34290" rtlCol="0">
            <a:spAutoFit/>
          </a:bodyPr>
          <a:lstStyle/>
          <a:p>
            <a:r>
              <a:rPr lang="fr-FR" sz="5000" dirty="0">
                <a:solidFill>
                  <a:srgbClr val="00B0F0"/>
                </a:solidFill>
                <a:effectLst>
                  <a:outerShdw blurRad="38100" dist="38100" dir="2700000" algn="tl">
                    <a:srgbClr val="000000">
                      <a:alpha val="43137"/>
                    </a:srgbClr>
                  </a:outerShdw>
                </a:effectLst>
                <a:latin typeface="Elephant" panose="02020904090505020303" pitchFamily="18" charset="0"/>
              </a:rPr>
              <a:t>Merci pour votre attention </a:t>
            </a:r>
          </a:p>
        </p:txBody>
      </p:sp>
      <p:pic>
        <p:nvPicPr>
          <p:cNvPr id="1026" name="Picture 2" descr="C:\Users\pc\Downloads\img1-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627534"/>
            <a:ext cx="32766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7002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271906" y="2349600"/>
            <a:ext cx="5692582" cy="994800"/>
          </a:xfrm>
          <a:prstGeom prst="rect">
            <a:avLst/>
          </a:prstGeom>
        </p:spPr>
        <p:txBody>
          <a:bodyPr spcFirstLastPara="1" wrap="square" lIns="91425" tIns="91425" rIns="91425" bIns="91425" anchor="ctr" anchorCtr="0">
            <a:noAutofit/>
          </a:bodyPr>
          <a:lstStyle/>
          <a:p>
            <a:pPr algn="l"/>
            <a:r>
              <a:rPr lang="en-CA" sz="4800" dirty="0"/>
              <a:t>SCIENCE ECONOMIQUE</a:t>
            </a:r>
            <a:br>
              <a:rPr lang="en-CA" sz="4800" dirty="0"/>
            </a:br>
            <a:endParaRPr sz="4800" dirty="0"/>
          </a:p>
        </p:txBody>
      </p:sp>
      <p:sp>
        <p:nvSpPr>
          <p:cNvPr id="874" name="Google Shape;874;p42"/>
          <p:cNvSpPr txBox="1">
            <a:spLocks noGrp="1"/>
          </p:cNvSpPr>
          <p:nvPr>
            <p:ph type="title" idx="2"/>
          </p:nvPr>
        </p:nvSpPr>
        <p:spPr>
          <a:xfrm>
            <a:off x="5127175" y="1228800"/>
            <a:ext cx="3303600" cy="112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dirty="0"/>
          </a:p>
        </p:txBody>
      </p:sp>
      <p:grpSp>
        <p:nvGrpSpPr>
          <p:cNvPr id="875" name="Google Shape;875;p42"/>
          <p:cNvGrpSpPr/>
          <p:nvPr/>
        </p:nvGrpSpPr>
        <p:grpSpPr>
          <a:xfrm>
            <a:off x="-379917" y="1016424"/>
            <a:ext cx="4279963" cy="3717783"/>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46828172"/>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108806" y="48745"/>
            <a:ext cx="7076789" cy="1482300"/>
          </a:xfrm>
          <a:prstGeom prst="rect">
            <a:avLst/>
          </a:prstGeom>
        </p:spPr>
        <p:txBody>
          <a:bodyPr spcFirstLastPara="1" wrap="square" lIns="91425" tIns="91425" rIns="91425" bIns="91425" anchor="ctr" anchorCtr="0">
            <a:noAutofit/>
          </a:bodyPr>
          <a:lstStyle/>
          <a:p>
            <a:pPr marL="342900" lvl="0" algn="ctr"/>
            <a:r>
              <a:rPr lang="fr-FR" sz="4400" dirty="0"/>
              <a:t>Définition et origine du terme "économie" </a:t>
            </a:r>
          </a:p>
        </p:txBody>
      </p:sp>
      <p:sp>
        <p:nvSpPr>
          <p:cNvPr id="789" name="Google Shape;789;p41"/>
          <p:cNvSpPr txBox="1">
            <a:spLocks noGrp="1"/>
          </p:cNvSpPr>
          <p:nvPr>
            <p:ph type="subTitle" idx="1"/>
          </p:nvPr>
        </p:nvSpPr>
        <p:spPr>
          <a:xfrm>
            <a:off x="836158" y="2523803"/>
            <a:ext cx="5095077" cy="1171456"/>
          </a:xfrm>
          <a:prstGeom prst="rect">
            <a:avLst/>
          </a:prstGeom>
        </p:spPr>
        <p:txBody>
          <a:bodyPr spcFirstLastPara="1" wrap="square" lIns="91425" tIns="91425" rIns="91425" bIns="91425" anchor="t" anchorCtr="0">
            <a:noAutofit/>
          </a:bodyPr>
          <a:lstStyle/>
          <a:p>
            <a:pPr marL="0" lvl="0" indent="0">
              <a:spcAft>
                <a:spcPts val="1200"/>
              </a:spcAft>
            </a:pPr>
            <a:r>
              <a:rPr lang="fr-FR" dirty="0"/>
              <a:t>L'économie est une science sociale qui étudie la manière dont les individus, les entreprises et les sociétés gèrent les ressources limitées pour satisfaire leurs besoins et leurs désirs illimités</a:t>
            </a:r>
            <a:endParaRPr b="1" dirty="0"/>
          </a:p>
        </p:txBody>
      </p:sp>
      <p:grpSp>
        <p:nvGrpSpPr>
          <p:cNvPr id="790" name="Google Shape;790;p41"/>
          <p:cNvGrpSpPr/>
          <p:nvPr/>
        </p:nvGrpSpPr>
        <p:grpSpPr>
          <a:xfrm>
            <a:off x="5946509" y="1802155"/>
            <a:ext cx="3230471" cy="3024451"/>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ZoneTexte 1"/>
          <p:cNvSpPr txBox="1"/>
          <p:nvPr/>
        </p:nvSpPr>
        <p:spPr>
          <a:xfrm>
            <a:off x="467544" y="1948630"/>
            <a:ext cx="1656184" cy="584775"/>
          </a:xfrm>
          <a:prstGeom prst="rect">
            <a:avLst/>
          </a:prstGeom>
          <a:noFill/>
        </p:spPr>
        <p:txBody>
          <a:bodyPr wrap="square" rtlCol="0">
            <a:spAutoFit/>
          </a:bodyPr>
          <a:lstStyle/>
          <a:p>
            <a:pPr marL="285750" indent="-285750">
              <a:buFont typeface="Wingdings" pitchFamily="2" charset="2"/>
              <a:buChar char="q"/>
            </a:pPr>
            <a:r>
              <a:rPr lang="fr-FR" sz="1800" b="1" dirty="0">
                <a:solidFill>
                  <a:srgbClr val="00B050"/>
                </a:solidFill>
              </a:rPr>
              <a:t>Définition</a:t>
            </a:r>
          </a:p>
          <a:p>
            <a:endParaRPr lang="fr-FR" dirty="0"/>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108806" y="48745"/>
            <a:ext cx="7076789" cy="1482300"/>
          </a:xfrm>
          <a:prstGeom prst="rect">
            <a:avLst/>
          </a:prstGeom>
        </p:spPr>
        <p:txBody>
          <a:bodyPr spcFirstLastPara="1" wrap="square" lIns="91425" tIns="91425" rIns="91425" bIns="91425" anchor="ctr" anchorCtr="0">
            <a:noAutofit/>
          </a:bodyPr>
          <a:lstStyle/>
          <a:p>
            <a:pPr marL="342900" lvl="0" algn="ctr"/>
            <a:r>
              <a:rPr lang="fr-FR" sz="4400" dirty="0"/>
              <a:t>Définition et origine du terme "économie" </a:t>
            </a:r>
          </a:p>
        </p:txBody>
      </p:sp>
      <p:grpSp>
        <p:nvGrpSpPr>
          <p:cNvPr id="790" name="Google Shape;790;p41"/>
          <p:cNvGrpSpPr/>
          <p:nvPr/>
        </p:nvGrpSpPr>
        <p:grpSpPr>
          <a:xfrm>
            <a:off x="5946509" y="1802155"/>
            <a:ext cx="3230471" cy="3024451"/>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 name="ZoneTexte 82"/>
          <p:cNvSpPr txBox="1"/>
          <p:nvPr/>
        </p:nvSpPr>
        <p:spPr>
          <a:xfrm>
            <a:off x="323528" y="1390995"/>
            <a:ext cx="2592288" cy="584775"/>
          </a:xfrm>
          <a:prstGeom prst="rect">
            <a:avLst/>
          </a:prstGeom>
          <a:noFill/>
        </p:spPr>
        <p:txBody>
          <a:bodyPr wrap="square" rtlCol="0">
            <a:spAutoFit/>
          </a:bodyPr>
          <a:lstStyle/>
          <a:p>
            <a:pPr marL="285750" indent="-285750">
              <a:buFont typeface="Wingdings" pitchFamily="2" charset="2"/>
              <a:buChar char="q"/>
            </a:pPr>
            <a:r>
              <a:rPr lang="fr-FR" sz="1800" b="1" dirty="0">
                <a:solidFill>
                  <a:srgbClr val="00B050"/>
                </a:solidFill>
              </a:rPr>
              <a:t>Origine du Terme</a:t>
            </a:r>
          </a:p>
          <a:p>
            <a:endParaRPr lang="fr-FR" dirty="0"/>
          </a:p>
        </p:txBody>
      </p:sp>
      <p:sp>
        <p:nvSpPr>
          <p:cNvPr id="84" name="Google Shape;789;p41"/>
          <p:cNvSpPr txBox="1">
            <a:spLocks/>
          </p:cNvSpPr>
          <p:nvPr/>
        </p:nvSpPr>
        <p:spPr>
          <a:xfrm>
            <a:off x="760134" y="1945345"/>
            <a:ext cx="5317170" cy="1701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2100"/>
              <a:buFont typeface="Ubuntu"/>
              <a:buNone/>
              <a:defRPr sz="1600" b="0" i="0" u="none" strike="noStrike" cap="none">
                <a:solidFill>
                  <a:schemeClr val="accent3"/>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9pPr>
          </a:lstStyle>
          <a:p>
            <a:pPr marL="0" indent="0" algn="just"/>
            <a:r>
              <a:rPr lang="fr-FR" dirty="0"/>
              <a:t>Etymologie : du grec ancien oïkonomia, gestion de la maison, constitué de oikos, maison, et nomos, partager, distribuer, administrer, régir. Etymologiquement, l'économie est l'art de bien administrer une maison, de gérer les biens d'une personne, puis par extension d'un pays.</a:t>
            </a:r>
          </a:p>
        </p:txBody>
      </p:sp>
    </p:spTree>
    <p:extLst>
      <p:ext uri="{BB962C8B-B14F-4D97-AF65-F5344CB8AC3E}">
        <p14:creationId xmlns:p14="http://schemas.microsoft.com/office/powerpoint/2010/main" val="3321327019"/>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3"/>
          <p:cNvSpPr txBox="1">
            <a:spLocks noGrp="1"/>
          </p:cNvSpPr>
          <p:nvPr>
            <p:ph type="title"/>
          </p:nvPr>
        </p:nvSpPr>
        <p:spPr>
          <a:xfrm>
            <a:off x="771910" y="699542"/>
            <a:ext cx="4123500" cy="1106100"/>
          </a:xfrm>
          <a:prstGeom prst="rect">
            <a:avLst/>
          </a:prstGeom>
        </p:spPr>
        <p:txBody>
          <a:bodyPr spcFirstLastPara="1" wrap="square" lIns="91425" tIns="91425" rIns="91425" bIns="91425" anchor="b" anchorCtr="0">
            <a:noAutofit/>
          </a:bodyPr>
          <a:lstStyle/>
          <a:p>
            <a:pPr marL="342900" lvl="0"/>
            <a:r>
              <a:rPr lang="fr-FR" dirty="0"/>
              <a:t> Importance de l'Étude de l’Économie </a:t>
            </a:r>
          </a:p>
        </p:txBody>
      </p:sp>
      <p:sp>
        <p:nvSpPr>
          <p:cNvPr id="903" name="Google Shape;903;p43"/>
          <p:cNvSpPr txBox="1">
            <a:spLocks noGrp="1"/>
          </p:cNvSpPr>
          <p:nvPr>
            <p:ph type="body" idx="1"/>
          </p:nvPr>
        </p:nvSpPr>
        <p:spPr>
          <a:xfrm>
            <a:off x="560392" y="1564986"/>
            <a:ext cx="5451767" cy="3890451"/>
          </a:xfrm>
          <a:prstGeom prst="rect">
            <a:avLst/>
          </a:prstGeom>
        </p:spPr>
        <p:txBody>
          <a:bodyPr spcFirstLastPara="1" wrap="square" lIns="91425" tIns="91425" rIns="91425" bIns="91425" anchor="t" anchorCtr="0">
            <a:noAutofit/>
          </a:bodyPr>
          <a:lstStyle/>
          <a:p>
            <a:r>
              <a:rPr lang="fr-FR" dirty="0"/>
              <a:t>L'importance de l'étude de l'économie réside dans sa capacité à analyser comment les ressources limitées sont utilisées pour répondre à des besoins illimités. En comprenant comment les individus, les entreprises et les gouvernements prennent des décisions concernant la production, la distribution et la consommation dans un contexte de rareté, on peut mieux appréhender comment maximiser l'efficacité de ces ressources et optimiser leur utilisation pour répondre aux besoins de la société.</a:t>
            </a:r>
            <a:endParaRPr lang="en-US" dirty="0"/>
          </a:p>
        </p:txBody>
      </p:sp>
      <p:pic>
        <p:nvPicPr>
          <p:cNvPr id="904" name="Google Shape;904;p43"/>
          <p:cNvPicPr preferRelativeResize="0"/>
          <p:nvPr/>
        </p:nvPicPr>
        <p:blipFill>
          <a:blip r:embed="rId3">
            <a:alphaModFix/>
          </a:blip>
          <a:stretch>
            <a:fillRect/>
          </a:stretch>
        </p:blipFill>
        <p:spPr>
          <a:xfrm>
            <a:off x="6300192" y="534452"/>
            <a:ext cx="2781250" cy="4174476"/>
          </a:xfrm>
          <a:prstGeom prst="rect">
            <a:avLst/>
          </a:prstGeom>
          <a:noFill/>
          <a:ln>
            <a:noFill/>
          </a:ln>
        </p:spPr>
      </p:pic>
      <p:grpSp>
        <p:nvGrpSpPr>
          <p:cNvPr id="905" name="Google Shape;905;p43"/>
          <p:cNvGrpSpPr/>
          <p:nvPr/>
        </p:nvGrpSpPr>
        <p:grpSpPr>
          <a:xfrm>
            <a:off x="3635896" y="4299942"/>
            <a:ext cx="542964" cy="465786"/>
            <a:chOff x="4971638" y="2191152"/>
            <a:chExt cx="542964" cy="465786"/>
          </a:xfrm>
        </p:grpSpPr>
        <p:sp>
          <p:nvSpPr>
            <p:cNvPr id="906" name="Google Shape;906;p43"/>
            <p:cNvSpPr/>
            <p:nvPr/>
          </p:nvSpPr>
          <p:spPr>
            <a:xfrm>
              <a:off x="4971638" y="21911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43"/>
            <p:cNvSpPr/>
            <p:nvPr/>
          </p:nvSpPr>
          <p:spPr>
            <a:xfrm>
              <a:off x="5358446" y="24762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 name="ZoneTexte 2"/>
          <p:cNvSpPr txBox="1"/>
          <p:nvPr/>
        </p:nvSpPr>
        <p:spPr>
          <a:xfrm>
            <a:off x="1475656" y="843558"/>
            <a:ext cx="5976664" cy="3631763"/>
          </a:xfrm>
          <a:prstGeom prst="rect">
            <a:avLst/>
          </a:prstGeom>
          <a:noFill/>
        </p:spPr>
        <p:txBody>
          <a:bodyPr wrap="square" rtlCol="0">
            <a:spAutoFit/>
          </a:bodyPr>
          <a:lstStyle/>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Microéconomie </a:t>
            </a:r>
          </a:p>
          <a:p>
            <a:pPr marL="68580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Macroéconomie </a:t>
            </a:r>
          </a:p>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Économie internationale </a:t>
            </a:r>
          </a:p>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Économie financière </a:t>
            </a:r>
          </a:p>
          <a:p>
            <a:endParaRPr lang="fr-FR" dirty="0"/>
          </a:p>
        </p:txBody>
      </p:sp>
      <p:sp>
        <p:nvSpPr>
          <p:cNvPr id="5" name="ZoneTexte 4"/>
          <p:cNvSpPr txBox="1"/>
          <p:nvPr/>
        </p:nvSpPr>
        <p:spPr>
          <a:xfrm>
            <a:off x="395049" y="5884"/>
            <a:ext cx="8136904" cy="954107"/>
          </a:xfrm>
          <a:prstGeom prst="rect">
            <a:avLst/>
          </a:prstGeom>
          <a:noFill/>
        </p:spPr>
        <p:txBody>
          <a:bodyPr wrap="square" rtlCol="0">
            <a:spAutoFit/>
          </a:bodyPr>
          <a:lstStyle/>
          <a:p>
            <a:pPr algn="ctr"/>
            <a:r>
              <a:rPr lang="fr-FR" sz="2800" dirty="0">
                <a:solidFill>
                  <a:schemeClr val="accent3"/>
                </a:solidFill>
                <a:latin typeface="Arial Black" pitchFamily="34" charset="0"/>
              </a:rPr>
              <a:t>Différentes Branches d'Études Économiques </a:t>
            </a:r>
          </a:p>
        </p:txBody>
      </p:sp>
    </p:spTree>
    <p:extLst>
      <p:ext uri="{BB962C8B-B14F-4D97-AF65-F5344CB8AC3E}">
        <p14:creationId xmlns:p14="http://schemas.microsoft.com/office/powerpoint/2010/main" val="106298690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7" name="Google Shape;1147;p47"/>
          <p:cNvSpPr txBox="1">
            <a:spLocks noGrp="1"/>
          </p:cNvSpPr>
          <p:nvPr>
            <p:ph type="title" idx="2"/>
          </p:nvPr>
        </p:nvSpPr>
        <p:spPr>
          <a:xfrm flipH="1">
            <a:off x="251519" y="67379"/>
            <a:ext cx="5589775" cy="33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6000" dirty="0"/>
              <a:t>C</a:t>
            </a:r>
            <a:r>
              <a:rPr lang="en" sz="6000" dirty="0"/>
              <a:t>’est quoi la micro</a:t>
            </a:r>
            <a:r>
              <a:rPr lang="fr-FR" sz="6000" dirty="0"/>
              <a:t>é</a:t>
            </a:r>
            <a:r>
              <a:rPr lang="en-CA" sz="6000" dirty="0"/>
              <a:t>conomie</a:t>
            </a:r>
            <a:endParaRPr sz="6000" dirty="0"/>
          </a:p>
        </p:txBody>
      </p:sp>
      <p:grpSp>
        <p:nvGrpSpPr>
          <p:cNvPr id="1148" name="Google Shape;1148;p47"/>
          <p:cNvGrpSpPr/>
          <p:nvPr/>
        </p:nvGrpSpPr>
        <p:grpSpPr>
          <a:xfrm>
            <a:off x="4687466" y="833350"/>
            <a:ext cx="4512402" cy="3635795"/>
            <a:chOff x="3962400" y="1017554"/>
            <a:chExt cx="4512402" cy="3635795"/>
          </a:xfrm>
        </p:grpSpPr>
        <p:sp>
          <p:nvSpPr>
            <p:cNvPr id="1149" name="Google Shape;1149;p47"/>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50" name="Google Shape;1150;p47"/>
            <p:cNvGrpSpPr/>
            <p:nvPr/>
          </p:nvGrpSpPr>
          <p:grpSpPr>
            <a:xfrm rot="1786836">
              <a:off x="5185997" y="1255638"/>
              <a:ext cx="1798841" cy="3159626"/>
              <a:chOff x="4443350" y="409900"/>
              <a:chExt cx="1027425" cy="1804650"/>
            </a:xfrm>
          </p:grpSpPr>
          <p:sp>
            <p:nvSpPr>
              <p:cNvPr id="1151" name="Google Shape;1151;p47"/>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7"/>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7"/>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7"/>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7"/>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7"/>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7"/>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7"/>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7"/>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ZoneTexte 3"/>
          <p:cNvSpPr txBox="1"/>
          <p:nvPr/>
        </p:nvSpPr>
        <p:spPr>
          <a:xfrm>
            <a:off x="4824308" y="1429450"/>
            <a:ext cx="755335" cy="1323439"/>
          </a:xfrm>
          <a:prstGeom prst="rect">
            <a:avLst/>
          </a:prstGeom>
          <a:noFill/>
        </p:spPr>
        <p:txBody>
          <a:bodyPr wrap="none" rtlCol="0">
            <a:spAutoFit/>
          </a:bodyPr>
          <a:lstStyle/>
          <a:p>
            <a:r>
              <a:rPr lang="en-CA" sz="8000" dirty="0">
                <a:solidFill>
                  <a:srgbClr val="FF0000"/>
                </a:solidFill>
              </a:rPr>
              <a:t>?</a:t>
            </a:r>
            <a:endParaRPr lang="fr-FR" sz="8000" dirty="0">
              <a:solidFill>
                <a:srgbClr val="FF0000"/>
              </a:solidFill>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112904" y="445025"/>
            <a:ext cx="56355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
            </a:r>
            <a:r>
              <a:rPr lang="fr-FR" dirty="0"/>
              <a:t>é</a:t>
            </a:r>
            <a:r>
              <a:rPr lang="en-CA" dirty="0"/>
              <a:t>finition de micro-</a:t>
            </a:r>
            <a:r>
              <a:rPr lang="fr-FR" dirty="0"/>
              <a:t>é</a:t>
            </a:r>
            <a:r>
              <a:rPr lang="en-CA" dirty="0"/>
              <a:t>conomique</a:t>
            </a:r>
            <a:endParaRPr dirty="0"/>
          </a:p>
        </p:txBody>
      </p:sp>
      <p:sp>
        <p:nvSpPr>
          <p:cNvPr id="1165" name="Google Shape;1165;p48"/>
          <p:cNvSpPr txBox="1">
            <a:spLocks noGrp="1"/>
          </p:cNvSpPr>
          <p:nvPr>
            <p:ph type="subTitle" idx="1"/>
          </p:nvPr>
        </p:nvSpPr>
        <p:spPr>
          <a:xfrm>
            <a:off x="4355976" y="1226698"/>
            <a:ext cx="4608512" cy="3649308"/>
          </a:xfrm>
          <a:prstGeom prst="rect">
            <a:avLst/>
          </a:prstGeom>
        </p:spPr>
        <p:txBody>
          <a:bodyPr spcFirstLastPara="1" wrap="square" lIns="91425" tIns="91425" rIns="91425" bIns="91425" anchor="t" anchorCtr="0">
            <a:noAutofit/>
          </a:bodyPr>
          <a:lstStyle/>
          <a:p>
            <a:pPr marL="285750" lvl="0" indent="-285750">
              <a:buClr>
                <a:srgbClr val="1A1A1A"/>
              </a:buClr>
              <a:buSzPts val="1100"/>
              <a:buFont typeface="Wingdings" pitchFamily="2" charset="2"/>
              <a:buChar char="q"/>
            </a:pPr>
            <a:r>
              <a:rPr lang="fr-FR" dirty="0"/>
              <a:t>La microéconomie est un branche de la théorie économique qui étudie le comportement individuel des '' agents économiques’’</a:t>
            </a:r>
          </a:p>
          <a:p>
            <a:pPr marL="0" lvl="0" indent="0">
              <a:buClr>
                <a:srgbClr val="1A1A1A"/>
              </a:buClr>
              <a:buSzPts val="1100"/>
            </a:pPr>
            <a:endParaRPr lang="fr-FR" dirty="0"/>
          </a:p>
          <a:p>
            <a:pPr marL="285750" lvl="0" indent="-285750">
              <a:buClr>
                <a:srgbClr val="45217B"/>
              </a:buClr>
              <a:buSzPts val="1100"/>
              <a:buFont typeface="Wingdings" pitchFamily="2" charset="2"/>
              <a:buChar char="q"/>
            </a:pPr>
            <a:r>
              <a:rPr lang="fr-FR" dirty="0"/>
              <a:t>Un Agent économique est une entité élémentaire qui dispose de l’autonomie décisionnelle dans l’exercice de sa fonction économique.</a:t>
            </a:r>
          </a:p>
          <a:p>
            <a:pPr marL="0" lvl="0" indent="0">
              <a:buClr>
                <a:srgbClr val="45217B"/>
              </a:buClr>
              <a:buSzPts val="1100"/>
            </a:pPr>
            <a:endParaRPr dirty="0"/>
          </a:p>
          <a:p>
            <a:pPr lvl="0" indent="-330200">
              <a:buFont typeface="Ubuntu"/>
              <a:buChar char="●"/>
            </a:pPr>
            <a:r>
              <a:rPr lang="fr-FR" dirty="0"/>
              <a:t>les entreprises (production)</a:t>
            </a:r>
            <a:endParaRPr dirty="0"/>
          </a:p>
          <a:p>
            <a:pPr lvl="0" indent="-330200">
              <a:buFont typeface="Ubuntu"/>
              <a:buChar char="●"/>
            </a:pPr>
            <a:r>
              <a:rPr lang="fr-FR" dirty="0"/>
              <a:t>les ménages (la consommation)</a:t>
            </a:r>
            <a:r>
              <a:rPr lang="en" dirty="0"/>
              <a:t> </a:t>
            </a:r>
            <a:endParaRPr dirty="0"/>
          </a:p>
          <a:p>
            <a:pPr lvl="0" indent="-330200">
              <a:buFont typeface="Ubuntu"/>
              <a:buChar char="●"/>
            </a:pPr>
            <a:r>
              <a:rPr lang="fr-FR" dirty="0"/>
              <a:t>l'Etat, le reste du monde et le résultat de leur interaction</a:t>
            </a:r>
            <a:endParaRPr dirty="0"/>
          </a:p>
        </p:txBody>
      </p:sp>
      <p:grpSp>
        <p:nvGrpSpPr>
          <p:cNvPr id="1166" name="Google Shape;1166;p48"/>
          <p:cNvGrpSpPr/>
          <p:nvPr/>
        </p:nvGrpSpPr>
        <p:grpSpPr>
          <a:xfrm>
            <a:off x="713230" y="1423722"/>
            <a:ext cx="3578696" cy="2635487"/>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16" name="Google Shape;1216;p48"/>
          <p:cNvGrpSpPr/>
          <p:nvPr/>
        </p:nvGrpSpPr>
        <p:grpSpPr>
          <a:xfrm>
            <a:off x="474613" y="1955940"/>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over/>
  </p:transition>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1423</Words>
  <Application>Microsoft Office PowerPoint</Application>
  <PresentationFormat>On-screen Show (16:9)</PresentationFormat>
  <Paragraphs>157</Paragraphs>
  <Slides>24</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Times New Roman</vt:lpstr>
      <vt:lpstr>Cambria</vt:lpstr>
      <vt:lpstr>Chewy</vt:lpstr>
      <vt:lpstr>Arial</vt:lpstr>
      <vt:lpstr>Ubuntu</vt:lpstr>
      <vt:lpstr>Söhne</vt:lpstr>
      <vt:lpstr>Wingdings</vt:lpstr>
      <vt:lpstr>Elephant</vt:lpstr>
      <vt:lpstr>Arial Rounded MT Bold</vt:lpstr>
      <vt:lpstr>Playbill</vt:lpstr>
      <vt:lpstr>Arial Black</vt:lpstr>
      <vt:lpstr>Nunito</vt:lpstr>
      <vt:lpstr>Cryptocurrency Today by Slidesgo</vt:lpstr>
      <vt:lpstr>PowerPoint Presentation</vt:lpstr>
      <vt:lpstr>01</vt:lpstr>
      <vt:lpstr>SCIENCE ECONOMIQUE </vt:lpstr>
      <vt:lpstr>Définition et origine du terme "économie" </vt:lpstr>
      <vt:lpstr>Définition et origine du terme "économie" </vt:lpstr>
      <vt:lpstr> Importance de l'Étude de l’Économie </vt:lpstr>
      <vt:lpstr>PowerPoint Presentation</vt:lpstr>
      <vt:lpstr>C’est quoi la microéconomie</vt:lpstr>
      <vt:lpstr>Définition de micro-économique</vt:lpstr>
      <vt:lpstr>Objectif de la micro-économique</vt:lpstr>
      <vt:lpstr>Objectif de la micro-économique</vt:lpstr>
      <vt:lpstr>Les fondamentaux de la Microéconomie</vt:lpstr>
      <vt:lpstr>C’est quoi la macroéconomie</vt:lpstr>
      <vt:lpstr>Définition de macro-économique</vt:lpstr>
      <vt:lpstr>Objectif de la macro-économique</vt:lpstr>
      <vt:lpstr>Objectif de la macro-économique</vt:lpstr>
      <vt:lpstr>Objectif de la macro-économique</vt:lpstr>
      <vt:lpstr> Principaux Courants de Pensée en Macroéconomie </vt:lpstr>
      <vt:lpstr> Principaux Courants de Pensée en Macroéconomie </vt:lpstr>
      <vt:lpstr>CONCLUSION </vt:lpstr>
      <vt:lpstr>la Différence entre Macroéconomie et Microéconomie   </vt:lpstr>
      <vt:lpstr> la Différence entre Macroéconomie et Microéconomie   </vt:lpstr>
      <vt:lpstr>Bibliographie et Sources Consultées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TODAY</dc:title>
  <dc:creator>pc</dc:creator>
  <cp:lastModifiedBy>Abdelfattah BOUHLALI</cp:lastModifiedBy>
  <cp:revision>77</cp:revision>
  <dcterms:modified xsi:type="dcterms:W3CDTF">2023-12-15T12:16:33Z</dcterms:modified>
</cp:coreProperties>
</file>