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TAPHA" initials="M" lastIdx="1" clrIdx="0">
    <p:extLst>
      <p:ext uri="{19B8F6BF-5375-455C-9EA6-DF929625EA0E}">
        <p15:presenceInfo xmlns:p15="http://schemas.microsoft.com/office/powerpoint/2012/main" userId="MUSTAP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379029544383877E-2"/>
          <c:y val="4.0773109243697488E-2"/>
          <c:w val="0.93482894766359337"/>
          <c:h val="0.83066419638721634"/>
        </c:manualLayout>
      </c:layout>
      <c:lineChart>
        <c:grouping val="standard"/>
        <c:varyColors val="0"/>
        <c:ser>
          <c:idx val="0"/>
          <c:order val="0"/>
          <c:tx>
            <c:strRef>
              <c:f>Sheet1!$B$1</c:f>
              <c:strCache>
                <c:ptCount val="1"/>
                <c:pt idx="0">
                  <c:v>Ux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Sheet1!$A$2:$A$7</c:f>
              <c:numCache>
                <c:formatCode>General</c:formatCode>
                <c:ptCount val="6"/>
                <c:pt idx="0">
                  <c:v>0</c:v>
                </c:pt>
                <c:pt idx="1">
                  <c:v>1</c:v>
                </c:pt>
                <c:pt idx="2">
                  <c:v>2</c:v>
                </c:pt>
                <c:pt idx="3">
                  <c:v>3</c:v>
                </c:pt>
                <c:pt idx="4">
                  <c:v>4</c:v>
                </c:pt>
                <c:pt idx="5">
                  <c:v>5</c:v>
                </c:pt>
              </c:numCache>
            </c:numRef>
          </c:cat>
          <c:val>
            <c:numRef>
              <c:f>Sheet1!$B$2:$B$7</c:f>
              <c:numCache>
                <c:formatCode>General</c:formatCode>
                <c:ptCount val="6"/>
                <c:pt idx="0">
                  <c:v>0</c:v>
                </c:pt>
                <c:pt idx="1">
                  <c:v>10</c:v>
                </c:pt>
                <c:pt idx="2">
                  <c:v>18</c:v>
                </c:pt>
                <c:pt idx="3">
                  <c:v>24</c:v>
                </c:pt>
                <c:pt idx="4">
                  <c:v>24</c:v>
                </c:pt>
                <c:pt idx="5">
                  <c:v>20</c:v>
                </c:pt>
              </c:numCache>
            </c:numRef>
          </c:val>
          <c:smooth val="0"/>
          <c:extLst>
            <c:ext xmlns:c16="http://schemas.microsoft.com/office/drawing/2014/chart" uri="{C3380CC4-5D6E-409C-BE32-E72D297353CC}">
              <c16:uniqueId val="{00000000-D884-435D-84D5-C7AEA31BE19E}"/>
            </c:ext>
          </c:extLst>
        </c:ser>
        <c:ser>
          <c:idx val="1"/>
          <c:order val="1"/>
          <c:tx>
            <c:strRef>
              <c:f>Sheet1!$C$1</c:f>
              <c:strCache>
                <c:ptCount val="1"/>
                <c:pt idx="0">
                  <c:v>Um</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Sheet1!$A$2:$A$7</c:f>
              <c:numCache>
                <c:formatCode>General</c:formatCode>
                <c:ptCount val="6"/>
                <c:pt idx="0">
                  <c:v>0</c:v>
                </c:pt>
                <c:pt idx="1">
                  <c:v>1</c:v>
                </c:pt>
                <c:pt idx="2">
                  <c:v>2</c:v>
                </c:pt>
                <c:pt idx="3">
                  <c:v>3</c:v>
                </c:pt>
                <c:pt idx="4">
                  <c:v>4</c:v>
                </c:pt>
                <c:pt idx="5">
                  <c:v>5</c:v>
                </c:pt>
              </c:numCache>
            </c:numRef>
          </c:cat>
          <c:val>
            <c:numRef>
              <c:f>Sheet1!$C$2:$C$7</c:f>
              <c:numCache>
                <c:formatCode>General</c:formatCode>
                <c:ptCount val="6"/>
                <c:pt idx="1">
                  <c:v>10</c:v>
                </c:pt>
                <c:pt idx="2">
                  <c:v>8</c:v>
                </c:pt>
                <c:pt idx="3">
                  <c:v>6</c:v>
                </c:pt>
                <c:pt idx="4">
                  <c:v>0</c:v>
                </c:pt>
                <c:pt idx="5">
                  <c:v>-4</c:v>
                </c:pt>
              </c:numCache>
            </c:numRef>
          </c:val>
          <c:smooth val="0"/>
          <c:extLst>
            <c:ext xmlns:c16="http://schemas.microsoft.com/office/drawing/2014/chart" uri="{C3380CC4-5D6E-409C-BE32-E72D297353CC}">
              <c16:uniqueId val="{00000001-D884-435D-84D5-C7AEA31BE19E}"/>
            </c:ext>
          </c:extLst>
        </c:ser>
        <c:dLbls>
          <c:showLegendKey val="0"/>
          <c:showVal val="0"/>
          <c:showCatName val="0"/>
          <c:showSerName val="0"/>
          <c:showPercent val="0"/>
          <c:showBubbleSize val="0"/>
        </c:dLbls>
        <c:marker val="1"/>
        <c:smooth val="0"/>
        <c:axId val="1922423167"/>
        <c:axId val="2066421135"/>
      </c:lineChart>
      <c:catAx>
        <c:axId val="1922423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2066421135"/>
        <c:crosses val="autoZero"/>
        <c:auto val="1"/>
        <c:lblAlgn val="ctr"/>
        <c:lblOffset val="100"/>
        <c:noMultiLvlLbl val="0"/>
      </c:catAx>
      <c:valAx>
        <c:axId val="2066421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922423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007B3-29AB-4436-9326-B9948D57D855}" type="datetimeFigureOut">
              <a:rPr lang="fr-FR" smtClean="0"/>
              <a:t>29/12/2023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A1730-FB2C-4F29-9FFD-7351538A8713}" type="slidenum">
              <a:rPr lang="fr-FR" smtClean="0"/>
              <a:t>‹#›</a:t>
            </a:fld>
            <a:endParaRPr lang="fr-FR"/>
          </a:p>
        </p:txBody>
      </p:sp>
    </p:spTree>
    <p:extLst>
      <p:ext uri="{BB962C8B-B14F-4D97-AF65-F5344CB8AC3E}">
        <p14:creationId xmlns:p14="http://schemas.microsoft.com/office/powerpoint/2010/main" val="245109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6D7395-26EB-40D2-9835-63B18FCD02C4}" type="datetime1">
              <a:rPr lang="fr-FR" smtClean="0"/>
              <a:t>29/12/2023</a:t>
            </a:fld>
            <a:endParaRPr lang="en-US" dirty="0"/>
          </a:p>
        </p:txBody>
      </p:sp>
      <p:sp>
        <p:nvSpPr>
          <p:cNvPr id="5" name="Footer Placeholder 4"/>
          <p:cNvSpPr>
            <a:spLocks noGrp="1"/>
          </p:cNvSpPr>
          <p:nvPr>
            <p:ph type="ftr" sz="quarter" idx="11"/>
          </p:nvPr>
        </p:nvSpPr>
        <p:spPr/>
        <p:txBody>
          <a:bodyPr/>
          <a:lstStyle/>
          <a:p>
            <a:r>
              <a:rPr lang="en-US"/>
              <a:t>Formation power point</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AA6F9-1488-471E-A92C-7BEF3261AE59}" type="datetime1">
              <a:rPr lang="fr-FR" smtClean="0"/>
              <a:t>29/12/2023</a:t>
            </a:fld>
            <a:endParaRPr lang="en-US" dirty="0"/>
          </a:p>
        </p:txBody>
      </p:sp>
      <p:sp>
        <p:nvSpPr>
          <p:cNvPr id="5" name="Footer Placeholder 4"/>
          <p:cNvSpPr>
            <a:spLocks noGrp="1"/>
          </p:cNvSpPr>
          <p:nvPr>
            <p:ph type="ftr" sz="quarter" idx="11"/>
          </p:nvPr>
        </p:nvSpPr>
        <p:spPr/>
        <p:txBody>
          <a:bodyPr/>
          <a:lstStyle/>
          <a:p>
            <a:r>
              <a:rPr lang="en-US"/>
              <a:t>Formation power point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E2893-5D9A-497A-8262-A1F67896FA34}" type="datetime1">
              <a:rPr lang="fr-FR" smtClean="0"/>
              <a:t>29/12/2023</a:t>
            </a:fld>
            <a:endParaRPr lang="en-US" dirty="0"/>
          </a:p>
        </p:txBody>
      </p:sp>
      <p:sp>
        <p:nvSpPr>
          <p:cNvPr id="5" name="Footer Placeholder 4"/>
          <p:cNvSpPr>
            <a:spLocks noGrp="1"/>
          </p:cNvSpPr>
          <p:nvPr>
            <p:ph type="ftr" sz="quarter" idx="11"/>
          </p:nvPr>
        </p:nvSpPr>
        <p:spPr/>
        <p:txBody>
          <a:bodyPr/>
          <a:lstStyle/>
          <a:p>
            <a:r>
              <a:rPr lang="en-US"/>
              <a:t>Formation power point</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7DA111-20DC-4E8F-9046-845F9B594E20}" type="datetime1">
              <a:rPr lang="fr-FR" smtClean="0"/>
              <a:t>29/12/2023</a:t>
            </a:fld>
            <a:endParaRPr lang="en-US" dirty="0"/>
          </a:p>
        </p:txBody>
      </p:sp>
      <p:sp>
        <p:nvSpPr>
          <p:cNvPr id="6" name="Footer Placeholder 5"/>
          <p:cNvSpPr>
            <a:spLocks noGrp="1"/>
          </p:cNvSpPr>
          <p:nvPr>
            <p:ph type="ftr" sz="quarter" idx="11"/>
          </p:nvPr>
        </p:nvSpPr>
        <p:spPr/>
        <p:txBody>
          <a:bodyPr/>
          <a:lstStyle/>
          <a:p>
            <a:r>
              <a:rPr lang="en-US"/>
              <a:t>Formation power point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CE3516-3FF7-4A5D-8879-D29D8612EE90}" type="datetime1">
              <a:rPr lang="fr-FR" smtClean="0"/>
              <a:t>29/12/2023</a:t>
            </a:fld>
            <a:endParaRPr lang="en-US" dirty="0"/>
          </a:p>
        </p:txBody>
      </p:sp>
      <p:sp>
        <p:nvSpPr>
          <p:cNvPr id="6" name="Footer Placeholder 5"/>
          <p:cNvSpPr>
            <a:spLocks noGrp="1"/>
          </p:cNvSpPr>
          <p:nvPr>
            <p:ph type="ftr" sz="quarter" idx="11"/>
          </p:nvPr>
        </p:nvSpPr>
        <p:spPr/>
        <p:txBody>
          <a:bodyPr/>
          <a:lstStyle/>
          <a:p>
            <a:r>
              <a:rPr lang="en-US"/>
              <a:t>Formation power point</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3CCFC1-9726-412F-B174-9532B921762F}" type="datetime1">
              <a:rPr lang="fr-FR" smtClean="0"/>
              <a:t>29/12/2023</a:t>
            </a:fld>
            <a:endParaRPr lang="en-US" dirty="0"/>
          </a:p>
        </p:txBody>
      </p:sp>
      <p:sp>
        <p:nvSpPr>
          <p:cNvPr id="6" name="Footer Placeholder 5"/>
          <p:cNvSpPr>
            <a:spLocks noGrp="1"/>
          </p:cNvSpPr>
          <p:nvPr>
            <p:ph type="ftr" sz="quarter" idx="11"/>
          </p:nvPr>
        </p:nvSpPr>
        <p:spPr/>
        <p:txBody>
          <a:bodyPr/>
          <a:lstStyle/>
          <a:p>
            <a:r>
              <a:rPr lang="en-US"/>
              <a:t>Formation power point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7A266-D759-492D-A8A7-44619448B1F4}" type="datetime1">
              <a:rPr lang="fr-FR" smtClean="0"/>
              <a:t>29/12/2023</a:t>
            </a:fld>
            <a:endParaRPr lang="en-US" dirty="0"/>
          </a:p>
        </p:txBody>
      </p:sp>
      <p:sp>
        <p:nvSpPr>
          <p:cNvPr id="5" name="Footer Placeholder 4"/>
          <p:cNvSpPr>
            <a:spLocks noGrp="1"/>
          </p:cNvSpPr>
          <p:nvPr>
            <p:ph type="ftr" sz="quarter" idx="11"/>
          </p:nvPr>
        </p:nvSpPr>
        <p:spPr/>
        <p:txBody>
          <a:bodyPr/>
          <a:lstStyle/>
          <a:p>
            <a:r>
              <a:rPr lang="en-US"/>
              <a:t>Formation power point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0D593-3062-4DAD-B596-3804D722779F}" type="datetime1">
              <a:rPr lang="fr-FR" smtClean="0"/>
              <a:t>29/12/2023</a:t>
            </a:fld>
            <a:endParaRPr lang="en-US" dirty="0"/>
          </a:p>
        </p:txBody>
      </p:sp>
      <p:sp>
        <p:nvSpPr>
          <p:cNvPr id="5" name="Footer Placeholder 4"/>
          <p:cNvSpPr>
            <a:spLocks noGrp="1"/>
          </p:cNvSpPr>
          <p:nvPr>
            <p:ph type="ftr" sz="quarter" idx="11"/>
          </p:nvPr>
        </p:nvSpPr>
        <p:spPr/>
        <p:txBody>
          <a:bodyPr/>
          <a:lstStyle/>
          <a:p>
            <a:r>
              <a:rPr lang="en-US"/>
              <a:t>Formation power point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5D20A-A02D-4CBB-9595-EC19E58C39B4}" type="datetime1">
              <a:rPr lang="fr-FR" smtClean="0"/>
              <a:t>29/12/2023</a:t>
            </a:fld>
            <a:endParaRPr lang="en-US" dirty="0"/>
          </a:p>
        </p:txBody>
      </p:sp>
      <p:sp>
        <p:nvSpPr>
          <p:cNvPr id="5" name="Footer Placeholder 4"/>
          <p:cNvSpPr>
            <a:spLocks noGrp="1"/>
          </p:cNvSpPr>
          <p:nvPr>
            <p:ph type="ftr" sz="quarter" idx="11"/>
          </p:nvPr>
        </p:nvSpPr>
        <p:spPr/>
        <p:txBody>
          <a:bodyPr/>
          <a:lstStyle/>
          <a:p>
            <a:r>
              <a:rPr lang="en-US"/>
              <a:t>Formation power point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C16CD-FFC2-46EB-BD9B-D2E1CD5262B7}" type="datetime1">
              <a:rPr lang="fr-FR" smtClean="0"/>
              <a:t>29/12/2023</a:t>
            </a:fld>
            <a:endParaRPr lang="en-US" dirty="0"/>
          </a:p>
        </p:txBody>
      </p:sp>
      <p:sp>
        <p:nvSpPr>
          <p:cNvPr id="5" name="Footer Placeholder 4"/>
          <p:cNvSpPr>
            <a:spLocks noGrp="1"/>
          </p:cNvSpPr>
          <p:nvPr>
            <p:ph type="ftr" sz="quarter" idx="11"/>
          </p:nvPr>
        </p:nvSpPr>
        <p:spPr/>
        <p:txBody>
          <a:bodyPr/>
          <a:lstStyle/>
          <a:p>
            <a:r>
              <a:rPr lang="en-US"/>
              <a:t>Formation power point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9A765-CFC1-4640-988D-66DA0B3B20F0}" type="datetime1">
              <a:rPr lang="fr-FR" smtClean="0"/>
              <a:t>29/12/2023</a:t>
            </a:fld>
            <a:endParaRPr lang="en-US" dirty="0"/>
          </a:p>
        </p:txBody>
      </p:sp>
      <p:sp>
        <p:nvSpPr>
          <p:cNvPr id="6" name="Footer Placeholder 5"/>
          <p:cNvSpPr>
            <a:spLocks noGrp="1"/>
          </p:cNvSpPr>
          <p:nvPr>
            <p:ph type="ftr" sz="quarter" idx="11"/>
          </p:nvPr>
        </p:nvSpPr>
        <p:spPr/>
        <p:txBody>
          <a:bodyPr/>
          <a:lstStyle/>
          <a:p>
            <a:r>
              <a:rPr lang="en-US"/>
              <a:t>Formation power point</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8B919-A50A-4323-9055-3B12AA93D7F6}" type="datetime1">
              <a:rPr lang="fr-FR" smtClean="0"/>
              <a:t>29/12/2023</a:t>
            </a:fld>
            <a:endParaRPr lang="en-US" dirty="0"/>
          </a:p>
        </p:txBody>
      </p:sp>
      <p:sp>
        <p:nvSpPr>
          <p:cNvPr id="8" name="Footer Placeholder 7"/>
          <p:cNvSpPr>
            <a:spLocks noGrp="1"/>
          </p:cNvSpPr>
          <p:nvPr>
            <p:ph type="ftr" sz="quarter" idx="11"/>
          </p:nvPr>
        </p:nvSpPr>
        <p:spPr/>
        <p:txBody>
          <a:bodyPr/>
          <a:lstStyle/>
          <a:p>
            <a:r>
              <a:rPr lang="en-US"/>
              <a:t>Formation power point</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F12FAD-FAD5-4DEC-B027-8EE21E4CBA6F}" type="datetime1">
              <a:rPr lang="fr-FR" smtClean="0"/>
              <a:t>29/12/2023</a:t>
            </a:fld>
            <a:endParaRPr lang="en-US" dirty="0"/>
          </a:p>
        </p:txBody>
      </p:sp>
      <p:sp>
        <p:nvSpPr>
          <p:cNvPr id="4" name="Footer Placeholder 3"/>
          <p:cNvSpPr>
            <a:spLocks noGrp="1"/>
          </p:cNvSpPr>
          <p:nvPr>
            <p:ph type="ftr" sz="quarter" idx="11"/>
          </p:nvPr>
        </p:nvSpPr>
        <p:spPr/>
        <p:txBody>
          <a:bodyPr/>
          <a:lstStyle/>
          <a:p>
            <a:r>
              <a:rPr lang="en-US"/>
              <a:t>Formation power point</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370B9-8F3D-4026-91DC-8BF41F389C65}" type="datetime1">
              <a:rPr lang="fr-FR" smtClean="0"/>
              <a:t>29/12/2023</a:t>
            </a:fld>
            <a:endParaRPr lang="en-US" dirty="0"/>
          </a:p>
        </p:txBody>
      </p:sp>
      <p:sp>
        <p:nvSpPr>
          <p:cNvPr id="3" name="Footer Placeholder 2"/>
          <p:cNvSpPr>
            <a:spLocks noGrp="1"/>
          </p:cNvSpPr>
          <p:nvPr>
            <p:ph type="ftr" sz="quarter" idx="11"/>
          </p:nvPr>
        </p:nvSpPr>
        <p:spPr/>
        <p:txBody>
          <a:bodyPr/>
          <a:lstStyle/>
          <a:p>
            <a:r>
              <a:rPr lang="en-US"/>
              <a:t>Formation power point</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AF8C7E-7776-4FC6-8CD6-8B8643AB811B}" type="datetime1">
              <a:rPr lang="fr-FR" smtClean="0"/>
              <a:t>29/12/2023</a:t>
            </a:fld>
            <a:endParaRPr lang="en-US" dirty="0"/>
          </a:p>
        </p:txBody>
      </p:sp>
      <p:sp>
        <p:nvSpPr>
          <p:cNvPr id="6" name="Footer Placeholder 5"/>
          <p:cNvSpPr>
            <a:spLocks noGrp="1"/>
          </p:cNvSpPr>
          <p:nvPr>
            <p:ph type="ftr" sz="quarter" idx="11"/>
          </p:nvPr>
        </p:nvSpPr>
        <p:spPr/>
        <p:txBody>
          <a:bodyPr/>
          <a:lstStyle/>
          <a:p>
            <a:r>
              <a:rPr lang="en-US"/>
              <a:t>Formation power point</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416E53-D869-4703-987E-F6062F59CC56}" type="datetime1">
              <a:rPr lang="fr-FR" smtClean="0"/>
              <a:t>29/12/2023</a:t>
            </a:fld>
            <a:endParaRPr lang="en-US" dirty="0"/>
          </a:p>
        </p:txBody>
      </p:sp>
      <p:sp>
        <p:nvSpPr>
          <p:cNvPr id="6" name="Footer Placeholder 5"/>
          <p:cNvSpPr>
            <a:spLocks noGrp="1"/>
          </p:cNvSpPr>
          <p:nvPr>
            <p:ph type="ftr" sz="quarter" idx="11"/>
          </p:nvPr>
        </p:nvSpPr>
        <p:spPr/>
        <p:txBody>
          <a:bodyPr/>
          <a:lstStyle/>
          <a:p>
            <a:r>
              <a:rPr lang="en-US"/>
              <a:t>Formation power point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8D53B9-6DEC-497C-B0DC-E17F305E30BA}" type="datetime1">
              <a:rPr lang="fr-FR" smtClean="0"/>
              <a:t>29/12/2023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Formation power point</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com/playlist?list=PLdSOG2rLOioy2gKybkAPKEKF6xCwnINOB&amp;si=k6MGShv9Yzpedbte" TargetMode="External"/><Relationship Id="rId2" Type="http://schemas.openxmlformats.org/officeDocument/2006/relationships/hyperlink" Target="https://cours-exercice.com/la-theorie-des-choix-du-consommateu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1B30-1E9D-A7E4-C35C-B0AB9F44BECC}"/>
              </a:ext>
            </a:extLst>
          </p:cNvPr>
          <p:cNvSpPr>
            <a:spLocks noGrp="1"/>
          </p:cNvSpPr>
          <p:nvPr>
            <p:ph type="ctrTitle"/>
          </p:nvPr>
        </p:nvSpPr>
        <p:spPr>
          <a:xfrm>
            <a:off x="3165232" y="272645"/>
            <a:ext cx="8018583" cy="1519310"/>
          </a:xfrm>
        </p:spPr>
        <p:txBody>
          <a:bodyPr>
            <a:normAutofit fontScale="90000"/>
          </a:bodyPr>
          <a:lstStyle/>
          <a:p>
            <a:r>
              <a:rPr lang="et-EE" dirty="0">
                <a:solidFill>
                  <a:srgbClr val="002060"/>
                </a:solidFill>
              </a:rPr>
              <a:t>La th</a:t>
            </a:r>
            <a:r>
              <a:rPr lang="fr-FR" dirty="0">
                <a:solidFill>
                  <a:srgbClr val="002060"/>
                </a:solidFill>
              </a:rPr>
              <a:t>é</a:t>
            </a:r>
            <a:r>
              <a:rPr lang="et-EE" dirty="0">
                <a:solidFill>
                  <a:srgbClr val="002060"/>
                </a:solidFill>
              </a:rPr>
              <a:t>or</a:t>
            </a:r>
            <a:r>
              <a:rPr lang="fr-FR" dirty="0" err="1">
                <a:solidFill>
                  <a:srgbClr val="002060"/>
                </a:solidFill>
              </a:rPr>
              <a:t>ie</a:t>
            </a:r>
            <a:r>
              <a:rPr lang="et-EE" dirty="0">
                <a:solidFill>
                  <a:srgbClr val="002060"/>
                </a:solidFill>
              </a:rPr>
              <a:t> d’utilit</a:t>
            </a:r>
            <a:r>
              <a:rPr lang="fr-FR" dirty="0">
                <a:solidFill>
                  <a:srgbClr val="002060"/>
                </a:solidFill>
              </a:rPr>
              <a:t>é</a:t>
            </a:r>
            <a:br>
              <a:rPr lang="et-EE" dirty="0"/>
            </a:br>
            <a:endParaRPr lang="fr-FR" dirty="0"/>
          </a:p>
        </p:txBody>
      </p:sp>
      <p:sp>
        <p:nvSpPr>
          <p:cNvPr id="3" name="Subtitle 2">
            <a:extLst>
              <a:ext uri="{FF2B5EF4-FFF2-40B4-BE49-F238E27FC236}">
                <a16:creationId xmlns:a16="http://schemas.microsoft.com/office/drawing/2014/main" id="{791F0A14-E51E-15CB-C65F-3144C4A6DBB7}"/>
              </a:ext>
            </a:extLst>
          </p:cNvPr>
          <p:cNvSpPr>
            <a:spLocks noGrp="1"/>
          </p:cNvSpPr>
          <p:nvPr>
            <p:ph type="subTitle" idx="1"/>
          </p:nvPr>
        </p:nvSpPr>
        <p:spPr>
          <a:xfrm>
            <a:off x="2039815" y="1617786"/>
            <a:ext cx="8595360" cy="2067950"/>
          </a:xfrm>
        </p:spPr>
        <p:txBody>
          <a:bodyPr>
            <a:normAutofit/>
          </a:bodyPr>
          <a:lstStyle/>
          <a:p>
            <a:pPr marL="1714500" lvl="4" indent="0" algn="l">
              <a:buNone/>
            </a:pPr>
            <a:r>
              <a:rPr lang="et-EE" sz="3200" dirty="0">
                <a:solidFill>
                  <a:srgbClr val="FF0000"/>
                </a:solidFill>
                <a:effectLst>
                  <a:outerShdw blurRad="38100" dist="38100" dir="2700000" algn="tl">
                    <a:srgbClr val="000000">
                      <a:alpha val="43137"/>
                    </a:srgbClr>
                  </a:outerShdw>
                </a:effectLst>
                <a:latin typeface="+mj-lt"/>
              </a:rPr>
              <a:t> </a:t>
            </a:r>
            <a:r>
              <a:rPr lang="nl-NL" sz="2400" dirty="0">
                <a:solidFill>
                  <a:srgbClr val="FF0000"/>
                </a:solidFill>
                <a:effectLst>
                  <a:outerShdw blurRad="38100" dist="38100" dir="2700000" algn="tl">
                    <a:srgbClr val="000000">
                      <a:alpha val="43137"/>
                    </a:srgbClr>
                  </a:outerShdw>
                </a:effectLst>
                <a:latin typeface="+mj-lt"/>
              </a:rPr>
              <a:t>Réalisé par:</a:t>
            </a:r>
          </a:p>
          <a:p>
            <a:pPr marL="3543300" lvl="7" indent="-457200" algn="l">
              <a:buFont typeface="Wingdings" panose="05000000000000000000" pitchFamily="2" charset="2"/>
              <a:buChar char="q"/>
            </a:pPr>
            <a:r>
              <a:rPr lang="et-EE" sz="2400" b="1" i="1" dirty="0">
                <a:solidFill>
                  <a:schemeClr val="tx1"/>
                </a:solidFill>
                <a:effectLst>
                  <a:outerShdw blurRad="38100" dist="38100" dir="2700000" algn="tl">
                    <a:srgbClr val="000000">
                      <a:alpha val="43137"/>
                    </a:srgbClr>
                  </a:outerShdw>
                </a:effectLst>
                <a:latin typeface="+mj-lt"/>
              </a:rPr>
              <a:t>MUSTAPHA OUAMEN</a:t>
            </a:r>
          </a:p>
          <a:p>
            <a:pPr marL="3543300" lvl="7" indent="-457200" algn="l">
              <a:buFont typeface="Wingdings" panose="05000000000000000000" pitchFamily="2" charset="2"/>
              <a:buChar char="q"/>
            </a:pPr>
            <a:r>
              <a:rPr lang="et-EE" sz="2400" b="1" i="1" dirty="0">
                <a:solidFill>
                  <a:schemeClr val="tx1"/>
                </a:solidFill>
                <a:effectLst>
                  <a:outerShdw blurRad="38100" dist="38100" dir="2700000" algn="tl">
                    <a:srgbClr val="000000">
                      <a:alpha val="43137"/>
                    </a:srgbClr>
                  </a:outerShdw>
                </a:effectLst>
                <a:latin typeface="+mj-lt"/>
              </a:rPr>
              <a:t>MUSTAPHA ELOUARDI</a:t>
            </a:r>
          </a:p>
          <a:p>
            <a:pPr marL="3600450" lvl="7" indent="-514350" algn="l">
              <a:buFont typeface="Wingdings" panose="05000000000000000000" pitchFamily="2" charset="2"/>
              <a:buChar char="q"/>
            </a:pPr>
            <a:r>
              <a:rPr lang="et-EE" sz="2400" b="1" i="1" dirty="0">
                <a:solidFill>
                  <a:schemeClr val="tx1"/>
                </a:solidFill>
                <a:effectLst>
                  <a:outerShdw blurRad="38100" dist="38100" dir="2700000" algn="tl">
                    <a:srgbClr val="000000">
                      <a:alpha val="43137"/>
                    </a:srgbClr>
                  </a:outerShdw>
                </a:effectLst>
                <a:latin typeface="+mj-lt"/>
              </a:rPr>
              <a:t>HAMID OULAHBIB</a:t>
            </a:r>
          </a:p>
          <a:p>
            <a:pPr marL="3086100" lvl="7" algn="l"/>
            <a:endParaRPr lang="et-EE" sz="2800" u="sng" dirty="0">
              <a:solidFill>
                <a:schemeClr val="tx1"/>
              </a:solidFill>
              <a:effectLst>
                <a:outerShdw blurRad="38100" dist="38100" dir="2700000" algn="tl">
                  <a:srgbClr val="000000">
                    <a:alpha val="43137"/>
                  </a:srgbClr>
                </a:outerShdw>
              </a:effectLst>
              <a:latin typeface="+mj-lt"/>
            </a:endParaRPr>
          </a:p>
        </p:txBody>
      </p:sp>
      <p:sp>
        <p:nvSpPr>
          <p:cNvPr id="9" name="TextBox 8">
            <a:extLst>
              <a:ext uri="{FF2B5EF4-FFF2-40B4-BE49-F238E27FC236}">
                <a16:creationId xmlns:a16="http://schemas.microsoft.com/office/drawing/2014/main" id="{74B0B6A7-ED9E-DD11-2376-D94FD576440C}"/>
              </a:ext>
            </a:extLst>
          </p:cNvPr>
          <p:cNvSpPr txBox="1"/>
          <p:nvPr/>
        </p:nvSpPr>
        <p:spPr>
          <a:xfrm>
            <a:off x="675249" y="3953414"/>
            <a:ext cx="9959926" cy="830997"/>
          </a:xfrm>
          <a:prstGeom prst="rect">
            <a:avLst/>
          </a:prstGeom>
          <a:noFill/>
        </p:spPr>
        <p:txBody>
          <a:bodyPr wrap="square">
            <a:spAutoFit/>
          </a:bodyPr>
          <a:lstStyle/>
          <a:p>
            <a:pPr marL="3086100" lvl="7" algn="l"/>
            <a:r>
              <a:rPr lang="et-EE" sz="2400" i="1" dirty="0">
                <a:solidFill>
                  <a:srgbClr val="FF0000"/>
                </a:solidFill>
                <a:effectLst>
                  <a:outerShdw blurRad="38100" dist="38100" dir="2700000" algn="tl">
                    <a:srgbClr val="000000">
                      <a:alpha val="43137"/>
                    </a:srgbClr>
                  </a:outerShdw>
                </a:effectLst>
              </a:rPr>
              <a:t>Encadr</a:t>
            </a:r>
            <a:r>
              <a:rPr lang="nl-NL" sz="2400" dirty="0">
                <a:solidFill>
                  <a:srgbClr val="FF0000"/>
                </a:solidFill>
                <a:effectLst>
                  <a:outerShdw blurRad="38100" dist="38100" dir="2700000" algn="tl">
                    <a:srgbClr val="000000">
                      <a:alpha val="43137"/>
                    </a:srgbClr>
                  </a:outerShdw>
                </a:effectLst>
              </a:rPr>
              <a:t>é</a:t>
            </a:r>
            <a:r>
              <a:rPr lang="et-EE" sz="2400" dirty="0">
                <a:solidFill>
                  <a:srgbClr val="FF0000"/>
                </a:solidFill>
                <a:effectLst>
                  <a:outerShdw blurRad="38100" dist="38100" dir="2700000" algn="tl">
                    <a:srgbClr val="000000">
                      <a:alpha val="43137"/>
                    </a:srgbClr>
                  </a:outerShdw>
                </a:effectLst>
              </a:rPr>
              <a:t> par</a:t>
            </a:r>
          </a:p>
          <a:p>
            <a:pPr marL="3086100" lvl="7" algn="l"/>
            <a:r>
              <a:rPr lang="et-EE" b="1" dirty="0">
                <a:solidFill>
                  <a:srgbClr val="FF0000"/>
                </a:solidFill>
                <a:effectLst>
                  <a:outerShdw blurRad="38100" dist="38100" dir="2700000" algn="tl">
                    <a:srgbClr val="000000">
                      <a:alpha val="43137"/>
                    </a:srgbClr>
                  </a:outerShdw>
                </a:effectLst>
              </a:rPr>
              <a:t>                  </a:t>
            </a:r>
            <a:r>
              <a:rPr lang="et-EE" b="1" dirty="0">
                <a:solidFill>
                  <a:schemeClr val="tx1"/>
                </a:solidFill>
                <a:effectLst>
                  <a:outerShdw blurRad="38100" dist="38100" dir="2700000" algn="tl">
                    <a:srgbClr val="000000">
                      <a:alpha val="43137"/>
                    </a:srgbClr>
                  </a:outerShdw>
                </a:effectLst>
              </a:rPr>
              <a:t>prof: </a:t>
            </a:r>
            <a:r>
              <a:rPr lang="et-EE" sz="2400" b="1" dirty="0">
                <a:solidFill>
                  <a:schemeClr val="tx1"/>
                </a:solidFill>
                <a:effectLst>
                  <a:outerShdw blurRad="38100" dist="38100" dir="2700000" algn="tl">
                    <a:srgbClr val="000000">
                      <a:alpha val="43137"/>
                    </a:srgbClr>
                  </a:outerShdw>
                </a:effectLst>
              </a:rPr>
              <a:t>GUILMI REDOUANE</a:t>
            </a:r>
          </a:p>
        </p:txBody>
      </p:sp>
      <p:sp>
        <p:nvSpPr>
          <p:cNvPr id="11" name="TextBox 10">
            <a:extLst>
              <a:ext uri="{FF2B5EF4-FFF2-40B4-BE49-F238E27FC236}">
                <a16:creationId xmlns:a16="http://schemas.microsoft.com/office/drawing/2014/main" id="{DBDD4F01-63CA-5CE0-4B74-0C8D68600AD3}"/>
              </a:ext>
            </a:extLst>
          </p:cNvPr>
          <p:cNvSpPr txBox="1"/>
          <p:nvPr/>
        </p:nvSpPr>
        <p:spPr>
          <a:xfrm>
            <a:off x="675249" y="4941221"/>
            <a:ext cx="6098344" cy="461665"/>
          </a:xfrm>
          <a:prstGeom prst="rect">
            <a:avLst/>
          </a:prstGeom>
          <a:noFill/>
        </p:spPr>
        <p:txBody>
          <a:bodyPr wrap="square">
            <a:spAutoFit/>
          </a:bodyPr>
          <a:lstStyle/>
          <a:p>
            <a:pPr marL="3086100" lvl="7" algn="l"/>
            <a:r>
              <a:rPr lang="et-EE" sz="2400" i="1" dirty="0">
                <a:solidFill>
                  <a:srgbClr val="FF0000"/>
                </a:solidFill>
                <a:effectLst>
                  <a:outerShdw blurRad="38100" dist="38100" dir="2700000" algn="tl">
                    <a:srgbClr val="000000">
                      <a:alpha val="43137"/>
                    </a:srgbClr>
                  </a:outerShdw>
                </a:effectLst>
                <a:latin typeface="+mj-lt"/>
              </a:rPr>
              <a:t>Jury:</a:t>
            </a:r>
          </a:p>
        </p:txBody>
      </p:sp>
      <p:sp>
        <p:nvSpPr>
          <p:cNvPr id="13" name="TextBox 12">
            <a:extLst>
              <a:ext uri="{FF2B5EF4-FFF2-40B4-BE49-F238E27FC236}">
                <a16:creationId xmlns:a16="http://schemas.microsoft.com/office/drawing/2014/main" id="{10D9E732-936C-85D5-658B-70092B1654C7}"/>
              </a:ext>
            </a:extLst>
          </p:cNvPr>
          <p:cNvSpPr txBox="1"/>
          <p:nvPr/>
        </p:nvSpPr>
        <p:spPr>
          <a:xfrm>
            <a:off x="2208628" y="5402886"/>
            <a:ext cx="6682153" cy="1200329"/>
          </a:xfrm>
          <a:prstGeom prst="rect">
            <a:avLst/>
          </a:prstGeom>
          <a:noFill/>
        </p:spPr>
        <p:txBody>
          <a:bodyPr wrap="square">
            <a:spAutoFit/>
          </a:bodyPr>
          <a:lstStyle/>
          <a:p>
            <a:pPr marL="3543300" lvl="7" indent="-457200">
              <a:buFont typeface="Wingdings" panose="05000000000000000000" pitchFamily="2" charset="2"/>
              <a:buChar char="q"/>
            </a:pPr>
            <a:r>
              <a:rPr lang="et-EE" sz="2400" b="1" i="1" dirty="0">
                <a:effectLst>
                  <a:outerShdw blurRad="38100" dist="38100" dir="2700000" algn="tl">
                    <a:srgbClr val="000000">
                      <a:alpha val="43137"/>
                    </a:srgbClr>
                  </a:outerShdw>
                </a:effectLst>
                <a:latin typeface="+mj-lt"/>
              </a:rPr>
              <a:t> AMZIR YASSINE</a:t>
            </a:r>
          </a:p>
          <a:p>
            <a:pPr marL="3543300" lvl="7" indent="-457200">
              <a:buFont typeface="Wingdings" panose="05000000000000000000" pitchFamily="2" charset="2"/>
              <a:buChar char="q"/>
            </a:pPr>
            <a:r>
              <a:rPr lang="et-EE" sz="2400" b="1" i="1" dirty="0">
                <a:effectLst>
                  <a:outerShdw blurRad="38100" dist="38100" dir="2700000" algn="tl">
                    <a:srgbClr val="000000">
                      <a:alpha val="43137"/>
                    </a:srgbClr>
                  </a:outerShdw>
                </a:effectLst>
                <a:latin typeface="+mj-lt"/>
              </a:rPr>
              <a:t> IFKIREN YASSMINE  </a:t>
            </a:r>
          </a:p>
          <a:p>
            <a:pPr marL="3543300" lvl="7" indent="-457200" algn="l">
              <a:buFont typeface="Wingdings" panose="05000000000000000000" pitchFamily="2" charset="2"/>
              <a:buChar char="q"/>
            </a:pPr>
            <a:r>
              <a:rPr lang="et-EE" sz="2400" b="1" i="1" dirty="0">
                <a:effectLst>
                  <a:outerShdw blurRad="38100" dist="38100" dir="2700000" algn="tl">
                    <a:srgbClr val="000000">
                      <a:alpha val="43137"/>
                    </a:srgbClr>
                  </a:outerShdw>
                </a:effectLst>
                <a:latin typeface="+mj-lt"/>
              </a:rPr>
              <a:t>ABDELLAH RAJHANE  </a:t>
            </a:r>
          </a:p>
        </p:txBody>
      </p:sp>
    </p:spTree>
    <p:extLst>
      <p:ext uri="{BB962C8B-B14F-4D97-AF65-F5344CB8AC3E}">
        <p14:creationId xmlns:p14="http://schemas.microsoft.com/office/powerpoint/2010/main" val="6242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P spid="11"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2DD2-B3C6-1E14-D89C-B8BBFD4FCBE2}"/>
              </a:ext>
            </a:extLst>
          </p:cNvPr>
          <p:cNvSpPr>
            <a:spLocks noGrp="1"/>
          </p:cNvSpPr>
          <p:nvPr>
            <p:ph type="title"/>
          </p:nvPr>
        </p:nvSpPr>
        <p:spPr>
          <a:xfrm>
            <a:off x="1941343" y="624110"/>
            <a:ext cx="9563270" cy="777969"/>
          </a:xfrm>
        </p:spPr>
        <p:txBody>
          <a:bodyPr/>
          <a:lstStyle/>
          <a:p>
            <a:r>
              <a:rPr lang="et-EE" dirty="0">
                <a:solidFill>
                  <a:srgbClr val="FF0000"/>
                </a:solidFill>
              </a:rPr>
              <a:t>Exemple:</a:t>
            </a:r>
            <a:endParaRPr lang="fr-FR" dirty="0">
              <a:solidFill>
                <a:srgbClr val="FF0000"/>
              </a:solidFill>
            </a:endParaRPr>
          </a:p>
        </p:txBody>
      </p:sp>
      <p:sp>
        <p:nvSpPr>
          <p:cNvPr id="3" name="Content Placeholder 2">
            <a:extLst>
              <a:ext uri="{FF2B5EF4-FFF2-40B4-BE49-F238E27FC236}">
                <a16:creationId xmlns:a16="http://schemas.microsoft.com/office/drawing/2014/main" id="{1FE6E3CD-2D28-D7E3-2B6E-D7ABEAD1739C}"/>
              </a:ext>
            </a:extLst>
          </p:cNvPr>
          <p:cNvSpPr>
            <a:spLocks noGrp="1"/>
          </p:cNvSpPr>
          <p:nvPr>
            <p:ph idx="1"/>
          </p:nvPr>
        </p:nvSpPr>
        <p:spPr>
          <a:xfrm>
            <a:off x="1223889" y="1402079"/>
            <a:ext cx="10489809" cy="3109407"/>
          </a:xfrm>
        </p:spPr>
        <p:txBody>
          <a:bodyPr/>
          <a:lstStyle/>
          <a:p>
            <a:pPr marL="0" indent="0" algn="just">
              <a:buNone/>
            </a:pPr>
            <a:r>
              <a:rPr lang="et-EE" sz="2200" dirty="0"/>
              <a:t>Le consommateure dispose d’une revenu R=16.Quelle combinaison de quantit</a:t>
            </a:r>
            <a:r>
              <a:rPr lang="fr-FR" sz="2200" dirty="0"/>
              <a:t>é</a:t>
            </a:r>
            <a:r>
              <a:rPr lang="et-EE" sz="2200" dirty="0"/>
              <a:t> de deux bien X et Y le consommateure dont-il choisir sachant que Px=Py=2.</a:t>
            </a:r>
          </a:p>
          <a:p>
            <a:pPr marL="0" indent="0">
              <a:buNone/>
            </a:pPr>
            <a:endParaRPr lang="et-EE" sz="2200" dirty="0"/>
          </a:p>
          <a:p>
            <a:pPr marL="0" indent="0">
              <a:buNone/>
            </a:pPr>
            <a:r>
              <a:rPr lang="et-EE" sz="2200" dirty="0"/>
              <a:t> </a:t>
            </a:r>
            <a:endParaRPr lang="fr-FR" sz="2200" dirty="0"/>
          </a:p>
        </p:txBody>
      </p:sp>
      <p:graphicFrame>
        <p:nvGraphicFramePr>
          <p:cNvPr id="4" name="Content Placeholder 3">
            <a:extLst>
              <a:ext uri="{FF2B5EF4-FFF2-40B4-BE49-F238E27FC236}">
                <a16:creationId xmlns:a16="http://schemas.microsoft.com/office/drawing/2014/main" id="{C7CBCF23-F538-3854-F9D0-74B714B41396}"/>
              </a:ext>
            </a:extLst>
          </p:cNvPr>
          <p:cNvGraphicFramePr>
            <a:graphicFrameLocks/>
          </p:cNvGraphicFramePr>
          <p:nvPr>
            <p:extLst>
              <p:ext uri="{D42A27DB-BD31-4B8C-83A1-F6EECF244321}">
                <p14:modId xmlns:p14="http://schemas.microsoft.com/office/powerpoint/2010/main" val="3603248516"/>
              </p:ext>
            </p:extLst>
          </p:nvPr>
        </p:nvGraphicFramePr>
        <p:xfrm>
          <a:off x="1223888" y="2569695"/>
          <a:ext cx="4557174" cy="3887376"/>
        </p:xfrm>
        <a:graphic>
          <a:graphicData uri="http://schemas.openxmlformats.org/drawingml/2006/table">
            <a:tbl>
              <a:tblPr firstRow="1" bandRow="1">
                <a:tableStyleId>{5C22544A-7EE6-4342-B048-85BDC9FD1C3A}</a:tableStyleId>
              </a:tblPr>
              <a:tblGrid>
                <a:gridCol w="1519058">
                  <a:extLst>
                    <a:ext uri="{9D8B030D-6E8A-4147-A177-3AD203B41FA5}">
                      <a16:colId xmlns:a16="http://schemas.microsoft.com/office/drawing/2014/main" val="2094332817"/>
                    </a:ext>
                  </a:extLst>
                </a:gridCol>
                <a:gridCol w="1519058">
                  <a:extLst>
                    <a:ext uri="{9D8B030D-6E8A-4147-A177-3AD203B41FA5}">
                      <a16:colId xmlns:a16="http://schemas.microsoft.com/office/drawing/2014/main" val="3310623076"/>
                    </a:ext>
                  </a:extLst>
                </a:gridCol>
                <a:gridCol w="1519058">
                  <a:extLst>
                    <a:ext uri="{9D8B030D-6E8A-4147-A177-3AD203B41FA5}">
                      <a16:colId xmlns:a16="http://schemas.microsoft.com/office/drawing/2014/main" val="101265798"/>
                    </a:ext>
                  </a:extLst>
                </a:gridCol>
              </a:tblGrid>
              <a:tr h="647896">
                <a:tc>
                  <a:txBody>
                    <a:bodyPr/>
                    <a:lstStyle/>
                    <a:p>
                      <a:r>
                        <a:rPr lang="et-EE" dirty="0"/>
                        <a:t>Quantit</a:t>
                      </a:r>
                      <a:r>
                        <a:rPr lang="fr-FR" sz="1800" dirty="0"/>
                        <a:t>é</a:t>
                      </a:r>
                      <a:r>
                        <a:rPr lang="et-EE" sz="1800" dirty="0"/>
                        <a:t> de bien </a:t>
                      </a:r>
                      <a:r>
                        <a:rPr lang="et-EE" sz="1800"/>
                        <a:t>X et Y</a:t>
                      </a:r>
                      <a:endParaRPr lang="fr-FR" dirty="0"/>
                    </a:p>
                  </a:txBody>
                  <a:tcPr/>
                </a:tc>
                <a:tc>
                  <a:txBody>
                    <a:bodyPr/>
                    <a:lstStyle/>
                    <a:p>
                      <a:r>
                        <a:rPr lang="et-EE" dirty="0"/>
                        <a:t>      Umx</a:t>
                      </a:r>
                      <a:endParaRPr lang="fr-FR" dirty="0"/>
                    </a:p>
                  </a:txBody>
                  <a:tcPr/>
                </a:tc>
                <a:tc>
                  <a:txBody>
                    <a:bodyPr/>
                    <a:lstStyle/>
                    <a:p>
                      <a:r>
                        <a:rPr lang="et-EE" dirty="0"/>
                        <a:t>     Umy</a:t>
                      </a:r>
                      <a:endParaRPr lang="fr-FR" dirty="0"/>
                    </a:p>
                  </a:txBody>
                  <a:tcPr/>
                </a:tc>
                <a:extLst>
                  <a:ext uri="{0D108BD9-81ED-4DB2-BD59-A6C34878D82A}">
                    <a16:rowId xmlns:a16="http://schemas.microsoft.com/office/drawing/2014/main" val="454997238"/>
                  </a:ext>
                </a:extLst>
              </a:tr>
              <a:tr h="647896">
                <a:tc>
                  <a:txBody>
                    <a:bodyPr/>
                    <a:lstStyle/>
                    <a:p>
                      <a:r>
                        <a:rPr lang="et-EE" dirty="0"/>
                        <a:t>         1</a:t>
                      </a:r>
                      <a:endParaRPr lang="fr-FR" dirty="0"/>
                    </a:p>
                  </a:txBody>
                  <a:tcPr/>
                </a:tc>
                <a:tc>
                  <a:txBody>
                    <a:bodyPr/>
                    <a:lstStyle/>
                    <a:p>
                      <a:r>
                        <a:rPr lang="et-EE" dirty="0"/>
                        <a:t>        10</a:t>
                      </a:r>
                      <a:endParaRPr lang="fr-FR" dirty="0"/>
                    </a:p>
                  </a:txBody>
                  <a:tcPr/>
                </a:tc>
                <a:tc>
                  <a:txBody>
                    <a:bodyPr/>
                    <a:lstStyle/>
                    <a:p>
                      <a:r>
                        <a:rPr lang="et-EE" dirty="0"/>
                        <a:t>        11</a:t>
                      </a:r>
                      <a:endParaRPr lang="fr-FR" dirty="0"/>
                    </a:p>
                  </a:txBody>
                  <a:tcPr/>
                </a:tc>
                <a:extLst>
                  <a:ext uri="{0D108BD9-81ED-4DB2-BD59-A6C34878D82A}">
                    <a16:rowId xmlns:a16="http://schemas.microsoft.com/office/drawing/2014/main" val="2261880881"/>
                  </a:ext>
                </a:extLst>
              </a:tr>
              <a:tr h="647896">
                <a:tc>
                  <a:txBody>
                    <a:bodyPr/>
                    <a:lstStyle/>
                    <a:p>
                      <a:r>
                        <a:rPr lang="et-EE" dirty="0"/>
                        <a:t>         2</a:t>
                      </a:r>
                      <a:endParaRPr lang="fr-FR" dirty="0"/>
                    </a:p>
                  </a:txBody>
                  <a:tcPr/>
                </a:tc>
                <a:tc>
                  <a:txBody>
                    <a:bodyPr/>
                    <a:lstStyle/>
                    <a:p>
                      <a:r>
                        <a:rPr lang="et-EE" dirty="0"/>
                        <a:t>          9</a:t>
                      </a:r>
                      <a:endParaRPr lang="fr-FR" dirty="0"/>
                    </a:p>
                  </a:txBody>
                  <a:tcPr/>
                </a:tc>
                <a:tc>
                  <a:txBody>
                    <a:bodyPr/>
                    <a:lstStyle/>
                    <a:p>
                      <a:r>
                        <a:rPr lang="et-EE" dirty="0"/>
                        <a:t>         8</a:t>
                      </a:r>
                      <a:endParaRPr lang="fr-FR" dirty="0"/>
                    </a:p>
                  </a:txBody>
                  <a:tcPr/>
                </a:tc>
                <a:extLst>
                  <a:ext uri="{0D108BD9-81ED-4DB2-BD59-A6C34878D82A}">
                    <a16:rowId xmlns:a16="http://schemas.microsoft.com/office/drawing/2014/main" val="1661552831"/>
                  </a:ext>
                </a:extLst>
              </a:tr>
              <a:tr h="647896">
                <a:tc>
                  <a:txBody>
                    <a:bodyPr/>
                    <a:lstStyle/>
                    <a:p>
                      <a:r>
                        <a:rPr lang="et-EE" dirty="0"/>
                        <a:t>         3</a:t>
                      </a:r>
                      <a:endParaRPr lang="fr-FR" dirty="0"/>
                    </a:p>
                  </a:txBody>
                  <a:tcPr/>
                </a:tc>
                <a:tc>
                  <a:txBody>
                    <a:bodyPr/>
                    <a:lstStyle/>
                    <a:p>
                      <a:r>
                        <a:rPr lang="et-EE" dirty="0"/>
                        <a:t>          6</a:t>
                      </a:r>
                      <a:endParaRPr lang="fr-FR" dirty="0"/>
                    </a:p>
                  </a:txBody>
                  <a:tcPr/>
                </a:tc>
                <a:tc>
                  <a:txBody>
                    <a:bodyPr/>
                    <a:lstStyle/>
                    <a:p>
                      <a:r>
                        <a:rPr lang="et-EE" dirty="0"/>
                        <a:t>         7</a:t>
                      </a:r>
                      <a:endParaRPr lang="fr-FR" dirty="0"/>
                    </a:p>
                  </a:txBody>
                  <a:tcPr/>
                </a:tc>
                <a:extLst>
                  <a:ext uri="{0D108BD9-81ED-4DB2-BD59-A6C34878D82A}">
                    <a16:rowId xmlns:a16="http://schemas.microsoft.com/office/drawing/2014/main" val="790117265"/>
                  </a:ext>
                </a:extLst>
              </a:tr>
              <a:tr h="647896">
                <a:tc>
                  <a:txBody>
                    <a:bodyPr/>
                    <a:lstStyle/>
                    <a:p>
                      <a:r>
                        <a:rPr lang="et-EE" dirty="0"/>
                        <a:t>         4</a:t>
                      </a:r>
                      <a:endParaRPr lang="fr-FR" dirty="0"/>
                    </a:p>
                  </a:txBody>
                  <a:tcPr/>
                </a:tc>
                <a:tc>
                  <a:txBody>
                    <a:bodyPr/>
                    <a:lstStyle/>
                    <a:p>
                      <a:r>
                        <a:rPr lang="et-EE" dirty="0"/>
                        <a:t>          4</a:t>
                      </a:r>
                      <a:endParaRPr lang="fr-FR" dirty="0"/>
                    </a:p>
                  </a:txBody>
                  <a:tcPr/>
                </a:tc>
                <a:tc>
                  <a:txBody>
                    <a:bodyPr/>
                    <a:lstStyle/>
                    <a:p>
                      <a:r>
                        <a:rPr lang="et-EE" dirty="0"/>
                        <a:t>         4</a:t>
                      </a:r>
                      <a:endParaRPr lang="fr-FR" dirty="0"/>
                    </a:p>
                  </a:txBody>
                  <a:tcPr/>
                </a:tc>
                <a:extLst>
                  <a:ext uri="{0D108BD9-81ED-4DB2-BD59-A6C34878D82A}">
                    <a16:rowId xmlns:a16="http://schemas.microsoft.com/office/drawing/2014/main" val="3646581244"/>
                  </a:ext>
                </a:extLst>
              </a:tr>
              <a:tr h="647896">
                <a:tc>
                  <a:txBody>
                    <a:bodyPr/>
                    <a:lstStyle/>
                    <a:p>
                      <a:r>
                        <a:rPr lang="et-EE" dirty="0"/>
                        <a:t>         5</a:t>
                      </a:r>
                      <a:endParaRPr lang="fr-FR" dirty="0"/>
                    </a:p>
                  </a:txBody>
                  <a:tcPr/>
                </a:tc>
                <a:tc>
                  <a:txBody>
                    <a:bodyPr/>
                    <a:lstStyle/>
                    <a:p>
                      <a:r>
                        <a:rPr lang="et-EE" dirty="0"/>
                        <a:t>          2</a:t>
                      </a:r>
                      <a:endParaRPr lang="fr-FR" dirty="0"/>
                    </a:p>
                  </a:txBody>
                  <a:tcPr/>
                </a:tc>
                <a:tc>
                  <a:txBody>
                    <a:bodyPr/>
                    <a:lstStyle/>
                    <a:p>
                      <a:r>
                        <a:rPr lang="et-EE" dirty="0"/>
                        <a:t>         3</a:t>
                      </a:r>
                      <a:endParaRPr lang="fr-FR" dirty="0"/>
                    </a:p>
                  </a:txBody>
                  <a:tcPr/>
                </a:tc>
                <a:extLst>
                  <a:ext uri="{0D108BD9-81ED-4DB2-BD59-A6C34878D82A}">
                    <a16:rowId xmlns:a16="http://schemas.microsoft.com/office/drawing/2014/main" val="2969411911"/>
                  </a:ext>
                </a:extLst>
              </a:tr>
            </a:tbl>
          </a:graphicData>
        </a:graphic>
      </p:graphicFrame>
      <p:sp>
        <p:nvSpPr>
          <p:cNvPr id="6" name="TextBox 5">
            <a:extLst>
              <a:ext uri="{FF2B5EF4-FFF2-40B4-BE49-F238E27FC236}">
                <a16:creationId xmlns:a16="http://schemas.microsoft.com/office/drawing/2014/main" id="{0B821D0D-8745-20E9-0880-02236623B25B}"/>
              </a:ext>
            </a:extLst>
          </p:cNvPr>
          <p:cNvSpPr txBox="1"/>
          <p:nvPr/>
        </p:nvSpPr>
        <p:spPr>
          <a:xfrm>
            <a:off x="5932638" y="2967335"/>
            <a:ext cx="5781060" cy="2800767"/>
          </a:xfrm>
          <a:prstGeom prst="rect">
            <a:avLst/>
          </a:prstGeom>
          <a:noFill/>
        </p:spPr>
        <p:txBody>
          <a:bodyPr wrap="square">
            <a:spAutoFit/>
          </a:bodyPr>
          <a:lstStyle/>
          <a:p>
            <a:pPr algn="just"/>
            <a:r>
              <a:rPr lang="et-EE" sz="2200" dirty="0"/>
              <a:t>On va chercher dans le tableux le cas o</a:t>
            </a:r>
            <a:r>
              <a:rPr lang="fr-FR" sz="2200" dirty="0"/>
              <a:t>u</a:t>
            </a:r>
            <a:r>
              <a:rPr lang="et-EE" sz="2200" dirty="0"/>
              <a:t> umx=umy car Px=Py alors lorsque X=4 et Y =4 ,Umx=Umy</a:t>
            </a:r>
          </a:p>
          <a:p>
            <a:pPr algn="just"/>
            <a:r>
              <a:rPr lang="fr-FR" sz="2200" dirty="0"/>
              <a:t>R</a:t>
            </a:r>
            <a:r>
              <a:rPr lang="et-EE" sz="2200" dirty="0"/>
              <a:t>=16=4Px+4Py=16</a:t>
            </a:r>
          </a:p>
          <a:p>
            <a:pPr algn="just"/>
            <a:r>
              <a:rPr lang="et-EE" sz="2200" dirty="0"/>
              <a:t>Alors X=4 et Y=4 sont les quantit</a:t>
            </a:r>
            <a:r>
              <a:rPr lang="fr-FR" sz="2200" dirty="0"/>
              <a:t>é</a:t>
            </a:r>
            <a:r>
              <a:rPr lang="et-EE" sz="2200" dirty="0"/>
              <a:t>s qui procurent au consommateure </a:t>
            </a:r>
            <a:r>
              <a:rPr lang="fr-FR" sz="2200" dirty="0">
                <a:solidFill>
                  <a:schemeClr val="tx1"/>
                </a:solidFill>
              </a:rPr>
              <a:t>à</a:t>
            </a:r>
            <a:r>
              <a:rPr lang="et-EE" sz="2200" dirty="0"/>
              <a:t> l’</a:t>
            </a:r>
            <a:r>
              <a:rPr lang="fr-FR" sz="2200" dirty="0"/>
              <a:t>é</a:t>
            </a:r>
            <a:r>
              <a:rPr lang="et-EE" sz="2200" dirty="0"/>
              <a:t>quilbre. </a:t>
            </a:r>
          </a:p>
          <a:p>
            <a:endParaRPr lang="fr-FR" sz="2200" dirty="0"/>
          </a:p>
        </p:txBody>
      </p:sp>
      <p:sp>
        <p:nvSpPr>
          <p:cNvPr id="9" name="Date Placeholder 8">
            <a:extLst>
              <a:ext uri="{FF2B5EF4-FFF2-40B4-BE49-F238E27FC236}">
                <a16:creationId xmlns:a16="http://schemas.microsoft.com/office/drawing/2014/main" id="{E9FF0569-700C-A540-DC44-0C07054D8ACA}"/>
              </a:ext>
            </a:extLst>
          </p:cNvPr>
          <p:cNvSpPr>
            <a:spLocks noGrp="1"/>
          </p:cNvSpPr>
          <p:nvPr>
            <p:ph type="dt" sz="half" idx="10"/>
          </p:nvPr>
        </p:nvSpPr>
        <p:spPr/>
        <p:txBody>
          <a:bodyPr/>
          <a:lstStyle/>
          <a:p>
            <a:fld id="{399491E4-C5F5-45D6-A9DF-5E207D4290AE}" type="datetime1">
              <a:rPr lang="fr-FR" smtClean="0"/>
              <a:t>29/12/2023</a:t>
            </a:fld>
            <a:endParaRPr lang="en-US" dirty="0"/>
          </a:p>
        </p:txBody>
      </p:sp>
      <p:sp>
        <p:nvSpPr>
          <p:cNvPr id="10" name="Slide Number Placeholder 9">
            <a:extLst>
              <a:ext uri="{FF2B5EF4-FFF2-40B4-BE49-F238E27FC236}">
                <a16:creationId xmlns:a16="http://schemas.microsoft.com/office/drawing/2014/main" id="{92B55325-CFB2-F5D9-A079-191DD24120E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24730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6B21-16B3-F069-DB02-B223DFB3E889}"/>
              </a:ext>
            </a:extLst>
          </p:cNvPr>
          <p:cNvSpPr>
            <a:spLocks noGrp="1"/>
          </p:cNvSpPr>
          <p:nvPr>
            <p:ph type="title"/>
          </p:nvPr>
        </p:nvSpPr>
        <p:spPr>
          <a:xfrm>
            <a:off x="1640156" y="694448"/>
            <a:ext cx="8911687" cy="867066"/>
          </a:xfrm>
        </p:spPr>
        <p:txBody>
          <a:bodyPr>
            <a:normAutofit/>
          </a:bodyPr>
          <a:lstStyle/>
          <a:p>
            <a:r>
              <a:rPr lang="et-EE" b="1" dirty="0">
                <a:solidFill>
                  <a:srgbClr val="C00000"/>
                </a:solidFill>
              </a:rPr>
              <a:t>Conclusion:</a:t>
            </a:r>
            <a:endParaRPr lang="fr-FR" b="1" dirty="0">
              <a:solidFill>
                <a:srgbClr val="C00000"/>
              </a:solidFill>
            </a:endParaRPr>
          </a:p>
        </p:txBody>
      </p:sp>
      <p:sp>
        <p:nvSpPr>
          <p:cNvPr id="6" name="Content Placeholder 5">
            <a:extLst>
              <a:ext uri="{FF2B5EF4-FFF2-40B4-BE49-F238E27FC236}">
                <a16:creationId xmlns:a16="http://schemas.microsoft.com/office/drawing/2014/main" id="{19B56E6A-9414-711C-1635-9874DA44A864}"/>
              </a:ext>
            </a:extLst>
          </p:cNvPr>
          <p:cNvSpPr>
            <a:spLocks noGrp="1"/>
          </p:cNvSpPr>
          <p:nvPr>
            <p:ph idx="1"/>
          </p:nvPr>
        </p:nvSpPr>
        <p:spPr>
          <a:xfrm>
            <a:off x="970671" y="1688123"/>
            <a:ext cx="10832124" cy="4180896"/>
          </a:xfrm>
        </p:spPr>
        <p:txBody>
          <a:bodyPr>
            <a:normAutofit lnSpcReduction="10000"/>
          </a:bodyPr>
          <a:lstStyle/>
          <a:p>
            <a:pPr marL="0" indent="0" algn="just">
              <a:buNone/>
            </a:pPr>
            <a:r>
              <a:rPr lang="fr-FR" sz="2200" dirty="0"/>
              <a:t>L’utilité est un instrument scientifique, utilisé par les économistes pour comprendre comment les consommateurs rationnels répartissent leurs ressources limitées entre les différents biens et services qui leur procure une certaine satisfaction.</a:t>
            </a:r>
            <a:endParaRPr lang="et-EE" sz="2200" dirty="0"/>
          </a:p>
          <a:p>
            <a:pPr marL="0" indent="0" algn="just">
              <a:buNone/>
            </a:pPr>
            <a:endParaRPr lang="et-EE" sz="2200" dirty="0"/>
          </a:p>
          <a:p>
            <a:pPr marL="0" indent="0" algn="just">
              <a:buNone/>
            </a:pPr>
            <a:endParaRPr lang="et-EE" sz="2200" dirty="0"/>
          </a:p>
          <a:p>
            <a:pPr marL="0" indent="0" algn="just">
              <a:buNone/>
            </a:pPr>
            <a:endParaRPr lang="et-EE" sz="2200" dirty="0"/>
          </a:p>
          <a:p>
            <a:pPr marL="0" indent="0" algn="just">
              <a:buNone/>
            </a:pPr>
            <a:endParaRPr lang="et-EE" sz="2200" dirty="0"/>
          </a:p>
          <a:p>
            <a:pPr marL="0" indent="0" algn="just">
              <a:buNone/>
            </a:pPr>
            <a:endParaRPr lang="et-EE" sz="2200" dirty="0"/>
          </a:p>
          <a:p>
            <a:pPr marL="0" indent="0" algn="just">
              <a:buNone/>
            </a:pPr>
            <a:r>
              <a:rPr lang="et-EE" sz="2200" dirty="0"/>
              <a:t>    </a:t>
            </a:r>
            <a:endParaRPr lang="fr-FR" sz="2200" dirty="0"/>
          </a:p>
        </p:txBody>
      </p:sp>
      <p:sp>
        <p:nvSpPr>
          <p:cNvPr id="7" name="Date Placeholder 6">
            <a:extLst>
              <a:ext uri="{FF2B5EF4-FFF2-40B4-BE49-F238E27FC236}">
                <a16:creationId xmlns:a16="http://schemas.microsoft.com/office/drawing/2014/main" id="{F1A84247-9864-B0C0-D061-0D43529B390E}"/>
              </a:ext>
            </a:extLst>
          </p:cNvPr>
          <p:cNvSpPr>
            <a:spLocks noGrp="1"/>
          </p:cNvSpPr>
          <p:nvPr>
            <p:ph type="dt" sz="half" idx="10"/>
          </p:nvPr>
        </p:nvSpPr>
        <p:spPr/>
        <p:txBody>
          <a:bodyPr/>
          <a:lstStyle/>
          <a:p>
            <a:fld id="{DA586033-F4C7-477E-BD53-03927179770A}" type="datetime1">
              <a:rPr lang="fr-FR" smtClean="0"/>
              <a:t>29/12/2023</a:t>
            </a:fld>
            <a:endParaRPr lang="en-US" dirty="0"/>
          </a:p>
        </p:txBody>
      </p:sp>
      <p:sp>
        <p:nvSpPr>
          <p:cNvPr id="8" name="Slide Number Placeholder 7">
            <a:extLst>
              <a:ext uri="{FF2B5EF4-FFF2-40B4-BE49-F238E27FC236}">
                <a16:creationId xmlns:a16="http://schemas.microsoft.com/office/drawing/2014/main" id="{46C9E0CA-A010-2C84-9A85-C0C912B671C7}"/>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46954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barn(inVertical)">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2BFE-40B0-05F1-F711-9E7B8154C9F5}"/>
              </a:ext>
            </a:extLst>
          </p:cNvPr>
          <p:cNvSpPr>
            <a:spLocks noGrp="1"/>
          </p:cNvSpPr>
          <p:nvPr>
            <p:ph type="title"/>
          </p:nvPr>
        </p:nvSpPr>
        <p:spPr>
          <a:xfrm>
            <a:off x="1744395" y="624110"/>
            <a:ext cx="9760218" cy="1280890"/>
          </a:xfrm>
        </p:spPr>
        <p:txBody>
          <a:bodyPr/>
          <a:lstStyle/>
          <a:p>
            <a:r>
              <a:rPr lang="fr-FR" sz="3600" b="1" dirty="0">
                <a:solidFill>
                  <a:srgbClr val="C00000"/>
                </a:solidFill>
              </a:rPr>
              <a:t>Les références:</a:t>
            </a:r>
            <a:br>
              <a:rPr lang="fr-FR" sz="3600" b="1" dirty="0">
                <a:solidFill>
                  <a:srgbClr val="FF0000"/>
                </a:solidFill>
              </a:rPr>
            </a:br>
            <a:endParaRPr lang="fr-FR" dirty="0"/>
          </a:p>
        </p:txBody>
      </p:sp>
      <p:sp>
        <p:nvSpPr>
          <p:cNvPr id="3" name="Content Placeholder 2">
            <a:extLst>
              <a:ext uri="{FF2B5EF4-FFF2-40B4-BE49-F238E27FC236}">
                <a16:creationId xmlns:a16="http://schemas.microsoft.com/office/drawing/2014/main" id="{9B87581C-8CB1-ED29-02CB-E94FEB9A789D}"/>
              </a:ext>
            </a:extLst>
          </p:cNvPr>
          <p:cNvSpPr>
            <a:spLocks noGrp="1"/>
          </p:cNvSpPr>
          <p:nvPr>
            <p:ph idx="1"/>
          </p:nvPr>
        </p:nvSpPr>
        <p:spPr>
          <a:xfrm>
            <a:off x="787791" y="2133600"/>
            <a:ext cx="11404209" cy="3777622"/>
          </a:xfrm>
        </p:spPr>
        <p:txBody>
          <a:bodyPr>
            <a:normAutofit/>
          </a:bodyPr>
          <a:lstStyle/>
          <a:p>
            <a:pPr marL="0" indent="0">
              <a:buNone/>
            </a:pPr>
            <a:r>
              <a:rPr lang="fr-FR" sz="2400" dirty="0">
                <a:hlinkClick r:id="rId2"/>
              </a:rPr>
              <a:t>https://cours-exercice.com/la-theorie-des-choix-du-consommateur/</a:t>
            </a:r>
            <a:endParaRPr lang="et-EE" sz="2400" dirty="0"/>
          </a:p>
          <a:p>
            <a:pPr marL="0" indent="0">
              <a:buNone/>
            </a:pPr>
            <a:endParaRPr lang="et-EE" sz="2400" dirty="0"/>
          </a:p>
          <a:p>
            <a:pPr marL="0" indent="0">
              <a:buNone/>
            </a:pPr>
            <a:r>
              <a:rPr lang="fr-FR" sz="2400" dirty="0">
                <a:hlinkClick r:id="rId3"/>
              </a:rPr>
              <a:t>https://youtube.com/playlist?list=PLdSOG2rLOioy2gKybkAPKEKF6xCwnINOB&amp;si=k6MGShv9Yzpedbte</a:t>
            </a:r>
            <a:endParaRPr lang="et-EE" sz="2400" dirty="0"/>
          </a:p>
          <a:p>
            <a:pPr marL="0" indent="0">
              <a:buNone/>
            </a:pPr>
            <a:endParaRPr lang="fr-FR" sz="2400" dirty="0"/>
          </a:p>
        </p:txBody>
      </p:sp>
      <p:sp>
        <p:nvSpPr>
          <p:cNvPr id="7" name="Date Placeholder 6">
            <a:extLst>
              <a:ext uri="{FF2B5EF4-FFF2-40B4-BE49-F238E27FC236}">
                <a16:creationId xmlns:a16="http://schemas.microsoft.com/office/drawing/2014/main" id="{9BAC1BD6-F411-EE59-4B91-2A4FD66AC8E3}"/>
              </a:ext>
            </a:extLst>
          </p:cNvPr>
          <p:cNvSpPr>
            <a:spLocks noGrp="1"/>
          </p:cNvSpPr>
          <p:nvPr>
            <p:ph type="dt" sz="half" idx="10"/>
          </p:nvPr>
        </p:nvSpPr>
        <p:spPr/>
        <p:txBody>
          <a:bodyPr/>
          <a:lstStyle/>
          <a:p>
            <a:fld id="{A39F94C4-8CEE-4E36-9ADD-B30F53787215}" type="datetime1">
              <a:rPr lang="fr-FR" smtClean="0"/>
              <a:t>29/12/2023</a:t>
            </a:fld>
            <a:endParaRPr lang="en-US" dirty="0"/>
          </a:p>
        </p:txBody>
      </p:sp>
      <p:sp>
        <p:nvSpPr>
          <p:cNvPr id="8" name="Slide Number Placeholder 7">
            <a:extLst>
              <a:ext uri="{FF2B5EF4-FFF2-40B4-BE49-F238E27FC236}">
                <a16:creationId xmlns:a16="http://schemas.microsoft.com/office/drawing/2014/main" id="{2DC30754-5CCA-27FB-7278-67BEA063390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965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9C6C-650A-9A5D-26DF-CAD02E8B3E8A}"/>
              </a:ext>
            </a:extLst>
          </p:cNvPr>
          <p:cNvSpPr>
            <a:spLocks noGrp="1"/>
          </p:cNvSpPr>
          <p:nvPr>
            <p:ph type="title"/>
          </p:nvPr>
        </p:nvSpPr>
        <p:spPr>
          <a:xfrm>
            <a:off x="3179298" y="2546252"/>
            <a:ext cx="8325314" cy="1322362"/>
          </a:xfrm>
        </p:spPr>
        <p:txBody>
          <a:bodyPr/>
          <a:lstStyle/>
          <a:p>
            <a:r>
              <a:rPr lang="et-EE" sz="3600" b="1" dirty="0"/>
              <a:t>Merci de votre attention</a:t>
            </a:r>
            <a:br>
              <a:rPr lang="fr-FR" sz="3600" b="1" dirty="0"/>
            </a:br>
            <a:endParaRPr lang="fr-FR" dirty="0"/>
          </a:p>
        </p:txBody>
      </p:sp>
      <p:sp>
        <p:nvSpPr>
          <p:cNvPr id="6" name="Date Placeholder 5">
            <a:extLst>
              <a:ext uri="{FF2B5EF4-FFF2-40B4-BE49-F238E27FC236}">
                <a16:creationId xmlns:a16="http://schemas.microsoft.com/office/drawing/2014/main" id="{12DB9DE5-6870-702D-7791-6BBF8864C6D2}"/>
              </a:ext>
            </a:extLst>
          </p:cNvPr>
          <p:cNvSpPr>
            <a:spLocks noGrp="1"/>
          </p:cNvSpPr>
          <p:nvPr>
            <p:ph type="dt" sz="half" idx="10"/>
          </p:nvPr>
        </p:nvSpPr>
        <p:spPr/>
        <p:txBody>
          <a:bodyPr/>
          <a:lstStyle/>
          <a:p>
            <a:fld id="{82B3B87A-D1DC-43AA-84D4-CBEC9CD9A95F}" type="datetime1">
              <a:rPr lang="fr-FR" smtClean="0"/>
              <a:t>29/12/2023</a:t>
            </a:fld>
            <a:endParaRPr lang="en-US" dirty="0"/>
          </a:p>
        </p:txBody>
      </p:sp>
      <p:sp>
        <p:nvSpPr>
          <p:cNvPr id="7" name="Slide Number Placeholder 6">
            <a:extLst>
              <a:ext uri="{FF2B5EF4-FFF2-40B4-BE49-F238E27FC236}">
                <a16:creationId xmlns:a16="http://schemas.microsoft.com/office/drawing/2014/main" id="{B0BCE304-8AE9-B762-CF81-D186BDED179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93775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E44E-BD37-A5F7-A72B-8F3400E20EDF}"/>
              </a:ext>
            </a:extLst>
          </p:cNvPr>
          <p:cNvSpPr>
            <a:spLocks noGrp="1"/>
          </p:cNvSpPr>
          <p:nvPr>
            <p:ph type="title"/>
          </p:nvPr>
        </p:nvSpPr>
        <p:spPr>
          <a:xfrm>
            <a:off x="1927275" y="624110"/>
            <a:ext cx="9577338" cy="916078"/>
          </a:xfrm>
        </p:spPr>
        <p:txBody>
          <a:bodyPr/>
          <a:lstStyle/>
          <a:p>
            <a:r>
              <a:rPr lang="et-EE" b="1" dirty="0">
                <a:solidFill>
                  <a:schemeClr val="tx1"/>
                </a:solidFill>
              </a:rPr>
              <a:t>PLAN:</a:t>
            </a:r>
            <a:endParaRPr lang="fr-FR" b="1" dirty="0">
              <a:solidFill>
                <a:schemeClr val="tx1"/>
              </a:solidFill>
            </a:endParaRPr>
          </a:p>
        </p:txBody>
      </p:sp>
      <p:sp>
        <p:nvSpPr>
          <p:cNvPr id="3" name="Content Placeholder 2">
            <a:extLst>
              <a:ext uri="{FF2B5EF4-FFF2-40B4-BE49-F238E27FC236}">
                <a16:creationId xmlns:a16="http://schemas.microsoft.com/office/drawing/2014/main" id="{0457DC31-89CB-3253-73E6-1752CA192451}"/>
              </a:ext>
            </a:extLst>
          </p:cNvPr>
          <p:cNvSpPr>
            <a:spLocks noGrp="1"/>
          </p:cNvSpPr>
          <p:nvPr>
            <p:ph idx="1"/>
          </p:nvPr>
        </p:nvSpPr>
        <p:spPr>
          <a:xfrm>
            <a:off x="2589212" y="1540188"/>
            <a:ext cx="8915400" cy="4846543"/>
          </a:xfrm>
        </p:spPr>
        <p:txBody>
          <a:bodyPr>
            <a:noAutofit/>
          </a:bodyPr>
          <a:lstStyle/>
          <a:p>
            <a:r>
              <a:rPr lang="fr-FR" sz="2400" dirty="0">
                <a:solidFill>
                  <a:srgbClr val="FF0000"/>
                </a:solidFill>
              </a:rPr>
              <a:t>I.  Introduction :</a:t>
            </a:r>
            <a:r>
              <a:rPr lang="et-EE" sz="2400" dirty="0">
                <a:solidFill>
                  <a:srgbClr val="FF0000"/>
                </a:solidFill>
              </a:rPr>
              <a:t>th</a:t>
            </a:r>
            <a:r>
              <a:rPr lang="fr-FR" sz="2400" dirty="0">
                <a:solidFill>
                  <a:srgbClr val="FF0000"/>
                </a:solidFill>
              </a:rPr>
              <a:t>é</a:t>
            </a:r>
            <a:r>
              <a:rPr lang="et-EE" sz="2400" dirty="0">
                <a:solidFill>
                  <a:srgbClr val="FF0000"/>
                </a:solidFill>
              </a:rPr>
              <a:t>orie de consommateur rationnelle (</a:t>
            </a:r>
            <a:r>
              <a:rPr lang="fr-FR" sz="2400" dirty="0">
                <a:solidFill>
                  <a:srgbClr val="FF0000"/>
                </a:solidFill>
              </a:rPr>
              <a:t>utilité</a:t>
            </a:r>
            <a:r>
              <a:rPr lang="et-EE" sz="2400" dirty="0">
                <a:solidFill>
                  <a:srgbClr val="FF0000"/>
                </a:solidFill>
              </a:rPr>
              <a:t>).</a:t>
            </a:r>
            <a:endParaRPr lang="fr-FR" sz="2400" dirty="0">
              <a:solidFill>
                <a:srgbClr val="FF0000"/>
              </a:solidFill>
            </a:endParaRPr>
          </a:p>
          <a:p>
            <a:pPr marL="0" indent="0">
              <a:buNone/>
            </a:pPr>
            <a:r>
              <a:rPr lang="fr-FR" sz="2400" dirty="0"/>
              <a:t>	</a:t>
            </a:r>
            <a:r>
              <a:rPr lang="fr-FR" sz="2000" dirty="0"/>
              <a:t>1. l’utilité</a:t>
            </a:r>
            <a:endParaRPr lang="et-EE" sz="2000" dirty="0"/>
          </a:p>
          <a:p>
            <a:pPr marL="0" indent="0">
              <a:buNone/>
            </a:pPr>
            <a:r>
              <a:rPr lang="et-EE" sz="2000" dirty="0"/>
              <a:t>       2.</a:t>
            </a:r>
            <a:r>
              <a:rPr lang="fr-FR" sz="2000" dirty="0"/>
              <a:t> l’utilité totale :</a:t>
            </a:r>
          </a:p>
          <a:p>
            <a:pPr marL="0" indent="0">
              <a:buNone/>
            </a:pPr>
            <a:r>
              <a:rPr lang="fr-FR" sz="2000" dirty="0"/>
              <a:t>	</a:t>
            </a:r>
            <a:r>
              <a:rPr lang="et-EE" sz="2000" dirty="0"/>
              <a:t>3</a:t>
            </a:r>
            <a:r>
              <a:rPr lang="fr-FR" sz="2000" dirty="0"/>
              <a:t>.  l’utilité marginale:</a:t>
            </a:r>
          </a:p>
          <a:p>
            <a:r>
              <a:rPr lang="fr-FR" sz="2400" dirty="0">
                <a:solidFill>
                  <a:srgbClr val="FF0000"/>
                </a:solidFill>
              </a:rPr>
              <a:t>II.  évolution de l’utilité totale et de l’utilité marginale:</a:t>
            </a:r>
          </a:p>
          <a:p>
            <a:pPr marL="0" indent="0">
              <a:buNone/>
            </a:pPr>
            <a:r>
              <a:rPr lang="fr-FR" sz="2400" dirty="0"/>
              <a:t>	</a:t>
            </a:r>
            <a:r>
              <a:rPr lang="fr-FR" sz="2000" dirty="0"/>
              <a:t>1.  Evolution du besoin et d’utilité :</a:t>
            </a:r>
          </a:p>
          <a:p>
            <a:pPr marL="0" indent="0">
              <a:buNone/>
            </a:pPr>
            <a:r>
              <a:rPr lang="fr-FR" sz="2000" dirty="0"/>
              <a:t>	2.  </a:t>
            </a:r>
            <a:r>
              <a:rPr lang="et-EE" sz="2000" dirty="0"/>
              <a:t>loi des </a:t>
            </a:r>
            <a:r>
              <a:rPr lang="fr-FR" sz="2000" dirty="0"/>
              <a:t>utilité marginale </a:t>
            </a:r>
            <a:r>
              <a:rPr lang="et-EE" sz="2000" dirty="0"/>
              <a:t>d</a:t>
            </a:r>
            <a:r>
              <a:rPr lang="fr-FR" sz="2000" dirty="0"/>
              <a:t>é</a:t>
            </a:r>
            <a:r>
              <a:rPr lang="et-EE" sz="2000" dirty="0"/>
              <a:t>croissante</a:t>
            </a:r>
            <a:r>
              <a:rPr lang="fr-FR" sz="2000" dirty="0"/>
              <a:t>:</a:t>
            </a:r>
          </a:p>
          <a:p>
            <a:pPr marL="0" indent="0">
              <a:buNone/>
            </a:pPr>
            <a:r>
              <a:rPr lang="fr-FR" sz="2000" dirty="0"/>
              <a:t>	3.  l’équilibre du consommateur </a:t>
            </a:r>
            <a:endParaRPr lang="fr-FR" sz="2000" dirty="0">
              <a:solidFill>
                <a:srgbClr val="FFC000"/>
              </a:solidFill>
            </a:endParaRPr>
          </a:p>
          <a:p>
            <a:r>
              <a:rPr lang="fr-FR" sz="2400" dirty="0">
                <a:solidFill>
                  <a:srgbClr val="FF0000"/>
                </a:solidFill>
              </a:rPr>
              <a:t>III.  Conclusion:</a:t>
            </a:r>
          </a:p>
          <a:p>
            <a:endParaRPr lang="fr-FR" sz="2400" dirty="0"/>
          </a:p>
          <a:p>
            <a:endParaRPr lang="fr-FR" sz="2400" dirty="0"/>
          </a:p>
        </p:txBody>
      </p:sp>
      <p:sp>
        <p:nvSpPr>
          <p:cNvPr id="7" name="Date Placeholder 6">
            <a:extLst>
              <a:ext uri="{FF2B5EF4-FFF2-40B4-BE49-F238E27FC236}">
                <a16:creationId xmlns:a16="http://schemas.microsoft.com/office/drawing/2014/main" id="{492B28B5-EDC2-366D-5E85-5ABCDA8C98DD}"/>
              </a:ext>
            </a:extLst>
          </p:cNvPr>
          <p:cNvSpPr>
            <a:spLocks noGrp="1"/>
          </p:cNvSpPr>
          <p:nvPr>
            <p:ph type="dt" sz="half" idx="10"/>
          </p:nvPr>
        </p:nvSpPr>
        <p:spPr/>
        <p:txBody>
          <a:bodyPr/>
          <a:lstStyle/>
          <a:p>
            <a:fld id="{81A9701A-48A2-4FD3-84B5-F1564F766F3E}" type="datetime1">
              <a:rPr lang="fr-FR" smtClean="0"/>
              <a:t>29/12/2023</a:t>
            </a:fld>
            <a:endParaRPr lang="en-US" dirty="0"/>
          </a:p>
        </p:txBody>
      </p:sp>
      <p:sp>
        <p:nvSpPr>
          <p:cNvPr id="8" name="Slide Number Placeholder 7">
            <a:extLst>
              <a:ext uri="{FF2B5EF4-FFF2-40B4-BE49-F238E27FC236}">
                <a16:creationId xmlns:a16="http://schemas.microsoft.com/office/drawing/2014/main" id="{0AD27456-E0C6-403D-9CBA-5D5CF87079D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4650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C825-C86E-230E-B425-7EA4DFFE443D}"/>
              </a:ext>
            </a:extLst>
          </p:cNvPr>
          <p:cNvSpPr>
            <a:spLocks noGrp="1"/>
          </p:cNvSpPr>
          <p:nvPr>
            <p:ph type="title"/>
          </p:nvPr>
        </p:nvSpPr>
        <p:spPr>
          <a:xfrm>
            <a:off x="1736035" y="624110"/>
            <a:ext cx="9768578" cy="1280890"/>
          </a:xfrm>
        </p:spPr>
        <p:txBody>
          <a:bodyPr>
            <a:normAutofit fontScale="90000"/>
          </a:bodyPr>
          <a:lstStyle/>
          <a:p>
            <a:r>
              <a:rPr lang="fr-FR" b="1" dirty="0">
                <a:solidFill>
                  <a:srgbClr val="C00000"/>
                </a:solidFill>
              </a:rPr>
              <a:t>Notion d’utilité:</a:t>
            </a:r>
            <a:br>
              <a:rPr lang="fr-FR" b="1" dirty="0">
                <a:solidFill>
                  <a:srgbClr val="C00000"/>
                </a:solidFill>
              </a:rPr>
            </a:br>
            <a:r>
              <a:rPr lang="fr-FR" sz="2700" b="1" dirty="0">
                <a:solidFill>
                  <a:srgbClr val="FF0000"/>
                </a:solidFill>
              </a:rPr>
              <a:t>Application d’initiation:</a:t>
            </a:r>
            <a:br>
              <a:rPr lang="fr-FR" sz="2700" b="1" dirty="0">
                <a:solidFill>
                  <a:srgbClr val="FF0000"/>
                </a:solidFill>
              </a:rPr>
            </a:br>
            <a:endParaRPr lang="fr-FR" sz="2700" dirty="0">
              <a:solidFill>
                <a:srgbClr val="FF0000"/>
              </a:solidFill>
            </a:endParaRPr>
          </a:p>
        </p:txBody>
      </p:sp>
      <p:graphicFrame>
        <p:nvGraphicFramePr>
          <p:cNvPr id="10" name="Content Placeholder 9">
            <a:extLst>
              <a:ext uri="{FF2B5EF4-FFF2-40B4-BE49-F238E27FC236}">
                <a16:creationId xmlns:a16="http://schemas.microsoft.com/office/drawing/2014/main" id="{68F1FBBD-A9FF-7AF2-07C4-161D9B079445}"/>
              </a:ext>
            </a:extLst>
          </p:cNvPr>
          <p:cNvGraphicFramePr>
            <a:graphicFrameLocks noGrp="1"/>
          </p:cNvGraphicFramePr>
          <p:nvPr>
            <p:ph idx="1"/>
            <p:extLst>
              <p:ext uri="{D42A27DB-BD31-4B8C-83A1-F6EECF244321}">
                <p14:modId xmlns:p14="http://schemas.microsoft.com/office/powerpoint/2010/main" val="2520206632"/>
              </p:ext>
            </p:extLst>
          </p:nvPr>
        </p:nvGraphicFramePr>
        <p:xfrm>
          <a:off x="2425148" y="2133600"/>
          <a:ext cx="4412974" cy="3931480"/>
        </p:xfrm>
        <a:graphic>
          <a:graphicData uri="http://schemas.openxmlformats.org/drawingml/2006/table">
            <a:tbl>
              <a:tblPr firstRow="1" bandRow="1">
                <a:tableStyleId>{5C22544A-7EE6-4342-B048-85BDC9FD1C3A}</a:tableStyleId>
              </a:tblPr>
              <a:tblGrid>
                <a:gridCol w="2153479">
                  <a:extLst>
                    <a:ext uri="{9D8B030D-6E8A-4147-A177-3AD203B41FA5}">
                      <a16:colId xmlns:a16="http://schemas.microsoft.com/office/drawing/2014/main" val="3784179175"/>
                    </a:ext>
                  </a:extLst>
                </a:gridCol>
                <a:gridCol w="2259495">
                  <a:extLst>
                    <a:ext uri="{9D8B030D-6E8A-4147-A177-3AD203B41FA5}">
                      <a16:colId xmlns:a16="http://schemas.microsoft.com/office/drawing/2014/main" val="3259736335"/>
                    </a:ext>
                  </a:extLst>
                </a:gridCol>
              </a:tblGrid>
              <a:tr h="561009">
                <a:tc>
                  <a:txBody>
                    <a:bodyPr/>
                    <a:lstStyle/>
                    <a:p>
                      <a:r>
                        <a:rPr lang="et-EE" dirty="0"/>
                        <a:t>Quantit</a:t>
                      </a:r>
                      <a:r>
                        <a:rPr lang="fr-FR" sz="1800" dirty="0"/>
                        <a:t>é</a:t>
                      </a:r>
                      <a:r>
                        <a:rPr lang="et-EE" dirty="0"/>
                        <a:t> a bien X</a:t>
                      </a:r>
                      <a:endParaRPr lang="fr-FR" dirty="0"/>
                    </a:p>
                  </a:txBody>
                  <a:tcPr/>
                </a:tc>
                <a:tc>
                  <a:txBody>
                    <a:bodyPr/>
                    <a:lstStyle/>
                    <a:p>
                      <a:r>
                        <a:rPr lang="et-EE" dirty="0"/>
                        <a:t>Utilit</a:t>
                      </a:r>
                      <a:r>
                        <a:rPr lang="fr-FR" sz="1800" dirty="0"/>
                        <a:t>é</a:t>
                      </a:r>
                      <a:r>
                        <a:rPr lang="et-EE" dirty="0"/>
                        <a:t> totale Ux</a:t>
                      </a:r>
                      <a:endParaRPr lang="fr-FR" dirty="0"/>
                    </a:p>
                  </a:txBody>
                  <a:tcPr/>
                </a:tc>
                <a:extLst>
                  <a:ext uri="{0D108BD9-81ED-4DB2-BD59-A6C34878D82A}">
                    <a16:rowId xmlns:a16="http://schemas.microsoft.com/office/drawing/2014/main" val="2265330274"/>
                  </a:ext>
                </a:extLst>
              </a:tr>
              <a:tr h="565426">
                <a:tc>
                  <a:txBody>
                    <a:bodyPr/>
                    <a:lstStyle/>
                    <a:p>
                      <a:r>
                        <a:rPr lang="et-EE" dirty="0"/>
                        <a:t>              0</a:t>
                      </a:r>
                      <a:endParaRPr lang="fr-FR" dirty="0"/>
                    </a:p>
                  </a:txBody>
                  <a:tcPr/>
                </a:tc>
                <a:tc>
                  <a:txBody>
                    <a:bodyPr/>
                    <a:lstStyle/>
                    <a:p>
                      <a:r>
                        <a:rPr lang="et-EE" dirty="0"/>
                        <a:t>       0</a:t>
                      </a:r>
                      <a:endParaRPr lang="fr-FR" dirty="0"/>
                    </a:p>
                  </a:txBody>
                  <a:tcPr/>
                </a:tc>
                <a:extLst>
                  <a:ext uri="{0D108BD9-81ED-4DB2-BD59-A6C34878D82A}">
                    <a16:rowId xmlns:a16="http://schemas.microsoft.com/office/drawing/2014/main" val="1581238449"/>
                  </a:ext>
                </a:extLst>
              </a:tr>
              <a:tr h="561009">
                <a:tc>
                  <a:txBody>
                    <a:bodyPr/>
                    <a:lstStyle/>
                    <a:p>
                      <a:r>
                        <a:rPr lang="et-EE" dirty="0"/>
                        <a:t>              1</a:t>
                      </a:r>
                      <a:endParaRPr lang="fr-FR" dirty="0"/>
                    </a:p>
                  </a:txBody>
                  <a:tcPr/>
                </a:tc>
                <a:tc>
                  <a:txBody>
                    <a:bodyPr/>
                    <a:lstStyle/>
                    <a:p>
                      <a:r>
                        <a:rPr lang="et-EE" dirty="0"/>
                        <a:t>      10</a:t>
                      </a:r>
                      <a:endParaRPr lang="fr-FR" dirty="0"/>
                    </a:p>
                  </a:txBody>
                  <a:tcPr/>
                </a:tc>
                <a:extLst>
                  <a:ext uri="{0D108BD9-81ED-4DB2-BD59-A6C34878D82A}">
                    <a16:rowId xmlns:a16="http://schemas.microsoft.com/office/drawing/2014/main" val="1460935012"/>
                  </a:ext>
                </a:extLst>
              </a:tr>
              <a:tr h="561009">
                <a:tc>
                  <a:txBody>
                    <a:bodyPr/>
                    <a:lstStyle/>
                    <a:p>
                      <a:r>
                        <a:rPr lang="et-EE" dirty="0"/>
                        <a:t>              2</a:t>
                      </a:r>
                      <a:endParaRPr lang="fr-FR" dirty="0"/>
                    </a:p>
                  </a:txBody>
                  <a:tcPr/>
                </a:tc>
                <a:tc>
                  <a:txBody>
                    <a:bodyPr/>
                    <a:lstStyle/>
                    <a:p>
                      <a:r>
                        <a:rPr lang="et-EE" dirty="0"/>
                        <a:t>      18</a:t>
                      </a:r>
                      <a:endParaRPr lang="fr-FR" dirty="0"/>
                    </a:p>
                  </a:txBody>
                  <a:tcPr/>
                </a:tc>
                <a:extLst>
                  <a:ext uri="{0D108BD9-81ED-4DB2-BD59-A6C34878D82A}">
                    <a16:rowId xmlns:a16="http://schemas.microsoft.com/office/drawing/2014/main" val="1774440815"/>
                  </a:ext>
                </a:extLst>
              </a:tr>
              <a:tr h="561009">
                <a:tc>
                  <a:txBody>
                    <a:bodyPr/>
                    <a:lstStyle/>
                    <a:p>
                      <a:r>
                        <a:rPr lang="et-EE" dirty="0"/>
                        <a:t>              3</a:t>
                      </a:r>
                      <a:endParaRPr lang="fr-FR" dirty="0"/>
                    </a:p>
                  </a:txBody>
                  <a:tcPr/>
                </a:tc>
                <a:tc>
                  <a:txBody>
                    <a:bodyPr/>
                    <a:lstStyle/>
                    <a:p>
                      <a:r>
                        <a:rPr lang="et-EE" dirty="0"/>
                        <a:t>      24</a:t>
                      </a:r>
                      <a:endParaRPr lang="fr-FR" dirty="0"/>
                    </a:p>
                  </a:txBody>
                  <a:tcPr/>
                </a:tc>
                <a:extLst>
                  <a:ext uri="{0D108BD9-81ED-4DB2-BD59-A6C34878D82A}">
                    <a16:rowId xmlns:a16="http://schemas.microsoft.com/office/drawing/2014/main" val="2877316263"/>
                  </a:ext>
                </a:extLst>
              </a:tr>
              <a:tr h="561009">
                <a:tc>
                  <a:txBody>
                    <a:bodyPr/>
                    <a:lstStyle/>
                    <a:p>
                      <a:r>
                        <a:rPr lang="et-EE" dirty="0"/>
                        <a:t>              4</a:t>
                      </a:r>
                      <a:endParaRPr lang="fr-FR" dirty="0"/>
                    </a:p>
                  </a:txBody>
                  <a:tcPr/>
                </a:tc>
                <a:tc>
                  <a:txBody>
                    <a:bodyPr/>
                    <a:lstStyle/>
                    <a:p>
                      <a:r>
                        <a:rPr lang="et-EE" dirty="0"/>
                        <a:t>      24</a:t>
                      </a:r>
                      <a:endParaRPr lang="fr-FR" dirty="0"/>
                    </a:p>
                  </a:txBody>
                  <a:tcPr/>
                </a:tc>
                <a:extLst>
                  <a:ext uri="{0D108BD9-81ED-4DB2-BD59-A6C34878D82A}">
                    <a16:rowId xmlns:a16="http://schemas.microsoft.com/office/drawing/2014/main" val="2444819490"/>
                  </a:ext>
                </a:extLst>
              </a:tr>
              <a:tr h="561009">
                <a:tc>
                  <a:txBody>
                    <a:bodyPr/>
                    <a:lstStyle/>
                    <a:p>
                      <a:r>
                        <a:rPr lang="et-EE" dirty="0"/>
                        <a:t>              5</a:t>
                      </a:r>
                      <a:endParaRPr lang="fr-FR" dirty="0"/>
                    </a:p>
                  </a:txBody>
                  <a:tcPr/>
                </a:tc>
                <a:tc>
                  <a:txBody>
                    <a:bodyPr/>
                    <a:lstStyle/>
                    <a:p>
                      <a:r>
                        <a:rPr lang="et-EE" dirty="0"/>
                        <a:t>      20</a:t>
                      </a:r>
                      <a:endParaRPr lang="fr-FR" dirty="0"/>
                    </a:p>
                  </a:txBody>
                  <a:tcPr/>
                </a:tc>
                <a:extLst>
                  <a:ext uri="{0D108BD9-81ED-4DB2-BD59-A6C34878D82A}">
                    <a16:rowId xmlns:a16="http://schemas.microsoft.com/office/drawing/2014/main" val="2928863423"/>
                  </a:ext>
                </a:extLst>
              </a:tr>
            </a:tbl>
          </a:graphicData>
        </a:graphic>
      </p:graphicFrame>
      <p:sp>
        <p:nvSpPr>
          <p:cNvPr id="13" name="TextBox 12">
            <a:extLst>
              <a:ext uri="{FF2B5EF4-FFF2-40B4-BE49-F238E27FC236}">
                <a16:creationId xmlns:a16="http://schemas.microsoft.com/office/drawing/2014/main" id="{6278BBFA-89AF-9D7E-55F1-F452E02E33EE}"/>
              </a:ext>
            </a:extLst>
          </p:cNvPr>
          <p:cNvSpPr txBox="1"/>
          <p:nvPr/>
        </p:nvSpPr>
        <p:spPr>
          <a:xfrm>
            <a:off x="6917635" y="2678261"/>
            <a:ext cx="5049078" cy="1785104"/>
          </a:xfrm>
          <a:prstGeom prst="rect">
            <a:avLst/>
          </a:prstGeom>
          <a:noFill/>
        </p:spPr>
        <p:txBody>
          <a:bodyPr wrap="square">
            <a:spAutoFit/>
          </a:bodyPr>
          <a:lstStyle/>
          <a:p>
            <a:pPr algn="ctr"/>
            <a:endParaRPr lang="fr-FR" sz="2200" b="1" dirty="0">
              <a:solidFill>
                <a:srgbClr val="FFC000"/>
              </a:solidFill>
            </a:endParaRPr>
          </a:p>
          <a:p>
            <a:pPr algn="just"/>
            <a:r>
              <a:rPr lang="fr-FR" sz="2200" dirty="0"/>
              <a:t> 1) </a:t>
            </a:r>
            <a:r>
              <a:rPr lang="et-EE" sz="2200" dirty="0"/>
              <a:t>Definir </a:t>
            </a:r>
            <a:r>
              <a:rPr lang="fr-FR" sz="2200" dirty="0"/>
              <a:t>l’utilité ,l’utilité totale et l’utilité</a:t>
            </a:r>
            <a:r>
              <a:rPr lang="et-EE" sz="2200" dirty="0"/>
              <a:t> </a:t>
            </a:r>
            <a:r>
              <a:rPr lang="fr-FR" sz="2200" dirty="0"/>
              <a:t>marginale.</a:t>
            </a:r>
          </a:p>
          <a:p>
            <a:pPr algn="just"/>
            <a:r>
              <a:rPr lang="fr-FR" sz="2200" dirty="0"/>
              <a:t> 2) </a:t>
            </a:r>
            <a:r>
              <a:rPr lang="et-EE" sz="2200" dirty="0"/>
              <a:t>Calculer </a:t>
            </a:r>
            <a:r>
              <a:rPr lang="fr-FR" sz="2200" dirty="0"/>
              <a:t>l’utilité marginale Um .</a:t>
            </a:r>
          </a:p>
          <a:p>
            <a:pPr algn="just"/>
            <a:r>
              <a:rPr lang="fr-FR" sz="2200" dirty="0"/>
              <a:t> 3) On déduit l’Utilité totale Ut</a:t>
            </a:r>
          </a:p>
        </p:txBody>
      </p:sp>
      <p:sp>
        <p:nvSpPr>
          <p:cNvPr id="6" name="Date Placeholder 5">
            <a:extLst>
              <a:ext uri="{FF2B5EF4-FFF2-40B4-BE49-F238E27FC236}">
                <a16:creationId xmlns:a16="http://schemas.microsoft.com/office/drawing/2014/main" id="{B3B5CE36-E341-4AE1-18B3-1D6E50A948E5}"/>
              </a:ext>
            </a:extLst>
          </p:cNvPr>
          <p:cNvSpPr>
            <a:spLocks noGrp="1"/>
          </p:cNvSpPr>
          <p:nvPr>
            <p:ph type="dt" sz="half" idx="10"/>
          </p:nvPr>
        </p:nvSpPr>
        <p:spPr/>
        <p:txBody>
          <a:bodyPr/>
          <a:lstStyle/>
          <a:p>
            <a:fld id="{76CDB98B-9F6F-4911-A606-230C3069535F}" type="datetime1">
              <a:rPr lang="fr-FR" smtClean="0"/>
              <a:t>29/12/2023</a:t>
            </a:fld>
            <a:endParaRPr lang="en-US" dirty="0"/>
          </a:p>
        </p:txBody>
      </p:sp>
      <p:sp>
        <p:nvSpPr>
          <p:cNvPr id="7" name="Slide Number Placeholder 6">
            <a:extLst>
              <a:ext uri="{FF2B5EF4-FFF2-40B4-BE49-F238E27FC236}">
                <a16:creationId xmlns:a16="http://schemas.microsoft.com/office/drawing/2014/main" id="{2D2D71C8-6718-4ABF-4360-05A4A9461C6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32185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E0A860-9EA9-3633-7015-B46DFC82C37B}"/>
                  </a:ext>
                </a:extLst>
              </p:cNvPr>
              <p:cNvSpPr>
                <a:spLocks noGrp="1"/>
              </p:cNvSpPr>
              <p:nvPr>
                <p:ph idx="1"/>
              </p:nvPr>
            </p:nvSpPr>
            <p:spPr>
              <a:xfrm>
                <a:off x="1510749" y="967409"/>
                <a:ext cx="10376452" cy="5539408"/>
              </a:xfrm>
            </p:spPr>
            <p:txBody>
              <a:bodyPr>
                <a:normAutofit fontScale="77500" lnSpcReduction="20000"/>
              </a:bodyPr>
              <a:lstStyle/>
              <a:p>
                <a:pPr marL="0" indent="0">
                  <a:buNone/>
                </a:pPr>
                <a:r>
                  <a:rPr lang="et-EE" sz="2600" dirty="0"/>
                  <a:t>1)</a:t>
                </a:r>
              </a:p>
              <a:p>
                <a:r>
                  <a:rPr lang="et-EE" sz="2800" dirty="0">
                    <a:solidFill>
                      <a:srgbClr val="FF0000"/>
                    </a:solidFill>
                  </a:rPr>
                  <a:t>L’utilit</a:t>
                </a:r>
                <a:r>
                  <a:rPr lang="fr-FR" sz="2800" dirty="0">
                    <a:solidFill>
                      <a:srgbClr val="FF0000"/>
                    </a:solidFill>
                  </a:rPr>
                  <a:t>é</a:t>
                </a:r>
                <a:r>
                  <a:rPr lang="et-EE" sz="2800" dirty="0">
                    <a:solidFill>
                      <a:srgbClr val="FF0000"/>
                    </a:solidFill>
                  </a:rPr>
                  <a:t>: </a:t>
                </a:r>
                <a:r>
                  <a:rPr lang="fr-FR" sz="2800" dirty="0"/>
                  <a:t>est la capacité que possède un bien à satisfaire un besoin. </a:t>
                </a:r>
                <a:endParaRPr lang="et-EE" sz="2800" dirty="0"/>
              </a:p>
              <a:p>
                <a:pPr marL="0" indent="0">
                  <a:buNone/>
                </a:pPr>
                <a:endParaRPr lang="et-EE" sz="2800" dirty="0"/>
              </a:p>
              <a:p>
                <a:r>
                  <a:rPr lang="et-EE" sz="2800" dirty="0">
                    <a:solidFill>
                      <a:srgbClr val="FF0000"/>
                    </a:solidFill>
                  </a:rPr>
                  <a:t> L’utilit</a:t>
                </a:r>
                <a:r>
                  <a:rPr lang="fr-FR" sz="2800" dirty="0">
                    <a:solidFill>
                      <a:srgbClr val="FF0000"/>
                    </a:solidFill>
                  </a:rPr>
                  <a:t>é</a:t>
                </a:r>
                <a:r>
                  <a:rPr lang="et-EE" sz="2800" dirty="0">
                    <a:solidFill>
                      <a:srgbClr val="FF0000"/>
                    </a:solidFill>
                  </a:rPr>
                  <a:t> totale: </a:t>
                </a:r>
                <a:r>
                  <a:rPr lang="et-EE" sz="2800" dirty="0">
                    <a:solidFill>
                      <a:schemeClr val="tx1"/>
                    </a:solidFill>
                  </a:rPr>
                  <a:t>est le niveau de satisfaction global procur</a:t>
                </a:r>
                <a:r>
                  <a:rPr lang="fr-FR" sz="2800" dirty="0"/>
                  <a:t>é</a:t>
                </a:r>
                <a:r>
                  <a:rPr lang="et-EE" sz="2800" dirty="0">
                    <a:solidFill>
                      <a:schemeClr val="tx1"/>
                    </a:solidFill>
                  </a:rPr>
                  <a:t>e par la     consommation d’une bien X.</a:t>
                </a:r>
              </a:p>
              <a:p>
                <a:pPr marL="0" indent="0">
                  <a:buNone/>
                </a:pPr>
                <a:r>
                  <a:rPr lang="et-EE" sz="2800" dirty="0">
                    <a:solidFill>
                      <a:schemeClr val="tx1"/>
                    </a:solidFill>
                  </a:rPr>
                  <a:t>         </a:t>
                </a:r>
                <a:r>
                  <a:rPr lang="fr-FR" sz="2800" dirty="0"/>
                  <a:t>Le niveau de Ut dépend de la quantité consommée du bien X : Ut est </a:t>
                </a:r>
                <a:r>
                  <a:rPr lang="et-EE" sz="2800" dirty="0"/>
                  <a:t>en </a:t>
                </a:r>
                <a:r>
                  <a:rPr lang="fr-FR" sz="2800" dirty="0"/>
                  <a:t>fonction de X : Ut=Ut(X)</a:t>
                </a:r>
                <a:endParaRPr lang="et-EE" sz="2800" dirty="0"/>
              </a:p>
              <a:p>
                <a:pPr marL="0" indent="0">
                  <a:buNone/>
                </a:pPr>
                <a:endParaRPr lang="et-EE" sz="2800" dirty="0">
                  <a:solidFill>
                    <a:schemeClr val="tx1"/>
                  </a:solidFill>
                </a:endParaRPr>
              </a:p>
              <a:p>
                <a:r>
                  <a:rPr lang="et-EE" sz="2800" dirty="0">
                    <a:solidFill>
                      <a:srgbClr val="FF0000"/>
                    </a:solidFill>
                  </a:rPr>
                  <a:t>L’utilit</a:t>
                </a:r>
                <a:r>
                  <a:rPr lang="fr-FR" sz="2800" dirty="0">
                    <a:solidFill>
                      <a:srgbClr val="FF0000"/>
                    </a:solidFill>
                  </a:rPr>
                  <a:t>é</a:t>
                </a:r>
                <a:r>
                  <a:rPr lang="et-EE" sz="2800" dirty="0">
                    <a:solidFill>
                      <a:srgbClr val="FF0000"/>
                    </a:solidFill>
                  </a:rPr>
                  <a:t> marginale: </a:t>
                </a:r>
                <a:r>
                  <a:rPr lang="et-EE" sz="2800" dirty="0">
                    <a:solidFill>
                      <a:schemeClr val="tx1"/>
                    </a:solidFill>
                  </a:rPr>
                  <a:t>est le niveau de satisfaction global procur</a:t>
                </a:r>
                <a:r>
                  <a:rPr lang="fr-FR" sz="2800" dirty="0"/>
                  <a:t>é</a:t>
                </a:r>
                <a:r>
                  <a:rPr lang="et-EE" sz="2800" dirty="0">
                    <a:solidFill>
                      <a:schemeClr val="tx1"/>
                    </a:solidFill>
                  </a:rPr>
                  <a:t>e par la consommatoin d’une unit</a:t>
                </a:r>
                <a:r>
                  <a:rPr lang="fr-FR" sz="2800" dirty="0"/>
                  <a:t>é</a:t>
                </a:r>
                <a:r>
                  <a:rPr lang="et-EE" sz="2800" dirty="0">
                    <a:solidFill>
                      <a:schemeClr val="tx1"/>
                    </a:solidFill>
                  </a:rPr>
                  <a:t> supplementaire de bien X.</a:t>
                </a:r>
              </a:p>
              <a:p>
                <a:pPr marL="0" indent="0">
                  <a:buNone/>
                </a:pPr>
                <a:endParaRPr lang="et-EE" sz="2800" dirty="0">
                  <a:solidFill>
                    <a:schemeClr val="tx1"/>
                  </a:solidFill>
                </a:endParaRPr>
              </a:p>
              <a:p>
                <a:pPr marL="0" indent="0">
                  <a:buNone/>
                </a:pPr>
                <a:r>
                  <a:rPr lang="et-EE" sz="2800" dirty="0">
                    <a:solidFill>
                      <a:schemeClr val="tx1"/>
                    </a:solidFill>
                  </a:rPr>
                  <a:t>2)Pour calculer l’utilit</a:t>
                </a:r>
                <a:r>
                  <a:rPr lang="fr-FR" sz="2800" dirty="0"/>
                  <a:t>é</a:t>
                </a:r>
                <a:r>
                  <a:rPr lang="et-EE" sz="2800" dirty="0"/>
                  <a:t> marginale, il ya deux m</a:t>
                </a:r>
                <a:r>
                  <a:rPr lang="fr-FR" sz="2800" dirty="0"/>
                  <a:t>é</a:t>
                </a:r>
                <a:r>
                  <a:rPr lang="et-EE" sz="2800" dirty="0"/>
                  <a:t>thodes:</a:t>
                </a:r>
              </a:p>
              <a:p>
                <a:r>
                  <a:rPr lang="et-EE" sz="2800" dirty="0">
                    <a:solidFill>
                      <a:schemeClr val="tx1"/>
                    </a:solidFill>
                  </a:rPr>
                  <a:t>Math</a:t>
                </a:r>
                <a:r>
                  <a:rPr lang="fr-FR" sz="2800" dirty="0"/>
                  <a:t>é</a:t>
                </a:r>
                <a:r>
                  <a:rPr lang="et-EE" sz="2800" dirty="0"/>
                  <a:t>matique: </a:t>
                </a:r>
                <a:r>
                  <a:rPr lang="nl-NL" sz="2800" b="1" dirty="0">
                    <a:solidFill>
                      <a:srgbClr val="FF0000"/>
                    </a:solidFill>
                  </a:rPr>
                  <a:t>U</a:t>
                </a:r>
                <a:r>
                  <a:rPr lang="nl-NL" sz="2800" b="1" i="1" dirty="0" err="1">
                    <a:solidFill>
                      <a:srgbClr val="FF0000"/>
                    </a:solidFill>
                  </a:rPr>
                  <a:t>mx</a:t>
                </a:r>
                <a:r>
                  <a:rPr lang="nl-NL" sz="2800" b="1" i="1" dirty="0">
                    <a:solidFill>
                      <a:srgbClr val="FF0000"/>
                    </a:solidFill>
                  </a:rPr>
                  <a:t> = </a:t>
                </a:r>
                <a14:m>
                  <m:oMath xmlns:m="http://schemas.openxmlformats.org/officeDocument/2006/math">
                    <m:f>
                      <m:fPr>
                        <m:ctrlPr>
                          <a:rPr lang="nl-NL" sz="2800" b="1" i="1">
                            <a:solidFill>
                              <a:srgbClr val="FF0000"/>
                            </a:solidFill>
                            <a:latin typeface="Cambria Math" panose="02040503050406030204" pitchFamily="18" charset="0"/>
                          </a:rPr>
                        </m:ctrlPr>
                      </m:fPr>
                      <m:num>
                        <m:r>
                          <m:rPr>
                            <m:nor/>
                          </m:rPr>
                          <a:rPr lang="nl-NL" sz="2800" b="1" i="1" dirty="0">
                            <a:solidFill>
                              <a:srgbClr val="FF0000"/>
                            </a:solidFill>
                          </a:rPr>
                          <m:t>∆</m:t>
                        </m:r>
                        <m:r>
                          <m:rPr>
                            <m:nor/>
                          </m:rPr>
                          <a:rPr lang="nl-NL" sz="2800" b="1" i="1" dirty="0">
                            <a:solidFill>
                              <a:srgbClr val="FF0000"/>
                            </a:solidFill>
                          </a:rPr>
                          <m:t>U</m:t>
                        </m:r>
                      </m:num>
                      <m:den>
                        <m:r>
                          <m:rPr>
                            <m:nor/>
                          </m:rPr>
                          <a:rPr lang="nl-NL" sz="2800" b="1" i="1" dirty="0">
                            <a:solidFill>
                              <a:srgbClr val="FF0000"/>
                            </a:solidFill>
                          </a:rPr>
                          <m:t>∆</m:t>
                        </m:r>
                        <m:r>
                          <m:rPr>
                            <m:nor/>
                          </m:rPr>
                          <a:rPr lang="nl-NL" sz="2800" b="1" i="1" dirty="0">
                            <a:solidFill>
                              <a:srgbClr val="FF0000"/>
                            </a:solidFill>
                          </a:rPr>
                          <m:t>X</m:t>
                        </m:r>
                      </m:den>
                    </m:f>
                  </m:oMath>
                </a14:m>
                <a:r>
                  <a:rPr lang="nl-NL" sz="2800" dirty="0"/>
                  <a:t> </a:t>
                </a:r>
                <a:endParaRPr lang="et-EE" sz="2800" dirty="0"/>
              </a:p>
              <a:p>
                <a:r>
                  <a:rPr lang="et-EE" sz="2800" dirty="0">
                    <a:solidFill>
                      <a:schemeClr val="tx1"/>
                    </a:solidFill>
                  </a:rPr>
                  <a:t>Econnomique:   </a:t>
                </a:r>
                <a:r>
                  <a:rPr lang="nl-NL" sz="2800" b="1" dirty="0">
                    <a:solidFill>
                      <a:srgbClr val="FF0000"/>
                    </a:solidFill>
                  </a:rPr>
                  <a:t>U</a:t>
                </a:r>
                <a:r>
                  <a:rPr lang="nl-NL" sz="2800" b="1" i="1" dirty="0" err="1">
                    <a:solidFill>
                      <a:srgbClr val="FF0000"/>
                    </a:solidFill>
                  </a:rPr>
                  <a:t>mx</a:t>
                </a:r>
                <a:r>
                  <a:rPr lang="nl-NL" sz="2800" b="1" i="1" dirty="0">
                    <a:solidFill>
                      <a:srgbClr val="FF0000"/>
                    </a:solidFill>
                  </a:rPr>
                  <a:t> = </a:t>
                </a:r>
                <a14:m>
                  <m:oMath xmlns:m="http://schemas.openxmlformats.org/officeDocument/2006/math">
                    <m:f>
                      <m:fPr>
                        <m:ctrlPr>
                          <a:rPr lang="nl-NL" sz="2800" b="1" i="1">
                            <a:solidFill>
                              <a:srgbClr val="FF0000"/>
                            </a:solidFill>
                            <a:latin typeface="Cambria Math" panose="02040503050406030204" pitchFamily="18" charset="0"/>
                          </a:rPr>
                        </m:ctrlPr>
                      </m:fPr>
                      <m:num>
                        <m:r>
                          <m:rPr>
                            <m:nor/>
                          </m:rPr>
                          <a:rPr lang="nl-NL" sz="2800" b="1" i="1" dirty="0">
                            <a:solidFill>
                              <a:srgbClr val="FF0000"/>
                            </a:solidFill>
                          </a:rPr>
                          <m:t>dU</m:t>
                        </m:r>
                      </m:num>
                      <m:den>
                        <m:r>
                          <m:rPr>
                            <m:nor/>
                          </m:rPr>
                          <a:rPr lang="nl-NL" sz="2800" b="1" i="1" dirty="0">
                            <a:solidFill>
                              <a:srgbClr val="FF0000"/>
                            </a:solidFill>
                          </a:rPr>
                          <m:t>dX</m:t>
                        </m:r>
                        <m:r>
                          <m:rPr>
                            <m:nor/>
                          </m:rPr>
                          <a:rPr lang="nl-NL" sz="2800" b="1" i="1" dirty="0">
                            <a:solidFill>
                              <a:srgbClr val="FF0000"/>
                            </a:solidFill>
                          </a:rPr>
                          <m:t> </m:t>
                        </m:r>
                      </m:den>
                    </m:f>
                  </m:oMath>
                </a14:m>
                <a:endParaRPr lang="et-EE" sz="2800" dirty="0">
                  <a:solidFill>
                    <a:schemeClr val="tx1"/>
                  </a:solidFill>
                </a:endParaRPr>
              </a:p>
              <a:p>
                <a:pPr marL="0" indent="0">
                  <a:buNone/>
                </a:pPr>
                <a:endParaRPr lang="et-EE" sz="2800" dirty="0">
                  <a:solidFill>
                    <a:schemeClr val="tx1"/>
                  </a:solidFill>
                </a:endParaRPr>
              </a:p>
              <a:p>
                <a:pPr marL="0" indent="0">
                  <a:buNone/>
                </a:pPr>
                <a:endParaRPr lang="fr-FR" sz="2800" dirty="0">
                  <a:solidFill>
                    <a:schemeClr val="tx1"/>
                  </a:solidFill>
                </a:endParaRPr>
              </a:p>
            </p:txBody>
          </p:sp>
        </mc:Choice>
        <mc:Fallback xmlns="">
          <p:sp>
            <p:nvSpPr>
              <p:cNvPr id="3" name="Content Placeholder 2">
                <a:extLst>
                  <a:ext uri="{FF2B5EF4-FFF2-40B4-BE49-F238E27FC236}">
                    <a16:creationId xmlns:a16="http://schemas.microsoft.com/office/drawing/2014/main" id="{DCE0A860-9EA9-3633-7015-B46DFC82C37B}"/>
                  </a:ext>
                </a:extLst>
              </p:cNvPr>
              <p:cNvSpPr>
                <a:spLocks noGrp="1" noRot="1" noChangeAspect="1" noMove="1" noResize="1" noEditPoints="1" noAdjustHandles="1" noChangeArrowheads="1" noChangeShapeType="1" noTextEdit="1"/>
              </p:cNvSpPr>
              <p:nvPr>
                <p:ph idx="1"/>
              </p:nvPr>
            </p:nvSpPr>
            <p:spPr>
              <a:xfrm>
                <a:off x="1510749" y="967409"/>
                <a:ext cx="10376452" cy="5539408"/>
              </a:xfrm>
              <a:blipFill>
                <a:blip r:embed="rId2"/>
                <a:stretch>
                  <a:fillRect l="-764" t="-1762" r="-823"/>
                </a:stretch>
              </a:blipFill>
            </p:spPr>
            <p:txBody>
              <a:bodyPr/>
              <a:lstStyle/>
              <a:p>
                <a:r>
                  <a:rPr lang="fr-FR">
                    <a:noFill/>
                  </a:rPr>
                  <a:t> </a:t>
                </a:r>
              </a:p>
            </p:txBody>
          </p:sp>
        </mc:Fallback>
      </mc:AlternateContent>
      <p:sp>
        <p:nvSpPr>
          <p:cNvPr id="6" name="Date Placeholder 5">
            <a:extLst>
              <a:ext uri="{FF2B5EF4-FFF2-40B4-BE49-F238E27FC236}">
                <a16:creationId xmlns:a16="http://schemas.microsoft.com/office/drawing/2014/main" id="{FE5A1E9A-A97F-4910-C43E-D9F12553CB45}"/>
              </a:ext>
            </a:extLst>
          </p:cNvPr>
          <p:cNvSpPr>
            <a:spLocks noGrp="1"/>
          </p:cNvSpPr>
          <p:nvPr>
            <p:ph type="dt" sz="half" idx="10"/>
          </p:nvPr>
        </p:nvSpPr>
        <p:spPr/>
        <p:txBody>
          <a:bodyPr/>
          <a:lstStyle/>
          <a:p>
            <a:fld id="{6AF15152-5624-49F3-AF7C-C04E2E43B326}" type="datetime1">
              <a:rPr lang="fr-FR" smtClean="0"/>
              <a:t>29/12/2023</a:t>
            </a:fld>
            <a:endParaRPr lang="en-US" dirty="0"/>
          </a:p>
        </p:txBody>
      </p:sp>
      <p:sp>
        <p:nvSpPr>
          <p:cNvPr id="7" name="Slide Number Placeholder 6">
            <a:extLst>
              <a:ext uri="{FF2B5EF4-FFF2-40B4-BE49-F238E27FC236}">
                <a16:creationId xmlns:a16="http://schemas.microsoft.com/office/drawing/2014/main" id="{2AB692C5-1252-6123-F533-DE58E239936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2296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9">
            <a:extLst>
              <a:ext uri="{FF2B5EF4-FFF2-40B4-BE49-F238E27FC236}">
                <a16:creationId xmlns:a16="http://schemas.microsoft.com/office/drawing/2014/main" id="{961265B7-EFBF-648C-99C6-3C8E621E9DAE}"/>
              </a:ext>
            </a:extLst>
          </p:cNvPr>
          <p:cNvGraphicFramePr>
            <a:graphicFrameLocks/>
          </p:cNvGraphicFramePr>
          <p:nvPr>
            <p:extLst>
              <p:ext uri="{D42A27DB-BD31-4B8C-83A1-F6EECF244321}">
                <p14:modId xmlns:p14="http://schemas.microsoft.com/office/powerpoint/2010/main" val="704736600"/>
              </p:ext>
            </p:extLst>
          </p:nvPr>
        </p:nvGraphicFramePr>
        <p:xfrm>
          <a:off x="1616766" y="1073425"/>
          <a:ext cx="4386471" cy="3931025"/>
        </p:xfrm>
        <a:graphic>
          <a:graphicData uri="http://schemas.openxmlformats.org/drawingml/2006/table">
            <a:tbl>
              <a:tblPr firstRow="1" bandRow="1">
                <a:tableStyleId>{5C22544A-7EE6-4342-B048-85BDC9FD1C3A}</a:tableStyleId>
              </a:tblPr>
              <a:tblGrid>
                <a:gridCol w="1311964">
                  <a:extLst>
                    <a:ext uri="{9D8B030D-6E8A-4147-A177-3AD203B41FA5}">
                      <a16:colId xmlns:a16="http://schemas.microsoft.com/office/drawing/2014/main" val="3784179175"/>
                    </a:ext>
                  </a:extLst>
                </a:gridCol>
                <a:gridCol w="1232453">
                  <a:extLst>
                    <a:ext uri="{9D8B030D-6E8A-4147-A177-3AD203B41FA5}">
                      <a16:colId xmlns:a16="http://schemas.microsoft.com/office/drawing/2014/main" val="3259736335"/>
                    </a:ext>
                  </a:extLst>
                </a:gridCol>
                <a:gridCol w="1842054">
                  <a:extLst>
                    <a:ext uri="{9D8B030D-6E8A-4147-A177-3AD203B41FA5}">
                      <a16:colId xmlns:a16="http://schemas.microsoft.com/office/drawing/2014/main" val="2039566538"/>
                    </a:ext>
                  </a:extLst>
                </a:gridCol>
              </a:tblGrid>
              <a:tr h="547772">
                <a:tc>
                  <a:txBody>
                    <a:bodyPr/>
                    <a:lstStyle/>
                    <a:p>
                      <a:r>
                        <a:rPr lang="et-EE" dirty="0"/>
                        <a:t>Quantit</a:t>
                      </a:r>
                      <a:r>
                        <a:rPr lang="fr-FR" sz="1800" dirty="0"/>
                        <a:t>é</a:t>
                      </a:r>
                      <a:r>
                        <a:rPr lang="et-EE" dirty="0"/>
                        <a:t> de bien X</a:t>
                      </a:r>
                      <a:endParaRPr lang="fr-FR" dirty="0"/>
                    </a:p>
                  </a:txBody>
                  <a:tcPr/>
                </a:tc>
                <a:tc>
                  <a:txBody>
                    <a:bodyPr/>
                    <a:lstStyle/>
                    <a:p>
                      <a:r>
                        <a:rPr lang="et-EE" dirty="0"/>
                        <a:t>Utilit</a:t>
                      </a:r>
                      <a:r>
                        <a:rPr lang="fr-FR" sz="1800" dirty="0"/>
                        <a:t>é</a:t>
                      </a:r>
                      <a:r>
                        <a:rPr lang="et-EE" dirty="0"/>
                        <a:t> totale Ux</a:t>
                      </a:r>
                      <a:endParaRPr lang="fr-FR" dirty="0"/>
                    </a:p>
                  </a:txBody>
                  <a:tcPr/>
                </a:tc>
                <a:tc>
                  <a:txBody>
                    <a:bodyPr/>
                    <a:lstStyle/>
                    <a:p>
                      <a:r>
                        <a:rPr lang="et-EE" dirty="0"/>
                        <a:t>Utilit</a:t>
                      </a:r>
                      <a:r>
                        <a:rPr lang="fr-FR" sz="1800" dirty="0"/>
                        <a:t>é</a:t>
                      </a:r>
                      <a:r>
                        <a:rPr lang="et-EE" sz="1800" dirty="0"/>
                        <a:t> marginale Um</a:t>
                      </a:r>
                      <a:endParaRPr lang="fr-FR" dirty="0"/>
                    </a:p>
                  </a:txBody>
                  <a:tcPr/>
                </a:tc>
                <a:extLst>
                  <a:ext uri="{0D108BD9-81ED-4DB2-BD59-A6C34878D82A}">
                    <a16:rowId xmlns:a16="http://schemas.microsoft.com/office/drawing/2014/main" val="2265330274"/>
                  </a:ext>
                </a:extLst>
              </a:tr>
              <a:tr h="552085">
                <a:tc>
                  <a:txBody>
                    <a:bodyPr/>
                    <a:lstStyle/>
                    <a:p>
                      <a:r>
                        <a:rPr lang="et-EE" dirty="0"/>
                        <a:t>           0</a:t>
                      </a:r>
                      <a:endParaRPr lang="fr-FR" dirty="0"/>
                    </a:p>
                  </a:txBody>
                  <a:tcPr/>
                </a:tc>
                <a:tc>
                  <a:txBody>
                    <a:bodyPr/>
                    <a:lstStyle/>
                    <a:p>
                      <a:r>
                        <a:rPr lang="et-EE" dirty="0"/>
                        <a:t>       0</a:t>
                      </a:r>
                      <a:endParaRPr lang="fr-FR" dirty="0"/>
                    </a:p>
                  </a:txBody>
                  <a:tcPr/>
                </a:tc>
                <a:tc>
                  <a:txBody>
                    <a:bodyPr/>
                    <a:lstStyle/>
                    <a:p>
                      <a:r>
                        <a:rPr lang="et-EE" sz="2000" dirty="0"/>
                        <a:t>       _</a:t>
                      </a:r>
                      <a:endParaRPr lang="fr-FR" sz="2000" dirty="0"/>
                    </a:p>
                  </a:txBody>
                  <a:tcPr/>
                </a:tc>
                <a:extLst>
                  <a:ext uri="{0D108BD9-81ED-4DB2-BD59-A6C34878D82A}">
                    <a16:rowId xmlns:a16="http://schemas.microsoft.com/office/drawing/2014/main" val="1581238449"/>
                  </a:ext>
                </a:extLst>
              </a:tr>
              <a:tr h="547772">
                <a:tc>
                  <a:txBody>
                    <a:bodyPr/>
                    <a:lstStyle/>
                    <a:p>
                      <a:r>
                        <a:rPr lang="et-EE" dirty="0"/>
                        <a:t>           1</a:t>
                      </a:r>
                      <a:endParaRPr lang="fr-FR" dirty="0"/>
                    </a:p>
                  </a:txBody>
                  <a:tcPr/>
                </a:tc>
                <a:tc>
                  <a:txBody>
                    <a:bodyPr/>
                    <a:lstStyle/>
                    <a:p>
                      <a:r>
                        <a:rPr lang="et-EE" dirty="0"/>
                        <a:t>      10</a:t>
                      </a:r>
                      <a:endParaRPr lang="fr-FR" dirty="0"/>
                    </a:p>
                  </a:txBody>
                  <a:tcPr/>
                </a:tc>
                <a:tc>
                  <a:txBody>
                    <a:bodyPr/>
                    <a:lstStyle/>
                    <a:p>
                      <a:r>
                        <a:rPr lang="et-EE" dirty="0"/>
                        <a:t>      10</a:t>
                      </a:r>
                      <a:endParaRPr lang="fr-FR" dirty="0"/>
                    </a:p>
                  </a:txBody>
                  <a:tcPr/>
                </a:tc>
                <a:extLst>
                  <a:ext uri="{0D108BD9-81ED-4DB2-BD59-A6C34878D82A}">
                    <a16:rowId xmlns:a16="http://schemas.microsoft.com/office/drawing/2014/main" val="1460935012"/>
                  </a:ext>
                </a:extLst>
              </a:tr>
              <a:tr h="547772">
                <a:tc>
                  <a:txBody>
                    <a:bodyPr/>
                    <a:lstStyle/>
                    <a:p>
                      <a:r>
                        <a:rPr lang="et-EE" dirty="0"/>
                        <a:t>           2</a:t>
                      </a:r>
                      <a:endParaRPr lang="fr-FR" dirty="0"/>
                    </a:p>
                  </a:txBody>
                  <a:tcPr/>
                </a:tc>
                <a:tc>
                  <a:txBody>
                    <a:bodyPr/>
                    <a:lstStyle/>
                    <a:p>
                      <a:r>
                        <a:rPr lang="et-EE" dirty="0"/>
                        <a:t>      18</a:t>
                      </a:r>
                      <a:endParaRPr lang="fr-FR" dirty="0"/>
                    </a:p>
                  </a:txBody>
                  <a:tcPr/>
                </a:tc>
                <a:tc>
                  <a:txBody>
                    <a:bodyPr/>
                    <a:lstStyle/>
                    <a:p>
                      <a:r>
                        <a:rPr lang="et-EE" dirty="0"/>
                        <a:t>        8</a:t>
                      </a:r>
                      <a:endParaRPr lang="fr-FR" dirty="0"/>
                    </a:p>
                  </a:txBody>
                  <a:tcPr/>
                </a:tc>
                <a:extLst>
                  <a:ext uri="{0D108BD9-81ED-4DB2-BD59-A6C34878D82A}">
                    <a16:rowId xmlns:a16="http://schemas.microsoft.com/office/drawing/2014/main" val="1774440815"/>
                  </a:ext>
                </a:extLst>
              </a:tr>
              <a:tr h="547772">
                <a:tc>
                  <a:txBody>
                    <a:bodyPr/>
                    <a:lstStyle/>
                    <a:p>
                      <a:r>
                        <a:rPr lang="et-EE" dirty="0"/>
                        <a:t>           3</a:t>
                      </a:r>
                      <a:endParaRPr lang="fr-FR" dirty="0"/>
                    </a:p>
                  </a:txBody>
                  <a:tcPr/>
                </a:tc>
                <a:tc>
                  <a:txBody>
                    <a:bodyPr/>
                    <a:lstStyle/>
                    <a:p>
                      <a:r>
                        <a:rPr lang="et-EE" dirty="0"/>
                        <a:t>      24</a:t>
                      </a:r>
                      <a:endParaRPr lang="fr-FR" dirty="0"/>
                    </a:p>
                  </a:txBody>
                  <a:tcPr/>
                </a:tc>
                <a:tc>
                  <a:txBody>
                    <a:bodyPr/>
                    <a:lstStyle/>
                    <a:p>
                      <a:r>
                        <a:rPr lang="et-EE" dirty="0"/>
                        <a:t>        6</a:t>
                      </a:r>
                      <a:endParaRPr lang="fr-FR" dirty="0"/>
                    </a:p>
                  </a:txBody>
                  <a:tcPr/>
                </a:tc>
                <a:extLst>
                  <a:ext uri="{0D108BD9-81ED-4DB2-BD59-A6C34878D82A}">
                    <a16:rowId xmlns:a16="http://schemas.microsoft.com/office/drawing/2014/main" val="2877316263"/>
                  </a:ext>
                </a:extLst>
              </a:tr>
              <a:tr h="547772">
                <a:tc>
                  <a:txBody>
                    <a:bodyPr/>
                    <a:lstStyle/>
                    <a:p>
                      <a:r>
                        <a:rPr lang="et-EE" dirty="0"/>
                        <a:t>           4</a:t>
                      </a:r>
                      <a:endParaRPr lang="fr-FR" dirty="0"/>
                    </a:p>
                  </a:txBody>
                  <a:tcPr/>
                </a:tc>
                <a:tc>
                  <a:txBody>
                    <a:bodyPr/>
                    <a:lstStyle/>
                    <a:p>
                      <a:r>
                        <a:rPr lang="et-EE" dirty="0"/>
                        <a:t>      24</a:t>
                      </a:r>
                      <a:endParaRPr lang="fr-FR" dirty="0"/>
                    </a:p>
                  </a:txBody>
                  <a:tcPr/>
                </a:tc>
                <a:tc>
                  <a:txBody>
                    <a:bodyPr/>
                    <a:lstStyle/>
                    <a:p>
                      <a:r>
                        <a:rPr lang="et-EE" dirty="0"/>
                        <a:t>        0</a:t>
                      </a:r>
                      <a:endParaRPr lang="fr-FR" dirty="0"/>
                    </a:p>
                  </a:txBody>
                  <a:tcPr/>
                </a:tc>
                <a:extLst>
                  <a:ext uri="{0D108BD9-81ED-4DB2-BD59-A6C34878D82A}">
                    <a16:rowId xmlns:a16="http://schemas.microsoft.com/office/drawing/2014/main" val="2444819490"/>
                  </a:ext>
                </a:extLst>
              </a:tr>
              <a:tr h="547772">
                <a:tc>
                  <a:txBody>
                    <a:bodyPr/>
                    <a:lstStyle/>
                    <a:p>
                      <a:r>
                        <a:rPr lang="et-EE" dirty="0"/>
                        <a:t>           5</a:t>
                      </a:r>
                      <a:endParaRPr lang="fr-FR" dirty="0"/>
                    </a:p>
                  </a:txBody>
                  <a:tcPr/>
                </a:tc>
                <a:tc>
                  <a:txBody>
                    <a:bodyPr/>
                    <a:lstStyle/>
                    <a:p>
                      <a:r>
                        <a:rPr lang="et-EE" dirty="0"/>
                        <a:t>      20</a:t>
                      </a:r>
                      <a:endParaRPr lang="fr-FR" dirty="0"/>
                    </a:p>
                  </a:txBody>
                  <a:tcPr/>
                </a:tc>
                <a:tc>
                  <a:txBody>
                    <a:bodyPr/>
                    <a:lstStyle/>
                    <a:p>
                      <a:r>
                        <a:rPr lang="et-EE" dirty="0"/>
                        <a:t>       -4</a:t>
                      </a:r>
                      <a:endParaRPr lang="fr-FR" dirty="0"/>
                    </a:p>
                  </a:txBody>
                  <a:tcPr/>
                </a:tc>
                <a:extLst>
                  <a:ext uri="{0D108BD9-81ED-4DB2-BD59-A6C34878D82A}">
                    <a16:rowId xmlns:a16="http://schemas.microsoft.com/office/drawing/2014/main" val="2928863423"/>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D8FD37C-E82E-C1F6-136C-EDDA8D6AB379}"/>
                  </a:ext>
                </a:extLst>
              </p:cNvPr>
              <p:cNvSpPr txBox="1"/>
              <p:nvPr/>
            </p:nvSpPr>
            <p:spPr>
              <a:xfrm>
                <a:off x="6639338" y="2298486"/>
                <a:ext cx="6096000" cy="536942"/>
              </a:xfrm>
              <a:prstGeom prst="rect">
                <a:avLst/>
              </a:prstGeom>
              <a:noFill/>
            </p:spPr>
            <p:txBody>
              <a:bodyPr wrap="square">
                <a:spAutoFit/>
              </a:bodyPr>
              <a:lstStyle/>
              <a:p>
                <a:r>
                  <a:rPr lang="et-EE" dirty="0"/>
                  <a:t>  </a:t>
                </a:r>
                <a:r>
                  <a:rPr lang="et-EE" sz="2000" dirty="0">
                    <a:solidFill>
                      <a:srgbClr val="FF0000"/>
                    </a:solidFill>
                  </a:rPr>
                  <a:t>Um1=</a:t>
                </a:r>
                <a:r>
                  <a:rPr lang="nl-NL" sz="2000" b="1" dirty="0">
                    <a:solidFill>
                      <a:srgbClr val="FF0000"/>
                    </a:solidFill>
                  </a:rPr>
                  <a:t> </a:t>
                </a:r>
                <a14:m>
                  <m:oMath xmlns:m="http://schemas.openxmlformats.org/officeDocument/2006/math">
                    <m:f>
                      <m:fPr>
                        <m:ctrlPr>
                          <a:rPr lang="nl-NL" sz="2000" b="1" i="1">
                            <a:solidFill>
                              <a:srgbClr val="FF0000"/>
                            </a:solidFill>
                            <a:latin typeface="Cambria Math" panose="02040503050406030204" pitchFamily="18" charset="0"/>
                          </a:rPr>
                        </m:ctrlPr>
                      </m:fPr>
                      <m:num>
                        <m:r>
                          <a:rPr lang="et-EE" sz="2000" b="1" i="1" smtClean="0">
                            <a:solidFill>
                              <a:srgbClr val="FF0000"/>
                            </a:solidFill>
                            <a:latin typeface="Cambria Math" panose="02040503050406030204" pitchFamily="18" charset="0"/>
                          </a:rPr>
                          <m:t>𝟏𝟎</m:t>
                        </m:r>
                        <m:r>
                          <a:rPr lang="et-EE" sz="2000" b="1" i="1" smtClean="0">
                            <a:solidFill>
                              <a:srgbClr val="FF0000"/>
                            </a:solidFill>
                            <a:latin typeface="Cambria Math" panose="02040503050406030204" pitchFamily="18" charset="0"/>
                          </a:rPr>
                          <m:t>−</m:t>
                        </m:r>
                        <m:r>
                          <a:rPr lang="et-EE" sz="2000" b="1" i="1" smtClean="0">
                            <a:solidFill>
                              <a:srgbClr val="FF0000"/>
                            </a:solidFill>
                            <a:latin typeface="Cambria Math" panose="02040503050406030204" pitchFamily="18" charset="0"/>
                          </a:rPr>
                          <m:t>𝟎</m:t>
                        </m:r>
                      </m:num>
                      <m:den>
                        <m:r>
                          <a:rPr lang="et-EE" sz="2000" b="1" i="1" dirty="0" smtClean="0">
                            <a:solidFill>
                              <a:srgbClr val="FF0000"/>
                            </a:solidFill>
                            <a:latin typeface="Cambria Math" panose="02040503050406030204" pitchFamily="18" charset="0"/>
                          </a:rPr>
                          <m:t>𝟏</m:t>
                        </m:r>
                        <m:r>
                          <a:rPr lang="et-EE" sz="2000" b="1" i="1" dirty="0" smtClean="0">
                            <a:solidFill>
                              <a:srgbClr val="FF0000"/>
                            </a:solidFill>
                            <a:latin typeface="Cambria Math" panose="02040503050406030204" pitchFamily="18" charset="0"/>
                          </a:rPr>
                          <m:t>−</m:t>
                        </m:r>
                        <m:r>
                          <a:rPr lang="et-EE" sz="2000" b="1" i="1" dirty="0" smtClean="0">
                            <a:solidFill>
                              <a:srgbClr val="FF0000"/>
                            </a:solidFill>
                            <a:latin typeface="Cambria Math" panose="02040503050406030204" pitchFamily="18" charset="0"/>
                          </a:rPr>
                          <m:t>𝟎</m:t>
                        </m:r>
                      </m:den>
                    </m:f>
                  </m:oMath>
                </a14:m>
                <a:endParaRPr lang="fr-FR" sz="2000" dirty="0"/>
              </a:p>
            </p:txBody>
          </p:sp>
        </mc:Choice>
        <mc:Fallback xmlns="">
          <p:sp>
            <p:nvSpPr>
              <p:cNvPr id="8" name="TextBox 7">
                <a:extLst>
                  <a:ext uri="{FF2B5EF4-FFF2-40B4-BE49-F238E27FC236}">
                    <a16:creationId xmlns:a16="http://schemas.microsoft.com/office/drawing/2014/main" id="{DD8FD37C-E82E-C1F6-136C-EDDA8D6AB379}"/>
                  </a:ext>
                </a:extLst>
              </p:cNvPr>
              <p:cNvSpPr txBox="1">
                <a:spLocks noRot="1" noChangeAspect="1" noMove="1" noResize="1" noEditPoints="1" noAdjustHandles="1" noChangeArrowheads="1" noChangeShapeType="1" noTextEdit="1"/>
              </p:cNvSpPr>
              <p:nvPr/>
            </p:nvSpPr>
            <p:spPr>
              <a:xfrm>
                <a:off x="6639338" y="2298486"/>
                <a:ext cx="6096000" cy="536942"/>
              </a:xfrm>
              <a:prstGeom prst="rect">
                <a:avLst/>
              </a:prstGeom>
              <a:blipFill>
                <a:blip r:embed="rId2"/>
                <a:stretch>
                  <a:fillRect b="-568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61587F5-3B20-41DB-DC1F-EF490B506F43}"/>
                  </a:ext>
                </a:extLst>
              </p:cNvPr>
              <p:cNvSpPr txBox="1"/>
              <p:nvPr/>
            </p:nvSpPr>
            <p:spPr>
              <a:xfrm>
                <a:off x="6639338" y="2874485"/>
                <a:ext cx="6367668" cy="535468"/>
              </a:xfrm>
              <a:prstGeom prst="rect">
                <a:avLst/>
              </a:prstGeom>
              <a:noFill/>
            </p:spPr>
            <p:txBody>
              <a:bodyPr wrap="square">
                <a:spAutoFit/>
              </a:bodyPr>
              <a:lstStyle/>
              <a:p>
                <a:r>
                  <a:rPr lang="et-EE" dirty="0"/>
                  <a:t>  </a:t>
                </a:r>
                <a:r>
                  <a:rPr lang="et-EE" sz="2000" dirty="0">
                    <a:solidFill>
                      <a:srgbClr val="FF0000"/>
                    </a:solidFill>
                  </a:rPr>
                  <a:t>Um2=</a:t>
                </a:r>
                <a:r>
                  <a:rPr lang="nl-NL" sz="2000" b="1" dirty="0">
                    <a:solidFill>
                      <a:srgbClr val="FF0000"/>
                    </a:solidFill>
                  </a:rPr>
                  <a:t> </a:t>
                </a:r>
                <a14:m>
                  <m:oMath xmlns:m="http://schemas.openxmlformats.org/officeDocument/2006/math">
                    <m:f>
                      <m:fPr>
                        <m:ctrlPr>
                          <a:rPr lang="nl-NL" sz="2000" b="1" i="1">
                            <a:solidFill>
                              <a:srgbClr val="FF0000"/>
                            </a:solidFill>
                            <a:latin typeface="Cambria Math" panose="02040503050406030204" pitchFamily="18" charset="0"/>
                          </a:rPr>
                        </m:ctrlPr>
                      </m:fPr>
                      <m:num>
                        <m:r>
                          <a:rPr lang="et-EE" sz="2000" b="1" i="1" smtClean="0">
                            <a:solidFill>
                              <a:srgbClr val="FF0000"/>
                            </a:solidFill>
                            <a:latin typeface="Cambria Math" panose="02040503050406030204" pitchFamily="18" charset="0"/>
                          </a:rPr>
                          <m:t>𝟏𝟖</m:t>
                        </m:r>
                        <m:r>
                          <a:rPr lang="et-EE" sz="2000" b="1" i="1" smtClean="0">
                            <a:solidFill>
                              <a:srgbClr val="FF0000"/>
                            </a:solidFill>
                            <a:latin typeface="Cambria Math" panose="02040503050406030204" pitchFamily="18" charset="0"/>
                          </a:rPr>
                          <m:t>−</m:t>
                        </m:r>
                        <m:r>
                          <a:rPr lang="et-EE" sz="2000" b="1" i="1" smtClean="0">
                            <a:solidFill>
                              <a:srgbClr val="FF0000"/>
                            </a:solidFill>
                            <a:latin typeface="Cambria Math" panose="02040503050406030204" pitchFamily="18" charset="0"/>
                          </a:rPr>
                          <m:t>𝟏𝟎</m:t>
                        </m:r>
                      </m:num>
                      <m:den>
                        <m:r>
                          <a:rPr lang="et-EE" sz="2000" b="1" i="1" smtClean="0">
                            <a:solidFill>
                              <a:srgbClr val="FF0000"/>
                            </a:solidFill>
                            <a:latin typeface="Cambria Math" panose="02040503050406030204" pitchFamily="18" charset="0"/>
                          </a:rPr>
                          <m:t>𝟐</m:t>
                        </m:r>
                        <m:r>
                          <a:rPr lang="et-EE" sz="2000" b="1" i="1" dirty="0" smtClean="0">
                            <a:solidFill>
                              <a:srgbClr val="FF0000"/>
                            </a:solidFill>
                            <a:latin typeface="Cambria Math" panose="02040503050406030204" pitchFamily="18" charset="0"/>
                          </a:rPr>
                          <m:t>−</m:t>
                        </m:r>
                        <m:r>
                          <a:rPr lang="et-EE" sz="2000" b="1" i="1" dirty="0" smtClean="0">
                            <a:solidFill>
                              <a:srgbClr val="FF0000"/>
                            </a:solidFill>
                            <a:latin typeface="Cambria Math" panose="02040503050406030204" pitchFamily="18" charset="0"/>
                          </a:rPr>
                          <m:t>𝟏</m:t>
                        </m:r>
                      </m:den>
                    </m:f>
                  </m:oMath>
                </a14:m>
                <a:endParaRPr lang="fr-FR" sz="2000" dirty="0"/>
              </a:p>
            </p:txBody>
          </p:sp>
        </mc:Choice>
        <mc:Fallback xmlns="">
          <p:sp>
            <p:nvSpPr>
              <p:cNvPr id="10" name="TextBox 9">
                <a:extLst>
                  <a:ext uri="{FF2B5EF4-FFF2-40B4-BE49-F238E27FC236}">
                    <a16:creationId xmlns:a16="http://schemas.microsoft.com/office/drawing/2014/main" id="{161587F5-3B20-41DB-DC1F-EF490B506F43}"/>
                  </a:ext>
                </a:extLst>
              </p:cNvPr>
              <p:cNvSpPr txBox="1">
                <a:spLocks noRot="1" noChangeAspect="1" noMove="1" noResize="1" noEditPoints="1" noAdjustHandles="1" noChangeArrowheads="1" noChangeShapeType="1" noTextEdit="1"/>
              </p:cNvSpPr>
              <p:nvPr/>
            </p:nvSpPr>
            <p:spPr>
              <a:xfrm>
                <a:off x="6639338" y="2874485"/>
                <a:ext cx="6367668" cy="535468"/>
              </a:xfrm>
              <a:prstGeom prst="rect">
                <a:avLst/>
              </a:prstGeom>
              <a:blipFill>
                <a:blip r:embed="rId3"/>
                <a:stretch>
                  <a:fillRect b="-6897"/>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12576FF-31C1-0DF3-B37B-7A0093A45A9F}"/>
                  </a:ext>
                </a:extLst>
              </p:cNvPr>
              <p:cNvSpPr txBox="1"/>
              <p:nvPr/>
            </p:nvSpPr>
            <p:spPr>
              <a:xfrm>
                <a:off x="6732104" y="3960522"/>
                <a:ext cx="6003234" cy="536942"/>
              </a:xfrm>
              <a:prstGeom prst="rect">
                <a:avLst/>
              </a:prstGeom>
              <a:noFill/>
            </p:spPr>
            <p:txBody>
              <a:bodyPr wrap="square">
                <a:spAutoFit/>
              </a:bodyPr>
              <a:lstStyle/>
              <a:p>
                <a:r>
                  <a:rPr lang="et-EE" sz="2000" dirty="0">
                    <a:solidFill>
                      <a:srgbClr val="FF0000"/>
                    </a:solidFill>
                  </a:rPr>
                  <a:t>Um4=</a:t>
                </a:r>
                <a:r>
                  <a:rPr lang="nl-NL" sz="2000" b="1" dirty="0">
                    <a:solidFill>
                      <a:srgbClr val="FF0000"/>
                    </a:solidFill>
                  </a:rPr>
                  <a:t> </a:t>
                </a:r>
                <a14:m>
                  <m:oMath xmlns:m="http://schemas.openxmlformats.org/officeDocument/2006/math">
                    <m:f>
                      <m:fPr>
                        <m:ctrlPr>
                          <a:rPr lang="nl-NL" sz="2000" b="1" i="1">
                            <a:solidFill>
                              <a:srgbClr val="FF0000"/>
                            </a:solidFill>
                            <a:latin typeface="Cambria Math" panose="02040503050406030204" pitchFamily="18" charset="0"/>
                          </a:rPr>
                        </m:ctrlPr>
                      </m:fPr>
                      <m:num>
                        <m:r>
                          <a:rPr lang="et-EE" sz="2000" b="1" i="1" smtClean="0">
                            <a:solidFill>
                              <a:srgbClr val="FF0000"/>
                            </a:solidFill>
                            <a:latin typeface="Cambria Math" panose="02040503050406030204" pitchFamily="18" charset="0"/>
                          </a:rPr>
                          <m:t>𝟐𝟒</m:t>
                        </m:r>
                        <m:r>
                          <a:rPr lang="et-EE" sz="2000" b="1" i="1" smtClean="0">
                            <a:solidFill>
                              <a:srgbClr val="FF0000"/>
                            </a:solidFill>
                            <a:latin typeface="Cambria Math" panose="02040503050406030204" pitchFamily="18" charset="0"/>
                          </a:rPr>
                          <m:t>−</m:t>
                        </m:r>
                        <m:r>
                          <a:rPr lang="et-EE" sz="2000" b="1" i="1" smtClean="0">
                            <a:solidFill>
                              <a:srgbClr val="FF0000"/>
                            </a:solidFill>
                            <a:latin typeface="Cambria Math" panose="02040503050406030204" pitchFamily="18" charset="0"/>
                          </a:rPr>
                          <m:t>𝟐𝟒</m:t>
                        </m:r>
                      </m:num>
                      <m:den>
                        <m:r>
                          <a:rPr lang="et-EE" sz="2000" b="1" i="1" smtClean="0">
                            <a:solidFill>
                              <a:srgbClr val="FF0000"/>
                            </a:solidFill>
                            <a:latin typeface="Cambria Math" panose="02040503050406030204" pitchFamily="18" charset="0"/>
                          </a:rPr>
                          <m:t>𝟒</m:t>
                        </m:r>
                        <m:r>
                          <a:rPr lang="et-EE" sz="2000" b="1" i="1" dirty="0" smtClean="0">
                            <a:solidFill>
                              <a:srgbClr val="FF0000"/>
                            </a:solidFill>
                            <a:latin typeface="Cambria Math" panose="02040503050406030204" pitchFamily="18" charset="0"/>
                          </a:rPr>
                          <m:t>−</m:t>
                        </m:r>
                        <m:r>
                          <a:rPr lang="et-EE" sz="2000" b="1" i="1" dirty="0" smtClean="0">
                            <a:solidFill>
                              <a:srgbClr val="FF0000"/>
                            </a:solidFill>
                            <a:latin typeface="Cambria Math" panose="02040503050406030204" pitchFamily="18" charset="0"/>
                          </a:rPr>
                          <m:t>𝟑</m:t>
                        </m:r>
                      </m:den>
                    </m:f>
                  </m:oMath>
                </a14:m>
                <a:endParaRPr lang="fr-FR" sz="2000" dirty="0"/>
              </a:p>
            </p:txBody>
          </p:sp>
        </mc:Choice>
        <mc:Fallback>
          <p:sp>
            <p:nvSpPr>
              <p:cNvPr id="12" name="TextBox 11">
                <a:extLst>
                  <a:ext uri="{FF2B5EF4-FFF2-40B4-BE49-F238E27FC236}">
                    <a16:creationId xmlns:a16="http://schemas.microsoft.com/office/drawing/2014/main" id="{012576FF-31C1-0DF3-B37B-7A0093A45A9F}"/>
                  </a:ext>
                </a:extLst>
              </p:cNvPr>
              <p:cNvSpPr txBox="1">
                <a:spLocks noRot="1" noChangeAspect="1" noMove="1" noResize="1" noEditPoints="1" noAdjustHandles="1" noChangeArrowheads="1" noChangeShapeType="1" noTextEdit="1"/>
              </p:cNvSpPr>
              <p:nvPr/>
            </p:nvSpPr>
            <p:spPr>
              <a:xfrm>
                <a:off x="6732104" y="3960522"/>
                <a:ext cx="6003234" cy="536942"/>
              </a:xfrm>
              <a:prstGeom prst="rect">
                <a:avLst/>
              </a:prstGeom>
              <a:blipFill>
                <a:blip r:embed="rId4"/>
                <a:stretch>
                  <a:fillRect l="-1015" b="-5682"/>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0E02104-1A49-96FD-7BE0-96CCAF634137}"/>
                  </a:ext>
                </a:extLst>
              </p:cNvPr>
              <p:cNvSpPr txBox="1"/>
              <p:nvPr/>
            </p:nvSpPr>
            <p:spPr>
              <a:xfrm>
                <a:off x="6732104" y="4426299"/>
                <a:ext cx="5864086" cy="536942"/>
              </a:xfrm>
              <a:prstGeom prst="rect">
                <a:avLst/>
              </a:prstGeom>
              <a:noFill/>
            </p:spPr>
            <p:txBody>
              <a:bodyPr wrap="square">
                <a:spAutoFit/>
              </a:bodyPr>
              <a:lstStyle/>
              <a:p>
                <a:r>
                  <a:rPr lang="et-EE" sz="2000">
                    <a:solidFill>
                      <a:srgbClr val="FF0000"/>
                    </a:solidFill>
                  </a:rPr>
                  <a:t>Um5=</a:t>
                </a:r>
                <a:r>
                  <a:rPr lang="nl-NL" sz="2000" b="1" dirty="0">
                    <a:solidFill>
                      <a:srgbClr val="FF0000"/>
                    </a:solidFill>
                  </a:rPr>
                  <a:t> </a:t>
                </a:r>
                <a14:m>
                  <m:oMath xmlns:m="http://schemas.openxmlformats.org/officeDocument/2006/math">
                    <m:f>
                      <m:fPr>
                        <m:ctrlPr>
                          <a:rPr lang="nl-NL" sz="2000" b="1" i="1">
                            <a:solidFill>
                              <a:srgbClr val="FF0000"/>
                            </a:solidFill>
                            <a:latin typeface="Cambria Math" panose="02040503050406030204" pitchFamily="18" charset="0"/>
                          </a:rPr>
                        </m:ctrlPr>
                      </m:fPr>
                      <m:num>
                        <m:r>
                          <a:rPr lang="et-EE" sz="2000" b="1" i="1" smtClean="0">
                            <a:solidFill>
                              <a:srgbClr val="FF0000"/>
                            </a:solidFill>
                            <a:latin typeface="Cambria Math" panose="02040503050406030204" pitchFamily="18" charset="0"/>
                          </a:rPr>
                          <m:t>𝟐𝟎</m:t>
                        </m:r>
                        <m:r>
                          <a:rPr lang="et-EE" sz="2000" b="1" i="1" smtClean="0">
                            <a:solidFill>
                              <a:srgbClr val="FF0000"/>
                            </a:solidFill>
                            <a:latin typeface="Cambria Math" panose="02040503050406030204" pitchFamily="18" charset="0"/>
                          </a:rPr>
                          <m:t>−</m:t>
                        </m:r>
                        <m:r>
                          <a:rPr lang="et-EE" sz="2000" b="1" i="1" smtClean="0">
                            <a:solidFill>
                              <a:srgbClr val="FF0000"/>
                            </a:solidFill>
                            <a:latin typeface="Cambria Math" panose="02040503050406030204" pitchFamily="18" charset="0"/>
                          </a:rPr>
                          <m:t>𝟐𝟒</m:t>
                        </m:r>
                      </m:num>
                      <m:den>
                        <m:r>
                          <a:rPr lang="et-EE" sz="2000" b="1" i="1" smtClean="0">
                            <a:solidFill>
                              <a:srgbClr val="FF0000"/>
                            </a:solidFill>
                            <a:latin typeface="Cambria Math" panose="02040503050406030204" pitchFamily="18" charset="0"/>
                          </a:rPr>
                          <m:t>𝟓</m:t>
                        </m:r>
                        <m:r>
                          <a:rPr lang="et-EE" sz="2000" b="1" i="1" dirty="0" smtClean="0">
                            <a:solidFill>
                              <a:srgbClr val="FF0000"/>
                            </a:solidFill>
                            <a:latin typeface="Cambria Math" panose="02040503050406030204" pitchFamily="18" charset="0"/>
                          </a:rPr>
                          <m:t>−</m:t>
                        </m:r>
                        <m:r>
                          <a:rPr lang="et-EE" sz="2000" b="1" i="1" dirty="0" smtClean="0">
                            <a:solidFill>
                              <a:srgbClr val="FF0000"/>
                            </a:solidFill>
                            <a:latin typeface="Cambria Math" panose="02040503050406030204" pitchFamily="18" charset="0"/>
                          </a:rPr>
                          <m:t>𝟒</m:t>
                        </m:r>
                      </m:den>
                    </m:f>
                  </m:oMath>
                </a14:m>
                <a:endParaRPr lang="fr-FR" sz="2000" dirty="0">
                  <a:solidFill>
                    <a:srgbClr val="FF0000"/>
                  </a:solidFill>
                </a:endParaRPr>
              </a:p>
            </p:txBody>
          </p:sp>
        </mc:Choice>
        <mc:Fallback>
          <p:sp>
            <p:nvSpPr>
              <p:cNvPr id="14" name="TextBox 13">
                <a:extLst>
                  <a:ext uri="{FF2B5EF4-FFF2-40B4-BE49-F238E27FC236}">
                    <a16:creationId xmlns:a16="http://schemas.microsoft.com/office/drawing/2014/main" id="{20E02104-1A49-96FD-7BE0-96CCAF634137}"/>
                  </a:ext>
                </a:extLst>
              </p:cNvPr>
              <p:cNvSpPr txBox="1">
                <a:spLocks noRot="1" noChangeAspect="1" noMove="1" noResize="1" noEditPoints="1" noAdjustHandles="1" noChangeArrowheads="1" noChangeShapeType="1" noTextEdit="1"/>
              </p:cNvSpPr>
              <p:nvPr/>
            </p:nvSpPr>
            <p:spPr>
              <a:xfrm>
                <a:off x="6732104" y="4426299"/>
                <a:ext cx="5864086" cy="536942"/>
              </a:xfrm>
              <a:prstGeom prst="rect">
                <a:avLst/>
              </a:prstGeom>
              <a:blipFill>
                <a:blip r:embed="rId5"/>
                <a:stretch>
                  <a:fillRect l="-1040" b="-5682"/>
                </a:stretch>
              </a:blipFill>
            </p:spPr>
            <p:txBody>
              <a:bodyPr/>
              <a:lstStyle/>
              <a:p>
                <a:r>
                  <a:rPr lang="fr-FR">
                    <a:noFill/>
                  </a:rPr>
                  <a:t> </a:t>
                </a:r>
              </a:p>
            </p:txBody>
          </p:sp>
        </mc:Fallback>
      </mc:AlternateContent>
      <p:sp>
        <p:nvSpPr>
          <p:cNvPr id="15" name="Arrow: Right 14">
            <a:extLst>
              <a:ext uri="{FF2B5EF4-FFF2-40B4-BE49-F238E27FC236}">
                <a16:creationId xmlns:a16="http://schemas.microsoft.com/office/drawing/2014/main" id="{2C338669-CF4C-CE70-F6B3-617218051EA6}"/>
              </a:ext>
            </a:extLst>
          </p:cNvPr>
          <p:cNvSpPr/>
          <p:nvPr/>
        </p:nvSpPr>
        <p:spPr>
          <a:xfrm>
            <a:off x="6003233" y="2405104"/>
            <a:ext cx="669237" cy="2792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043BD82-E54A-31BC-7086-A45602DB7CBC}"/>
                  </a:ext>
                </a:extLst>
              </p:cNvPr>
              <p:cNvSpPr txBox="1"/>
              <p:nvPr/>
            </p:nvSpPr>
            <p:spPr>
              <a:xfrm>
                <a:off x="6639338" y="3417503"/>
                <a:ext cx="6500190" cy="536942"/>
              </a:xfrm>
              <a:prstGeom prst="rect">
                <a:avLst/>
              </a:prstGeom>
              <a:noFill/>
            </p:spPr>
            <p:txBody>
              <a:bodyPr wrap="square">
                <a:spAutoFit/>
              </a:bodyPr>
              <a:lstStyle/>
              <a:p>
                <a:r>
                  <a:rPr lang="et-EE" dirty="0"/>
                  <a:t>  </a:t>
                </a:r>
                <a:r>
                  <a:rPr lang="et-EE" sz="2000" dirty="0">
                    <a:solidFill>
                      <a:srgbClr val="FF0000"/>
                    </a:solidFill>
                  </a:rPr>
                  <a:t>Um3=</a:t>
                </a:r>
                <a:r>
                  <a:rPr lang="nl-NL" sz="2000" b="1" dirty="0">
                    <a:solidFill>
                      <a:srgbClr val="FF0000"/>
                    </a:solidFill>
                  </a:rPr>
                  <a:t> </a:t>
                </a:r>
                <a14:m>
                  <m:oMath xmlns:m="http://schemas.openxmlformats.org/officeDocument/2006/math">
                    <m:f>
                      <m:fPr>
                        <m:ctrlPr>
                          <a:rPr lang="nl-NL" sz="2000" b="1" i="1">
                            <a:solidFill>
                              <a:srgbClr val="FF0000"/>
                            </a:solidFill>
                            <a:latin typeface="Cambria Math" panose="02040503050406030204" pitchFamily="18" charset="0"/>
                          </a:rPr>
                        </m:ctrlPr>
                      </m:fPr>
                      <m:num>
                        <m:r>
                          <a:rPr lang="et-EE" sz="2000" b="1" i="1" smtClean="0">
                            <a:solidFill>
                              <a:srgbClr val="FF0000"/>
                            </a:solidFill>
                            <a:latin typeface="Cambria Math" panose="02040503050406030204" pitchFamily="18" charset="0"/>
                          </a:rPr>
                          <m:t>𝟐𝟒</m:t>
                        </m:r>
                        <m:r>
                          <a:rPr lang="et-EE" sz="2000" b="1" i="1" smtClean="0">
                            <a:solidFill>
                              <a:srgbClr val="FF0000"/>
                            </a:solidFill>
                            <a:latin typeface="Cambria Math" panose="02040503050406030204" pitchFamily="18" charset="0"/>
                          </a:rPr>
                          <m:t>−</m:t>
                        </m:r>
                        <m:r>
                          <a:rPr lang="et-EE" sz="2000" b="1" i="1" smtClean="0">
                            <a:solidFill>
                              <a:srgbClr val="FF0000"/>
                            </a:solidFill>
                            <a:latin typeface="Cambria Math" panose="02040503050406030204" pitchFamily="18" charset="0"/>
                          </a:rPr>
                          <m:t>𝟏𝟖</m:t>
                        </m:r>
                      </m:num>
                      <m:den>
                        <m:r>
                          <a:rPr lang="et-EE" sz="2000" b="1" i="1" smtClean="0">
                            <a:solidFill>
                              <a:srgbClr val="FF0000"/>
                            </a:solidFill>
                            <a:latin typeface="Cambria Math" panose="02040503050406030204" pitchFamily="18" charset="0"/>
                          </a:rPr>
                          <m:t>𝟑</m:t>
                        </m:r>
                        <m:r>
                          <a:rPr lang="et-EE" sz="2000" b="1" i="1" dirty="0" smtClean="0">
                            <a:solidFill>
                              <a:srgbClr val="FF0000"/>
                            </a:solidFill>
                            <a:latin typeface="Cambria Math" panose="02040503050406030204" pitchFamily="18" charset="0"/>
                          </a:rPr>
                          <m:t>−</m:t>
                        </m:r>
                        <m:r>
                          <a:rPr lang="et-EE" sz="2000" b="1" i="1" dirty="0" smtClean="0">
                            <a:solidFill>
                              <a:srgbClr val="FF0000"/>
                            </a:solidFill>
                            <a:latin typeface="Cambria Math" panose="02040503050406030204" pitchFamily="18" charset="0"/>
                          </a:rPr>
                          <m:t>𝟐</m:t>
                        </m:r>
                      </m:den>
                    </m:f>
                  </m:oMath>
                </a14:m>
                <a:endParaRPr lang="fr-FR" sz="2000" dirty="0"/>
              </a:p>
            </p:txBody>
          </p:sp>
        </mc:Choice>
        <mc:Fallback xmlns="">
          <p:sp>
            <p:nvSpPr>
              <p:cNvPr id="24" name="TextBox 23">
                <a:extLst>
                  <a:ext uri="{FF2B5EF4-FFF2-40B4-BE49-F238E27FC236}">
                    <a16:creationId xmlns:a16="http://schemas.microsoft.com/office/drawing/2014/main" id="{7043BD82-E54A-31BC-7086-A45602DB7CBC}"/>
                  </a:ext>
                </a:extLst>
              </p:cNvPr>
              <p:cNvSpPr txBox="1">
                <a:spLocks noRot="1" noChangeAspect="1" noMove="1" noResize="1" noEditPoints="1" noAdjustHandles="1" noChangeArrowheads="1" noChangeShapeType="1" noTextEdit="1"/>
              </p:cNvSpPr>
              <p:nvPr/>
            </p:nvSpPr>
            <p:spPr>
              <a:xfrm>
                <a:off x="6639338" y="3417503"/>
                <a:ext cx="6500190" cy="536942"/>
              </a:xfrm>
              <a:prstGeom prst="rect">
                <a:avLst/>
              </a:prstGeom>
              <a:blipFill>
                <a:blip r:embed="rId6"/>
                <a:stretch>
                  <a:fillRect b="-5682"/>
                </a:stretch>
              </a:blipFill>
            </p:spPr>
            <p:txBody>
              <a:bodyPr/>
              <a:lstStyle/>
              <a:p>
                <a:r>
                  <a:rPr lang="fr-FR">
                    <a:noFill/>
                  </a:rPr>
                  <a:t> </a:t>
                </a:r>
              </a:p>
            </p:txBody>
          </p:sp>
        </mc:Fallback>
      </mc:AlternateContent>
      <p:sp>
        <p:nvSpPr>
          <p:cNvPr id="25" name="Arrow: Right 24">
            <a:extLst>
              <a:ext uri="{FF2B5EF4-FFF2-40B4-BE49-F238E27FC236}">
                <a16:creationId xmlns:a16="http://schemas.microsoft.com/office/drawing/2014/main" id="{513B1196-8A10-DA3C-095E-F029F08689B4}"/>
              </a:ext>
            </a:extLst>
          </p:cNvPr>
          <p:cNvSpPr/>
          <p:nvPr/>
        </p:nvSpPr>
        <p:spPr>
          <a:xfrm>
            <a:off x="5999917" y="2957596"/>
            <a:ext cx="669237" cy="2792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Arrow: Right 25">
            <a:extLst>
              <a:ext uri="{FF2B5EF4-FFF2-40B4-BE49-F238E27FC236}">
                <a16:creationId xmlns:a16="http://schemas.microsoft.com/office/drawing/2014/main" id="{FBAECF68-CA38-A2D5-89CA-262E05AB1C2C}"/>
              </a:ext>
            </a:extLst>
          </p:cNvPr>
          <p:cNvSpPr/>
          <p:nvPr/>
        </p:nvSpPr>
        <p:spPr>
          <a:xfrm>
            <a:off x="5983354" y="3510089"/>
            <a:ext cx="669237" cy="2792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Right 26">
            <a:extLst>
              <a:ext uri="{FF2B5EF4-FFF2-40B4-BE49-F238E27FC236}">
                <a16:creationId xmlns:a16="http://schemas.microsoft.com/office/drawing/2014/main" id="{31094DCB-62C5-514F-3AC7-F8EC02BE05B3}"/>
              </a:ext>
            </a:extLst>
          </p:cNvPr>
          <p:cNvSpPr/>
          <p:nvPr/>
        </p:nvSpPr>
        <p:spPr>
          <a:xfrm>
            <a:off x="5999917" y="4028519"/>
            <a:ext cx="669237" cy="2792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Arrow: Right 27">
            <a:extLst>
              <a:ext uri="{FF2B5EF4-FFF2-40B4-BE49-F238E27FC236}">
                <a16:creationId xmlns:a16="http://schemas.microsoft.com/office/drawing/2014/main" id="{50B0EDFB-88E9-4A1B-B993-2CCB7FA2B6A6}"/>
              </a:ext>
            </a:extLst>
          </p:cNvPr>
          <p:cNvSpPr/>
          <p:nvPr/>
        </p:nvSpPr>
        <p:spPr>
          <a:xfrm>
            <a:off x="5983354" y="4546949"/>
            <a:ext cx="669237" cy="2792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TextBox 29">
            <a:extLst>
              <a:ext uri="{FF2B5EF4-FFF2-40B4-BE49-F238E27FC236}">
                <a16:creationId xmlns:a16="http://schemas.microsoft.com/office/drawing/2014/main" id="{9E52CC78-01AA-CE6E-1C55-F3EA9068836F}"/>
              </a:ext>
            </a:extLst>
          </p:cNvPr>
          <p:cNvSpPr txBox="1"/>
          <p:nvPr/>
        </p:nvSpPr>
        <p:spPr>
          <a:xfrm>
            <a:off x="1616765" y="5138731"/>
            <a:ext cx="10190921" cy="1015663"/>
          </a:xfrm>
          <a:prstGeom prst="rect">
            <a:avLst/>
          </a:prstGeom>
          <a:noFill/>
        </p:spPr>
        <p:txBody>
          <a:bodyPr wrap="square">
            <a:spAutoFit/>
          </a:bodyPr>
          <a:lstStyle/>
          <a:p>
            <a:r>
              <a:rPr lang="et-EE" sz="2200" dirty="0"/>
              <a:t>3)</a:t>
            </a:r>
            <a:r>
              <a:rPr lang="fr-FR" sz="2200" dirty="0"/>
              <a:t> L’utilité totale Ut d’une consommation est la somme des utilités marginales des unités consommées</a:t>
            </a:r>
            <a:r>
              <a:rPr lang="et-EE" sz="2200" dirty="0"/>
              <a:t>:</a:t>
            </a:r>
            <a:r>
              <a:rPr lang="fr-FR" b="1" dirty="0"/>
              <a:t> </a:t>
            </a:r>
            <a:r>
              <a:rPr lang="fr-FR" sz="1600" b="1" dirty="0">
                <a:solidFill>
                  <a:srgbClr val="FF0000"/>
                </a:solidFill>
              </a:rPr>
              <a:t>U = Um1 + Um2 + … + Um</a:t>
            </a:r>
            <a:r>
              <a:rPr lang="et-EE" sz="1600" b="1" dirty="0">
                <a:solidFill>
                  <a:srgbClr val="FF0000"/>
                </a:solidFill>
              </a:rPr>
              <a:t>k</a:t>
            </a:r>
          </a:p>
          <a:p>
            <a:r>
              <a:rPr lang="et-EE" sz="1600" b="1" dirty="0">
                <a:solidFill>
                  <a:srgbClr val="FF0000"/>
                </a:solidFill>
              </a:rPr>
              <a:t>                                </a:t>
            </a:r>
            <a:r>
              <a:rPr lang="fr-FR" sz="1600" b="1" dirty="0"/>
              <a:t>Alors  U=</a:t>
            </a:r>
            <a:r>
              <a:rPr lang="et-EE" sz="1600" b="1" dirty="0"/>
              <a:t>10+8+6+0-4</a:t>
            </a:r>
            <a:r>
              <a:rPr lang="fr-FR" sz="1600" b="1" dirty="0"/>
              <a:t>=</a:t>
            </a:r>
            <a:r>
              <a:rPr lang="et-EE" sz="1600" b="1" dirty="0"/>
              <a:t>20</a:t>
            </a:r>
            <a:endParaRPr lang="fr-FR" sz="1600" b="1" dirty="0"/>
          </a:p>
        </p:txBody>
      </p:sp>
      <p:sp>
        <p:nvSpPr>
          <p:cNvPr id="6" name="Date Placeholder 5">
            <a:extLst>
              <a:ext uri="{FF2B5EF4-FFF2-40B4-BE49-F238E27FC236}">
                <a16:creationId xmlns:a16="http://schemas.microsoft.com/office/drawing/2014/main" id="{278429F9-AF8D-8591-9EA6-4E8C6A7F6600}"/>
              </a:ext>
            </a:extLst>
          </p:cNvPr>
          <p:cNvSpPr>
            <a:spLocks noGrp="1"/>
          </p:cNvSpPr>
          <p:nvPr>
            <p:ph type="dt" sz="half" idx="10"/>
          </p:nvPr>
        </p:nvSpPr>
        <p:spPr/>
        <p:txBody>
          <a:bodyPr/>
          <a:lstStyle/>
          <a:p>
            <a:fld id="{238C9706-9044-47A2-8D72-4E640E5248A3}" type="datetime1">
              <a:rPr lang="fr-FR" smtClean="0"/>
              <a:t>29/12/2023</a:t>
            </a:fld>
            <a:endParaRPr lang="en-US" dirty="0"/>
          </a:p>
        </p:txBody>
      </p:sp>
      <p:sp>
        <p:nvSpPr>
          <p:cNvPr id="7" name="Slide Number Placeholder 6">
            <a:extLst>
              <a:ext uri="{FF2B5EF4-FFF2-40B4-BE49-F238E27FC236}">
                <a16:creationId xmlns:a16="http://schemas.microsoft.com/office/drawing/2014/main" id="{525D42B5-7FD9-2CA0-75FA-F145EF0945C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9489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arn(inVertic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arn(inVertical)">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inVertic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arn(inVertic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arn(inVertical)">
                                      <p:cBhvr>
                                        <p:cTn id="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5" grpId="0" animBg="1"/>
      <p:bldP spid="24" grpId="0"/>
      <p:bldP spid="25" grpId="0" animBg="1"/>
      <p:bldP spid="26" grpId="0" animBg="1"/>
      <p:bldP spid="27" grpId="0" animBg="1"/>
      <p:bldP spid="28"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2183-DC83-3430-65AF-89498306259F}"/>
              </a:ext>
            </a:extLst>
          </p:cNvPr>
          <p:cNvSpPr>
            <a:spLocks noGrp="1"/>
          </p:cNvSpPr>
          <p:nvPr>
            <p:ph type="title"/>
          </p:nvPr>
        </p:nvSpPr>
        <p:spPr>
          <a:xfrm>
            <a:off x="1669774" y="624110"/>
            <a:ext cx="10522225" cy="1045664"/>
          </a:xfrm>
        </p:spPr>
        <p:txBody>
          <a:bodyPr>
            <a:normAutofit fontScale="90000"/>
          </a:bodyPr>
          <a:lstStyle/>
          <a:p>
            <a:r>
              <a:rPr lang="fr-FR" sz="3600" b="1" dirty="0">
                <a:solidFill>
                  <a:srgbClr val="C00000"/>
                </a:solidFill>
              </a:rPr>
              <a:t>L’évolution de l’utilité totale et de l’utilité marginale:</a:t>
            </a:r>
            <a:br>
              <a:rPr lang="et-EE" sz="3600" dirty="0">
                <a:solidFill>
                  <a:srgbClr val="C00000"/>
                </a:solidFill>
              </a:rPr>
            </a:br>
            <a:r>
              <a:rPr lang="fr-FR" sz="2700" b="1" dirty="0">
                <a:solidFill>
                  <a:srgbClr val="FF0000"/>
                </a:solidFill>
              </a:rPr>
              <a:t>Suite à l’application précédente:</a:t>
            </a:r>
            <a:br>
              <a:rPr lang="fr-FR" sz="2700" b="1" dirty="0">
                <a:solidFill>
                  <a:srgbClr val="FF0000"/>
                </a:solidFill>
              </a:rPr>
            </a:br>
            <a:br>
              <a:rPr lang="fr-FR" dirty="0">
                <a:solidFill>
                  <a:srgbClr val="C00000"/>
                </a:solidFill>
              </a:rPr>
            </a:br>
            <a:endParaRPr lang="fr-FR" dirty="0">
              <a:solidFill>
                <a:srgbClr val="C00000"/>
              </a:solidFill>
            </a:endParaRPr>
          </a:p>
        </p:txBody>
      </p:sp>
      <p:sp>
        <p:nvSpPr>
          <p:cNvPr id="3" name="Content Placeholder 2">
            <a:extLst>
              <a:ext uri="{FF2B5EF4-FFF2-40B4-BE49-F238E27FC236}">
                <a16:creationId xmlns:a16="http://schemas.microsoft.com/office/drawing/2014/main" id="{30D7BB2B-8781-DC99-3234-36DE9AD89FAD}"/>
              </a:ext>
            </a:extLst>
          </p:cNvPr>
          <p:cNvSpPr>
            <a:spLocks noGrp="1"/>
          </p:cNvSpPr>
          <p:nvPr>
            <p:ph idx="1"/>
          </p:nvPr>
        </p:nvSpPr>
        <p:spPr>
          <a:xfrm>
            <a:off x="1285460" y="1669774"/>
            <a:ext cx="10760765" cy="4347466"/>
          </a:xfrm>
        </p:spPr>
        <p:txBody>
          <a:bodyPr>
            <a:normAutofit/>
          </a:bodyPr>
          <a:lstStyle/>
          <a:p>
            <a:pPr marL="0" indent="0" algn="just">
              <a:buNone/>
            </a:pPr>
            <a:r>
              <a:rPr lang="fr-FR" sz="2200" dirty="0"/>
              <a:t>1) Comment le besoin varie en fonction d’utilité</a:t>
            </a:r>
            <a:r>
              <a:rPr lang="et-EE" sz="2200" dirty="0"/>
              <a:t>?</a:t>
            </a:r>
            <a:endParaRPr lang="fr-FR" sz="2200" dirty="0"/>
          </a:p>
          <a:p>
            <a:pPr marL="0" indent="0" algn="just">
              <a:buNone/>
            </a:pPr>
            <a:r>
              <a:rPr lang="fr-FR" sz="2200" dirty="0"/>
              <a:t>2) Tracer les courbes de l’Ut et l’Um en fonction de la quantité consommées du bien</a:t>
            </a:r>
            <a:r>
              <a:rPr lang="et-EE" sz="2200" dirty="0"/>
              <a:t> et </a:t>
            </a:r>
            <a:r>
              <a:rPr lang="fr-FR" sz="2200" dirty="0"/>
              <a:t>indiquer le point de saturation. Analyser vos conclusions.</a:t>
            </a:r>
            <a:endParaRPr lang="et-EE" sz="2200" dirty="0"/>
          </a:p>
          <a:p>
            <a:pPr marL="0" indent="0">
              <a:buNone/>
            </a:pPr>
            <a:endParaRPr lang="et-EE" sz="2200" dirty="0"/>
          </a:p>
          <a:p>
            <a:pPr marL="0" indent="0">
              <a:buNone/>
            </a:pPr>
            <a:r>
              <a:rPr lang="fr-FR" sz="2000" b="1" dirty="0">
                <a:solidFill>
                  <a:srgbClr val="FF0000"/>
                </a:solidFill>
              </a:rPr>
              <a:t>Réponses:</a:t>
            </a:r>
            <a:endParaRPr lang="et-EE" sz="2000" b="1" dirty="0">
              <a:solidFill>
                <a:srgbClr val="FF0000"/>
              </a:solidFill>
            </a:endParaRPr>
          </a:p>
          <a:p>
            <a:pPr marL="0" indent="0">
              <a:buNone/>
            </a:pPr>
            <a:endParaRPr lang="et-EE" sz="2000" b="1" dirty="0">
              <a:solidFill>
                <a:srgbClr val="FF0000"/>
              </a:solidFill>
            </a:endParaRPr>
          </a:p>
          <a:p>
            <a:pPr marL="0" indent="0" algn="just">
              <a:buNone/>
            </a:pPr>
            <a:r>
              <a:rPr lang="et-EE" sz="2200" dirty="0">
                <a:solidFill>
                  <a:schemeClr val="tx1"/>
                </a:solidFill>
              </a:rPr>
              <a:t>1)</a:t>
            </a:r>
            <a:r>
              <a:rPr lang="nl-NL" sz="2000" dirty="0"/>
              <a:t> </a:t>
            </a:r>
            <a:r>
              <a:rPr lang="nl-NL" sz="2200" dirty="0"/>
              <a:t>Tant que l’individu n’a pas accès à ce bien, </a:t>
            </a:r>
            <a:r>
              <a:rPr lang="nl-NL" sz="2200" b="1" dirty="0"/>
              <a:t>le besoin est à son maximum.</a:t>
            </a:r>
            <a:r>
              <a:rPr lang="nl-NL" sz="2200" dirty="0"/>
              <a:t> Mais une fois qu’il dispose de ce bien et l’utilise, </a:t>
            </a:r>
            <a:r>
              <a:rPr lang="nl-NL" sz="2200" b="1" dirty="0"/>
              <a:t>le besoin décroit.</a:t>
            </a:r>
            <a:r>
              <a:rPr lang="nl-NL" sz="2200" dirty="0"/>
              <a:t> Au bout d’un certain temps il provient à </a:t>
            </a:r>
            <a:r>
              <a:rPr lang="nl-NL" sz="2200" b="1" dirty="0"/>
              <a:t>un état de satiété </a:t>
            </a:r>
            <a:r>
              <a:rPr lang="nl-NL" sz="2200" dirty="0"/>
              <a:t>dans lequel le bien ne présente plus d’utilité pour lui.</a:t>
            </a:r>
          </a:p>
          <a:p>
            <a:pPr marL="0" indent="0">
              <a:buNone/>
            </a:pPr>
            <a:endParaRPr lang="fr-FR" sz="2200" dirty="0">
              <a:solidFill>
                <a:schemeClr val="tx1"/>
              </a:solidFill>
            </a:endParaRPr>
          </a:p>
          <a:p>
            <a:pPr marL="0" indent="0">
              <a:buNone/>
            </a:pPr>
            <a:endParaRPr lang="fr-FR" sz="2200" dirty="0"/>
          </a:p>
          <a:p>
            <a:pPr marL="0" indent="0">
              <a:buNone/>
            </a:pPr>
            <a:endParaRPr lang="fr-FR" sz="2200" dirty="0"/>
          </a:p>
        </p:txBody>
      </p:sp>
      <p:sp>
        <p:nvSpPr>
          <p:cNvPr id="7" name="Date Placeholder 6">
            <a:extLst>
              <a:ext uri="{FF2B5EF4-FFF2-40B4-BE49-F238E27FC236}">
                <a16:creationId xmlns:a16="http://schemas.microsoft.com/office/drawing/2014/main" id="{78084979-930F-0219-E6AD-823E8D481CE3}"/>
              </a:ext>
            </a:extLst>
          </p:cNvPr>
          <p:cNvSpPr>
            <a:spLocks noGrp="1"/>
          </p:cNvSpPr>
          <p:nvPr>
            <p:ph type="dt" sz="half" idx="10"/>
          </p:nvPr>
        </p:nvSpPr>
        <p:spPr/>
        <p:txBody>
          <a:bodyPr/>
          <a:lstStyle/>
          <a:p>
            <a:fld id="{5262C771-4825-49D6-9ACB-9D9B7B3A0134}" type="datetime1">
              <a:rPr lang="fr-FR" smtClean="0"/>
              <a:t>29/12/2023</a:t>
            </a:fld>
            <a:endParaRPr lang="en-US" dirty="0"/>
          </a:p>
        </p:txBody>
      </p:sp>
      <p:sp>
        <p:nvSpPr>
          <p:cNvPr id="8" name="Slide Number Placeholder 7">
            <a:extLst>
              <a:ext uri="{FF2B5EF4-FFF2-40B4-BE49-F238E27FC236}">
                <a16:creationId xmlns:a16="http://schemas.microsoft.com/office/drawing/2014/main" id="{A1409737-2650-3FC7-4CE4-6A5228BA20A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60207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1E172-4CD8-532B-4C72-92767DA1C2D2}"/>
              </a:ext>
            </a:extLst>
          </p:cNvPr>
          <p:cNvSpPr>
            <a:spLocks noGrp="1"/>
          </p:cNvSpPr>
          <p:nvPr>
            <p:ph idx="1"/>
          </p:nvPr>
        </p:nvSpPr>
        <p:spPr>
          <a:xfrm>
            <a:off x="1603514" y="1073425"/>
            <a:ext cx="10018644" cy="5031953"/>
          </a:xfrm>
        </p:spPr>
        <p:txBody>
          <a:bodyPr/>
          <a:lstStyle/>
          <a:p>
            <a:pPr marL="0" indent="0">
              <a:buNone/>
            </a:pPr>
            <a:r>
              <a:rPr lang="fr-FR" sz="2200" dirty="0"/>
              <a:t>2) Courbe représentative d’évolution de Ut et Um en fonction de la quantité consommée du bien X:</a:t>
            </a:r>
          </a:p>
          <a:p>
            <a:pPr marL="0" indent="0">
              <a:buNone/>
            </a:pPr>
            <a:endParaRPr lang="fr-FR" dirty="0"/>
          </a:p>
        </p:txBody>
      </p:sp>
      <p:graphicFrame>
        <p:nvGraphicFramePr>
          <p:cNvPr id="4" name="Content Placeholder 10">
            <a:extLst>
              <a:ext uri="{FF2B5EF4-FFF2-40B4-BE49-F238E27FC236}">
                <a16:creationId xmlns:a16="http://schemas.microsoft.com/office/drawing/2014/main" id="{6B0921A3-0E4D-A7EC-C7A7-22FAE760CA16}"/>
              </a:ext>
            </a:extLst>
          </p:cNvPr>
          <p:cNvGraphicFramePr>
            <a:graphicFrameLocks/>
          </p:cNvGraphicFramePr>
          <p:nvPr>
            <p:extLst>
              <p:ext uri="{D42A27DB-BD31-4B8C-83A1-F6EECF244321}">
                <p14:modId xmlns:p14="http://schemas.microsoft.com/office/powerpoint/2010/main" val="3648635765"/>
              </p:ext>
            </p:extLst>
          </p:nvPr>
        </p:nvGraphicFramePr>
        <p:xfrm>
          <a:off x="1603515" y="2107096"/>
          <a:ext cx="8150086" cy="3804754"/>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Arrow Connector 9">
            <a:extLst>
              <a:ext uri="{FF2B5EF4-FFF2-40B4-BE49-F238E27FC236}">
                <a16:creationId xmlns:a16="http://schemas.microsoft.com/office/drawing/2014/main" id="{3ABCEE59-BE93-033E-0F70-EC03DF3F7D1C}"/>
              </a:ext>
            </a:extLst>
          </p:cNvPr>
          <p:cNvCxnSpPr/>
          <p:nvPr/>
        </p:nvCxnSpPr>
        <p:spPr>
          <a:xfrm flipH="1">
            <a:off x="7805531" y="3462821"/>
            <a:ext cx="2239617" cy="1143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B72EFFD3-D2AB-5DF5-6655-FBEAE6057172}"/>
              </a:ext>
            </a:extLst>
          </p:cNvPr>
          <p:cNvSpPr txBox="1"/>
          <p:nvPr/>
        </p:nvSpPr>
        <p:spPr>
          <a:xfrm>
            <a:off x="9635319" y="3093489"/>
            <a:ext cx="1986839" cy="369332"/>
          </a:xfrm>
          <a:prstGeom prst="rect">
            <a:avLst/>
          </a:prstGeom>
          <a:noFill/>
        </p:spPr>
        <p:txBody>
          <a:bodyPr wrap="square">
            <a:spAutoFit/>
          </a:bodyPr>
          <a:lstStyle/>
          <a:p>
            <a:r>
              <a:rPr lang="et-EE" sz="1800" b="1" dirty="0"/>
              <a:t>Point de </a:t>
            </a:r>
            <a:r>
              <a:rPr lang="nl-NL" sz="1800" b="1" dirty="0"/>
              <a:t>satiété</a:t>
            </a:r>
            <a:endParaRPr lang="fr-FR" dirty="0"/>
          </a:p>
        </p:txBody>
      </p:sp>
      <p:sp>
        <p:nvSpPr>
          <p:cNvPr id="7" name="Date Placeholder 6">
            <a:extLst>
              <a:ext uri="{FF2B5EF4-FFF2-40B4-BE49-F238E27FC236}">
                <a16:creationId xmlns:a16="http://schemas.microsoft.com/office/drawing/2014/main" id="{E99C95C2-5FE0-D2C7-5DB0-EB6E63630594}"/>
              </a:ext>
            </a:extLst>
          </p:cNvPr>
          <p:cNvSpPr>
            <a:spLocks noGrp="1"/>
          </p:cNvSpPr>
          <p:nvPr>
            <p:ph type="dt" sz="half" idx="10"/>
          </p:nvPr>
        </p:nvSpPr>
        <p:spPr/>
        <p:txBody>
          <a:bodyPr/>
          <a:lstStyle/>
          <a:p>
            <a:fld id="{485D3BF4-6F14-462F-BCDB-016224F5427D}" type="datetime1">
              <a:rPr lang="fr-FR" smtClean="0"/>
              <a:t>29/12/2023</a:t>
            </a:fld>
            <a:endParaRPr lang="en-US" dirty="0"/>
          </a:p>
        </p:txBody>
      </p:sp>
      <p:sp>
        <p:nvSpPr>
          <p:cNvPr id="8" name="Slide Number Placeholder 7">
            <a:extLst>
              <a:ext uri="{FF2B5EF4-FFF2-40B4-BE49-F238E27FC236}">
                <a16:creationId xmlns:a16="http://schemas.microsoft.com/office/drawing/2014/main" id="{CE7C655B-C057-D382-3AF3-FB507BA516B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21687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DFE7-4ECB-3020-41D8-4D9E78F80E16}"/>
              </a:ext>
            </a:extLst>
          </p:cNvPr>
          <p:cNvSpPr>
            <a:spLocks noGrp="1"/>
          </p:cNvSpPr>
          <p:nvPr>
            <p:ph type="title"/>
          </p:nvPr>
        </p:nvSpPr>
        <p:spPr>
          <a:xfrm>
            <a:off x="1616764" y="946778"/>
            <a:ext cx="9715569" cy="709744"/>
          </a:xfrm>
        </p:spPr>
        <p:txBody>
          <a:bodyPr>
            <a:normAutofit/>
          </a:bodyPr>
          <a:lstStyle/>
          <a:p>
            <a:r>
              <a:rPr lang="fr-FR" sz="2000" b="1" dirty="0">
                <a:solidFill>
                  <a:srgbClr val="FF0000"/>
                </a:solidFill>
              </a:rPr>
              <a:t>Description de la courbe:</a:t>
            </a:r>
            <a:br>
              <a:rPr lang="fr-FR" sz="2000" b="1" dirty="0">
                <a:solidFill>
                  <a:srgbClr val="FF0000"/>
                </a:solidFill>
              </a:rPr>
            </a:br>
            <a:endParaRPr lang="fr-FR" sz="2000" b="1" dirty="0">
              <a:solidFill>
                <a:srgbClr val="FF0000"/>
              </a:solidFill>
            </a:endParaRPr>
          </a:p>
        </p:txBody>
      </p:sp>
      <p:sp>
        <p:nvSpPr>
          <p:cNvPr id="14" name="Content Placeholder 13">
            <a:extLst>
              <a:ext uri="{FF2B5EF4-FFF2-40B4-BE49-F238E27FC236}">
                <a16:creationId xmlns:a16="http://schemas.microsoft.com/office/drawing/2014/main" id="{6FF15628-3DFC-6FB4-A867-8DF72EE5B185}"/>
              </a:ext>
            </a:extLst>
          </p:cNvPr>
          <p:cNvSpPr>
            <a:spLocks noGrp="1"/>
          </p:cNvSpPr>
          <p:nvPr>
            <p:ph idx="1"/>
          </p:nvPr>
        </p:nvSpPr>
        <p:spPr>
          <a:xfrm>
            <a:off x="1126435" y="1656522"/>
            <a:ext cx="10378177" cy="4890052"/>
          </a:xfrm>
        </p:spPr>
        <p:txBody>
          <a:bodyPr>
            <a:normAutofit/>
          </a:bodyPr>
          <a:lstStyle/>
          <a:p>
            <a:pPr algn="just"/>
            <a:r>
              <a:rPr lang="et-EE" sz="2200" dirty="0"/>
              <a:t>D’apr</a:t>
            </a:r>
            <a:r>
              <a:rPr lang="fr-FR" sz="2200" dirty="0"/>
              <a:t>é</a:t>
            </a:r>
            <a:r>
              <a:rPr lang="et-EE" sz="2200" dirty="0"/>
              <a:t>s le graphe on observe que la courbe de l’utilit</a:t>
            </a:r>
            <a:r>
              <a:rPr lang="fr-FR" sz="2200" dirty="0"/>
              <a:t>é</a:t>
            </a:r>
            <a:r>
              <a:rPr lang="et-EE" sz="2200" dirty="0"/>
              <a:t> marginale </a:t>
            </a:r>
            <a:r>
              <a:rPr lang="et-EE" sz="2200" b="1" dirty="0"/>
              <a:t>Um</a:t>
            </a:r>
            <a:r>
              <a:rPr lang="et-EE" sz="2200" dirty="0"/>
              <a:t> est d</a:t>
            </a:r>
            <a:r>
              <a:rPr lang="fr-FR" sz="2200" dirty="0"/>
              <a:t>é</a:t>
            </a:r>
            <a:r>
              <a:rPr lang="et-EE" sz="2200" dirty="0"/>
              <a:t>croissante.</a:t>
            </a:r>
          </a:p>
          <a:p>
            <a:pPr algn="just"/>
            <a:r>
              <a:rPr lang="et-EE" sz="2200" dirty="0"/>
              <a:t>L’utilit</a:t>
            </a:r>
            <a:r>
              <a:rPr lang="fr-FR" sz="2200" dirty="0"/>
              <a:t>é</a:t>
            </a:r>
            <a:r>
              <a:rPr lang="et-EE" sz="2200" dirty="0"/>
              <a:t> marginale </a:t>
            </a:r>
            <a:r>
              <a:rPr lang="et-EE" sz="2200" b="1" dirty="0"/>
              <a:t>Um</a:t>
            </a:r>
            <a:r>
              <a:rPr lang="et-EE" sz="2200" dirty="0"/>
              <a:t>  est nulle au ponit X=4, dans ce point l</a:t>
            </a:r>
            <a:r>
              <a:rPr lang="fr-FR" sz="2200" dirty="0">
                <a:solidFill>
                  <a:schemeClr val="tx1"/>
                </a:solidFill>
              </a:rPr>
              <a:t>à</a:t>
            </a:r>
            <a:r>
              <a:rPr lang="et-EE" sz="2200" dirty="0">
                <a:solidFill>
                  <a:schemeClr val="tx1"/>
                </a:solidFill>
              </a:rPr>
              <a:t> l’utilit</a:t>
            </a:r>
            <a:r>
              <a:rPr lang="fr-FR" sz="2200" dirty="0"/>
              <a:t>é</a:t>
            </a:r>
            <a:r>
              <a:rPr lang="et-EE" sz="2200" dirty="0"/>
              <a:t> Totale attient le maximum, ce point s’appelle le point de </a:t>
            </a:r>
            <a:r>
              <a:rPr lang="et-EE" sz="2200" dirty="0">
                <a:solidFill>
                  <a:srgbClr val="FF0000"/>
                </a:solidFill>
              </a:rPr>
              <a:t>sati</a:t>
            </a:r>
            <a:r>
              <a:rPr lang="fr-FR" sz="2200" dirty="0">
                <a:solidFill>
                  <a:srgbClr val="FF0000"/>
                </a:solidFill>
              </a:rPr>
              <a:t>é</a:t>
            </a:r>
            <a:r>
              <a:rPr lang="et-EE" sz="2200" dirty="0">
                <a:solidFill>
                  <a:srgbClr val="FF0000"/>
                </a:solidFill>
              </a:rPr>
              <a:t>t</a:t>
            </a:r>
            <a:r>
              <a:rPr lang="fr-FR" sz="2200" dirty="0">
                <a:solidFill>
                  <a:srgbClr val="FF0000"/>
                </a:solidFill>
              </a:rPr>
              <a:t>é</a:t>
            </a:r>
            <a:r>
              <a:rPr lang="et-EE" sz="2200" dirty="0">
                <a:solidFill>
                  <a:srgbClr val="FF0000"/>
                </a:solidFill>
              </a:rPr>
              <a:t>.</a:t>
            </a:r>
            <a:r>
              <a:rPr lang="et-EE" sz="2200" dirty="0">
                <a:solidFill>
                  <a:schemeClr val="tx1"/>
                </a:solidFill>
              </a:rPr>
              <a:t>c-</a:t>
            </a:r>
            <a:r>
              <a:rPr lang="fr-FR" sz="2200" dirty="0">
                <a:solidFill>
                  <a:schemeClr val="tx1"/>
                </a:solidFill>
              </a:rPr>
              <a:t>à</a:t>
            </a:r>
            <a:r>
              <a:rPr lang="et-EE" sz="2200" dirty="0">
                <a:solidFill>
                  <a:schemeClr val="tx1"/>
                </a:solidFill>
              </a:rPr>
              <a:t>-d le point ou la quantit</a:t>
            </a:r>
            <a:r>
              <a:rPr lang="fr-FR" sz="2200" dirty="0"/>
              <a:t>é</a:t>
            </a:r>
            <a:r>
              <a:rPr lang="et-EE" sz="2200" dirty="0"/>
              <a:t> du bien X qu’elle procure au consommateure la plus haute satisfaction.</a:t>
            </a:r>
            <a:endParaRPr lang="et-EE" sz="2200" dirty="0">
              <a:solidFill>
                <a:srgbClr val="FF0000"/>
              </a:solidFill>
            </a:endParaRPr>
          </a:p>
          <a:p>
            <a:pPr marL="0" indent="0">
              <a:buNone/>
            </a:pPr>
            <a:r>
              <a:rPr lang="et-EE" sz="2200" dirty="0">
                <a:solidFill>
                  <a:schemeClr val="tx1"/>
                </a:solidFill>
              </a:rPr>
              <a:t>Cela traduit par un loi s’appelle la loi des utilit</a:t>
            </a:r>
            <a:r>
              <a:rPr lang="fr-FR" sz="2200" dirty="0"/>
              <a:t>é</a:t>
            </a:r>
            <a:r>
              <a:rPr lang="et-EE" sz="2200" dirty="0">
                <a:solidFill>
                  <a:schemeClr val="tx1"/>
                </a:solidFill>
              </a:rPr>
              <a:t> marginale d</a:t>
            </a:r>
            <a:r>
              <a:rPr lang="fr-FR" sz="2200" dirty="0"/>
              <a:t>é</a:t>
            </a:r>
            <a:r>
              <a:rPr lang="et-EE" sz="2200" dirty="0">
                <a:solidFill>
                  <a:schemeClr val="tx1"/>
                </a:solidFill>
              </a:rPr>
              <a:t>croissante.</a:t>
            </a:r>
          </a:p>
          <a:p>
            <a:pPr marL="0" indent="0">
              <a:buNone/>
            </a:pPr>
            <a:r>
              <a:rPr lang="et-EE" sz="2200" b="1" dirty="0">
                <a:solidFill>
                  <a:srgbClr val="FF0000"/>
                </a:solidFill>
              </a:rPr>
              <a:t>loi des utilit</a:t>
            </a:r>
            <a:r>
              <a:rPr lang="fr-FR" sz="2200" b="1" dirty="0">
                <a:solidFill>
                  <a:srgbClr val="FF0000"/>
                </a:solidFill>
              </a:rPr>
              <a:t>é</a:t>
            </a:r>
            <a:r>
              <a:rPr lang="et-EE" sz="2200" b="1" dirty="0">
                <a:solidFill>
                  <a:srgbClr val="FF0000"/>
                </a:solidFill>
              </a:rPr>
              <a:t> marginale d</a:t>
            </a:r>
            <a:r>
              <a:rPr lang="fr-FR" sz="2200" b="1" dirty="0">
                <a:solidFill>
                  <a:srgbClr val="FF0000"/>
                </a:solidFill>
              </a:rPr>
              <a:t>é</a:t>
            </a:r>
            <a:r>
              <a:rPr lang="et-EE" sz="2200" b="1" dirty="0">
                <a:solidFill>
                  <a:srgbClr val="FF0000"/>
                </a:solidFill>
              </a:rPr>
              <a:t>croissante</a:t>
            </a:r>
            <a:r>
              <a:rPr lang="et-EE" sz="2200" dirty="0">
                <a:solidFill>
                  <a:srgbClr val="FF0000"/>
                </a:solidFill>
              </a:rPr>
              <a:t>.</a:t>
            </a:r>
          </a:p>
          <a:p>
            <a:pPr marL="0" indent="0" algn="just">
              <a:buNone/>
            </a:pPr>
            <a:r>
              <a:rPr lang="et-EE" sz="2200" dirty="0"/>
              <a:t>Les </a:t>
            </a:r>
            <a:r>
              <a:rPr lang="et-EE" sz="2200" dirty="0">
                <a:solidFill>
                  <a:schemeClr val="tx1"/>
                </a:solidFill>
              </a:rPr>
              <a:t>utilit</a:t>
            </a:r>
            <a:r>
              <a:rPr lang="fr-FR" sz="2200" dirty="0"/>
              <a:t>é</a:t>
            </a:r>
            <a:r>
              <a:rPr lang="et-EE" sz="2200" dirty="0"/>
              <a:t> marginale procur</a:t>
            </a:r>
            <a:r>
              <a:rPr lang="fr-FR" sz="2200" dirty="0"/>
              <a:t>é</a:t>
            </a:r>
            <a:r>
              <a:rPr lang="et-EE" sz="2200" dirty="0"/>
              <a:t>es par la consommation d’une unit</a:t>
            </a:r>
            <a:r>
              <a:rPr lang="fr-FR" sz="2200" dirty="0"/>
              <a:t>é</a:t>
            </a:r>
            <a:r>
              <a:rPr lang="et-EE" sz="2200" dirty="0"/>
              <a:t> supl</a:t>
            </a:r>
            <a:r>
              <a:rPr lang="fr-FR" sz="2200" dirty="0"/>
              <a:t>é</a:t>
            </a:r>
            <a:r>
              <a:rPr lang="et-EE" sz="2200" dirty="0"/>
              <a:t>mentaire de bien X diminent progressivement et devient nulle au point  de sati</a:t>
            </a:r>
            <a:r>
              <a:rPr lang="fr-FR" sz="2200" dirty="0"/>
              <a:t>é</a:t>
            </a:r>
            <a:r>
              <a:rPr lang="et-EE" sz="2200" dirty="0"/>
              <a:t>t</a:t>
            </a:r>
            <a:r>
              <a:rPr lang="fr-FR" sz="2200" dirty="0"/>
              <a:t>é</a:t>
            </a:r>
            <a:r>
              <a:rPr lang="et-EE" sz="2200" dirty="0"/>
              <a:t>.</a:t>
            </a:r>
            <a:endParaRPr lang="et-EE" sz="2200" dirty="0">
              <a:solidFill>
                <a:schemeClr val="tx1"/>
              </a:solidFill>
            </a:endParaRPr>
          </a:p>
        </p:txBody>
      </p:sp>
      <p:sp>
        <p:nvSpPr>
          <p:cNvPr id="6" name="Date Placeholder 5">
            <a:extLst>
              <a:ext uri="{FF2B5EF4-FFF2-40B4-BE49-F238E27FC236}">
                <a16:creationId xmlns:a16="http://schemas.microsoft.com/office/drawing/2014/main" id="{FB5BB7B1-C89A-2A43-C533-E3F16462E943}"/>
              </a:ext>
            </a:extLst>
          </p:cNvPr>
          <p:cNvSpPr>
            <a:spLocks noGrp="1"/>
          </p:cNvSpPr>
          <p:nvPr>
            <p:ph type="dt" sz="half" idx="10"/>
          </p:nvPr>
        </p:nvSpPr>
        <p:spPr/>
        <p:txBody>
          <a:bodyPr/>
          <a:lstStyle/>
          <a:p>
            <a:fld id="{8F1CCAF6-617A-4B9B-AD5A-BF6E130DFE77}" type="datetime1">
              <a:rPr lang="fr-FR" smtClean="0"/>
              <a:t>29/12/2023</a:t>
            </a:fld>
            <a:endParaRPr lang="en-US" dirty="0"/>
          </a:p>
        </p:txBody>
      </p:sp>
      <p:sp>
        <p:nvSpPr>
          <p:cNvPr id="7" name="Slide Number Placeholder 6">
            <a:extLst>
              <a:ext uri="{FF2B5EF4-FFF2-40B4-BE49-F238E27FC236}">
                <a16:creationId xmlns:a16="http://schemas.microsoft.com/office/drawing/2014/main" id="{913D2A91-DBFF-7719-B002-9AD70CB693B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99103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barn(inVertical)">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barn(inVertical)">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barn(inVertical)">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barn(inVertical)">
                                      <p:cBhvr>
                                        <p:cTn id="27" dur="500"/>
                                        <p:tgtEl>
                                          <p:spTgt spid="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barn(inVertical)">
                                      <p:cBhvr>
                                        <p:cTn id="32"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787C-8066-C19F-BC90-7C2820D05D62}"/>
              </a:ext>
            </a:extLst>
          </p:cNvPr>
          <p:cNvSpPr>
            <a:spLocks noGrp="1"/>
          </p:cNvSpPr>
          <p:nvPr>
            <p:ph type="title"/>
          </p:nvPr>
        </p:nvSpPr>
        <p:spPr>
          <a:xfrm>
            <a:off x="1666392" y="847935"/>
            <a:ext cx="9535075" cy="1192695"/>
          </a:xfrm>
        </p:spPr>
        <p:txBody>
          <a:bodyPr>
            <a:normAutofit fontScale="90000"/>
          </a:bodyPr>
          <a:lstStyle/>
          <a:p>
            <a:r>
              <a:rPr lang="fr-FR" sz="3600" b="1" dirty="0">
                <a:solidFill>
                  <a:srgbClr val="FF0000"/>
                </a:solidFill>
              </a:rPr>
              <a:t>l’équilibre du consommateur</a:t>
            </a:r>
            <a:br>
              <a:rPr lang="et-EE" sz="3600" dirty="0">
                <a:solidFill>
                  <a:srgbClr val="C00000"/>
                </a:solidFill>
              </a:rPr>
            </a:br>
            <a:r>
              <a:rPr lang="fr-FR" sz="2700" dirty="0">
                <a:solidFill>
                  <a:srgbClr val="FF0000"/>
                </a:solidFill>
              </a:rPr>
              <a:t>Définition</a:t>
            </a:r>
            <a:br>
              <a:rPr lang="fr-FR" sz="3600" dirty="0">
                <a:solidFill>
                  <a:srgbClr val="FFC000"/>
                </a:solidFill>
              </a:rPr>
            </a:br>
            <a:endParaRPr lang="fr-FR"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1C40FC-1935-0387-62F5-193D12DE474D}"/>
                  </a:ext>
                </a:extLst>
              </p:cNvPr>
              <p:cNvSpPr>
                <a:spLocks noGrp="1"/>
              </p:cNvSpPr>
              <p:nvPr>
                <p:ph idx="1"/>
              </p:nvPr>
            </p:nvSpPr>
            <p:spPr>
              <a:xfrm>
                <a:off x="1272209" y="1815547"/>
                <a:ext cx="10323443" cy="4908809"/>
              </a:xfrm>
            </p:spPr>
            <p:txBody>
              <a:bodyPr>
                <a:normAutofit lnSpcReduction="10000"/>
              </a:bodyPr>
              <a:lstStyle/>
              <a:p>
                <a:pPr marL="0" indent="0">
                  <a:buNone/>
                </a:pPr>
                <a:r>
                  <a:rPr lang="et-EE" sz="2200" dirty="0"/>
                  <a:t>Le consommateur peut attiendre son </a:t>
                </a:r>
                <a:r>
                  <a:rPr lang="fr-FR" sz="2200" dirty="0"/>
                  <a:t>é</a:t>
                </a:r>
                <a:r>
                  <a:rPr lang="et-EE" sz="2200" dirty="0"/>
                  <a:t>quilibre </a:t>
                </a:r>
                <a:r>
                  <a:rPr lang="et-EE" sz="2200" dirty="0">
                    <a:solidFill>
                      <a:schemeClr val="tx1"/>
                    </a:solidFill>
                  </a:rPr>
                  <a:t>c-</a:t>
                </a:r>
                <a:r>
                  <a:rPr lang="fr-FR" sz="2200" dirty="0">
                    <a:solidFill>
                      <a:schemeClr val="tx1"/>
                    </a:solidFill>
                  </a:rPr>
                  <a:t>à</a:t>
                </a:r>
                <a:r>
                  <a:rPr lang="et-EE" sz="2200" dirty="0">
                    <a:solidFill>
                      <a:schemeClr val="tx1"/>
                    </a:solidFill>
                  </a:rPr>
                  <a:t>-d</a:t>
                </a:r>
                <a:r>
                  <a:rPr lang="et-EE" sz="2200" dirty="0"/>
                  <a:t> les quantit</a:t>
                </a:r>
                <a:r>
                  <a:rPr lang="fr-FR" sz="2200" dirty="0"/>
                  <a:t>é</a:t>
                </a:r>
                <a:r>
                  <a:rPr lang="et-EE" sz="2200" dirty="0"/>
                  <a:t> des bien X et Y qui satisfait leur besoin (maximation d’utilit</a:t>
                </a:r>
                <a:r>
                  <a:rPr lang="fr-FR" sz="2200" dirty="0"/>
                  <a:t>é</a:t>
                </a:r>
                <a:r>
                  <a:rPr lang="et-EE" sz="2200" dirty="0"/>
                  <a:t>).</a:t>
                </a:r>
              </a:p>
              <a:p>
                <a:pPr marL="0" indent="0" algn="l">
                  <a:buNone/>
                </a:pPr>
                <a:r>
                  <a:rPr lang="fr-FR" sz="2200" dirty="0">
                    <a:solidFill>
                      <a:schemeClr val="tx1"/>
                    </a:solidFill>
                  </a:rPr>
                  <a:t>Les deux conditions d’équilibre du consommateur sont:</a:t>
                </a:r>
                <a:endParaRPr lang="et-EE" sz="2200" dirty="0">
                  <a:solidFill>
                    <a:schemeClr val="tx1"/>
                  </a:solidFill>
                </a:endParaRPr>
              </a:p>
              <a:p>
                <a:pPr marL="0" indent="0" algn="l">
                  <a:buNone/>
                </a:pPr>
                <a:endParaRPr lang="fr-FR" sz="2200" dirty="0">
                  <a:solidFill>
                    <a:schemeClr val="tx1"/>
                  </a:solidFill>
                </a:endParaRPr>
              </a:p>
              <a:p>
                <a:pPr marL="0" indent="0" algn="l">
                  <a:buNone/>
                </a:pPr>
                <a14:m>
                  <m:oMathPara xmlns:m="http://schemas.openxmlformats.org/officeDocument/2006/math">
                    <m:oMathParaPr>
                      <m:jc m:val="centerGroup"/>
                    </m:oMathParaPr>
                    <m:oMath xmlns:m="http://schemas.openxmlformats.org/officeDocument/2006/math">
                      <m:d>
                        <m:dPr>
                          <m:begChr m:val="{"/>
                          <m:endChr m:val=""/>
                          <m:ctrlPr>
                            <a:rPr lang="nl-NL" sz="2200" i="1" smtClean="0">
                              <a:solidFill>
                                <a:srgbClr val="292934"/>
                              </a:solidFill>
                              <a:latin typeface="Cambria Math" panose="02040503050406030204" pitchFamily="18" charset="0"/>
                            </a:rPr>
                          </m:ctrlPr>
                        </m:dPr>
                        <m:e>
                          <m:eqArr>
                            <m:eqArrPr>
                              <m:ctrlPr>
                                <a:rPr lang="nl-NL" sz="2200" b="1" i="1" dirty="0" smtClean="0">
                                  <a:solidFill>
                                    <a:srgbClr val="292934"/>
                                  </a:solidFill>
                                  <a:latin typeface="Cambria Math" panose="02040503050406030204" pitchFamily="18" charset="0"/>
                                </a:rPr>
                              </m:ctrlPr>
                            </m:eqArrPr>
                            <m:e>
                              <m:r>
                                <m:rPr>
                                  <m:nor/>
                                </m:rPr>
                                <a:rPr lang="fr-FR" sz="2200" b="1"/>
                                <m:t>La</m:t>
                              </m:r>
                              <m:r>
                                <m:rPr>
                                  <m:nor/>
                                </m:rPr>
                                <a:rPr lang="fr-FR" sz="2200" b="1"/>
                                <m:t> </m:t>
                              </m:r>
                              <m:r>
                                <m:rPr>
                                  <m:nor/>
                                </m:rPr>
                                <a:rPr lang="fr-FR" sz="2200" b="1"/>
                                <m:t>condition</m:t>
                              </m:r>
                              <m:r>
                                <m:rPr>
                                  <m:nor/>
                                </m:rPr>
                                <a:rPr lang="fr-FR" sz="2200" b="1"/>
                                <m:t> </m:t>
                              </m:r>
                              <m:r>
                                <m:rPr>
                                  <m:nor/>
                                </m:rPr>
                                <a:rPr lang="fr-FR" sz="2200" b="1"/>
                                <m:t>d</m:t>
                              </m:r>
                              <m:r>
                                <m:rPr>
                                  <m:nor/>
                                </m:rPr>
                                <a:rPr lang="fr-FR" sz="2200" b="1"/>
                                <m:t>’é</m:t>
                              </m:r>
                              <m:r>
                                <m:rPr>
                                  <m:nor/>
                                </m:rPr>
                                <a:rPr lang="fr-FR" sz="2200" b="1"/>
                                <m:t>quilibre</m:t>
                              </m:r>
                              <m:r>
                                <a:rPr lang="fr-FR" sz="2200" b="1" i="1" smtClean="0">
                                  <a:latin typeface="Cambria Math"/>
                                </a:rPr>
                                <m:t>: </m:t>
                              </m:r>
                              <m:f>
                                <m:fPr>
                                  <m:ctrlPr>
                                    <a:rPr lang="nl-NL" sz="2200" b="1" i="1">
                                      <a:solidFill>
                                        <a:srgbClr val="292934"/>
                                      </a:solidFill>
                                      <a:latin typeface="Cambria Math" panose="02040503050406030204" pitchFamily="18" charset="0"/>
                                    </a:rPr>
                                  </m:ctrlPr>
                                </m:fPr>
                                <m:num>
                                  <m:r>
                                    <m:rPr>
                                      <m:nor/>
                                    </m:rPr>
                                    <a:rPr lang="nl-NL" sz="2200" b="1" dirty="0">
                                      <a:solidFill>
                                        <a:srgbClr val="292934"/>
                                      </a:solidFill>
                                      <a:latin typeface="Arial"/>
                                    </a:rPr>
                                    <m:t>Umx</m:t>
                                  </m:r>
                                </m:num>
                                <m:den>
                                  <m:r>
                                    <m:rPr>
                                      <m:nor/>
                                    </m:rPr>
                                    <a:rPr lang="nl-NL" sz="2200" b="1" dirty="0">
                                      <a:solidFill>
                                        <a:srgbClr val="292934"/>
                                      </a:solidFill>
                                      <a:latin typeface="Arial"/>
                                    </a:rPr>
                                    <m:t>Px</m:t>
                                  </m:r>
                                </m:den>
                              </m:f>
                              <m:r>
                                <a:rPr lang="nl-NL" sz="2200" b="1" i="1" dirty="0">
                                  <a:solidFill>
                                    <a:srgbClr val="292934"/>
                                  </a:solidFill>
                                  <a:latin typeface="Cambria Math"/>
                                </a:rPr>
                                <m:t>=</m:t>
                              </m:r>
                              <m:f>
                                <m:fPr>
                                  <m:ctrlPr>
                                    <a:rPr lang="nl-NL" sz="2200" b="1" i="1">
                                      <a:solidFill>
                                        <a:srgbClr val="292934"/>
                                      </a:solidFill>
                                      <a:latin typeface="Cambria Math" panose="02040503050406030204" pitchFamily="18" charset="0"/>
                                    </a:rPr>
                                  </m:ctrlPr>
                                </m:fPr>
                                <m:num>
                                  <m:r>
                                    <m:rPr>
                                      <m:nor/>
                                    </m:rPr>
                                    <a:rPr lang="nl-NL" sz="2200" b="1" dirty="0">
                                      <a:solidFill>
                                        <a:srgbClr val="292934"/>
                                      </a:solidFill>
                                      <a:latin typeface="Arial"/>
                                    </a:rPr>
                                    <m:t>Um</m:t>
                                  </m:r>
                                  <m:r>
                                    <a:rPr lang="nl-NL" sz="2200" b="1" i="1" dirty="0">
                                      <a:solidFill>
                                        <a:srgbClr val="292934"/>
                                      </a:solidFill>
                                      <a:latin typeface="Cambria Math"/>
                                    </a:rPr>
                                    <m:t>𝒚</m:t>
                                  </m:r>
                                </m:num>
                                <m:den>
                                  <m:r>
                                    <m:rPr>
                                      <m:nor/>
                                    </m:rPr>
                                    <a:rPr lang="nl-NL" sz="2200" b="1" dirty="0">
                                      <a:solidFill>
                                        <a:srgbClr val="292934"/>
                                      </a:solidFill>
                                      <a:latin typeface="Arial"/>
                                    </a:rPr>
                                    <m:t>P</m:t>
                                  </m:r>
                                  <m:r>
                                    <a:rPr lang="nl-NL" sz="2200" b="1" i="1" dirty="0">
                                      <a:solidFill>
                                        <a:srgbClr val="292934"/>
                                      </a:solidFill>
                                      <a:latin typeface="Cambria Math"/>
                                    </a:rPr>
                                    <m:t>𝒚</m:t>
                                  </m:r>
                                </m:den>
                              </m:f>
                            </m:e>
                            <m:e>
                              <m:r>
                                <m:rPr>
                                  <m:nor/>
                                </m:rPr>
                                <a:rPr lang="fr-FR" sz="2200" b="1" i="0" dirty="0" smtClean="0">
                                  <a:solidFill>
                                    <a:srgbClr val="292934"/>
                                  </a:solidFill>
                                  <a:latin typeface="Cambria Math"/>
                                </a:rPr>
                                <m:t>       </m:t>
                              </m:r>
                              <m:r>
                                <m:rPr>
                                  <m:nor/>
                                </m:rPr>
                                <a:rPr lang="fr-FR" sz="2200" b="1"/>
                                <m:t>La</m:t>
                              </m:r>
                              <m:r>
                                <m:rPr>
                                  <m:nor/>
                                </m:rPr>
                                <a:rPr lang="fr-FR" sz="2200" b="1"/>
                                <m:t> </m:t>
                              </m:r>
                              <m:r>
                                <m:rPr>
                                  <m:nor/>
                                </m:rPr>
                                <a:rPr lang="fr-FR" sz="2200" b="1"/>
                                <m:t>contrainte</m:t>
                              </m:r>
                              <m:r>
                                <m:rPr>
                                  <m:nor/>
                                </m:rPr>
                                <a:rPr lang="fr-FR" sz="2200" b="1"/>
                                <m:t> </m:t>
                              </m:r>
                              <m:r>
                                <m:rPr>
                                  <m:nor/>
                                </m:rPr>
                                <a:rPr lang="fr-FR" sz="2200" b="1"/>
                                <m:t>budg</m:t>
                              </m:r>
                              <m:r>
                                <m:rPr>
                                  <m:nor/>
                                </m:rPr>
                                <a:rPr lang="fr-FR" sz="2200" b="1"/>
                                <m:t>é</m:t>
                              </m:r>
                              <m:r>
                                <m:rPr>
                                  <m:nor/>
                                </m:rPr>
                                <a:rPr lang="fr-FR" sz="2200" b="1"/>
                                <m:t>taire</m:t>
                              </m:r>
                              <m:r>
                                <m:rPr>
                                  <m:nor/>
                                </m:rPr>
                                <a:rPr lang="fr-FR" sz="2200" b="1" i="0" smtClean="0"/>
                                <m:t>: </m:t>
                              </m:r>
                              <m:r>
                                <m:rPr>
                                  <m:nor/>
                                </m:rPr>
                                <a:rPr lang="nl-NL" sz="2200" b="1" dirty="0">
                                  <a:solidFill>
                                    <a:srgbClr val="292934"/>
                                  </a:solidFill>
                                  <a:latin typeface="Arial"/>
                                </a:rPr>
                                <m:t>R</m:t>
                              </m:r>
                              <m:r>
                                <m:rPr>
                                  <m:nor/>
                                </m:rPr>
                                <a:rPr lang="nl-NL" sz="2200" b="1" dirty="0">
                                  <a:solidFill>
                                    <a:srgbClr val="292934"/>
                                  </a:solidFill>
                                  <a:latin typeface="Arial"/>
                                </a:rPr>
                                <m:t> = </m:t>
                              </m:r>
                              <m:r>
                                <m:rPr>
                                  <m:nor/>
                                </m:rPr>
                                <a:rPr lang="nl-NL" sz="2200" b="1" dirty="0">
                                  <a:solidFill>
                                    <a:srgbClr val="292934"/>
                                  </a:solidFill>
                                  <a:latin typeface="Arial"/>
                                </a:rPr>
                                <m:t>x</m:t>
                              </m:r>
                              <m:r>
                                <m:rPr>
                                  <m:nor/>
                                </m:rPr>
                                <a:rPr lang="nl-NL" sz="2200" b="1" dirty="0">
                                  <a:solidFill>
                                    <a:srgbClr val="292934"/>
                                  </a:solidFill>
                                  <a:latin typeface="Arial"/>
                                </a:rPr>
                                <m:t>.</m:t>
                              </m:r>
                              <m:r>
                                <m:rPr>
                                  <m:nor/>
                                </m:rPr>
                                <a:rPr lang="nl-NL" sz="2200" b="1" dirty="0">
                                  <a:solidFill>
                                    <a:srgbClr val="292934"/>
                                  </a:solidFill>
                                  <a:latin typeface="Arial"/>
                                </a:rPr>
                                <m:t>Px</m:t>
                              </m:r>
                              <m:r>
                                <m:rPr>
                                  <m:nor/>
                                </m:rPr>
                                <a:rPr lang="nl-NL" sz="2200" b="1" dirty="0">
                                  <a:solidFill>
                                    <a:srgbClr val="292934"/>
                                  </a:solidFill>
                                  <a:latin typeface="Arial"/>
                                </a:rPr>
                                <m:t> + </m:t>
                              </m:r>
                              <m:r>
                                <m:rPr>
                                  <m:nor/>
                                </m:rPr>
                                <a:rPr lang="nl-NL" sz="2200" b="1" dirty="0">
                                  <a:solidFill>
                                    <a:srgbClr val="292934"/>
                                  </a:solidFill>
                                  <a:latin typeface="Arial"/>
                                </a:rPr>
                                <m:t>y</m:t>
                              </m:r>
                              <m:r>
                                <m:rPr>
                                  <m:nor/>
                                </m:rPr>
                                <a:rPr lang="nl-NL" sz="2200" b="1" dirty="0">
                                  <a:solidFill>
                                    <a:srgbClr val="292934"/>
                                  </a:solidFill>
                                  <a:latin typeface="Arial"/>
                                </a:rPr>
                                <m:t>.</m:t>
                              </m:r>
                              <m:r>
                                <m:rPr>
                                  <m:nor/>
                                </m:rPr>
                                <a:rPr lang="nl-NL" sz="2200" b="1" dirty="0">
                                  <a:solidFill>
                                    <a:srgbClr val="292934"/>
                                  </a:solidFill>
                                  <a:latin typeface="Arial"/>
                                </a:rPr>
                                <m:t>Py</m:t>
                              </m:r>
                              <m:r>
                                <m:rPr>
                                  <m:nor/>
                                </m:rPr>
                                <a:rPr lang="fr-FR" sz="2200" b="1" dirty="0">
                                  <a:solidFill>
                                    <a:srgbClr val="292934"/>
                                  </a:solidFill>
                                  <a:latin typeface="Arial"/>
                                </a:rPr>
                                <m:t> </m:t>
                              </m:r>
                            </m:e>
                          </m:eqArr>
                          <m:r>
                            <a:rPr lang="fr-FR" sz="2200" b="0" i="1" dirty="0" smtClean="0">
                              <a:solidFill>
                                <a:srgbClr val="292934"/>
                              </a:solidFill>
                              <a:latin typeface="Cambria Math"/>
                            </a:rPr>
                            <m:t>  </m:t>
                          </m:r>
                        </m:e>
                      </m:d>
                      <m:r>
                        <a:rPr lang="fr-FR" sz="2200" b="0" i="1" dirty="0" smtClean="0">
                          <a:solidFill>
                            <a:srgbClr val="292934"/>
                          </a:solidFill>
                          <a:latin typeface="Cambria Math"/>
                        </a:rPr>
                        <m:t> </m:t>
                      </m:r>
                    </m:oMath>
                  </m:oMathPara>
                </a14:m>
                <a:endParaRPr lang="et-EE" sz="2200" dirty="0">
                  <a:solidFill>
                    <a:schemeClr val="tx1"/>
                  </a:solidFill>
                </a:endParaRPr>
              </a:p>
              <a:p>
                <a:pPr marL="0" indent="0" algn="l">
                  <a:buNone/>
                </a:pPr>
                <a:r>
                  <a:rPr lang="et-EE" sz="2200" dirty="0">
                    <a:solidFill>
                      <a:schemeClr val="tx1"/>
                    </a:solidFill>
                  </a:rPr>
                  <a:t>Avec : </a:t>
                </a:r>
                <a:r>
                  <a:rPr lang="et-EE" sz="2200" b="1" dirty="0">
                    <a:solidFill>
                      <a:schemeClr val="tx1"/>
                    </a:solidFill>
                  </a:rPr>
                  <a:t>Umx</a:t>
                </a:r>
                <a:r>
                  <a:rPr lang="et-EE" sz="2200" dirty="0">
                    <a:solidFill>
                      <a:schemeClr val="tx1"/>
                    </a:solidFill>
                  </a:rPr>
                  <a:t> l</a:t>
                </a:r>
                <a:r>
                  <a:rPr lang="et-EE" sz="2200" dirty="0"/>
                  <a:t>’utilit</a:t>
                </a:r>
                <a:r>
                  <a:rPr lang="fr-FR" sz="2200" dirty="0"/>
                  <a:t>é</a:t>
                </a:r>
                <a:r>
                  <a:rPr lang="et-EE" sz="2200" dirty="0"/>
                  <a:t> totale de bien X                 </a:t>
                </a:r>
                <a:r>
                  <a:rPr lang="et-EE" sz="2200" b="1" dirty="0"/>
                  <a:t>Px</a:t>
                </a:r>
                <a:r>
                  <a:rPr lang="et-EE" sz="2200" dirty="0"/>
                  <a:t> le prix de bien X</a:t>
                </a:r>
              </a:p>
              <a:p>
                <a:pPr marL="0" indent="0" algn="l">
                  <a:buNone/>
                </a:pPr>
                <a:r>
                  <a:rPr lang="et-EE" sz="2200" dirty="0">
                    <a:solidFill>
                      <a:schemeClr val="tx1"/>
                    </a:solidFill>
                  </a:rPr>
                  <a:t>            </a:t>
                </a:r>
                <a:r>
                  <a:rPr lang="et-EE" sz="2200" b="1" dirty="0">
                    <a:solidFill>
                      <a:schemeClr val="tx1"/>
                    </a:solidFill>
                  </a:rPr>
                  <a:t>Umy</a:t>
                </a:r>
                <a:r>
                  <a:rPr lang="et-EE" sz="2200" dirty="0">
                    <a:solidFill>
                      <a:schemeClr val="tx1"/>
                    </a:solidFill>
                  </a:rPr>
                  <a:t> l</a:t>
                </a:r>
                <a:r>
                  <a:rPr lang="et-EE" sz="2200" dirty="0"/>
                  <a:t>’utilit</a:t>
                </a:r>
                <a:r>
                  <a:rPr lang="fr-FR" sz="2200" dirty="0"/>
                  <a:t>é</a:t>
                </a:r>
                <a:r>
                  <a:rPr lang="et-EE" sz="2200" dirty="0"/>
                  <a:t> totale de bien y                 </a:t>
                </a:r>
                <a:r>
                  <a:rPr lang="et-EE" sz="2200" b="1" dirty="0"/>
                  <a:t>Py</a:t>
                </a:r>
                <a:r>
                  <a:rPr lang="et-EE" sz="2200" dirty="0"/>
                  <a:t> le prix de bien Y</a:t>
                </a:r>
              </a:p>
              <a:p>
                <a:pPr marL="0" indent="0" algn="l">
                  <a:buNone/>
                </a:pPr>
                <a:r>
                  <a:rPr lang="et-EE" sz="2200" dirty="0">
                    <a:solidFill>
                      <a:schemeClr val="tx1"/>
                    </a:solidFill>
                  </a:rPr>
                  <a:t>            </a:t>
                </a:r>
                <a:r>
                  <a:rPr lang="et-EE" sz="2200" b="1" dirty="0">
                    <a:solidFill>
                      <a:schemeClr val="tx1"/>
                    </a:solidFill>
                  </a:rPr>
                  <a:t>R</a:t>
                </a:r>
                <a:r>
                  <a:rPr lang="et-EE" sz="2200" dirty="0">
                    <a:solidFill>
                      <a:schemeClr val="tx1"/>
                    </a:solidFill>
                  </a:rPr>
                  <a:t> le revenu de consommateure</a:t>
                </a:r>
                <a:endParaRPr lang="fr-FR" sz="2200" dirty="0">
                  <a:solidFill>
                    <a:schemeClr val="tx1"/>
                  </a:solidFill>
                </a:endParaRPr>
              </a:p>
              <a:p>
                <a:pPr marL="0" indent="0">
                  <a:buNone/>
                </a:pPr>
                <a:r>
                  <a:rPr lang="fr-FR" sz="2200" dirty="0">
                    <a:solidFill>
                      <a:schemeClr val="tx1"/>
                    </a:solidFill>
                  </a:rPr>
                  <a:t>Ces conditions  expriment donc le principe d’égalisation des utilité marginales pondérées.</a:t>
                </a:r>
              </a:p>
              <a:p>
                <a:pPr marL="0" indent="0">
                  <a:buNone/>
                </a:pPr>
                <a:endParaRPr lang="fr-FR" sz="2200" dirty="0"/>
              </a:p>
            </p:txBody>
          </p:sp>
        </mc:Choice>
        <mc:Fallback xmlns="">
          <p:sp>
            <p:nvSpPr>
              <p:cNvPr id="3" name="Content Placeholder 2">
                <a:extLst>
                  <a:ext uri="{FF2B5EF4-FFF2-40B4-BE49-F238E27FC236}">
                    <a16:creationId xmlns:a16="http://schemas.microsoft.com/office/drawing/2014/main" id="{901C40FC-1935-0387-62F5-193D12DE474D}"/>
                  </a:ext>
                </a:extLst>
              </p:cNvPr>
              <p:cNvSpPr>
                <a:spLocks noGrp="1" noRot="1" noChangeAspect="1" noMove="1" noResize="1" noEditPoints="1" noAdjustHandles="1" noChangeArrowheads="1" noChangeShapeType="1" noTextEdit="1"/>
              </p:cNvSpPr>
              <p:nvPr>
                <p:ph idx="1"/>
              </p:nvPr>
            </p:nvSpPr>
            <p:spPr>
              <a:xfrm>
                <a:off x="1272209" y="1815547"/>
                <a:ext cx="10323443" cy="4908809"/>
              </a:xfrm>
              <a:blipFill>
                <a:blip r:embed="rId2"/>
                <a:stretch>
                  <a:fillRect l="-768" t="-1615"/>
                </a:stretch>
              </a:blipFill>
            </p:spPr>
            <p:txBody>
              <a:bodyPr/>
              <a:lstStyle/>
              <a:p>
                <a:r>
                  <a:rPr lang="fr-FR">
                    <a:noFill/>
                  </a:rPr>
                  <a:t> </a:t>
                </a:r>
              </a:p>
            </p:txBody>
          </p:sp>
        </mc:Fallback>
      </mc:AlternateContent>
      <p:sp>
        <p:nvSpPr>
          <p:cNvPr id="7" name="Date Placeholder 6">
            <a:extLst>
              <a:ext uri="{FF2B5EF4-FFF2-40B4-BE49-F238E27FC236}">
                <a16:creationId xmlns:a16="http://schemas.microsoft.com/office/drawing/2014/main" id="{5CED03D4-8941-D276-0501-E8CA02A9CC35}"/>
              </a:ext>
            </a:extLst>
          </p:cNvPr>
          <p:cNvSpPr>
            <a:spLocks noGrp="1"/>
          </p:cNvSpPr>
          <p:nvPr>
            <p:ph type="dt" sz="half" idx="10"/>
          </p:nvPr>
        </p:nvSpPr>
        <p:spPr/>
        <p:txBody>
          <a:bodyPr/>
          <a:lstStyle/>
          <a:p>
            <a:fld id="{31C4262B-5F6B-4051-8504-79400B016109}" type="datetime1">
              <a:rPr lang="fr-FR" smtClean="0"/>
              <a:t>29/12/2023</a:t>
            </a:fld>
            <a:endParaRPr lang="en-US" dirty="0"/>
          </a:p>
        </p:txBody>
      </p:sp>
      <p:sp>
        <p:nvSpPr>
          <p:cNvPr id="8" name="Slide Number Placeholder 7">
            <a:extLst>
              <a:ext uri="{FF2B5EF4-FFF2-40B4-BE49-F238E27FC236}">
                <a16:creationId xmlns:a16="http://schemas.microsoft.com/office/drawing/2014/main" id="{D3E44BCE-E2D6-DB6E-42AE-4263C896E98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38041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722</TotalTime>
  <Words>986</Words>
  <Application>Microsoft Office PowerPoint</Application>
  <PresentationFormat>Widescreen</PresentationFormat>
  <Paragraphs>166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Century Gothic</vt:lpstr>
      <vt:lpstr>Wingdings</vt:lpstr>
      <vt:lpstr>Wingdings 3</vt:lpstr>
      <vt:lpstr>Wisp</vt:lpstr>
      <vt:lpstr>La théorie d’utilité </vt:lpstr>
      <vt:lpstr>PLAN:</vt:lpstr>
      <vt:lpstr>Notion d’utilité: Application d’initiation: </vt:lpstr>
      <vt:lpstr>PowerPoint Presentation</vt:lpstr>
      <vt:lpstr>PowerPoint Presentation</vt:lpstr>
      <vt:lpstr>L’évolution de l’utilité totale et de l’utilité marginale: Suite à l’application précédente:  </vt:lpstr>
      <vt:lpstr>PowerPoint Presentation</vt:lpstr>
      <vt:lpstr>Description de la courbe: </vt:lpstr>
      <vt:lpstr>l’équilibre du consommateur Définition </vt:lpstr>
      <vt:lpstr>Exemple:</vt:lpstr>
      <vt:lpstr>Conclusion:</vt:lpstr>
      <vt:lpstr>Les références: </vt:lpstr>
      <vt:lpstr>Merci de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théorie d’utilité </dc:title>
  <dc:creator>MUSTAPHA</dc:creator>
  <cp:lastModifiedBy>MUSTAPHA</cp:lastModifiedBy>
  <cp:revision>73</cp:revision>
  <dcterms:created xsi:type="dcterms:W3CDTF">2023-11-27T19:28:05Z</dcterms:created>
  <dcterms:modified xsi:type="dcterms:W3CDTF">2023-12-29T17:06:50Z</dcterms:modified>
</cp:coreProperties>
</file>