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19"/>
  </p:notesMasterIdLst>
  <p:handoutMasterIdLst>
    <p:handoutMasterId r:id="rId20"/>
  </p:handoutMasterIdLst>
  <p:sldIdLst>
    <p:sldId id="256" r:id="rId3"/>
    <p:sldId id="278" r:id="rId4"/>
    <p:sldId id="274" r:id="rId5"/>
    <p:sldId id="258" r:id="rId6"/>
    <p:sldId id="285" r:id="rId7"/>
    <p:sldId id="286" r:id="rId8"/>
    <p:sldId id="265" r:id="rId9"/>
    <p:sldId id="277" r:id="rId10"/>
    <p:sldId id="281" r:id="rId11"/>
    <p:sldId id="287" r:id="rId12"/>
    <p:sldId id="288" r:id="rId13"/>
    <p:sldId id="289" r:id="rId14"/>
    <p:sldId id="290" r:id="rId15"/>
    <p:sldId id="266" r:id="rId16"/>
    <p:sldId id="279" r:id="rId17"/>
    <p:sldId id="267" r:id="rId18"/>
  </p:sldIdLst>
  <p:sldSz cx="12192000" cy="6858000"/>
  <p:notesSz cx="12192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160">
          <p15:clr>
            <a:srgbClr val="A4A3A4"/>
          </p15:clr>
        </p15:guide>
        <p15:guide id="2" pos="38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 clrIdx="0">
    <p:extLst>
      <p:ext uri="{19B8F6BF-5375-455C-9EA6-DF929625EA0E}">
        <p15:presenceInfo xmlns:p15="http://schemas.microsoft.com/office/powerpoint/2012/main" userId="Pc" providerId="None"/>
      </p:ext>
    </p:extLst>
  </p:cmAuthor>
  <p:cmAuthor id="2" name="IFKIREN.AISSAM" initials="" lastIdx="1" clrIdx="1">
    <p:extLst>
      <p:ext uri="{19B8F6BF-5375-455C-9EA6-DF929625EA0E}">
        <p15:presenceInfo xmlns:p15="http://schemas.microsoft.com/office/powerpoint/2012/main" userId="S::IFKIREN.AISSAM@taalim.ma::02567416-6bf2-4121-a771-fa95e0cd54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FF99"/>
    <a:srgbClr val="00CCFF"/>
    <a:srgbClr val="3366CC"/>
    <a:srgbClr val="FFCC66"/>
    <a:srgbClr val="FF66FF"/>
    <a:srgbClr val="FF9933"/>
    <a:srgbClr val="FFCC00"/>
    <a:srgbClr val="00FF00"/>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2" autoAdjust="0"/>
  </p:normalViewPr>
  <p:slideViewPr>
    <p:cSldViewPr>
      <p:cViewPr varScale="1">
        <p:scale>
          <a:sx n="72" d="100"/>
          <a:sy n="72" d="100"/>
        </p:scale>
        <p:origin x="660" y="5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5" d="100"/>
          <a:sy n="75" d="100"/>
        </p:scale>
        <p:origin x="-1134" y="-84"/>
      </p:cViewPr>
      <p:guideLst>
        <p:guide orient="horz" pos="2160"/>
        <p:guide pos="38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42A0C0-DCB6-424B-BBFD-BB19951CD77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3EAFDEBB-C8D0-4E23-8F06-CEAE64AF5255}">
      <dgm:prSet phldrT="[Text]"/>
      <dgm:spPr/>
      <dgm:t>
        <a:bodyPr/>
        <a:lstStyle/>
        <a:p>
          <a:r>
            <a:rPr lang="fr-FR" b="1" dirty="0"/>
            <a:t>Monopole</a:t>
          </a:r>
          <a:r>
            <a:rPr lang="fr-FR" dirty="0"/>
            <a:t> : Il y a un seul vendeur ou producteur sur le marché.
</a:t>
          </a:r>
          <a:r>
            <a:rPr lang="fr-FR" b="1" dirty="0"/>
            <a:t>CPP</a:t>
          </a:r>
          <a:r>
            <a:rPr lang="fr-FR" dirty="0"/>
            <a:t> : Il y a de nombreux vendeurs sur le marché.</a:t>
          </a:r>
        </a:p>
      </dgm:t>
    </dgm:pt>
    <dgm:pt modelId="{23868F54-8BA6-48D8-A01F-97163FB5B065}" type="parTrans" cxnId="{E76388A2-32ED-470E-8C50-7661626EFEB1}">
      <dgm:prSet/>
      <dgm:spPr/>
      <dgm:t>
        <a:bodyPr/>
        <a:lstStyle/>
        <a:p>
          <a:endParaRPr lang="fr-FR"/>
        </a:p>
      </dgm:t>
    </dgm:pt>
    <dgm:pt modelId="{98862B23-C9A3-4021-8976-E74A9B2F7D8E}" type="sibTrans" cxnId="{E76388A2-32ED-470E-8C50-7661626EFEB1}">
      <dgm:prSet/>
      <dgm:spPr/>
      <dgm:t>
        <a:bodyPr/>
        <a:lstStyle/>
        <a:p>
          <a:endParaRPr lang="fr-FR"/>
        </a:p>
      </dgm:t>
    </dgm:pt>
    <dgm:pt modelId="{7F5C4E75-39E5-49C5-A246-5D3C1FF48069}">
      <dgm:prSet phldrT="[Text]"/>
      <dgm:spPr/>
      <dgm:t>
        <a:bodyPr/>
        <a:lstStyle/>
        <a:p>
          <a:r>
            <a:rPr lang="fr-FR" b="1" dirty="0"/>
            <a:t>Pouvoir de fixation des prix :</a:t>
          </a:r>
          <a:r>
            <a:rPr lang="fr-FR" dirty="0"/>
            <a:t>
</a:t>
          </a:r>
        </a:p>
      </dgm:t>
    </dgm:pt>
    <dgm:pt modelId="{34911CF5-4420-4EE3-AF43-6B68239BBE11}" type="parTrans" cxnId="{38535D51-2A62-4E34-A9D4-4C5B48E5AB7E}">
      <dgm:prSet/>
      <dgm:spPr/>
      <dgm:t>
        <a:bodyPr/>
        <a:lstStyle/>
        <a:p>
          <a:endParaRPr lang="fr-FR"/>
        </a:p>
      </dgm:t>
    </dgm:pt>
    <dgm:pt modelId="{20CEA4CD-4CF0-4F07-8E7E-2BDACA287C96}" type="sibTrans" cxnId="{38535D51-2A62-4E34-A9D4-4C5B48E5AB7E}">
      <dgm:prSet/>
      <dgm:spPr/>
      <dgm:t>
        <a:bodyPr/>
        <a:lstStyle/>
        <a:p>
          <a:endParaRPr lang="fr-FR"/>
        </a:p>
      </dgm:t>
    </dgm:pt>
    <dgm:pt modelId="{0C8FDF44-D814-406C-9560-ECF1050E6313}">
      <dgm:prSet phldrT="[Text]"/>
      <dgm:spPr/>
      <dgm:t>
        <a:bodyPr/>
        <a:lstStyle/>
        <a:p>
          <a:r>
            <a:rPr lang="fr-FR" b="1" dirty="0"/>
            <a:t>Barrières à l'entrée :</a:t>
          </a:r>
          <a:r>
            <a:rPr lang="fr-FR" dirty="0"/>
            <a:t>
</a:t>
          </a:r>
        </a:p>
      </dgm:t>
    </dgm:pt>
    <dgm:pt modelId="{5CC7122B-233F-4165-BA4B-C22E1BFD215E}" type="parTrans" cxnId="{5786E33D-E3F0-4333-8B0A-113A15BD4D7F}">
      <dgm:prSet/>
      <dgm:spPr/>
      <dgm:t>
        <a:bodyPr/>
        <a:lstStyle/>
        <a:p>
          <a:endParaRPr lang="fr-FR"/>
        </a:p>
      </dgm:t>
    </dgm:pt>
    <dgm:pt modelId="{E7A08659-BFA1-40D8-90C9-ABBF3BE93ACE}" type="sibTrans" cxnId="{5786E33D-E3F0-4333-8B0A-113A15BD4D7F}">
      <dgm:prSet/>
      <dgm:spPr/>
      <dgm:t>
        <a:bodyPr/>
        <a:lstStyle/>
        <a:p>
          <a:endParaRPr lang="fr-FR"/>
        </a:p>
      </dgm:t>
    </dgm:pt>
    <dgm:pt modelId="{F5C4A266-8854-4C68-9DDD-5D619074F7AD}">
      <dgm:prSet phldrT="[Text]"/>
      <dgm:spPr/>
      <dgm:t>
        <a:bodyPr/>
        <a:lstStyle/>
        <a:p>
          <a:r>
            <a:rPr lang="fr-FR" b="1" dirty="0"/>
            <a:t>Monopole </a:t>
          </a:r>
          <a:r>
            <a:rPr lang="fr-FR" dirty="0"/>
            <a:t>: Souvent, il y a des barrières élevées à l'entrée, ce qui rend difficile pour de nouvelles entreprises de pénétrer le marché.</a:t>
          </a:r>
        </a:p>
      </dgm:t>
    </dgm:pt>
    <dgm:pt modelId="{B891F594-0FD4-457D-8DA8-EEF7B84369F5}" type="parTrans" cxnId="{8E9D62D6-61D1-40B7-9D39-2D758ABE4C44}">
      <dgm:prSet/>
      <dgm:spPr/>
      <dgm:t>
        <a:bodyPr/>
        <a:lstStyle/>
        <a:p>
          <a:endParaRPr lang="fr-FR"/>
        </a:p>
      </dgm:t>
    </dgm:pt>
    <dgm:pt modelId="{0C9AFBB8-74F4-4E46-807D-53A8CF2F6C36}" type="sibTrans" cxnId="{8E9D62D6-61D1-40B7-9D39-2D758ABE4C44}">
      <dgm:prSet/>
      <dgm:spPr/>
      <dgm:t>
        <a:bodyPr/>
        <a:lstStyle/>
        <a:p>
          <a:endParaRPr lang="fr-FR"/>
        </a:p>
      </dgm:t>
    </dgm:pt>
    <dgm:pt modelId="{F4A8D5EE-4BFF-495F-95DF-3C6BC53EAD8B}">
      <dgm:prSet phldrT="[Text]"/>
      <dgm:spPr/>
      <dgm:t>
        <a:bodyPr/>
        <a:lstStyle/>
        <a:p>
          <a:r>
            <a:rPr lang="fr-FR" b="1" u="none" dirty="0"/>
            <a:t>CPP</a:t>
          </a:r>
          <a:r>
            <a:rPr lang="fr-FR" dirty="0"/>
            <a:t> : Il y a peu ou pas de barrières à l'entrée. Les entreprises peuvent entrer ou sortir facilement du marché.</a:t>
          </a:r>
        </a:p>
      </dgm:t>
    </dgm:pt>
    <dgm:pt modelId="{EF21F110-CE6B-402F-98DE-9FC19EA64E1B}" type="parTrans" cxnId="{D88489C0-3822-4E60-BF90-EBD780B68B85}">
      <dgm:prSet/>
      <dgm:spPr/>
      <dgm:t>
        <a:bodyPr/>
        <a:lstStyle/>
        <a:p>
          <a:endParaRPr lang="fr-FR"/>
        </a:p>
      </dgm:t>
    </dgm:pt>
    <dgm:pt modelId="{460AD224-608C-4E45-957C-501B24355309}" type="sibTrans" cxnId="{D88489C0-3822-4E60-BF90-EBD780B68B85}">
      <dgm:prSet/>
      <dgm:spPr/>
      <dgm:t>
        <a:bodyPr/>
        <a:lstStyle/>
        <a:p>
          <a:endParaRPr lang="fr-FR"/>
        </a:p>
      </dgm:t>
    </dgm:pt>
    <dgm:pt modelId="{6E1625D2-38CE-4B92-9AE7-7FE6FC9F15C0}">
      <dgm:prSet phldrT="[Text]"/>
      <dgm:spPr/>
      <dgm:t>
        <a:bodyPr/>
        <a:lstStyle/>
        <a:p>
          <a:r>
            <a:rPr lang="fr-FR" b="1" dirty="0"/>
            <a:t>Nombre de vendeurs </a:t>
          </a:r>
        </a:p>
      </dgm:t>
    </dgm:pt>
    <dgm:pt modelId="{2419D2B9-4CBC-461E-9662-3C36BBC33350}" type="sibTrans" cxnId="{3F22C236-98D2-4171-A2C7-06CA20A818FA}">
      <dgm:prSet/>
      <dgm:spPr/>
      <dgm:t>
        <a:bodyPr/>
        <a:lstStyle/>
        <a:p>
          <a:endParaRPr lang="fr-FR"/>
        </a:p>
      </dgm:t>
    </dgm:pt>
    <dgm:pt modelId="{DCE9C608-EEFD-4789-B16A-A41238F841F2}" type="parTrans" cxnId="{3F22C236-98D2-4171-A2C7-06CA20A818FA}">
      <dgm:prSet/>
      <dgm:spPr/>
      <dgm:t>
        <a:bodyPr/>
        <a:lstStyle/>
        <a:p>
          <a:endParaRPr lang="fr-FR"/>
        </a:p>
      </dgm:t>
    </dgm:pt>
    <dgm:pt modelId="{F31F8975-A0EE-4C1F-BD93-BE00DCF59A40}">
      <dgm:prSet phldrT="[Text]"/>
      <dgm:spPr/>
      <dgm:t>
        <a:bodyPr/>
        <a:lstStyle/>
        <a:p>
          <a:r>
            <a:rPr lang="fr-FR" b="1" dirty="0"/>
            <a:t>Monopole</a:t>
          </a:r>
          <a:r>
            <a:rPr lang="fr-FR" dirty="0"/>
            <a:t> : En tant que seul vendeur, le monopole a un pouvoir de fixation des prix. Il peut influencer le prix en fonction de la demande.
</a:t>
          </a:r>
          <a:r>
            <a:rPr lang="fr-FR" b="1" dirty="0"/>
            <a:t>CPP</a:t>
          </a:r>
          <a:r>
            <a:rPr lang="fr-FR" dirty="0"/>
            <a:t> : Les entreprises en concurrence parfaite sont des preneurs de prix. Elles doivent accepter le prix déterminé par l'offre et la demande du marché.</a:t>
          </a:r>
        </a:p>
      </dgm:t>
    </dgm:pt>
    <dgm:pt modelId="{A88AFC22-52DF-4E01-B0D0-7BA90DD71769}" type="sibTrans" cxnId="{417C001F-32E6-424F-904F-9E5A85E5CCDF}">
      <dgm:prSet/>
      <dgm:spPr/>
      <dgm:t>
        <a:bodyPr/>
        <a:lstStyle/>
        <a:p>
          <a:endParaRPr lang="fr-FR"/>
        </a:p>
      </dgm:t>
    </dgm:pt>
    <dgm:pt modelId="{D4465AD9-4E8B-4860-A0E5-EC925574964D}" type="parTrans" cxnId="{417C001F-32E6-424F-904F-9E5A85E5CCDF}">
      <dgm:prSet/>
      <dgm:spPr/>
      <dgm:t>
        <a:bodyPr/>
        <a:lstStyle/>
        <a:p>
          <a:endParaRPr lang="fr-FR"/>
        </a:p>
      </dgm:t>
    </dgm:pt>
    <dgm:pt modelId="{26AA2C4A-4669-4EF4-862E-9DB75960EB24}" type="pres">
      <dgm:prSet presAssocID="{4742A0C0-DCB6-424B-BBFD-BB19951CD779}" presName="Name0" presStyleCnt="0">
        <dgm:presLayoutVars>
          <dgm:dir/>
          <dgm:animLvl val="lvl"/>
          <dgm:resizeHandles val="exact"/>
        </dgm:presLayoutVars>
      </dgm:prSet>
      <dgm:spPr/>
    </dgm:pt>
    <dgm:pt modelId="{819F329E-5244-4CD3-A113-E2B14058F76B}" type="pres">
      <dgm:prSet presAssocID="{6E1625D2-38CE-4B92-9AE7-7FE6FC9F15C0}" presName="linNode" presStyleCnt="0"/>
      <dgm:spPr/>
    </dgm:pt>
    <dgm:pt modelId="{18178BE1-F604-41DB-99F2-C9F1CF5177CA}" type="pres">
      <dgm:prSet presAssocID="{6E1625D2-38CE-4B92-9AE7-7FE6FC9F15C0}" presName="parentText" presStyleLbl="node1" presStyleIdx="0" presStyleCnt="3" custLinFactNeighborX="-3258" custLinFactNeighborY="-3061">
        <dgm:presLayoutVars>
          <dgm:chMax val="1"/>
          <dgm:bulletEnabled val="1"/>
        </dgm:presLayoutVars>
      </dgm:prSet>
      <dgm:spPr/>
    </dgm:pt>
    <dgm:pt modelId="{A8250B1C-6334-4C30-84BD-3AEDC0EC5216}" type="pres">
      <dgm:prSet presAssocID="{6E1625D2-38CE-4B92-9AE7-7FE6FC9F15C0}" presName="descendantText" presStyleLbl="alignAccFollowNode1" presStyleIdx="0" presStyleCnt="3" custLinFactNeighborX="-1852" custLinFactNeighborY="-789">
        <dgm:presLayoutVars>
          <dgm:bulletEnabled val="1"/>
        </dgm:presLayoutVars>
      </dgm:prSet>
      <dgm:spPr/>
    </dgm:pt>
    <dgm:pt modelId="{F8EA3AD0-4C7D-4267-8D80-CF2A49AABAE2}" type="pres">
      <dgm:prSet presAssocID="{2419D2B9-4CBC-461E-9662-3C36BBC33350}" presName="sp" presStyleCnt="0"/>
      <dgm:spPr/>
    </dgm:pt>
    <dgm:pt modelId="{1167A3E0-EA74-4419-8A2E-139AC5F8A7CD}" type="pres">
      <dgm:prSet presAssocID="{7F5C4E75-39E5-49C5-A246-5D3C1FF48069}" presName="linNode" presStyleCnt="0"/>
      <dgm:spPr/>
    </dgm:pt>
    <dgm:pt modelId="{DB416725-3FE9-440C-937B-6CC8E3E579F1}" type="pres">
      <dgm:prSet presAssocID="{7F5C4E75-39E5-49C5-A246-5D3C1FF48069}" presName="parentText" presStyleLbl="node1" presStyleIdx="1" presStyleCnt="3">
        <dgm:presLayoutVars>
          <dgm:chMax val="1"/>
          <dgm:bulletEnabled val="1"/>
        </dgm:presLayoutVars>
      </dgm:prSet>
      <dgm:spPr/>
    </dgm:pt>
    <dgm:pt modelId="{DDB34BBC-BEFA-4F07-ADAA-56730E8EC298}" type="pres">
      <dgm:prSet presAssocID="{7F5C4E75-39E5-49C5-A246-5D3C1FF48069}" presName="descendantText" presStyleLbl="alignAccFollowNode1" presStyleIdx="1" presStyleCnt="3">
        <dgm:presLayoutVars>
          <dgm:bulletEnabled val="1"/>
        </dgm:presLayoutVars>
      </dgm:prSet>
      <dgm:spPr/>
    </dgm:pt>
    <dgm:pt modelId="{FD9529C6-9016-450A-B7F2-64A859E16889}" type="pres">
      <dgm:prSet presAssocID="{20CEA4CD-4CF0-4F07-8E7E-2BDACA287C96}" presName="sp" presStyleCnt="0"/>
      <dgm:spPr/>
    </dgm:pt>
    <dgm:pt modelId="{CC98A28E-9A98-476E-8605-B639001CC7EF}" type="pres">
      <dgm:prSet presAssocID="{0C8FDF44-D814-406C-9560-ECF1050E6313}" presName="linNode" presStyleCnt="0"/>
      <dgm:spPr/>
    </dgm:pt>
    <dgm:pt modelId="{2BA137F6-C96E-49CB-852A-2B2A0260C52C}" type="pres">
      <dgm:prSet presAssocID="{0C8FDF44-D814-406C-9560-ECF1050E6313}" presName="parentText" presStyleLbl="node1" presStyleIdx="2" presStyleCnt="3">
        <dgm:presLayoutVars>
          <dgm:chMax val="1"/>
          <dgm:bulletEnabled val="1"/>
        </dgm:presLayoutVars>
      </dgm:prSet>
      <dgm:spPr/>
    </dgm:pt>
    <dgm:pt modelId="{8379BA10-6121-4D4A-8D34-0FE5E3BFB565}" type="pres">
      <dgm:prSet presAssocID="{0C8FDF44-D814-406C-9560-ECF1050E6313}" presName="descendantText" presStyleLbl="alignAccFollowNode1" presStyleIdx="2" presStyleCnt="3">
        <dgm:presLayoutVars>
          <dgm:bulletEnabled val="1"/>
        </dgm:presLayoutVars>
      </dgm:prSet>
      <dgm:spPr/>
    </dgm:pt>
  </dgm:ptLst>
  <dgm:cxnLst>
    <dgm:cxn modelId="{8F297D05-E81A-48B2-9413-758CF486A9D8}" type="presOf" srcId="{F5C4A266-8854-4C68-9DDD-5D619074F7AD}" destId="{8379BA10-6121-4D4A-8D34-0FE5E3BFB565}" srcOrd="0" destOrd="0" presId="urn:microsoft.com/office/officeart/2005/8/layout/vList5"/>
    <dgm:cxn modelId="{417C001F-32E6-424F-904F-9E5A85E5CCDF}" srcId="{7F5C4E75-39E5-49C5-A246-5D3C1FF48069}" destId="{F31F8975-A0EE-4C1F-BD93-BE00DCF59A40}" srcOrd="0" destOrd="0" parTransId="{D4465AD9-4E8B-4860-A0E5-EC925574964D}" sibTransId="{A88AFC22-52DF-4E01-B0D0-7BA90DD71769}"/>
    <dgm:cxn modelId="{4767012C-FE05-451F-B988-0FFE75597B56}" type="presOf" srcId="{7F5C4E75-39E5-49C5-A246-5D3C1FF48069}" destId="{DB416725-3FE9-440C-937B-6CC8E3E579F1}" srcOrd="0" destOrd="0" presId="urn:microsoft.com/office/officeart/2005/8/layout/vList5"/>
    <dgm:cxn modelId="{3F22C236-98D2-4171-A2C7-06CA20A818FA}" srcId="{4742A0C0-DCB6-424B-BBFD-BB19951CD779}" destId="{6E1625D2-38CE-4B92-9AE7-7FE6FC9F15C0}" srcOrd="0" destOrd="0" parTransId="{DCE9C608-EEFD-4789-B16A-A41238F841F2}" sibTransId="{2419D2B9-4CBC-461E-9662-3C36BBC33350}"/>
    <dgm:cxn modelId="{5786E33D-E3F0-4333-8B0A-113A15BD4D7F}" srcId="{4742A0C0-DCB6-424B-BBFD-BB19951CD779}" destId="{0C8FDF44-D814-406C-9560-ECF1050E6313}" srcOrd="2" destOrd="0" parTransId="{5CC7122B-233F-4165-BA4B-C22E1BFD215E}" sibTransId="{E7A08659-BFA1-40D8-90C9-ABBF3BE93ACE}"/>
    <dgm:cxn modelId="{14CB2A70-96ED-46A0-82FA-719ACBB1A73C}" type="presOf" srcId="{F4A8D5EE-4BFF-495F-95DF-3C6BC53EAD8B}" destId="{8379BA10-6121-4D4A-8D34-0FE5E3BFB565}" srcOrd="0" destOrd="1" presId="urn:microsoft.com/office/officeart/2005/8/layout/vList5"/>
    <dgm:cxn modelId="{F295D170-E0FA-43C0-90B9-990ED19EE4E2}" type="presOf" srcId="{6E1625D2-38CE-4B92-9AE7-7FE6FC9F15C0}" destId="{18178BE1-F604-41DB-99F2-C9F1CF5177CA}" srcOrd="0" destOrd="0" presId="urn:microsoft.com/office/officeart/2005/8/layout/vList5"/>
    <dgm:cxn modelId="{38535D51-2A62-4E34-A9D4-4C5B48E5AB7E}" srcId="{4742A0C0-DCB6-424B-BBFD-BB19951CD779}" destId="{7F5C4E75-39E5-49C5-A246-5D3C1FF48069}" srcOrd="1" destOrd="0" parTransId="{34911CF5-4420-4EE3-AF43-6B68239BBE11}" sibTransId="{20CEA4CD-4CF0-4F07-8E7E-2BDACA287C96}"/>
    <dgm:cxn modelId="{C48A9876-3C80-4254-9922-66180542E464}" type="presOf" srcId="{4742A0C0-DCB6-424B-BBFD-BB19951CD779}" destId="{26AA2C4A-4669-4EF4-862E-9DB75960EB24}" srcOrd="0" destOrd="0" presId="urn:microsoft.com/office/officeart/2005/8/layout/vList5"/>
    <dgm:cxn modelId="{FA54F35A-392D-42DB-89B7-1C9B33B01CD3}" type="presOf" srcId="{0C8FDF44-D814-406C-9560-ECF1050E6313}" destId="{2BA137F6-C96E-49CB-852A-2B2A0260C52C}" srcOrd="0" destOrd="0" presId="urn:microsoft.com/office/officeart/2005/8/layout/vList5"/>
    <dgm:cxn modelId="{FE9CDE9A-EEAD-42B2-BB0F-05AAA584C611}" type="presOf" srcId="{3EAFDEBB-C8D0-4E23-8F06-CEAE64AF5255}" destId="{A8250B1C-6334-4C30-84BD-3AEDC0EC5216}" srcOrd="0" destOrd="0" presId="urn:microsoft.com/office/officeart/2005/8/layout/vList5"/>
    <dgm:cxn modelId="{E76388A2-32ED-470E-8C50-7661626EFEB1}" srcId="{6E1625D2-38CE-4B92-9AE7-7FE6FC9F15C0}" destId="{3EAFDEBB-C8D0-4E23-8F06-CEAE64AF5255}" srcOrd="0" destOrd="0" parTransId="{23868F54-8BA6-48D8-A01F-97163FB5B065}" sibTransId="{98862B23-C9A3-4021-8976-E74A9B2F7D8E}"/>
    <dgm:cxn modelId="{6F620AA4-0E20-4793-8AC6-2B03CD598165}" type="presOf" srcId="{F31F8975-A0EE-4C1F-BD93-BE00DCF59A40}" destId="{DDB34BBC-BEFA-4F07-ADAA-56730E8EC298}" srcOrd="0" destOrd="0" presId="urn:microsoft.com/office/officeart/2005/8/layout/vList5"/>
    <dgm:cxn modelId="{D88489C0-3822-4E60-BF90-EBD780B68B85}" srcId="{0C8FDF44-D814-406C-9560-ECF1050E6313}" destId="{F4A8D5EE-4BFF-495F-95DF-3C6BC53EAD8B}" srcOrd="1" destOrd="0" parTransId="{EF21F110-CE6B-402F-98DE-9FC19EA64E1B}" sibTransId="{460AD224-608C-4E45-957C-501B24355309}"/>
    <dgm:cxn modelId="{8E9D62D6-61D1-40B7-9D39-2D758ABE4C44}" srcId="{0C8FDF44-D814-406C-9560-ECF1050E6313}" destId="{F5C4A266-8854-4C68-9DDD-5D619074F7AD}" srcOrd="0" destOrd="0" parTransId="{B891F594-0FD4-457D-8DA8-EEF7B84369F5}" sibTransId="{0C9AFBB8-74F4-4E46-807D-53A8CF2F6C36}"/>
    <dgm:cxn modelId="{7F26F555-B786-4B1D-BFC9-49F3E066B37A}" type="presParOf" srcId="{26AA2C4A-4669-4EF4-862E-9DB75960EB24}" destId="{819F329E-5244-4CD3-A113-E2B14058F76B}" srcOrd="0" destOrd="0" presId="urn:microsoft.com/office/officeart/2005/8/layout/vList5"/>
    <dgm:cxn modelId="{E6635C24-5A37-445E-96AE-98F75E521B13}" type="presParOf" srcId="{819F329E-5244-4CD3-A113-E2B14058F76B}" destId="{18178BE1-F604-41DB-99F2-C9F1CF5177CA}" srcOrd="0" destOrd="0" presId="urn:microsoft.com/office/officeart/2005/8/layout/vList5"/>
    <dgm:cxn modelId="{473CA364-E297-4AAB-8807-64AD66EBCBFB}" type="presParOf" srcId="{819F329E-5244-4CD3-A113-E2B14058F76B}" destId="{A8250B1C-6334-4C30-84BD-3AEDC0EC5216}" srcOrd="1" destOrd="0" presId="urn:microsoft.com/office/officeart/2005/8/layout/vList5"/>
    <dgm:cxn modelId="{EB768489-9560-43F6-8D8F-EE211AE0C649}" type="presParOf" srcId="{26AA2C4A-4669-4EF4-862E-9DB75960EB24}" destId="{F8EA3AD0-4C7D-4267-8D80-CF2A49AABAE2}" srcOrd="1" destOrd="0" presId="urn:microsoft.com/office/officeart/2005/8/layout/vList5"/>
    <dgm:cxn modelId="{3D3426FA-EFE2-48A7-84FB-CECE1493916E}" type="presParOf" srcId="{26AA2C4A-4669-4EF4-862E-9DB75960EB24}" destId="{1167A3E0-EA74-4419-8A2E-139AC5F8A7CD}" srcOrd="2" destOrd="0" presId="urn:microsoft.com/office/officeart/2005/8/layout/vList5"/>
    <dgm:cxn modelId="{F020898F-8497-47F7-8A3B-F094C87F4B6E}" type="presParOf" srcId="{1167A3E0-EA74-4419-8A2E-139AC5F8A7CD}" destId="{DB416725-3FE9-440C-937B-6CC8E3E579F1}" srcOrd="0" destOrd="0" presId="urn:microsoft.com/office/officeart/2005/8/layout/vList5"/>
    <dgm:cxn modelId="{5B51339A-C6FC-468E-AB30-5C5618838505}" type="presParOf" srcId="{1167A3E0-EA74-4419-8A2E-139AC5F8A7CD}" destId="{DDB34BBC-BEFA-4F07-ADAA-56730E8EC298}" srcOrd="1" destOrd="0" presId="urn:microsoft.com/office/officeart/2005/8/layout/vList5"/>
    <dgm:cxn modelId="{B5CABE5B-5E3B-404D-902F-80A9777885DC}" type="presParOf" srcId="{26AA2C4A-4669-4EF4-862E-9DB75960EB24}" destId="{FD9529C6-9016-450A-B7F2-64A859E16889}" srcOrd="3" destOrd="0" presId="urn:microsoft.com/office/officeart/2005/8/layout/vList5"/>
    <dgm:cxn modelId="{33652161-5256-440F-89CE-D624A6FAC8C8}" type="presParOf" srcId="{26AA2C4A-4669-4EF4-862E-9DB75960EB24}" destId="{CC98A28E-9A98-476E-8605-B639001CC7EF}" srcOrd="4" destOrd="0" presId="urn:microsoft.com/office/officeart/2005/8/layout/vList5"/>
    <dgm:cxn modelId="{87DE3F77-0554-4942-8F18-779F4FED8F05}" type="presParOf" srcId="{CC98A28E-9A98-476E-8605-B639001CC7EF}" destId="{2BA137F6-C96E-49CB-852A-2B2A0260C52C}" srcOrd="0" destOrd="0" presId="urn:microsoft.com/office/officeart/2005/8/layout/vList5"/>
    <dgm:cxn modelId="{E447B9FD-21A5-46CC-B108-0EFCCCA9D352}" type="presParOf" srcId="{CC98A28E-9A98-476E-8605-B639001CC7EF}" destId="{8379BA10-6121-4D4A-8D34-0FE5E3BFB56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50B1C-6334-4C30-84BD-3AEDC0EC5216}">
      <dsp:nvSpPr>
        <dsp:cNvPr id="0" name=""/>
        <dsp:cNvSpPr/>
      </dsp:nvSpPr>
      <dsp:spPr>
        <a:xfrm rot="5400000">
          <a:off x="6928710" y="-2785720"/>
          <a:ext cx="1329735" cy="72176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fr-FR" sz="1700" b="1" kern="1200" dirty="0"/>
            <a:t>Monopole</a:t>
          </a:r>
          <a:r>
            <a:rPr lang="fr-FR" sz="1700" kern="1200" dirty="0"/>
            <a:t> : Il y a un seul vendeur ou producteur sur le marché.
</a:t>
          </a:r>
          <a:r>
            <a:rPr lang="fr-FR" sz="1700" b="1" kern="1200" dirty="0"/>
            <a:t>CPP</a:t>
          </a:r>
          <a:r>
            <a:rPr lang="fr-FR" sz="1700" kern="1200" dirty="0"/>
            <a:t> : Il y a de nombreux vendeurs sur le marché.</a:t>
          </a:r>
        </a:p>
      </dsp:txBody>
      <dsp:txXfrm rot="-5400000">
        <a:off x="3984746" y="223156"/>
        <a:ext cx="7152752" cy="1199911"/>
      </dsp:txXfrm>
    </dsp:sp>
    <dsp:sp modelId="{18178BE1-F604-41DB-99F2-C9F1CF5177CA}">
      <dsp:nvSpPr>
        <dsp:cNvPr id="0" name=""/>
        <dsp:cNvSpPr/>
      </dsp:nvSpPr>
      <dsp:spPr>
        <a:xfrm>
          <a:off x="0" y="0"/>
          <a:ext cx="4059936" cy="16621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fr-FR" sz="2900" b="1" kern="1200" dirty="0"/>
            <a:t>Nombre de vendeurs </a:t>
          </a:r>
        </a:p>
      </dsp:txBody>
      <dsp:txXfrm>
        <a:off x="81140" y="81140"/>
        <a:ext cx="3897656" cy="1499888"/>
      </dsp:txXfrm>
    </dsp:sp>
    <dsp:sp modelId="{DDB34BBC-BEFA-4F07-ADAA-56730E8EC298}">
      <dsp:nvSpPr>
        <dsp:cNvPr id="0" name=""/>
        <dsp:cNvSpPr/>
      </dsp:nvSpPr>
      <dsp:spPr>
        <a:xfrm rot="5400000">
          <a:off x="7003900" y="-1029952"/>
          <a:ext cx="1329735" cy="72176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fr-FR" sz="1700" b="1" kern="1200" dirty="0"/>
            <a:t>Monopole</a:t>
          </a:r>
          <a:r>
            <a:rPr lang="fr-FR" sz="1700" kern="1200" dirty="0"/>
            <a:t> : En tant que seul vendeur, le monopole a un pouvoir de fixation des prix. Il peut influencer le prix en fonction de la demande.
</a:t>
          </a:r>
          <a:r>
            <a:rPr lang="fr-FR" sz="1700" b="1" kern="1200" dirty="0"/>
            <a:t>CPP</a:t>
          </a:r>
          <a:r>
            <a:rPr lang="fr-FR" sz="1700" kern="1200" dirty="0"/>
            <a:t> : Les entreprises en concurrence parfaite sont des preneurs de prix. Elles doivent accepter le prix déterminé par l'offre et la demande du marché.</a:t>
          </a:r>
        </a:p>
      </dsp:txBody>
      <dsp:txXfrm rot="-5400000">
        <a:off x="4059936" y="1978924"/>
        <a:ext cx="7152752" cy="1199911"/>
      </dsp:txXfrm>
    </dsp:sp>
    <dsp:sp modelId="{DB416725-3FE9-440C-937B-6CC8E3E579F1}">
      <dsp:nvSpPr>
        <dsp:cNvPr id="0" name=""/>
        <dsp:cNvSpPr/>
      </dsp:nvSpPr>
      <dsp:spPr>
        <a:xfrm>
          <a:off x="0" y="1747795"/>
          <a:ext cx="4059936" cy="16621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fr-FR" sz="2900" b="1" kern="1200" dirty="0"/>
            <a:t>Pouvoir de fixation des prix :</a:t>
          </a:r>
          <a:r>
            <a:rPr lang="fr-FR" sz="2900" kern="1200" dirty="0"/>
            <a:t>
</a:t>
          </a:r>
        </a:p>
      </dsp:txBody>
      <dsp:txXfrm>
        <a:off x="81140" y="1828935"/>
        <a:ext cx="3897656" cy="1499888"/>
      </dsp:txXfrm>
    </dsp:sp>
    <dsp:sp modelId="{8379BA10-6121-4D4A-8D34-0FE5E3BFB565}">
      <dsp:nvSpPr>
        <dsp:cNvPr id="0" name=""/>
        <dsp:cNvSpPr/>
      </dsp:nvSpPr>
      <dsp:spPr>
        <a:xfrm rot="5400000">
          <a:off x="7003900" y="715325"/>
          <a:ext cx="1329735" cy="72176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fr-FR" sz="1700" b="1" kern="1200" dirty="0"/>
            <a:t>Monopole </a:t>
          </a:r>
          <a:r>
            <a:rPr lang="fr-FR" sz="1700" kern="1200" dirty="0"/>
            <a:t>: Souvent, il y a des barrières élevées à l'entrée, ce qui rend difficile pour de nouvelles entreprises de pénétrer le marché.</a:t>
          </a:r>
        </a:p>
        <a:p>
          <a:pPr marL="171450" lvl="1" indent="-171450" algn="l" defTabSz="755650">
            <a:lnSpc>
              <a:spcPct val="90000"/>
            </a:lnSpc>
            <a:spcBef>
              <a:spcPct val="0"/>
            </a:spcBef>
            <a:spcAft>
              <a:spcPct val="15000"/>
            </a:spcAft>
            <a:buChar char="•"/>
          </a:pPr>
          <a:r>
            <a:rPr lang="fr-FR" sz="1700" b="1" u="none" kern="1200" dirty="0"/>
            <a:t>CPP</a:t>
          </a:r>
          <a:r>
            <a:rPr lang="fr-FR" sz="1700" kern="1200" dirty="0"/>
            <a:t> : Il y a peu ou pas de barrières à l'entrée. Les entreprises peuvent entrer ou sortir facilement du marché.</a:t>
          </a:r>
        </a:p>
      </dsp:txBody>
      <dsp:txXfrm rot="-5400000">
        <a:off x="4059936" y="3724201"/>
        <a:ext cx="7152752" cy="1199911"/>
      </dsp:txXfrm>
    </dsp:sp>
    <dsp:sp modelId="{2BA137F6-C96E-49CB-852A-2B2A0260C52C}">
      <dsp:nvSpPr>
        <dsp:cNvPr id="0" name=""/>
        <dsp:cNvSpPr/>
      </dsp:nvSpPr>
      <dsp:spPr>
        <a:xfrm>
          <a:off x="0" y="3493072"/>
          <a:ext cx="4059936" cy="16621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fr-FR" sz="2900" b="1" kern="1200" dirty="0"/>
            <a:t>Barrières à l'entrée :</a:t>
          </a:r>
          <a:r>
            <a:rPr lang="fr-FR" sz="2900" kern="1200" dirty="0"/>
            <a:t>
</a:t>
          </a:r>
        </a:p>
      </dsp:txBody>
      <dsp:txXfrm>
        <a:off x="81140" y="3574212"/>
        <a:ext cx="3897656" cy="149988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6905625" y="0"/>
            <a:ext cx="5283200" cy="342900"/>
          </a:xfrm>
          <a:prstGeom prst="rect">
            <a:avLst/>
          </a:prstGeom>
        </p:spPr>
        <p:txBody>
          <a:bodyPr vert="horz" lIns="91440" tIns="45720" rIns="91440" bIns="45720" rtlCol="0"/>
          <a:lstStyle>
            <a:lvl1pPr algn="r">
              <a:defRPr sz="1200"/>
            </a:lvl1pPr>
          </a:lstStyle>
          <a:p>
            <a:fld id="{5F48D3F2-F5F4-4EB9-BE99-469676F1E4C0}" type="datetimeFigureOut">
              <a:rPr lang="fr-FR" smtClean="0"/>
              <a:t>08/12/2023</a:t>
            </a:fld>
            <a:endParaRPr lang="fr-FR"/>
          </a:p>
        </p:txBody>
      </p:sp>
      <p:sp>
        <p:nvSpPr>
          <p:cNvPr id="4" name="Espace réservé du pied de page 3"/>
          <p:cNvSpPr>
            <a:spLocks noGrp="1"/>
          </p:cNvSpPr>
          <p:nvPr>
            <p:ph type="ftr" sz="quarter" idx="2"/>
          </p:nvPr>
        </p:nvSpPr>
        <p:spPr>
          <a:xfrm>
            <a:off x="0" y="6513513"/>
            <a:ext cx="5283200" cy="3429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6905625" y="6513513"/>
            <a:ext cx="5283200" cy="342900"/>
          </a:xfrm>
          <a:prstGeom prst="rect">
            <a:avLst/>
          </a:prstGeom>
        </p:spPr>
        <p:txBody>
          <a:bodyPr vert="horz" lIns="91440" tIns="45720" rIns="91440" bIns="45720" rtlCol="0" anchor="b"/>
          <a:lstStyle>
            <a:lvl1pPr algn="r">
              <a:defRPr sz="1200"/>
            </a:lvl1pPr>
          </a:lstStyle>
          <a:p>
            <a:fld id="{4DA141EA-BC00-4A1D-B63A-754C7904FC21}" type="slidenum">
              <a:rPr lang="fr-FR" smtClean="0"/>
              <a:t>‹#›</a:t>
            </a:fld>
            <a:endParaRPr lang="fr-FR"/>
          </a:p>
        </p:txBody>
      </p:sp>
    </p:spTree>
    <p:extLst>
      <p:ext uri="{BB962C8B-B14F-4D97-AF65-F5344CB8AC3E}">
        <p14:creationId xmlns:p14="http://schemas.microsoft.com/office/powerpoint/2010/main" val="843830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BE35058F-DBC4-469B-8AA5-F9DD2C3E843F}" type="datetimeFigureOut">
              <a:rPr lang="fr-FR" smtClean="0"/>
              <a:t>08/12/2023</a:t>
            </a:fld>
            <a:endParaRPr lang="fr-FR"/>
          </a:p>
        </p:txBody>
      </p:sp>
      <p:sp>
        <p:nvSpPr>
          <p:cNvPr id="4" name="Espace réservé de l'image des diapositives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BF94A604-B438-46E7-850E-493100E9CCA4}" type="slidenum">
              <a:rPr lang="fr-FR" smtClean="0"/>
              <a:t>‹#›</a:t>
            </a:fld>
            <a:endParaRPr lang="fr-FR"/>
          </a:p>
        </p:txBody>
      </p:sp>
    </p:spTree>
    <p:extLst>
      <p:ext uri="{BB962C8B-B14F-4D97-AF65-F5344CB8AC3E}">
        <p14:creationId xmlns:p14="http://schemas.microsoft.com/office/powerpoint/2010/main" val="613675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F94A604-B438-46E7-850E-493100E9CCA4}" type="slidenum">
              <a:rPr lang="fr-FR" smtClean="0"/>
              <a:t>1</a:t>
            </a:fld>
            <a:endParaRPr lang="fr-FR"/>
          </a:p>
        </p:txBody>
      </p:sp>
    </p:spTree>
    <p:extLst>
      <p:ext uri="{BB962C8B-B14F-4D97-AF65-F5344CB8AC3E}">
        <p14:creationId xmlns:p14="http://schemas.microsoft.com/office/powerpoint/2010/main" val="1916749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5BC7010-0BDE-489F-95FB-74C40A25DD54}" type="slidenum">
              <a:rPr lang="fr-FR" smtClean="0">
                <a:solidFill>
                  <a:prstClr val="black"/>
                </a:solidFill>
              </a:rPr>
              <a:pPr/>
              <a:t>2</a:t>
            </a:fld>
            <a:endParaRPr lang="fr-FR">
              <a:solidFill>
                <a:prstClr val="black"/>
              </a:solidFill>
            </a:endParaRPr>
          </a:p>
        </p:txBody>
      </p:sp>
    </p:spTree>
    <p:extLst>
      <p:ext uri="{BB962C8B-B14F-4D97-AF65-F5344CB8AC3E}">
        <p14:creationId xmlns:p14="http://schemas.microsoft.com/office/powerpoint/2010/main" val="3119338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0" y="514350"/>
            <a:ext cx="4572000" cy="257175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F94A604-B438-46E7-850E-493100E9CCA4}" type="slidenum">
              <a:rPr lang="fr-FR" smtClean="0"/>
              <a:t>3</a:t>
            </a:fld>
            <a:endParaRPr lang="fr-FR"/>
          </a:p>
        </p:txBody>
      </p:sp>
    </p:spTree>
    <p:extLst>
      <p:ext uri="{BB962C8B-B14F-4D97-AF65-F5344CB8AC3E}">
        <p14:creationId xmlns:p14="http://schemas.microsoft.com/office/powerpoint/2010/main" val="960605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0" y="514350"/>
            <a:ext cx="4572000" cy="257175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F94A604-B438-46E7-850E-493100E9CCA4}" type="slidenum">
              <a:rPr lang="fr-FR" smtClean="0"/>
              <a:t>8</a:t>
            </a:fld>
            <a:endParaRPr lang="fr-FR"/>
          </a:p>
        </p:txBody>
      </p:sp>
    </p:spTree>
    <p:extLst>
      <p:ext uri="{BB962C8B-B14F-4D97-AF65-F5344CB8AC3E}">
        <p14:creationId xmlns:p14="http://schemas.microsoft.com/office/powerpoint/2010/main" val="3425105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F94A604-B438-46E7-850E-493100E9CCA4}" type="slidenum">
              <a:rPr lang="fr-FR" smtClean="0"/>
              <a:t>16</a:t>
            </a:fld>
            <a:endParaRPr lang="fr-FR"/>
          </a:p>
        </p:txBody>
      </p:sp>
    </p:spTree>
    <p:extLst>
      <p:ext uri="{BB962C8B-B14F-4D97-AF65-F5344CB8AC3E}">
        <p14:creationId xmlns:p14="http://schemas.microsoft.com/office/powerpoint/2010/main" val="623159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2"/>
            <a:ext cx="103632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2"/>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888888"/>
                </a:solidFill>
                <a:latin typeface="Verdana"/>
                <a:cs typeface="Verdana"/>
              </a:defRPr>
            </a:lvl1pPr>
          </a:lstStyle>
          <a:p>
            <a:pPr marL="12700">
              <a:lnSpc>
                <a:spcPct val="100000"/>
              </a:lnSpc>
              <a:spcBef>
                <a:spcPts val="105"/>
              </a:spcBef>
            </a:pPr>
            <a:r>
              <a:rPr spc="-75" dirty="0"/>
              <a:t>5</a:t>
            </a:r>
            <a:r>
              <a:rPr spc="-40" dirty="0"/>
              <a:t>/</a:t>
            </a:r>
            <a:r>
              <a:rPr spc="-50" dirty="0"/>
              <a:t>2</a:t>
            </a:r>
            <a:r>
              <a:rPr spc="-75" dirty="0"/>
              <a:t>2</a:t>
            </a:r>
            <a:r>
              <a:rPr spc="-40" dirty="0"/>
              <a:t>/</a:t>
            </a:r>
            <a:r>
              <a:rPr spc="-50" dirty="0"/>
              <a:t>2</a:t>
            </a:r>
            <a:r>
              <a:rPr spc="-75" dirty="0"/>
              <a:t>022</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721F78-31C9-451F-8210-305ADC7FFF7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9DF7029-52CD-443D-B84E-C459F502A0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7C71E04C-C005-484A-9776-A3C12EB62A42}"/>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8C4ADC3-CBEC-4DDF-9747-4BF4B944BD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4CDF3DCB-F3A6-4752-BBDF-ACA373471136}"/>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CEBC489-664A-49C6-B1B3-2A1D58017CD7}"/>
              </a:ext>
            </a:extLst>
          </p:cNvPr>
          <p:cNvSpPr>
            <a:spLocks noGrp="1"/>
          </p:cNvSpPr>
          <p:nvPr>
            <p:ph type="dt" sz="half" idx="10"/>
          </p:nvPr>
        </p:nvSpPr>
        <p:spPr/>
        <p:txBody>
          <a:bodyPr/>
          <a:lstStyle/>
          <a:p>
            <a:fld id="{BF98B6B5-E497-4861-B951-926439E9788F}" type="datetime1">
              <a:rPr lang="fr-FR" smtClean="0">
                <a:solidFill>
                  <a:prstClr val="black">
                    <a:tint val="75000"/>
                  </a:prstClr>
                </a:solidFill>
              </a:rPr>
              <a:pPr/>
              <a:t>08/12/2023</a:t>
            </a:fld>
            <a:endParaRPr lang="fr-FR">
              <a:solidFill>
                <a:prstClr val="black">
                  <a:tint val="75000"/>
                </a:prstClr>
              </a:solidFill>
            </a:endParaRPr>
          </a:p>
        </p:txBody>
      </p:sp>
      <p:sp>
        <p:nvSpPr>
          <p:cNvPr id="8" name="Espace réservé du pied de page 7">
            <a:extLst>
              <a:ext uri="{FF2B5EF4-FFF2-40B4-BE49-F238E27FC236}">
                <a16:creationId xmlns:a16="http://schemas.microsoft.com/office/drawing/2014/main" id="{2BF5E11F-05A5-47B8-AC74-7814398D4D3C}"/>
              </a:ext>
            </a:extLst>
          </p:cNvPr>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a:extLst>
              <a:ext uri="{FF2B5EF4-FFF2-40B4-BE49-F238E27FC236}">
                <a16:creationId xmlns:a16="http://schemas.microsoft.com/office/drawing/2014/main" id="{269CE6A2-5011-4CBF-B34B-048C43B4EDF8}"/>
              </a:ext>
            </a:extLst>
          </p:cNvPr>
          <p:cNvSpPr>
            <a:spLocks noGrp="1"/>
          </p:cNvSpPr>
          <p:nvPr>
            <p:ph type="sldNum" sz="quarter" idx="12"/>
          </p:nvPr>
        </p:nvSpPr>
        <p:spPr/>
        <p:txBody>
          <a:bodyPr/>
          <a:lstStyle/>
          <a:p>
            <a:fld id="{3D788A20-DF56-440D-A92D-43EA7124D49C}"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272639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234A8B-2FCF-4E9F-BFDB-8BE4EEA2A68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6253491-6F86-4B3D-B154-2DE77CA64CB8}"/>
              </a:ext>
            </a:extLst>
          </p:cNvPr>
          <p:cNvSpPr>
            <a:spLocks noGrp="1"/>
          </p:cNvSpPr>
          <p:nvPr>
            <p:ph type="dt" sz="half" idx="10"/>
          </p:nvPr>
        </p:nvSpPr>
        <p:spPr/>
        <p:txBody>
          <a:bodyPr/>
          <a:lstStyle/>
          <a:p>
            <a:fld id="{A7BD6C71-CF43-4BBC-AE32-ECE4A4BFEE97}" type="datetime1">
              <a:rPr lang="fr-FR" smtClean="0">
                <a:solidFill>
                  <a:prstClr val="black">
                    <a:tint val="75000"/>
                  </a:prstClr>
                </a:solidFill>
              </a:rPr>
              <a:pPr/>
              <a:t>08/12/2023</a:t>
            </a:fld>
            <a:endParaRPr lang="fr-FR">
              <a:solidFill>
                <a:prstClr val="black">
                  <a:tint val="75000"/>
                </a:prstClr>
              </a:solidFill>
            </a:endParaRPr>
          </a:p>
        </p:txBody>
      </p:sp>
      <p:sp>
        <p:nvSpPr>
          <p:cNvPr id="4" name="Espace réservé du pied de page 3">
            <a:extLst>
              <a:ext uri="{FF2B5EF4-FFF2-40B4-BE49-F238E27FC236}">
                <a16:creationId xmlns:a16="http://schemas.microsoft.com/office/drawing/2014/main" id="{F248F8F0-7A5C-4C9E-8656-DC7323FDF442}"/>
              </a:ext>
            </a:extLst>
          </p:cNvPr>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a:extLst>
              <a:ext uri="{FF2B5EF4-FFF2-40B4-BE49-F238E27FC236}">
                <a16:creationId xmlns:a16="http://schemas.microsoft.com/office/drawing/2014/main" id="{E9D58027-4407-4B28-AE2F-DE51C992A038}"/>
              </a:ext>
            </a:extLst>
          </p:cNvPr>
          <p:cNvSpPr>
            <a:spLocks noGrp="1"/>
          </p:cNvSpPr>
          <p:nvPr>
            <p:ph type="sldNum" sz="quarter" idx="12"/>
          </p:nvPr>
        </p:nvSpPr>
        <p:spPr/>
        <p:txBody>
          <a:bodyPr/>
          <a:lstStyle/>
          <a:p>
            <a:fld id="{3D788A20-DF56-440D-A92D-43EA7124D49C}"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22128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8F38545-95B6-4765-AC45-D68D8B2AD89E}"/>
              </a:ext>
            </a:extLst>
          </p:cNvPr>
          <p:cNvSpPr>
            <a:spLocks noGrp="1"/>
          </p:cNvSpPr>
          <p:nvPr>
            <p:ph type="dt" sz="half" idx="10"/>
          </p:nvPr>
        </p:nvSpPr>
        <p:spPr/>
        <p:txBody>
          <a:bodyPr/>
          <a:lstStyle/>
          <a:p>
            <a:fld id="{97C46517-F2F5-4126-8D10-4192D875BE95}" type="datetime1">
              <a:rPr lang="fr-FR" smtClean="0">
                <a:solidFill>
                  <a:prstClr val="black">
                    <a:tint val="75000"/>
                  </a:prstClr>
                </a:solidFill>
              </a:rPr>
              <a:pPr/>
              <a:t>08/12/2023</a:t>
            </a:fld>
            <a:endParaRPr lang="fr-FR">
              <a:solidFill>
                <a:prstClr val="black">
                  <a:tint val="75000"/>
                </a:prstClr>
              </a:solidFill>
            </a:endParaRPr>
          </a:p>
        </p:txBody>
      </p:sp>
      <p:sp>
        <p:nvSpPr>
          <p:cNvPr id="3" name="Espace réservé du pied de page 2">
            <a:extLst>
              <a:ext uri="{FF2B5EF4-FFF2-40B4-BE49-F238E27FC236}">
                <a16:creationId xmlns:a16="http://schemas.microsoft.com/office/drawing/2014/main" id="{D321116F-C7F3-4660-A37C-EBC8303FB4F0}"/>
              </a:ext>
            </a:extLst>
          </p:cNvPr>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a:extLst>
              <a:ext uri="{FF2B5EF4-FFF2-40B4-BE49-F238E27FC236}">
                <a16:creationId xmlns:a16="http://schemas.microsoft.com/office/drawing/2014/main" id="{90729BFC-C362-44C8-A72A-BFACDEF7B4B9}"/>
              </a:ext>
            </a:extLst>
          </p:cNvPr>
          <p:cNvSpPr>
            <a:spLocks noGrp="1"/>
          </p:cNvSpPr>
          <p:nvPr>
            <p:ph type="sldNum" sz="quarter" idx="12"/>
          </p:nvPr>
        </p:nvSpPr>
        <p:spPr/>
        <p:txBody>
          <a:bodyPr/>
          <a:lstStyle/>
          <a:p>
            <a:fld id="{3D788A20-DF56-440D-A92D-43EA7124D49C}"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424440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CE5919-895C-417E-9860-79BA8F93A89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EFA4647-9FFD-4F23-8E16-9F71F466A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FDCC476-751D-4B29-8508-6A4BE67F47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36150D49-8A52-4AAE-9643-727616CCADB4}"/>
              </a:ext>
            </a:extLst>
          </p:cNvPr>
          <p:cNvSpPr>
            <a:spLocks noGrp="1"/>
          </p:cNvSpPr>
          <p:nvPr>
            <p:ph type="dt" sz="half" idx="10"/>
          </p:nvPr>
        </p:nvSpPr>
        <p:spPr/>
        <p:txBody>
          <a:bodyPr/>
          <a:lstStyle/>
          <a:p>
            <a:fld id="{21184290-3399-4686-976B-CB5E6A436729}" type="datetime1">
              <a:rPr lang="fr-FR" smtClean="0">
                <a:solidFill>
                  <a:prstClr val="black">
                    <a:tint val="75000"/>
                  </a:prstClr>
                </a:solidFill>
              </a:rPr>
              <a:pPr/>
              <a:t>08/12/2023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3C6FFBE9-CAD9-42C4-A391-B36E4AEF9C5A}"/>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84F86E30-7A9E-4BE0-ADC8-39E48E403A0B}"/>
              </a:ext>
            </a:extLst>
          </p:cNvPr>
          <p:cNvSpPr>
            <a:spLocks noGrp="1"/>
          </p:cNvSpPr>
          <p:nvPr>
            <p:ph type="sldNum" sz="quarter" idx="12"/>
          </p:nvPr>
        </p:nvSpPr>
        <p:spPr/>
        <p:txBody>
          <a:bodyPr/>
          <a:lstStyle/>
          <a:p>
            <a:fld id="{3D788A20-DF56-440D-A92D-43EA7124D49C}"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1788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3704A8-651F-4066-8F5C-FDEBF8C5C94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6F94133-D074-44C5-A7BA-538377B1F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BB0A56D-85D2-4347-AC14-77E061563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DCB314C8-2F52-4C30-9031-65BF87FEF351}"/>
              </a:ext>
            </a:extLst>
          </p:cNvPr>
          <p:cNvSpPr>
            <a:spLocks noGrp="1"/>
          </p:cNvSpPr>
          <p:nvPr>
            <p:ph type="dt" sz="half" idx="10"/>
          </p:nvPr>
        </p:nvSpPr>
        <p:spPr/>
        <p:txBody>
          <a:bodyPr/>
          <a:lstStyle/>
          <a:p>
            <a:fld id="{292A67E0-6654-4262-B701-20ED13B71352}" type="datetime1">
              <a:rPr lang="fr-FR" smtClean="0">
                <a:solidFill>
                  <a:prstClr val="black">
                    <a:tint val="75000"/>
                  </a:prstClr>
                </a:solidFill>
              </a:rPr>
              <a:pPr/>
              <a:t>08/12/2023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33EBE46C-2A57-4C3E-9868-D3404343C7EA}"/>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E9B21951-CB59-4FAB-B422-EA8E6B7DBED5}"/>
              </a:ext>
            </a:extLst>
          </p:cNvPr>
          <p:cNvSpPr>
            <a:spLocks noGrp="1"/>
          </p:cNvSpPr>
          <p:nvPr>
            <p:ph type="sldNum" sz="quarter" idx="12"/>
          </p:nvPr>
        </p:nvSpPr>
        <p:spPr/>
        <p:txBody>
          <a:bodyPr/>
          <a:lstStyle/>
          <a:p>
            <a:fld id="{3D788A20-DF56-440D-A92D-43EA7124D49C}"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979639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E4B2DF-1B5A-4378-BCE6-9FDC5107EED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8447B01-A46D-4FBD-81A0-649B05B737DF}"/>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DB3366-397B-4D0D-A565-CBE44F7BA0AE}"/>
              </a:ext>
            </a:extLst>
          </p:cNvPr>
          <p:cNvSpPr>
            <a:spLocks noGrp="1"/>
          </p:cNvSpPr>
          <p:nvPr>
            <p:ph type="dt" sz="half" idx="10"/>
          </p:nvPr>
        </p:nvSpPr>
        <p:spPr/>
        <p:txBody>
          <a:bodyPr/>
          <a:lstStyle/>
          <a:p>
            <a:fld id="{C2515339-ED2D-49A3-A2DB-26C37E4A9F8C}" type="datetime1">
              <a:rPr lang="fr-FR" smtClean="0">
                <a:solidFill>
                  <a:prstClr val="black">
                    <a:tint val="75000"/>
                  </a:prstClr>
                </a:solidFill>
              </a:rPr>
              <a:pPr/>
              <a:t>08/12/2023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258567EF-706F-4B36-9CEB-B3CE67CB391C}"/>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6DAE2E29-8995-4698-A70F-D782BEE36B19}"/>
              </a:ext>
            </a:extLst>
          </p:cNvPr>
          <p:cNvSpPr>
            <a:spLocks noGrp="1"/>
          </p:cNvSpPr>
          <p:nvPr>
            <p:ph type="sldNum" sz="quarter" idx="12"/>
          </p:nvPr>
        </p:nvSpPr>
        <p:spPr/>
        <p:txBody>
          <a:bodyPr/>
          <a:lstStyle/>
          <a:p>
            <a:fld id="{3D788A20-DF56-440D-A92D-43EA7124D49C}"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106672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44392A4-2FDF-4052-92A8-5CA4ECB2975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91C60DF-8DBC-4F70-BAE2-D90E58308914}"/>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EE321BC-0424-4AB0-B778-B425A89D3FB3}"/>
              </a:ext>
            </a:extLst>
          </p:cNvPr>
          <p:cNvSpPr>
            <a:spLocks noGrp="1"/>
          </p:cNvSpPr>
          <p:nvPr>
            <p:ph type="dt" sz="half" idx="10"/>
          </p:nvPr>
        </p:nvSpPr>
        <p:spPr/>
        <p:txBody>
          <a:bodyPr/>
          <a:lstStyle/>
          <a:p>
            <a:fld id="{9F553F73-9ACA-439A-933A-82A641560931}" type="datetime1">
              <a:rPr lang="fr-FR" smtClean="0">
                <a:solidFill>
                  <a:prstClr val="black">
                    <a:tint val="75000"/>
                  </a:prstClr>
                </a:solidFill>
              </a:rPr>
              <a:pPr/>
              <a:t>08/12/2023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135C88E3-6BDA-4FE1-B931-FC605E918246}"/>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426CD157-779E-41CB-8B41-13EEEA821734}"/>
              </a:ext>
            </a:extLst>
          </p:cNvPr>
          <p:cNvSpPr>
            <a:spLocks noGrp="1"/>
          </p:cNvSpPr>
          <p:nvPr>
            <p:ph type="sldNum" sz="quarter" idx="12"/>
          </p:nvPr>
        </p:nvSpPr>
        <p:spPr/>
        <p:txBody>
          <a:bodyPr/>
          <a:lstStyle/>
          <a:p>
            <a:fld id="{3D788A20-DF56-440D-A92D-43EA7124D49C}"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741151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p:nvPr>
        </p:nvSpPr>
        <p:spPr>
          <a:xfrm>
            <a:off x="0" y="0"/>
            <a:ext cx="7000972" cy="6858000"/>
          </a:xfrm>
          <a:custGeom>
            <a:avLst/>
            <a:gdLst/>
            <a:ahLst/>
            <a:cxnLst/>
            <a:rect l="l" t="t" r="r" b="b"/>
            <a:pathLst>
              <a:path w="10500547" h="10287000">
                <a:moveTo>
                  <a:pt x="0" y="0"/>
                </a:moveTo>
                <a:lnTo>
                  <a:pt x="7928797" y="0"/>
                </a:lnTo>
                <a:lnTo>
                  <a:pt x="10500547" y="10287000"/>
                </a:lnTo>
                <a:lnTo>
                  <a:pt x="0" y="10287000"/>
                </a:lnTo>
                <a:close/>
              </a:path>
            </a:pathLst>
          </a:custGeom>
          <a:solidFill>
            <a:srgbClr val="3DA4B5"/>
          </a:solidFill>
        </p:spPr>
        <p:txBody>
          <a:bodyPr/>
          <a:lstStyle>
            <a:lvl1pPr marL="0" indent="0">
              <a:buNone/>
              <a:defRPr/>
            </a:lvl1pPr>
          </a:lstStyle>
          <a:p>
            <a:endParaRPr kumimoji="1" lang="ja-JP" altLang="en-US" dirty="0"/>
          </a:p>
        </p:txBody>
      </p:sp>
      <p:sp>
        <p:nvSpPr>
          <p:cNvPr id="15" name="図プレースホルダー 14"/>
          <p:cNvSpPr>
            <a:spLocks noGrp="1"/>
          </p:cNvSpPr>
          <p:nvPr>
            <p:ph type="pic" sz="quarter" idx="13" hasCustomPrompt="1"/>
          </p:nvPr>
        </p:nvSpPr>
        <p:spPr>
          <a:xfrm>
            <a:off x="5375858" y="2138857"/>
            <a:ext cx="1064405" cy="373335"/>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16" name="テキスト プレースホルダー 11"/>
          <p:cNvSpPr>
            <a:spLocks noGrp="1"/>
          </p:cNvSpPr>
          <p:nvPr>
            <p:ph type="body" sz="quarter" idx="15" hasCustomPrompt="1"/>
          </p:nvPr>
        </p:nvSpPr>
        <p:spPr>
          <a:xfrm>
            <a:off x="5525887" y="2138857"/>
            <a:ext cx="720142" cy="360040"/>
          </a:xfrm>
        </p:spPr>
        <p:txBody>
          <a:bodyPr anchor="ctr">
            <a:noAutofit/>
          </a:bodyPr>
          <a:lstStyle>
            <a:lvl1pPr algn="ctr">
              <a:lnSpc>
                <a:spcPct val="120000"/>
              </a:lnSpc>
              <a:defRPr sz="1867">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6456070" y="2108854"/>
            <a:ext cx="4590908" cy="455769"/>
          </a:xfrm>
        </p:spPr>
        <p:txBody>
          <a:bodyPr anchor="ctr">
            <a:noAutofit/>
          </a:bodyPr>
          <a:lstStyle>
            <a:lvl1pPr marL="0" indent="0" algn="l">
              <a:spcBef>
                <a:spcPts val="0"/>
              </a:spcBef>
              <a:buNone/>
              <a:defRPr sz="2200" spc="200" baseline="0">
                <a:solidFill>
                  <a:schemeClr val="tx1"/>
                </a:solidFill>
                <a:latin typeface="Gill Sans MT" panose="020B0502020104020203" pitchFamily="34" charset="0"/>
              </a:defRPr>
            </a:lvl1pPr>
          </a:lstStyle>
          <a:p>
            <a:pPr lvl="0"/>
            <a:r>
              <a:rPr lang="en-US" dirty="0" err="1"/>
              <a:t>Contexte</a:t>
            </a:r>
            <a:r>
              <a:rPr lang="en-US" dirty="0"/>
              <a:t> </a:t>
            </a:r>
            <a:r>
              <a:rPr lang="en-US" dirty="0" err="1"/>
              <a:t>géneral</a:t>
            </a:r>
            <a:r>
              <a:rPr lang="en-US" dirty="0"/>
              <a:t> du </a:t>
            </a:r>
            <a:r>
              <a:rPr lang="en-US" dirty="0" err="1"/>
              <a:t>projet</a:t>
            </a:r>
            <a:endParaRPr lang="en-US" dirty="0"/>
          </a:p>
        </p:txBody>
      </p:sp>
      <p:sp>
        <p:nvSpPr>
          <p:cNvPr id="18" name="テキスト プレースホルダー 11"/>
          <p:cNvSpPr>
            <a:spLocks noGrp="1"/>
          </p:cNvSpPr>
          <p:nvPr>
            <p:ph type="body" sz="quarter" idx="17" hasCustomPrompt="1"/>
          </p:nvPr>
        </p:nvSpPr>
        <p:spPr>
          <a:xfrm>
            <a:off x="6576095" y="2438890"/>
            <a:ext cx="4590908" cy="390043"/>
          </a:xfrm>
        </p:spPr>
        <p:txBody>
          <a:bodyPr anchor="t">
            <a:noAutofit/>
          </a:bodyPr>
          <a:lstStyle>
            <a:lvl1pPr algn="l">
              <a:lnSpc>
                <a:spcPct val="120000"/>
              </a:lnSpc>
              <a:defRPr sz="1333">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5615905" y="3098963"/>
            <a:ext cx="1064405" cy="373335"/>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5765935" y="3098963"/>
            <a:ext cx="720142" cy="360040"/>
          </a:xfrm>
        </p:spPr>
        <p:txBody>
          <a:bodyPr anchor="ctr">
            <a:noAutofit/>
          </a:bodyPr>
          <a:lstStyle>
            <a:lvl1pPr algn="ctr">
              <a:lnSpc>
                <a:spcPct val="120000"/>
              </a:lnSpc>
              <a:defRPr sz="1867">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6696118" y="3068960"/>
            <a:ext cx="4590908" cy="455769"/>
          </a:xfrm>
        </p:spPr>
        <p:txBody>
          <a:bodyPr anchor="ctr">
            <a:noAutofit/>
          </a:bodyPr>
          <a:lstStyle>
            <a:lvl1pPr marL="0" indent="0" algn="l">
              <a:spcBef>
                <a:spcPts val="0"/>
              </a:spcBef>
              <a:buNone/>
              <a:defRPr lang="en-US" sz="2200" kern="1200" spc="200" baseline="0" dirty="0">
                <a:solidFill>
                  <a:schemeClr val="tx1"/>
                </a:solidFill>
                <a:latin typeface="Gill Sans MT" panose="020B0502020104020203" pitchFamily="34" charset="0"/>
                <a:ea typeface="+mn-ea"/>
                <a:cs typeface="+mn-cs"/>
              </a:defRPr>
            </a:lvl1pPr>
          </a:lstStyle>
          <a:p>
            <a:pPr lvl="0"/>
            <a:r>
              <a:rPr lang="en-US" dirty="0"/>
              <a:t>La </a:t>
            </a:r>
            <a:r>
              <a:rPr lang="en-US" dirty="0" err="1"/>
              <a:t>qualité</a:t>
            </a:r>
            <a:r>
              <a:rPr lang="en-US" dirty="0"/>
              <a:t> de service </a:t>
            </a:r>
            <a:r>
              <a:rPr lang="en-US" dirty="0" err="1"/>
              <a:t>en</a:t>
            </a:r>
            <a:r>
              <a:rPr lang="en-US" dirty="0"/>
              <a:t> VoLTE</a:t>
            </a:r>
          </a:p>
        </p:txBody>
      </p:sp>
      <p:sp>
        <p:nvSpPr>
          <p:cNvPr id="22" name="テキスト プレースホルダー 11"/>
          <p:cNvSpPr>
            <a:spLocks noGrp="1"/>
          </p:cNvSpPr>
          <p:nvPr>
            <p:ph type="body" sz="quarter" idx="21" hasCustomPrompt="1"/>
          </p:nvPr>
        </p:nvSpPr>
        <p:spPr>
          <a:xfrm>
            <a:off x="6816143" y="3398996"/>
            <a:ext cx="4590908" cy="390043"/>
          </a:xfrm>
        </p:spPr>
        <p:txBody>
          <a:bodyPr anchor="t">
            <a:noAutofit/>
          </a:bodyPr>
          <a:lstStyle>
            <a:lvl1pPr algn="l">
              <a:lnSpc>
                <a:spcPct val="120000"/>
              </a:lnSpc>
              <a:defRPr sz="1333">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5855953" y="4059071"/>
            <a:ext cx="1064405" cy="373335"/>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6005982" y="4059071"/>
            <a:ext cx="720142" cy="360040"/>
          </a:xfrm>
        </p:spPr>
        <p:txBody>
          <a:bodyPr anchor="ctr">
            <a:noAutofit/>
          </a:bodyPr>
          <a:lstStyle>
            <a:lvl1pPr algn="ctr">
              <a:lnSpc>
                <a:spcPct val="120000"/>
              </a:lnSpc>
              <a:defRPr sz="1867">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6936165" y="4029068"/>
            <a:ext cx="4590908" cy="455769"/>
          </a:xfrm>
        </p:spPr>
        <p:txBody>
          <a:bodyPr anchor="ctr">
            <a:noAutofit/>
          </a:bodyPr>
          <a:lstStyle>
            <a:lvl1pPr marL="0" indent="0" algn="l">
              <a:spcBef>
                <a:spcPts val="0"/>
              </a:spcBef>
              <a:buNone/>
              <a:defRPr lang="en-US" sz="2200" kern="1200" spc="200" baseline="0" dirty="0">
                <a:solidFill>
                  <a:schemeClr val="tx1"/>
                </a:solidFill>
                <a:latin typeface="Gill Sans MT" panose="020B0502020104020203" pitchFamily="34" charset="0"/>
                <a:ea typeface="+mn-ea"/>
                <a:cs typeface="+mn-cs"/>
              </a:defRPr>
            </a:lvl1pPr>
          </a:lstStyle>
          <a:p>
            <a:pPr lvl="0"/>
            <a:r>
              <a:rPr lang="en-US" dirty="0"/>
              <a:t>Etudes de Cas</a:t>
            </a:r>
          </a:p>
        </p:txBody>
      </p:sp>
      <p:sp>
        <p:nvSpPr>
          <p:cNvPr id="27" name="テキスト プレースホルダー 11"/>
          <p:cNvSpPr>
            <a:spLocks noGrp="1"/>
          </p:cNvSpPr>
          <p:nvPr>
            <p:ph type="body" sz="quarter" idx="26" hasCustomPrompt="1"/>
          </p:nvPr>
        </p:nvSpPr>
        <p:spPr>
          <a:xfrm>
            <a:off x="7056190" y="4359104"/>
            <a:ext cx="4590908" cy="390043"/>
          </a:xfrm>
        </p:spPr>
        <p:txBody>
          <a:bodyPr anchor="t">
            <a:noAutofit/>
          </a:bodyPr>
          <a:lstStyle>
            <a:lvl1pPr algn="l">
              <a:lnSpc>
                <a:spcPct val="120000"/>
              </a:lnSpc>
              <a:defRPr sz="1333">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6096000" y="5019177"/>
            <a:ext cx="1064405" cy="373335"/>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6246030" y="5019177"/>
            <a:ext cx="720142" cy="360040"/>
          </a:xfrm>
        </p:spPr>
        <p:txBody>
          <a:bodyPr anchor="ctr">
            <a:noAutofit/>
          </a:bodyPr>
          <a:lstStyle>
            <a:lvl1pPr algn="ctr">
              <a:lnSpc>
                <a:spcPct val="120000"/>
              </a:lnSpc>
              <a:defRPr sz="1867">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7176213" y="4989174"/>
            <a:ext cx="4590908" cy="455769"/>
          </a:xfrm>
        </p:spPr>
        <p:txBody>
          <a:bodyPr anchor="ctr">
            <a:noAutofit/>
          </a:bodyPr>
          <a:lstStyle>
            <a:lvl1pPr marL="0" indent="0" algn="l">
              <a:spcBef>
                <a:spcPts val="0"/>
              </a:spcBef>
              <a:buNone/>
              <a:defRPr lang="en-US" sz="2200" kern="1200" spc="200" baseline="0" dirty="0">
                <a:solidFill>
                  <a:schemeClr val="tx1"/>
                </a:solidFill>
                <a:latin typeface="Gill Sans MT" panose="020B0502020104020203" pitchFamily="34" charset="0"/>
                <a:ea typeface="+mn-ea"/>
                <a:cs typeface="+mn-cs"/>
              </a:defRPr>
            </a:lvl1pPr>
          </a:lstStyle>
          <a:p>
            <a:pPr lvl="0"/>
            <a:r>
              <a:rPr lang="en-US" dirty="0"/>
              <a:t>Conclusion et Perspectives</a:t>
            </a:r>
          </a:p>
        </p:txBody>
      </p:sp>
      <p:sp>
        <p:nvSpPr>
          <p:cNvPr id="31" name="テキスト プレースホルダー 11"/>
          <p:cNvSpPr>
            <a:spLocks noGrp="1"/>
          </p:cNvSpPr>
          <p:nvPr>
            <p:ph type="body" sz="quarter" idx="30" hasCustomPrompt="1"/>
          </p:nvPr>
        </p:nvSpPr>
        <p:spPr>
          <a:xfrm>
            <a:off x="7296238" y="5319210"/>
            <a:ext cx="4590908" cy="390043"/>
          </a:xfrm>
        </p:spPr>
        <p:txBody>
          <a:bodyPr anchor="t">
            <a:noAutofit/>
          </a:bodyPr>
          <a:lstStyle>
            <a:lvl1pPr algn="l">
              <a:lnSpc>
                <a:spcPct val="120000"/>
              </a:lnSpc>
              <a:defRPr sz="1333">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5855952" y="338657"/>
            <a:ext cx="5911170" cy="785806"/>
          </a:xfrm>
        </p:spPr>
        <p:txBody>
          <a:bodyPr anchor="b">
            <a:noAutofit/>
          </a:bodyPr>
          <a:lstStyle>
            <a:lvl1pPr marL="0" indent="0" algn="ctr">
              <a:buNone/>
              <a:defRPr sz="3600" spc="1000" baseline="0">
                <a:solidFill>
                  <a:schemeClr val="accent1"/>
                </a:solidFill>
                <a:latin typeface="Gill Sans MT" panose="020B0502020104020203" pitchFamily="34" charset="0"/>
              </a:defRPr>
            </a:lvl1pPr>
          </a:lstStyle>
          <a:p>
            <a:pPr lvl="0"/>
            <a:r>
              <a:rPr lang="en-US" dirty="0"/>
              <a:t>PLAN</a:t>
            </a:r>
          </a:p>
        </p:txBody>
      </p:sp>
    </p:spTree>
    <p:extLst>
      <p:ext uri="{BB962C8B-B14F-4D97-AF65-F5344CB8AC3E}">
        <p14:creationId xmlns:p14="http://schemas.microsoft.com/office/powerpoint/2010/main" val="241362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1" y="0"/>
            <a:ext cx="2851404" cy="6857998"/>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2D526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888888"/>
                </a:solidFill>
                <a:latin typeface="Verdana"/>
                <a:cs typeface="Verdana"/>
              </a:defRPr>
            </a:lvl1pPr>
          </a:lstStyle>
          <a:p>
            <a:pPr marL="12700">
              <a:lnSpc>
                <a:spcPct val="100000"/>
              </a:lnSpc>
              <a:spcBef>
                <a:spcPts val="105"/>
              </a:spcBef>
            </a:pPr>
            <a:r>
              <a:rPr spc="-75" dirty="0"/>
              <a:t>5</a:t>
            </a:r>
            <a:r>
              <a:rPr spc="-40" dirty="0"/>
              <a:t>/</a:t>
            </a:r>
            <a:r>
              <a:rPr spc="-50" dirty="0"/>
              <a:t>2</a:t>
            </a:r>
            <a:r>
              <a:rPr spc="-75" dirty="0"/>
              <a:t>2</a:t>
            </a:r>
            <a:r>
              <a:rPr spc="-40" dirty="0"/>
              <a:t>/</a:t>
            </a:r>
            <a:r>
              <a:rPr spc="-50" dirty="0"/>
              <a:t>2</a:t>
            </a:r>
            <a:r>
              <a:rPr spc="-75" dirty="0"/>
              <a:t>022</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Verdana"/>
                <a:cs typeface="Verdana"/>
              </a:defRPr>
            </a:lvl1pPr>
          </a:lstStyle>
          <a:p>
            <a:endParaRPr/>
          </a:p>
        </p:txBody>
      </p:sp>
      <p:sp>
        <p:nvSpPr>
          <p:cNvPr id="3" name="Holder 3"/>
          <p:cNvSpPr>
            <a:spLocks noGrp="1"/>
          </p:cNvSpPr>
          <p:nvPr>
            <p:ph sz="half" idx="2"/>
          </p:nvPr>
        </p:nvSpPr>
        <p:spPr>
          <a:xfrm>
            <a:off x="609600" y="1577342"/>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2"/>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888888"/>
                </a:solidFill>
                <a:latin typeface="Verdana"/>
                <a:cs typeface="Verdana"/>
              </a:defRPr>
            </a:lvl1pPr>
          </a:lstStyle>
          <a:p>
            <a:pPr marL="12700">
              <a:lnSpc>
                <a:spcPct val="100000"/>
              </a:lnSpc>
              <a:spcBef>
                <a:spcPts val="105"/>
              </a:spcBef>
            </a:pPr>
            <a:r>
              <a:rPr spc="-75" dirty="0"/>
              <a:t>5</a:t>
            </a:r>
            <a:r>
              <a:rPr spc="-40" dirty="0"/>
              <a:t>/</a:t>
            </a:r>
            <a:r>
              <a:rPr spc="-50" dirty="0"/>
              <a:t>2</a:t>
            </a:r>
            <a:r>
              <a:rPr spc="-75" dirty="0"/>
              <a:t>2</a:t>
            </a:r>
            <a:r>
              <a:rPr spc="-40" dirty="0"/>
              <a:t>/</a:t>
            </a:r>
            <a:r>
              <a:rPr spc="-50" dirty="0"/>
              <a:t>2</a:t>
            </a:r>
            <a:r>
              <a:rPr spc="-75" dirty="0"/>
              <a:t>022</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900" b="0" i="0">
                <a:solidFill>
                  <a:srgbClr val="888888"/>
                </a:solidFill>
                <a:latin typeface="Verdana"/>
                <a:cs typeface="Verdana"/>
              </a:defRPr>
            </a:lvl1pPr>
          </a:lstStyle>
          <a:p>
            <a:pPr marL="12700">
              <a:lnSpc>
                <a:spcPct val="100000"/>
              </a:lnSpc>
              <a:spcBef>
                <a:spcPts val="105"/>
              </a:spcBef>
            </a:pPr>
            <a:r>
              <a:rPr spc="-75" dirty="0"/>
              <a:t>5</a:t>
            </a:r>
            <a:r>
              <a:rPr spc="-40" dirty="0"/>
              <a:t>/</a:t>
            </a:r>
            <a:r>
              <a:rPr spc="-50" dirty="0"/>
              <a:t>2</a:t>
            </a:r>
            <a:r>
              <a:rPr spc="-75" dirty="0"/>
              <a:t>2</a:t>
            </a:r>
            <a:r>
              <a:rPr spc="-40" dirty="0"/>
              <a:t>/</a:t>
            </a:r>
            <a:r>
              <a:rPr spc="-50" dirty="0"/>
              <a:t>2</a:t>
            </a:r>
            <a:r>
              <a:rPr spc="-75" dirty="0"/>
              <a:t>022</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rgbClr val="888888"/>
                </a:solidFill>
                <a:latin typeface="Verdana"/>
                <a:cs typeface="Verdana"/>
              </a:defRPr>
            </a:lvl1pPr>
          </a:lstStyle>
          <a:p>
            <a:pPr marL="12700">
              <a:lnSpc>
                <a:spcPct val="100000"/>
              </a:lnSpc>
              <a:spcBef>
                <a:spcPts val="105"/>
              </a:spcBef>
            </a:pPr>
            <a:r>
              <a:rPr spc="-75" dirty="0"/>
              <a:t>5</a:t>
            </a:r>
            <a:r>
              <a:rPr spc="-40" dirty="0"/>
              <a:t>/</a:t>
            </a:r>
            <a:r>
              <a:rPr spc="-50" dirty="0"/>
              <a:t>2</a:t>
            </a:r>
            <a:r>
              <a:rPr spc="-75" dirty="0"/>
              <a:t>2</a:t>
            </a:r>
            <a:r>
              <a:rPr spc="-40" dirty="0"/>
              <a:t>/</a:t>
            </a:r>
            <a:r>
              <a:rPr spc="-50" dirty="0"/>
              <a:t>2</a:t>
            </a:r>
            <a:r>
              <a:rPr spc="-75" dirty="0"/>
              <a:t>022</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EE5935-786C-49C1-A114-387734A7AA9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FCA4D90-1AC8-4F47-938A-993703D536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a:extLst>
              <a:ext uri="{FF2B5EF4-FFF2-40B4-BE49-F238E27FC236}">
                <a16:creationId xmlns:a16="http://schemas.microsoft.com/office/drawing/2014/main" id="{2A2F2886-6245-4DFF-959E-0C0E720081AF}"/>
              </a:ext>
            </a:extLst>
          </p:cNvPr>
          <p:cNvSpPr>
            <a:spLocks noGrp="1"/>
          </p:cNvSpPr>
          <p:nvPr>
            <p:ph type="dt" sz="half" idx="10"/>
          </p:nvPr>
        </p:nvSpPr>
        <p:spPr/>
        <p:txBody>
          <a:bodyPr/>
          <a:lstStyle/>
          <a:p>
            <a:fld id="{731D8D76-CCDD-4C58-AD2C-2A37AD827ABD}" type="datetime1">
              <a:rPr lang="fr-FR" smtClean="0">
                <a:solidFill>
                  <a:prstClr val="black">
                    <a:tint val="75000"/>
                  </a:prstClr>
                </a:solidFill>
              </a:rPr>
              <a:pPr/>
              <a:t>08/12/2023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E3ADF78B-149B-4F17-8998-75C885BBC65A}"/>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04AC4AF5-C872-468F-888C-B6C1D3D01E7D}"/>
              </a:ext>
            </a:extLst>
          </p:cNvPr>
          <p:cNvSpPr>
            <a:spLocks noGrp="1"/>
          </p:cNvSpPr>
          <p:nvPr>
            <p:ph type="sldNum" sz="quarter" idx="12"/>
          </p:nvPr>
        </p:nvSpPr>
        <p:spPr/>
        <p:txBody>
          <a:bodyPr/>
          <a:lstStyle/>
          <a:p>
            <a:fld id="{3D788A20-DF56-440D-A92D-43EA7124D49C}"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525040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B198D1-25D1-4C24-9411-ADE3185D502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A1DB299-A330-49C1-9F64-F2069812F5CA}"/>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C071FA8-7785-4FC8-8C92-26F24FC039C3}"/>
              </a:ext>
            </a:extLst>
          </p:cNvPr>
          <p:cNvSpPr>
            <a:spLocks noGrp="1"/>
          </p:cNvSpPr>
          <p:nvPr>
            <p:ph type="dt" sz="half" idx="10"/>
          </p:nvPr>
        </p:nvSpPr>
        <p:spPr/>
        <p:txBody>
          <a:bodyPr/>
          <a:lstStyle/>
          <a:p>
            <a:fld id="{A25EA077-BD9F-4677-A327-9E88C5DEF093}" type="datetime1">
              <a:rPr lang="fr-FR" smtClean="0">
                <a:solidFill>
                  <a:prstClr val="black">
                    <a:tint val="75000"/>
                  </a:prstClr>
                </a:solidFill>
              </a:rPr>
              <a:pPr/>
              <a:t>08/12/2023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B185F9A2-BBFF-406C-96DB-0911DDF102DA}"/>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DA3A8097-A6BC-4DAF-8301-94925028DC11}"/>
              </a:ext>
            </a:extLst>
          </p:cNvPr>
          <p:cNvSpPr>
            <a:spLocks noGrp="1"/>
          </p:cNvSpPr>
          <p:nvPr>
            <p:ph type="sldNum" sz="quarter" idx="12"/>
          </p:nvPr>
        </p:nvSpPr>
        <p:spPr/>
        <p:txBody>
          <a:bodyPr/>
          <a:lstStyle/>
          <a:p>
            <a:fld id="{3D788A20-DF56-440D-A92D-43EA7124D49C}"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463762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BBCAF6-B2DC-45CB-A8B7-EBC0E0B5C18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5DDA3EB-DD76-47BA-969C-37818781A2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AC3ED987-A905-4AB9-AB74-FBF98D2A7E96}"/>
              </a:ext>
            </a:extLst>
          </p:cNvPr>
          <p:cNvSpPr>
            <a:spLocks noGrp="1"/>
          </p:cNvSpPr>
          <p:nvPr>
            <p:ph type="dt" sz="half" idx="10"/>
          </p:nvPr>
        </p:nvSpPr>
        <p:spPr/>
        <p:txBody>
          <a:bodyPr/>
          <a:lstStyle/>
          <a:p>
            <a:fld id="{B9BE2930-C19C-4CFE-8DD3-74D0DBF96671}" type="datetime1">
              <a:rPr lang="fr-FR" smtClean="0">
                <a:solidFill>
                  <a:prstClr val="black">
                    <a:tint val="75000"/>
                  </a:prstClr>
                </a:solidFill>
              </a:rPr>
              <a:pPr/>
              <a:t>08/12/2023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BA60774C-4E2F-4AF1-B24E-867A3064D4C0}"/>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28694825-F23F-4DB7-AA70-4A24DA3D5399}"/>
              </a:ext>
            </a:extLst>
          </p:cNvPr>
          <p:cNvSpPr>
            <a:spLocks noGrp="1"/>
          </p:cNvSpPr>
          <p:nvPr>
            <p:ph type="sldNum" sz="quarter" idx="12"/>
          </p:nvPr>
        </p:nvSpPr>
        <p:spPr/>
        <p:txBody>
          <a:bodyPr/>
          <a:lstStyle/>
          <a:p>
            <a:fld id="{3D788A20-DF56-440D-A92D-43EA7124D49C}"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089734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CB3692-1AFC-4A40-A9E1-0D68DCC2A5F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3FDB191-AA68-4B2E-9CBD-DEDFF31720F2}"/>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BA971C-DEB6-4D89-A990-0FD7421910AD}"/>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F50B827-66C0-4A82-B78F-CC3320A99263}"/>
              </a:ext>
            </a:extLst>
          </p:cNvPr>
          <p:cNvSpPr>
            <a:spLocks noGrp="1"/>
          </p:cNvSpPr>
          <p:nvPr>
            <p:ph type="dt" sz="half" idx="10"/>
          </p:nvPr>
        </p:nvSpPr>
        <p:spPr/>
        <p:txBody>
          <a:bodyPr/>
          <a:lstStyle/>
          <a:p>
            <a:fld id="{868DDEFA-3A63-45D4-8AEB-D9026F069A62}" type="datetime1">
              <a:rPr lang="fr-FR" smtClean="0">
                <a:solidFill>
                  <a:prstClr val="black">
                    <a:tint val="75000"/>
                  </a:prstClr>
                </a:solidFill>
              </a:rPr>
              <a:pPr/>
              <a:t>08/12/2023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52F107B7-5C97-4E2C-915B-707AF2439FC8}"/>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A9E598DA-093B-4326-9661-C90135BCB5FF}"/>
              </a:ext>
            </a:extLst>
          </p:cNvPr>
          <p:cNvSpPr>
            <a:spLocks noGrp="1"/>
          </p:cNvSpPr>
          <p:nvPr>
            <p:ph type="sldNum" sz="quarter" idx="12"/>
          </p:nvPr>
        </p:nvSpPr>
        <p:spPr/>
        <p:txBody>
          <a:bodyPr/>
          <a:lstStyle/>
          <a:p>
            <a:fld id="{3D788A20-DF56-440D-A92D-43EA7124D49C}"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284074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pic>
        <p:nvPicPr>
          <p:cNvPr id="17" name="bg object 17"/>
          <p:cNvPicPr/>
          <p:nvPr/>
        </p:nvPicPr>
        <p:blipFill>
          <a:blip r:embed="rId8" cstate="print"/>
          <a:stretch>
            <a:fillRect/>
          </a:stretch>
        </p:blipFill>
        <p:spPr>
          <a:xfrm>
            <a:off x="1" y="0"/>
            <a:ext cx="2851404" cy="6857998"/>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2D5269"/>
          </a:solidFill>
        </p:spPr>
        <p:txBody>
          <a:bodyPr wrap="square" lIns="0" tIns="0" rIns="0" bIns="0" rtlCol="0"/>
          <a:lstStyle/>
          <a:p>
            <a:endParaRPr/>
          </a:p>
        </p:txBody>
      </p:sp>
      <p:sp>
        <p:nvSpPr>
          <p:cNvPr id="19" name="bg object 19"/>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p:spPr>
        <p:txBody>
          <a:bodyPr wrap="square" lIns="0" tIns="0" rIns="0" bIns="0" rtlCol="0"/>
          <a:lstStyle/>
          <a:p>
            <a:endParaRPr/>
          </a:p>
        </p:txBody>
      </p:sp>
      <p:sp>
        <p:nvSpPr>
          <p:cNvPr id="2" name="Holder 2"/>
          <p:cNvSpPr>
            <a:spLocks noGrp="1"/>
          </p:cNvSpPr>
          <p:nvPr>
            <p:ph type="title"/>
          </p:nvPr>
        </p:nvSpPr>
        <p:spPr>
          <a:xfrm>
            <a:off x="532895" y="36321"/>
            <a:ext cx="11126217" cy="276999"/>
          </a:xfrm>
          <a:prstGeom prst="rect">
            <a:avLst/>
          </a:prstGeom>
        </p:spPr>
        <p:txBody>
          <a:bodyPr wrap="square" lIns="0" tIns="0" rIns="0" bIns="0">
            <a:spAutoFit/>
          </a:bodyPr>
          <a:lstStyle>
            <a:lvl1pPr>
              <a:defRPr sz="1800" b="0" i="0">
                <a:solidFill>
                  <a:schemeClr val="tx1"/>
                </a:solidFill>
                <a:latin typeface="Verdana"/>
                <a:cs typeface="Verdana"/>
              </a:defRPr>
            </a:lvl1pPr>
          </a:lstStyle>
          <a:p>
            <a:endParaRPr/>
          </a:p>
        </p:txBody>
      </p:sp>
      <p:sp>
        <p:nvSpPr>
          <p:cNvPr id="3" name="Holder 3"/>
          <p:cNvSpPr>
            <a:spLocks noGrp="1"/>
          </p:cNvSpPr>
          <p:nvPr>
            <p:ph type="body" idx="1"/>
          </p:nvPr>
        </p:nvSpPr>
        <p:spPr>
          <a:xfrm>
            <a:off x="665860" y="3391282"/>
            <a:ext cx="10860277" cy="276999"/>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11540491" y="6589209"/>
            <a:ext cx="572770" cy="138499"/>
          </a:xfrm>
          <a:prstGeom prst="rect">
            <a:avLst/>
          </a:prstGeom>
        </p:spPr>
        <p:txBody>
          <a:bodyPr wrap="square" lIns="0" tIns="0" rIns="0" bIns="0">
            <a:spAutoFit/>
          </a:bodyPr>
          <a:lstStyle>
            <a:lvl1pPr>
              <a:defRPr sz="900" b="0" i="0">
                <a:solidFill>
                  <a:srgbClr val="888888"/>
                </a:solidFill>
                <a:latin typeface="Verdana"/>
                <a:cs typeface="Verdana"/>
              </a:defRPr>
            </a:lvl1pPr>
          </a:lstStyle>
          <a:p>
            <a:pPr marL="12700">
              <a:lnSpc>
                <a:spcPct val="100000"/>
              </a:lnSpc>
              <a:spcBef>
                <a:spcPts val="105"/>
              </a:spcBef>
            </a:pPr>
            <a:r>
              <a:rPr spc="-75" dirty="0"/>
              <a:t>5</a:t>
            </a:r>
            <a:r>
              <a:rPr spc="-40" dirty="0"/>
              <a:t>/</a:t>
            </a:r>
            <a:r>
              <a:rPr spc="-50" dirty="0"/>
              <a:t>2</a:t>
            </a:r>
            <a:r>
              <a:rPr spc="-75" dirty="0"/>
              <a:t>2</a:t>
            </a:r>
            <a:r>
              <a:rPr spc="-40" dirty="0"/>
              <a:t>/</a:t>
            </a:r>
            <a:r>
              <a:rPr spc="-50" dirty="0"/>
              <a:t>2</a:t>
            </a:r>
            <a:r>
              <a:rPr spc="-75" dirty="0"/>
              <a:t>022</a:t>
            </a:r>
          </a:p>
        </p:txBody>
      </p:sp>
      <p:sp>
        <p:nvSpPr>
          <p:cNvPr id="5" name="Holder 5"/>
          <p:cNvSpPr>
            <a:spLocks noGrp="1"/>
          </p:cNvSpPr>
          <p:nvPr>
            <p:ph type="dt" sz="half" idx="6"/>
          </p:nvPr>
        </p:nvSpPr>
        <p:spPr>
          <a:xfrm>
            <a:off x="609600" y="6377942"/>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12/8/2023</a:t>
            </a:fld>
            <a:endParaRPr lang="en-US"/>
          </a:p>
        </p:txBody>
      </p:sp>
      <p:sp>
        <p:nvSpPr>
          <p:cNvPr id="6" name="Holder 6"/>
          <p:cNvSpPr>
            <a:spLocks noGrp="1"/>
          </p:cNvSpPr>
          <p:nvPr>
            <p:ph type="sldNum" sz="quarter" idx="7"/>
          </p:nvPr>
        </p:nvSpPr>
        <p:spPr>
          <a:xfrm>
            <a:off x="8778240" y="6377942"/>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4F1741A-9723-4764-BEDD-6C74775C57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BE2BA41-4258-42BE-9F68-4B469DC944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BE54918-C813-49CF-9254-97A6DF538E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B5A144-F596-4616-BB90-573161B5F2A8}" type="datetime1">
              <a:rPr lang="fr-FR" smtClean="0">
                <a:solidFill>
                  <a:prstClr val="black">
                    <a:tint val="75000"/>
                  </a:prstClr>
                </a:solidFill>
              </a:rPr>
              <a:pPr/>
              <a:t>08/12/2023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C73F11C8-4DC8-4B10-B379-9B2400A4CC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9C65DE1A-9A6C-404E-B629-C732261AFC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88A20-DF56-440D-A92D-43EA7124D49C}"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6031695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501151"/>
            <a:ext cx="1707543" cy="779145"/>
          </a:xfrm>
          <a:custGeom>
            <a:avLst/>
            <a:gdLst/>
            <a:ahLst/>
            <a:cxnLst/>
            <a:rect l="l" t="t" r="r" b="b"/>
            <a:pathLst>
              <a:path w="1743075" h="779145">
                <a:moveTo>
                  <a:pt x="1346200" y="0"/>
                </a:moveTo>
                <a:lnTo>
                  <a:pt x="0" y="0"/>
                </a:lnTo>
                <a:lnTo>
                  <a:pt x="0" y="778763"/>
                </a:lnTo>
                <a:lnTo>
                  <a:pt x="1346200" y="778763"/>
                </a:lnTo>
                <a:lnTo>
                  <a:pt x="1355891" y="777956"/>
                </a:lnTo>
                <a:lnTo>
                  <a:pt x="1363821" y="775827"/>
                </a:lnTo>
                <a:lnTo>
                  <a:pt x="1369988" y="772816"/>
                </a:lnTo>
                <a:lnTo>
                  <a:pt x="1374394" y="769366"/>
                </a:lnTo>
                <a:lnTo>
                  <a:pt x="1374394" y="764667"/>
                </a:lnTo>
                <a:lnTo>
                  <a:pt x="1379093" y="764667"/>
                </a:lnTo>
                <a:lnTo>
                  <a:pt x="1735582" y="408178"/>
                </a:lnTo>
                <a:lnTo>
                  <a:pt x="1740868" y="399587"/>
                </a:lnTo>
                <a:lnTo>
                  <a:pt x="1742630" y="388794"/>
                </a:lnTo>
                <a:lnTo>
                  <a:pt x="1740868" y="377120"/>
                </a:lnTo>
                <a:lnTo>
                  <a:pt x="1735582" y="365887"/>
                </a:lnTo>
                <a:lnTo>
                  <a:pt x="1379093" y="14097"/>
                </a:lnTo>
                <a:lnTo>
                  <a:pt x="1379093" y="9398"/>
                </a:lnTo>
                <a:lnTo>
                  <a:pt x="1374394" y="9398"/>
                </a:lnTo>
                <a:lnTo>
                  <a:pt x="1369988" y="5947"/>
                </a:lnTo>
                <a:lnTo>
                  <a:pt x="1363821" y="2936"/>
                </a:lnTo>
                <a:lnTo>
                  <a:pt x="1355891" y="807"/>
                </a:lnTo>
                <a:lnTo>
                  <a:pt x="1346200" y="0"/>
                </a:lnTo>
                <a:close/>
              </a:path>
            </a:pathLst>
          </a:custGeom>
          <a:solidFill>
            <a:srgbClr val="353535"/>
          </a:solidFill>
        </p:spPr>
        <p:txBody>
          <a:bodyPr wrap="square" lIns="0" tIns="0" rIns="0" bIns="0" rtlCol="0"/>
          <a:lstStyle/>
          <a:p>
            <a:endParaRPr/>
          </a:p>
        </p:txBody>
      </p:sp>
      <p:grpSp>
        <p:nvGrpSpPr>
          <p:cNvPr id="4" name="object 4"/>
          <p:cNvGrpSpPr/>
          <p:nvPr/>
        </p:nvGrpSpPr>
        <p:grpSpPr>
          <a:xfrm>
            <a:off x="609600" y="106776"/>
            <a:ext cx="11126195" cy="1435210"/>
            <a:chOff x="8339431" y="370482"/>
            <a:chExt cx="19764725" cy="1548743"/>
          </a:xfrm>
        </p:grpSpPr>
        <p:pic>
          <p:nvPicPr>
            <p:cNvPr id="5" name="object 5"/>
            <p:cNvPicPr/>
            <p:nvPr/>
          </p:nvPicPr>
          <p:blipFill>
            <a:blip r:embed="rId3" cstate="print"/>
            <a:stretch>
              <a:fillRect/>
            </a:stretch>
          </p:blipFill>
          <p:spPr>
            <a:xfrm>
              <a:off x="8339431" y="370482"/>
              <a:ext cx="6983729" cy="1529334"/>
            </a:xfrm>
            <a:prstGeom prst="rect">
              <a:avLst/>
            </a:prstGeom>
          </p:spPr>
        </p:pic>
        <p:pic>
          <p:nvPicPr>
            <p:cNvPr id="6" name="object 6"/>
            <p:cNvPicPr/>
            <p:nvPr/>
          </p:nvPicPr>
          <p:blipFill>
            <a:blip r:embed="rId4" cstate="print"/>
            <a:stretch>
              <a:fillRect/>
            </a:stretch>
          </p:blipFill>
          <p:spPr>
            <a:xfrm>
              <a:off x="21186089" y="390521"/>
              <a:ext cx="6918067" cy="1528704"/>
            </a:xfrm>
            <a:prstGeom prst="rect">
              <a:avLst/>
            </a:prstGeom>
          </p:spPr>
        </p:pic>
      </p:grpSp>
      <p:grpSp>
        <p:nvGrpSpPr>
          <p:cNvPr id="20" name="object 20"/>
          <p:cNvGrpSpPr/>
          <p:nvPr/>
        </p:nvGrpSpPr>
        <p:grpSpPr>
          <a:xfrm>
            <a:off x="604169" y="4501151"/>
            <a:ext cx="2971259" cy="1964182"/>
            <a:chOff x="539496" y="4619153"/>
            <a:chExt cx="2623185" cy="2211387"/>
          </a:xfrm>
          <a:solidFill>
            <a:schemeClr val="bg1"/>
          </a:solidFill>
        </p:grpSpPr>
        <p:sp>
          <p:nvSpPr>
            <p:cNvPr id="21" name="object 21"/>
            <p:cNvSpPr/>
            <p:nvPr/>
          </p:nvSpPr>
          <p:spPr>
            <a:xfrm>
              <a:off x="539496" y="4680822"/>
              <a:ext cx="2623185" cy="2149718"/>
            </a:xfrm>
            <a:custGeom>
              <a:avLst/>
              <a:gdLst/>
              <a:ahLst/>
              <a:cxnLst/>
              <a:rect l="l" t="t" r="r" b="b"/>
              <a:pathLst>
                <a:path w="2623185" h="2539365">
                  <a:moveTo>
                    <a:pt x="2622804" y="0"/>
                  </a:moveTo>
                  <a:lnTo>
                    <a:pt x="0" y="0"/>
                  </a:lnTo>
                  <a:lnTo>
                    <a:pt x="0" y="2538983"/>
                  </a:lnTo>
                  <a:lnTo>
                    <a:pt x="2622804" y="2538983"/>
                  </a:lnTo>
                  <a:lnTo>
                    <a:pt x="2622804" y="0"/>
                  </a:lnTo>
                  <a:close/>
                </a:path>
              </a:pathLst>
            </a:custGeom>
            <a:grpFill/>
          </p:spPr>
          <p:txBody>
            <a:bodyPr wrap="square" lIns="0" tIns="0" rIns="0" bIns="0" rtlCol="0"/>
            <a:lstStyle/>
            <a:p>
              <a:endParaRPr/>
            </a:p>
          </p:txBody>
        </p:sp>
        <p:sp>
          <p:nvSpPr>
            <p:cNvPr id="22" name="object 22"/>
            <p:cNvSpPr/>
            <p:nvPr/>
          </p:nvSpPr>
          <p:spPr>
            <a:xfrm>
              <a:off x="539496" y="4619153"/>
              <a:ext cx="2623185" cy="2149718"/>
            </a:xfrm>
            <a:custGeom>
              <a:avLst/>
              <a:gdLst/>
              <a:ahLst/>
              <a:cxnLst/>
              <a:rect l="l" t="t" r="r" b="b"/>
              <a:pathLst>
                <a:path w="2623185" h="2539365">
                  <a:moveTo>
                    <a:pt x="0" y="2538983"/>
                  </a:moveTo>
                  <a:lnTo>
                    <a:pt x="2622804" y="2538983"/>
                  </a:lnTo>
                  <a:lnTo>
                    <a:pt x="2622804" y="0"/>
                  </a:lnTo>
                  <a:lnTo>
                    <a:pt x="0" y="0"/>
                  </a:lnTo>
                  <a:lnTo>
                    <a:pt x="0" y="2538983"/>
                  </a:lnTo>
                  <a:close/>
                </a:path>
              </a:pathLst>
            </a:custGeom>
            <a:grpFill/>
            <a:ln w="15240">
              <a:solidFill>
                <a:srgbClr val="D5EFF9"/>
              </a:solidFill>
            </a:ln>
          </p:spPr>
          <p:txBody>
            <a:bodyPr wrap="square" lIns="0" tIns="0" rIns="0" bIns="0" rtlCol="0"/>
            <a:lstStyle/>
            <a:p>
              <a:endParaRPr/>
            </a:p>
          </p:txBody>
        </p:sp>
      </p:grpSp>
      <p:sp>
        <p:nvSpPr>
          <p:cNvPr id="23" name="object 23"/>
          <p:cNvSpPr txBox="1"/>
          <p:nvPr/>
        </p:nvSpPr>
        <p:spPr>
          <a:xfrm>
            <a:off x="1094535" y="4594180"/>
            <a:ext cx="1522731" cy="382156"/>
          </a:xfrm>
          <a:prstGeom prst="rect">
            <a:avLst/>
          </a:prstGeom>
        </p:spPr>
        <p:txBody>
          <a:bodyPr vert="horz" wrap="square" lIns="0" tIns="12700" rIns="0" bIns="0" rtlCol="0">
            <a:spAutoFit/>
          </a:bodyPr>
          <a:lstStyle/>
          <a:p>
            <a:pPr>
              <a:lnSpc>
                <a:spcPct val="100000"/>
              </a:lnSpc>
              <a:spcBef>
                <a:spcPts val="100"/>
              </a:spcBef>
            </a:pPr>
            <a:r>
              <a:rPr sz="2400" b="1" dirty="0">
                <a:latin typeface="Arabic Typesetting" panose="03020402040406030203" pitchFamily="66" charset="-78"/>
                <a:ea typeface="+mj-ea"/>
                <a:cs typeface="Arabic Typesetting" panose="03020402040406030203" pitchFamily="66" charset="-78"/>
              </a:rPr>
              <a:t>Présenté par :</a:t>
            </a:r>
          </a:p>
        </p:txBody>
      </p:sp>
      <p:sp>
        <p:nvSpPr>
          <p:cNvPr id="24" name="object 24"/>
          <p:cNvSpPr txBox="1"/>
          <p:nvPr/>
        </p:nvSpPr>
        <p:spPr>
          <a:xfrm>
            <a:off x="707439" y="4975180"/>
            <a:ext cx="2852881" cy="1490152"/>
          </a:xfrm>
          <a:prstGeom prst="rect">
            <a:avLst/>
          </a:prstGeom>
        </p:spPr>
        <p:txBody>
          <a:bodyPr vert="horz" wrap="square" lIns="0" tIns="12700" rIns="0" bIns="0" rtlCol="0">
            <a:spAutoFit/>
          </a:bodyPr>
          <a:lstStyle/>
          <a:p>
            <a:pPr marL="349885" indent="-349885">
              <a:lnSpc>
                <a:spcPct val="100000"/>
              </a:lnSpc>
              <a:spcBef>
                <a:spcPts val="100"/>
              </a:spcBef>
              <a:buFont typeface="Wingdings"/>
              <a:buChar char=""/>
              <a:tabLst>
                <a:tab pos="349885" algn="l"/>
                <a:tab pos="350520" algn="l"/>
              </a:tabLst>
            </a:pPr>
            <a:r>
              <a:rPr lang="fr-FR" sz="2400" b="1" spc="-5" dirty="0">
                <a:latin typeface="Arabic Typesetting" panose="03020402040406030203" pitchFamily="66" charset="-78"/>
                <a:cs typeface="Arabic Typesetting" panose="03020402040406030203" pitchFamily="66" charset="-78"/>
              </a:rPr>
              <a:t>RAJHANE Abdellah</a:t>
            </a:r>
            <a:endParaRPr sz="2400" b="1" dirty="0">
              <a:latin typeface="Arabic Typesetting" panose="03020402040406030203" pitchFamily="66" charset="-78"/>
              <a:cs typeface="Arabic Typesetting" panose="03020402040406030203" pitchFamily="66" charset="-78"/>
            </a:endParaRPr>
          </a:p>
          <a:p>
            <a:pPr marL="286385" indent="-287020">
              <a:lnSpc>
                <a:spcPct val="100000"/>
              </a:lnSpc>
              <a:buFont typeface="Wingdings"/>
              <a:buChar char=""/>
              <a:tabLst>
                <a:tab pos="287020" algn="l"/>
              </a:tabLst>
            </a:pPr>
            <a:r>
              <a:rPr lang="fr-FR" sz="2400" b="1" dirty="0">
                <a:latin typeface="Arabic Typesetting" panose="03020402040406030203" pitchFamily="66" charset="-78"/>
                <a:cs typeface="Arabic Typesetting" panose="03020402040406030203" pitchFamily="66" charset="-78"/>
              </a:rPr>
              <a:t>AMZIR Yassine</a:t>
            </a:r>
            <a:endParaRPr sz="2400" b="1" dirty="0">
              <a:latin typeface="Arabic Typesetting" panose="03020402040406030203" pitchFamily="66" charset="-78"/>
              <a:cs typeface="Arabic Typesetting" panose="03020402040406030203" pitchFamily="66" charset="-78"/>
            </a:endParaRPr>
          </a:p>
          <a:p>
            <a:pPr marL="342265" indent="-342265">
              <a:lnSpc>
                <a:spcPct val="100000"/>
              </a:lnSpc>
              <a:buFont typeface="Wingdings"/>
              <a:buChar char=""/>
              <a:tabLst>
                <a:tab pos="342265" algn="l"/>
                <a:tab pos="342900" algn="l"/>
              </a:tabLst>
            </a:pPr>
            <a:r>
              <a:rPr lang="fr-FR" sz="2400" b="1" spc="-5" dirty="0">
                <a:latin typeface="Arabic Typesetting" panose="03020402040406030203" pitchFamily="66" charset="-78"/>
                <a:cs typeface="Arabic Typesetting" panose="03020402040406030203" pitchFamily="66" charset="-78"/>
              </a:rPr>
              <a:t>IFKIREN </a:t>
            </a:r>
            <a:r>
              <a:rPr lang="fr-FR" sz="2400" b="1" spc="-5" dirty="0" err="1">
                <a:latin typeface="Arabic Typesetting" panose="03020402040406030203" pitchFamily="66" charset="-78"/>
                <a:cs typeface="Arabic Typesetting" panose="03020402040406030203" pitchFamily="66" charset="-78"/>
              </a:rPr>
              <a:t>Yassmine</a:t>
            </a:r>
            <a:endParaRPr lang="fr-FR" sz="2400" b="1" spc="-5" dirty="0">
              <a:latin typeface="Arabic Typesetting" panose="03020402040406030203" pitchFamily="66" charset="-78"/>
              <a:cs typeface="Arabic Typesetting" panose="03020402040406030203" pitchFamily="66" charset="-78"/>
            </a:endParaRPr>
          </a:p>
          <a:p>
            <a:pPr>
              <a:lnSpc>
                <a:spcPct val="100000"/>
              </a:lnSpc>
              <a:tabLst>
                <a:tab pos="342265" algn="l"/>
                <a:tab pos="342900" algn="l"/>
              </a:tabLst>
            </a:pPr>
            <a:endParaRPr sz="2400" b="1" dirty="0">
              <a:latin typeface="Arabic Typesetting" panose="03020402040406030203" pitchFamily="66" charset="-78"/>
              <a:cs typeface="Arabic Typesetting" panose="03020402040406030203" pitchFamily="66" charset="-78"/>
            </a:endParaRPr>
          </a:p>
        </p:txBody>
      </p:sp>
      <p:sp>
        <p:nvSpPr>
          <p:cNvPr id="35" name="object 35"/>
          <p:cNvSpPr txBox="1"/>
          <p:nvPr/>
        </p:nvSpPr>
        <p:spPr>
          <a:xfrm>
            <a:off x="4609797" y="6405878"/>
            <a:ext cx="4429952" cy="506549"/>
          </a:xfrm>
          <a:prstGeom prst="rect">
            <a:avLst/>
          </a:prstGeom>
        </p:spPr>
        <p:txBody>
          <a:bodyPr vert="horz" wrap="square" lIns="0" tIns="13970" rIns="0" bIns="0" rtlCol="0">
            <a:spAutoFit/>
          </a:bodyPr>
          <a:lstStyle/>
          <a:p>
            <a:pPr marL="12700">
              <a:lnSpc>
                <a:spcPct val="100000"/>
              </a:lnSpc>
              <a:spcBef>
                <a:spcPts val="110"/>
              </a:spcBef>
              <a:tabLst>
                <a:tab pos="886460" algn="l"/>
              </a:tabLst>
            </a:pPr>
            <a:r>
              <a:rPr sz="3200" b="1" dirty="0">
                <a:latin typeface="Arabic Typesetting" panose="03020402040406030203" pitchFamily="66" charset="-78"/>
                <a:ea typeface="+mj-ea"/>
                <a:cs typeface="Arabic Typesetting" panose="03020402040406030203" pitchFamily="66" charset="-78"/>
              </a:rPr>
              <a:t>Année	Universitaire : 202</a:t>
            </a:r>
            <a:r>
              <a:rPr lang="fr-FR" sz="3200" b="1" dirty="0">
                <a:latin typeface="Arabic Typesetting" panose="03020402040406030203" pitchFamily="66" charset="-78"/>
                <a:ea typeface="+mj-ea"/>
                <a:cs typeface="Arabic Typesetting" panose="03020402040406030203" pitchFamily="66" charset="-78"/>
              </a:rPr>
              <a:t>3</a:t>
            </a:r>
            <a:r>
              <a:rPr sz="3200" b="1" dirty="0">
                <a:latin typeface="Arabic Typesetting" panose="03020402040406030203" pitchFamily="66" charset="-78"/>
                <a:ea typeface="+mj-ea"/>
                <a:cs typeface="Arabic Typesetting" panose="03020402040406030203" pitchFamily="66" charset="-78"/>
              </a:rPr>
              <a:t>-202</a:t>
            </a:r>
            <a:r>
              <a:rPr lang="fr-FR" sz="3200" b="1" dirty="0">
                <a:latin typeface="Arabic Typesetting" panose="03020402040406030203" pitchFamily="66" charset="-78"/>
                <a:ea typeface="+mj-ea"/>
                <a:cs typeface="Arabic Typesetting" panose="03020402040406030203" pitchFamily="66" charset="-78"/>
              </a:rPr>
              <a:t>4</a:t>
            </a:r>
            <a:endParaRPr sz="3200" b="1" dirty="0">
              <a:latin typeface="Arabic Typesetting" panose="03020402040406030203" pitchFamily="66" charset="-78"/>
              <a:ea typeface="+mj-ea"/>
              <a:cs typeface="Arabic Typesetting" panose="03020402040406030203" pitchFamily="66" charset="-78"/>
            </a:endParaRPr>
          </a:p>
        </p:txBody>
      </p:sp>
      <p:sp>
        <p:nvSpPr>
          <p:cNvPr id="36" name="Parchemin horizontal 35"/>
          <p:cNvSpPr/>
          <p:nvPr/>
        </p:nvSpPr>
        <p:spPr>
          <a:xfrm>
            <a:off x="1825420" y="2443307"/>
            <a:ext cx="9144000" cy="1804370"/>
          </a:xfrm>
          <a:prstGeom prst="horizontalScroll">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7" name="ZoneTexte 36"/>
          <p:cNvSpPr txBox="1"/>
          <p:nvPr/>
        </p:nvSpPr>
        <p:spPr>
          <a:xfrm>
            <a:off x="1371600" y="2910685"/>
            <a:ext cx="9144000" cy="1015663"/>
          </a:xfrm>
          <a:prstGeom prst="rect">
            <a:avLst/>
          </a:prstGeom>
          <a:noFill/>
        </p:spPr>
        <p:txBody>
          <a:bodyPr wrap="square" rtlCol="0">
            <a:spAutoFit/>
          </a:bodyPr>
          <a:lstStyle/>
          <a:p>
            <a:pPr algn="ctr"/>
            <a:r>
              <a:rPr lang="fr-FR" sz="4400" b="1" dirty="0">
                <a:latin typeface="Arabic Typesetting" panose="03020402040406030203" pitchFamily="66" charset="-78"/>
                <a:cs typeface="Arabic Typesetting" panose="03020402040406030203" pitchFamily="66" charset="-78"/>
              </a:rPr>
              <a:t>	</a:t>
            </a:r>
            <a:r>
              <a:rPr lang="fr-FR" sz="6000" b="1" dirty="0">
                <a:latin typeface="Arabic Typesetting" panose="03020402040406030203" pitchFamily="66" charset="-78"/>
                <a:cs typeface="Arabic Typesetting" panose="03020402040406030203" pitchFamily="66" charset="-78"/>
              </a:rPr>
              <a:t>La Théorie des marches</a:t>
            </a:r>
          </a:p>
        </p:txBody>
      </p:sp>
      <p:pic>
        <p:nvPicPr>
          <p:cNvPr id="25" name="object 5"/>
          <p:cNvPicPr/>
          <p:nvPr/>
        </p:nvPicPr>
        <p:blipFill>
          <a:blip r:embed="rId3" cstate="print"/>
          <a:stretch>
            <a:fillRect/>
          </a:stretch>
        </p:blipFill>
        <p:spPr>
          <a:xfrm>
            <a:off x="7805171" y="102739"/>
            <a:ext cx="3966849" cy="1495830"/>
          </a:xfrm>
          <a:prstGeom prst="rect">
            <a:avLst/>
          </a:prstGeom>
        </p:spPr>
      </p:pic>
      <p:pic>
        <p:nvPicPr>
          <p:cNvPr id="1028" name="Picture 4" descr="maBour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239" y="102739"/>
            <a:ext cx="3866850" cy="1377149"/>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47" name="Rectangle 46"/>
          <p:cNvSpPr/>
          <p:nvPr/>
        </p:nvSpPr>
        <p:spPr>
          <a:xfrm>
            <a:off x="5031045" y="7117917"/>
            <a:ext cx="2503378" cy="307777"/>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400" i="1" dirty="0"/>
              <a:t>Année universitaire : 2017-2018</a:t>
            </a:r>
          </a:p>
        </p:txBody>
      </p:sp>
      <p:sp>
        <p:nvSpPr>
          <p:cNvPr id="3" name="Rectangle 2">
            <a:extLst>
              <a:ext uri="{FF2B5EF4-FFF2-40B4-BE49-F238E27FC236}">
                <a16:creationId xmlns:a16="http://schemas.microsoft.com/office/drawing/2014/main" id="{BED093EF-5494-50AA-01D0-F375E63DA129}"/>
              </a:ext>
            </a:extLst>
          </p:cNvPr>
          <p:cNvSpPr/>
          <p:nvPr/>
        </p:nvSpPr>
        <p:spPr>
          <a:xfrm>
            <a:off x="8763000" y="5249715"/>
            <a:ext cx="3205831" cy="50654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Professeur Redouane </a:t>
            </a:r>
            <a:r>
              <a:rPr lang="fr-FR" b="1" dirty="0" err="1">
                <a:solidFill>
                  <a:schemeClr val="tx1"/>
                </a:solidFill>
              </a:rPr>
              <a:t>Guilmi</a:t>
            </a:r>
            <a:r>
              <a:rPr lang="fr-FR" b="1" dirty="0" err="1"/>
              <a:t>f</a:t>
            </a:r>
            <a:endParaRPr lang="fr-FR" b="1" dirty="0"/>
          </a:p>
        </p:txBody>
      </p:sp>
      <p:sp>
        <p:nvSpPr>
          <p:cNvPr id="7" name="Rectangle 6">
            <a:extLst>
              <a:ext uri="{FF2B5EF4-FFF2-40B4-BE49-F238E27FC236}">
                <a16:creationId xmlns:a16="http://schemas.microsoft.com/office/drawing/2014/main" id="{D5E281CE-7963-7966-FC94-2E9B4D97D989}"/>
              </a:ext>
            </a:extLst>
          </p:cNvPr>
          <p:cNvSpPr/>
          <p:nvPr/>
        </p:nvSpPr>
        <p:spPr>
          <a:xfrm>
            <a:off x="3880228" y="5249715"/>
            <a:ext cx="4577972" cy="50654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Module :  Maths pour économie 1</a:t>
            </a:r>
            <a:r>
              <a:rPr lang="fr-FR" dirty="0"/>
              <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055077" y="772053"/>
            <a:ext cx="324857" cy="321242"/>
          </a:xfrm>
          <a:prstGeom prst="rect">
            <a:avLst/>
          </a:prstGeom>
        </p:spPr>
        <p:txBody>
          <a:bodyPr vert="horz" wrap="square" lIns="0" tIns="13335" rIns="0" bIns="0" rtlCol="0">
            <a:spAutoFit/>
          </a:bodyPr>
          <a:lstStyle/>
          <a:p>
            <a:pPr marL="12700">
              <a:lnSpc>
                <a:spcPct val="100000"/>
              </a:lnSpc>
              <a:spcBef>
                <a:spcPts val="105"/>
              </a:spcBef>
            </a:pPr>
            <a:r>
              <a:rPr lang="fr-FR" sz="2000" dirty="0">
                <a:solidFill>
                  <a:schemeClr val="bg1"/>
                </a:solidFill>
                <a:latin typeface="Verdana"/>
                <a:cs typeface="Verdana"/>
              </a:rPr>
              <a:t>6</a:t>
            </a:r>
            <a:endParaRPr sz="2000" dirty="0">
              <a:solidFill>
                <a:schemeClr val="bg1"/>
              </a:solidFill>
              <a:latin typeface="Verdana"/>
              <a:cs typeface="Verdana"/>
            </a:endParaRPr>
          </a:p>
        </p:txBody>
      </p:sp>
      <p:grpSp>
        <p:nvGrpSpPr>
          <p:cNvPr id="44" name="object 11"/>
          <p:cNvGrpSpPr/>
          <p:nvPr/>
        </p:nvGrpSpPr>
        <p:grpSpPr>
          <a:xfrm>
            <a:off x="228601" y="0"/>
            <a:ext cx="2514600" cy="685800"/>
            <a:chOff x="4131564" y="0"/>
            <a:chExt cx="1892935" cy="685800"/>
          </a:xfrm>
        </p:grpSpPr>
        <p:sp>
          <p:nvSpPr>
            <p:cNvPr id="45" name="object 12"/>
            <p:cNvSpPr/>
            <p:nvPr/>
          </p:nvSpPr>
          <p:spPr>
            <a:xfrm>
              <a:off x="4131564" y="0"/>
              <a:ext cx="1892935" cy="662940"/>
            </a:xfrm>
            <a:custGeom>
              <a:avLst/>
              <a:gdLst/>
              <a:ahLst/>
              <a:cxnLst/>
              <a:rect l="l" t="t" r="r" b="b"/>
              <a:pathLst>
                <a:path w="1892935" h="662940">
                  <a:moveTo>
                    <a:pt x="1782318" y="0"/>
                  </a:moveTo>
                  <a:lnTo>
                    <a:pt x="110489" y="0"/>
                  </a:lnTo>
                  <a:lnTo>
                    <a:pt x="67508" y="8691"/>
                  </a:lnTo>
                  <a:lnTo>
                    <a:pt x="32385" y="32384"/>
                  </a:lnTo>
                  <a:lnTo>
                    <a:pt x="8691" y="67508"/>
                  </a:lnTo>
                  <a:lnTo>
                    <a:pt x="0" y="110489"/>
                  </a:lnTo>
                  <a:lnTo>
                    <a:pt x="0" y="552449"/>
                  </a:lnTo>
                  <a:lnTo>
                    <a:pt x="8691" y="595431"/>
                  </a:lnTo>
                  <a:lnTo>
                    <a:pt x="32385" y="630554"/>
                  </a:lnTo>
                  <a:lnTo>
                    <a:pt x="67508" y="654248"/>
                  </a:lnTo>
                  <a:lnTo>
                    <a:pt x="110489" y="662939"/>
                  </a:lnTo>
                  <a:lnTo>
                    <a:pt x="1782318" y="662939"/>
                  </a:lnTo>
                  <a:lnTo>
                    <a:pt x="1825299" y="654248"/>
                  </a:lnTo>
                  <a:lnTo>
                    <a:pt x="1860423" y="630554"/>
                  </a:lnTo>
                  <a:lnTo>
                    <a:pt x="1884116" y="595431"/>
                  </a:lnTo>
                  <a:lnTo>
                    <a:pt x="1892808" y="552449"/>
                  </a:lnTo>
                  <a:lnTo>
                    <a:pt x="1892808" y="110489"/>
                  </a:lnTo>
                  <a:lnTo>
                    <a:pt x="1884116" y="67508"/>
                  </a:lnTo>
                  <a:lnTo>
                    <a:pt x="1860423" y="32385"/>
                  </a:lnTo>
                  <a:lnTo>
                    <a:pt x="1825299" y="8691"/>
                  </a:lnTo>
                  <a:lnTo>
                    <a:pt x="1782318" y="0"/>
                  </a:lnTo>
                  <a:close/>
                </a:path>
              </a:pathLst>
            </a:custGeom>
            <a:solidFill>
              <a:srgbClr val="CDDFE9"/>
            </a:solidFill>
          </p:spPr>
          <p:txBody>
            <a:bodyPr wrap="square" lIns="0" tIns="0" rIns="0" bIns="0" rtlCol="0"/>
            <a:lstStyle/>
            <a:p>
              <a:endParaRPr/>
            </a:p>
          </p:txBody>
        </p:sp>
        <p:sp>
          <p:nvSpPr>
            <p:cNvPr id="46" name="object 13"/>
            <p:cNvSpPr/>
            <p:nvPr/>
          </p:nvSpPr>
          <p:spPr>
            <a:xfrm>
              <a:off x="4131564" y="22860"/>
              <a:ext cx="1892935" cy="662940"/>
            </a:xfrm>
            <a:custGeom>
              <a:avLst/>
              <a:gdLst/>
              <a:ahLst/>
              <a:cxnLst/>
              <a:rect l="l" t="t" r="r" b="b"/>
              <a:pathLst>
                <a:path w="1892935" h="662940">
                  <a:moveTo>
                    <a:pt x="0" y="110489"/>
                  </a:moveTo>
                  <a:lnTo>
                    <a:pt x="8691" y="67508"/>
                  </a:lnTo>
                  <a:lnTo>
                    <a:pt x="32385" y="32384"/>
                  </a:lnTo>
                  <a:lnTo>
                    <a:pt x="67508" y="8691"/>
                  </a:lnTo>
                  <a:lnTo>
                    <a:pt x="110489" y="0"/>
                  </a:lnTo>
                  <a:lnTo>
                    <a:pt x="1782318" y="0"/>
                  </a:lnTo>
                  <a:lnTo>
                    <a:pt x="1825299" y="8691"/>
                  </a:lnTo>
                  <a:lnTo>
                    <a:pt x="1860423" y="32385"/>
                  </a:lnTo>
                  <a:lnTo>
                    <a:pt x="1884116" y="67508"/>
                  </a:lnTo>
                  <a:lnTo>
                    <a:pt x="1892808" y="110489"/>
                  </a:lnTo>
                  <a:lnTo>
                    <a:pt x="1892808" y="552449"/>
                  </a:lnTo>
                  <a:lnTo>
                    <a:pt x="1884116" y="595431"/>
                  </a:lnTo>
                  <a:lnTo>
                    <a:pt x="1860423" y="630554"/>
                  </a:lnTo>
                  <a:lnTo>
                    <a:pt x="1825299" y="654248"/>
                  </a:lnTo>
                  <a:lnTo>
                    <a:pt x="1782318" y="662939"/>
                  </a:lnTo>
                  <a:lnTo>
                    <a:pt x="110489" y="662939"/>
                  </a:lnTo>
                  <a:lnTo>
                    <a:pt x="67508" y="654248"/>
                  </a:lnTo>
                  <a:lnTo>
                    <a:pt x="32385" y="630554"/>
                  </a:lnTo>
                  <a:lnTo>
                    <a:pt x="8691" y="595431"/>
                  </a:lnTo>
                  <a:lnTo>
                    <a:pt x="0" y="552449"/>
                  </a:lnTo>
                  <a:lnTo>
                    <a:pt x="0" y="110489"/>
                  </a:lnTo>
                  <a:close/>
                </a:path>
              </a:pathLst>
            </a:custGeom>
            <a:ln w="15239">
              <a:solidFill>
                <a:srgbClr val="232323"/>
              </a:solidFill>
            </a:ln>
          </p:spPr>
          <p:txBody>
            <a:bodyPr wrap="square" lIns="0" tIns="0" rIns="0" bIns="0" rtlCol="0"/>
            <a:lstStyle/>
            <a:p>
              <a:endParaRPr dirty="0"/>
            </a:p>
          </p:txBody>
        </p:sp>
      </p:grpSp>
      <p:grpSp>
        <p:nvGrpSpPr>
          <p:cNvPr id="47" name="object 17"/>
          <p:cNvGrpSpPr/>
          <p:nvPr/>
        </p:nvGrpSpPr>
        <p:grpSpPr>
          <a:xfrm>
            <a:off x="9922396" y="-2682"/>
            <a:ext cx="2221377" cy="662940"/>
            <a:chOff x="10197084" y="0"/>
            <a:chExt cx="1995170" cy="662940"/>
          </a:xfrm>
        </p:grpSpPr>
        <p:sp>
          <p:nvSpPr>
            <p:cNvPr id="48" name="object 18"/>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49" name="object 19"/>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grpSp>
        <p:nvGrpSpPr>
          <p:cNvPr id="50" name="object 23"/>
          <p:cNvGrpSpPr/>
          <p:nvPr/>
        </p:nvGrpSpPr>
        <p:grpSpPr>
          <a:xfrm>
            <a:off x="5285493" y="-18132"/>
            <a:ext cx="2247884" cy="662940"/>
            <a:chOff x="8132063" y="0"/>
            <a:chExt cx="1993900" cy="662940"/>
          </a:xfrm>
          <a:solidFill>
            <a:schemeClr val="accent4">
              <a:lumMod val="60000"/>
              <a:lumOff val="40000"/>
            </a:schemeClr>
          </a:solidFill>
        </p:grpSpPr>
        <p:sp>
          <p:nvSpPr>
            <p:cNvPr id="51" name="object 24"/>
            <p:cNvSpPr/>
            <p:nvPr/>
          </p:nvSpPr>
          <p:spPr>
            <a:xfrm>
              <a:off x="8132063" y="0"/>
              <a:ext cx="1993900" cy="662940"/>
            </a:xfrm>
            <a:custGeom>
              <a:avLst/>
              <a:gdLst/>
              <a:ahLst/>
              <a:cxnLst/>
              <a:rect l="l" t="t" r="r" b="b"/>
              <a:pathLst>
                <a:path w="1993900" h="662940">
                  <a:moveTo>
                    <a:pt x="1882902" y="0"/>
                  </a:moveTo>
                  <a:lnTo>
                    <a:pt x="110489" y="0"/>
                  </a:lnTo>
                  <a:lnTo>
                    <a:pt x="67508" y="8691"/>
                  </a:lnTo>
                  <a:lnTo>
                    <a:pt x="32385" y="32384"/>
                  </a:lnTo>
                  <a:lnTo>
                    <a:pt x="8691" y="67508"/>
                  </a:lnTo>
                  <a:lnTo>
                    <a:pt x="0" y="110490"/>
                  </a:lnTo>
                  <a:lnTo>
                    <a:pt x="0" y="552450"/>
                  </a:lnTo>
                  <a:lnTo>
                    <a:pt x="8691" y="595431"/>
                  </a:lnTo>
                  <a:lnTo>
                    <a:pt x="32384" y="630555"/>
                  </a:lnTo>
                  <a:lnTo>
                    <a:pt x="67508" y="654248"/>
                  </a:lnTo>
                  <a:lnTo>
                    <a:pt x="110489" y="662939"/>
                  </a:lnTo>
                  <a:lnTo>
                    <a:pt x="1882902" y="662939"/>
                  </a:lnTo>
                  <a:lnTo>
                    <a:pt x="1925883" y="654248"/>
                  </a:lnTo>
                  <a:lnTo>
                    <a:pt x="1961006" y="630554"/>
                  </a:lnTo>
                  <a:lnTo>
                    <a:pt x="1984700" y="595431"/>
                  </a:lnTo>
                  <a:lnTo>
                    <a:pt x="1993391" y="552450"/>
                  </a:lnTo>
                  <a:lnTo>
                    <a:pt x="1993391" y="110490"/>
                  </a:lnTo>
                  <a:lnTo>
                    <a:pt x="1984700" y="67508"/>
                  </a:lnTo>
                  <a:lnTo>
                    <a:pt x="1961006" y="32385"/>
                  </a:lnTo>
                  <a:lnTo>
                    <a:pt x="1925883" y="8691"/>
                  </a:lnTo>
                  <a:lnTo>
                    <a:pt x="1882902" y="0"/>
                  </a:lnTo>
                  <a:close/>
                </a:path>
              </a:pathLst>
            </a:custGeom>
            <a:grpFill/>
          </p:spPr>
          <p:txBody>
            <a:bodyPr wrap="square" lIns="0" tIns="0" rIns="0" bIns="0" rtlCol="0"/>
            <a:lstStyle/>
            <a:p>
              <a:endParaRPr>
                <a:solidFill>
                  <a:srgbClr val="FFC000"/>
                </a:solidFill>
              </a:endParaRPr>
            </a:p>
          </p:txBody>
        </p:sp>
        <p:sp>
          <p:nvSpPr>
            <p:cNvPr id="52" name="object 25"/>
            <p:cNvSpPr/>
            <p:nvPr/>
          </p:nvSpPr>
          <p:spPr>
            <a:xfrm>
              <a:off x="8132063" y="0"/>
              <a:ext cx="1993900" cy="662940"/>
            </a:xfrm>
            <a:custGeom>
              <a:avLst/>
              <a:gdLst/>
              <a:ahLst/>
              <a:cxnLst/>
              <a:rect l="l" t="t" r="r" b="b"/>
              <a:pathLst>
                <a:path w="1993900" h="662940">
                  <a:moveTo>
                    <a:pt x="0" y="110490"/>
                  </a:moveTo>
                  <a:lnTo>
                    <a:pt x="8691" y="67508"/>
                  </a:lnTo>
                  <a:lnTo>
                    <a:pt x="32385" y="32384"/>
                  </a:lnTo>
                  <a:lnTo>
                    <a:pt x="67508" y="8691"/>
                  </a:lnTo>
                  <a:lnTo>
                    <a:pt x="110489" y="0"/>
                  </a:lnTo>
                  <a:lnTo>
                    <a:pt x="1882902" y="0"/>
                  </a:lnTo>
                  <a:lnTo>
                    <a:pt x="1925883" y="8691"/>
                  </a:lnTo>
                  <a:lnTo>
                    <a:pt x="1961006" y="32385"/>
                  </a:lnTo>
                  <a:lnTo>
                    <a:pt x="1984700" y="67508"/>
                  </a:lnTo>
                  <a:lnTo>
                    <a:pt x="1993391" y="110490"/>
                  </a:lnTo>
                  <a:lnTo>
                    <a:pt x="1993391" y="552450"/>
                  </a:lnTo>
                  <a:lnTo>
                    <a:pt x="1984700" y="595431"/>
                  </a:lnTo>
                  <a:lnTo>
                    <a:pt x="1961006" y="630554"/>
                  </a:lnTo>
                  <a:lnTo>
                    <a:pt x="1925883" y="654248"/>
                  </a:lnTo>
                  <a:lnTo>
                    <a:pt x="1882902" y="662939"/>
                  </a:lnTo>
                  <a:lnTo>
                    <a:pt x="110489" y="662939"/>
                  </a:lnTo>
                  <a:lnTo>
                    <a:pt x="67508" y="654248"/>
                  </a:lnTo>
                  <a:lnTo>
                    <a:pt x="32384" y="630555"/>
                  </a:lnTo>
                  <a:lnTo>
                    <a:pt x="8691" y="595431"/>
                  </a:lnTo>
                  <a:lnTo>
                    <a:pt x="0" y="552450"/>
                  </a:lnTo>
                  <a:lnTo>
                    <a:pt x="0" y="110490"/>
                  </a:lnTo>
                  <a:close/>
                </a:path>
              </a:pathLst>
            </a:custGeom>
            <a:grpFill/>
            <a:ln w="15240">
              <a:solidFill>
                <a:srgbClr val="232323"/>
              </a:solidFill>
            </a:ln>
          </p:spPr>
          <p:txBody>
            <a:bodyPr wrap="square" lIns="0" tIns="0" rIns="0" bIns="0" rtlCol="0"/>
            <a:lstStyle/>
            <a:p>
              <a:endParaRPr>
                <a:solidFill>
                  <a:srgbClr val="FFC000"/>
                </a:solidFill>
              </a:endParaRPr>
            </a:p>
          </p:txBody>
        </p:sp>
      </p:grpSp>
      <p:grpSp>
        <p:nvGrpSpPr>
          <p:cNvPr id="53" name="object 28"/>
          <p:cNvGrpSpPr/>
          <p:nvPr/>
        </p:nvGrpSpPr>
        <p:grpSpPr>
          <a:xfrm>
            <a:off x="-15240" y="4266"/>
            <a:ext cx="12175953" cy="743331"/>
            <a:chOff x="16367" y="22859"/>
            <a:chExt cx="12175953" cy="743331"/>
          </a:xfrm>
        </p:grpSpPr>
        <p:sp>
          <p:nvSpPr>
            <p:cNvPr id="54" name="object 29"/>
            <p:cNvSpPr/>
            <p:nvPr/>
          </p:nvSpPr>
          <p:spPr>
            <a:xfrm>
              <a:off x="119700" y="710539"/>
              <a:ext cx="12072620" cy="48260"/>
            </a:xfrm>
            <a:custGeom>
              <a:avLst/>
              <a:gdLst/>
              <a:ahLst/>
              <a:cxnLst/>
              <a:rect l="l" t="t" r="r" b="b"/>
              <a:pathLst>
                <a:path w="12072620" h="48259">
                  <a:moveTo>
                    <a:pt x="0" y="48031"/>
                  </a:moveTo>
                  <a:lnTo>
                    <a:pt x="12072299" y="48031"/>
                  </a:lnTo>
                  <a:lnTo>
                    <a:pt x="12072299" y="0"/>
                  </a:lnTo>
                  <a:lnTo>
                    <a:pt x="0" y="0"/>
                  </a:lnTo>
                  <a:lnTo>
                    <a:pt x="0" y="48031"/>
                  </a:lnTo>
                  <a:close/>
                </a:path>
              </a:pathLst>
            </a:custGeom>
            <a:solidFill>
              <a:srgbClr val="255891"/>
            </a:solidFill>
          </p:spPr>
          <p:txBody>
            <a:bodyPr wrap="square" lIns="0" tIns="0" rIns="0" bIns="0" rtlCol="0"/>
            <a:lstStyle/>
            <a:p>
              <a:endParaRPr/>
            </a:p>
          </p:txBody>
        </p:sp>
        <p:sp>
          <p:nvSpPr>
            <p:cNvPr id="55" name="object 30"/>
            <p:cNvSpPr/>
            <p:nvPr/>
          </p:nvSpPr>
          <p:spPr>
            <a:xfrm>
              <a:off x="119700" y="750950"/>
              <a:ext cx="12072620" cy="15240"/>
            </a:xfrm>
            <a:custGeom>
              <a:avLst/>
              <a:gdLst/>
              <a:ahLst/>
              <a:cxnLst/>
              <a:rect l="l" t="t" r="r" b="b"/>
              <a:pathLst>
                <a:path w="12072620" h="15240">
                  <a:moveTo>
                    <a:pt x="0" y="15240"/>
                  </a:moveTo>
                  <a:lnTo>
                    <a:pt x="12072299" y="15240"/>
                  </a:lnTo>
                  <a:lnTo>
                    <a:pt x="12072299" y="0"/>
                  </a:lnTo>
                  <a:lnTo>
                    <a:pt x="0" y="0"/>
                  </a:lnTo>
                  <a:lnTo>
                    <a:pt x="0" y="15240"/>
                  </a:lnTo>
                  <a:close/>
                </a:path>
              </a:pathLst>
            </a:custGeom>
            <a:solidFill>
              <a:srgbClr val="232323"/>
            </a:solidFill>
          </p:spPr>
          <p:txBody>
            <a:bodyPr wrap="square" lIns="0" tIns="0" rIns="0" bIns="0" rtlCol="0"/>
            <a:lstStyle/>
            <a:p>
              <a:endParaRPr/>
            </a:p>
          </p:txBody>
        </p:sp>
        <p:sp>
          <p:nvSpPr>
            <p:cNvPr id="56" name="object 31"/>
            <p:cNvSpPr/>
            <p:nvPr/>
          </p:nvSpPr>
          <p:spPr>
            <a:xfrm>
              <a:off x="16367" y="701530"/>
              <a:ext cx="12072620" cy="48260"/>
            </a:xfrm>
            <a:custGeom>
              <a:avLst/>
              <a:gdLst/>
              <a:ahLst/>
              <a:cxnLst/>
              <a:rect l="l" t="t" r="r" b="b"/>
              <a:pathLst>
                <a:path w="12072620" h="48259">
                  <a:moveTo>
                    <a:pt x="12072299" y="0"/>
                  </a:moveTo>
                  <a:lnTo>
                    <a:pt x="0" y="0"/>
                  </a:lnTo>
                  <a:lnTo>
                    <a:pt x="0" y="48031"/>
                  </a:lnTo>
                </a:path>
              </a:pathLst>
            </a:custGeom>
            <a:ln w="15240">
              <a:solidFill>
                <a:srgbClr val="232323"/>
              </a:solidFill>
            </a:ln>
          </p:spPr>
          <p:txBody>
            <a:bodyPr wrap="square" lIns="0" tIns="0" rIns="0" bIns="0" rtlCol="0"/>
            <a:lstStyle/>
            <a:p>
              <a:endParaRPr dirty="0"/>
            </a:p>
          </p:txBody>
        </p:sp>
        <p:sp>
          <p:nvSpPr>
            <p:cNvPr id="57" name="object 33"/>
            <p:cNvSpPr/>
            <p:nvPr/>
          </p:nvSpPr>
          <p:spPr>
            <a:xfrm>
              <a:off x="2942691" y="22859"/>
              <a:ext cx="2294218" cy="662940"/>
            </a:xfrm>
            <a:custGeom>
              <a:avLst/>
              <a:gdLst/>
              <a:ahLst/>
              <a:cxnLst/>
              <a:rect l="l" t="t" r="r" b="b"/>
              <a:pathLst>
                <a:path w="1859279" h="662940">
                  <a:moveTo>
                    <a:pt x="0" y="110490"/>
                  </a:moveTo>
                  <a:lnTo>
                    <a:pt x="8691" y="67508"/>
                  </a:lnTo>
                  <a:lnTo>
                    <a:pt x="32384" y="32384"/>
                  </a:lnTo>
                  <a:lnTo>
                    <a:pt x="67508" y="8691"/>
                  </a:lnTo>
                  <a:lnTo>
                    <a:pt x="110490" y="0"/>
                  </a:lnTo>
                  <a:lnTo>
                    <a:pt x="1748789" y="0"/>
                  </a:lnTo>
                  <a:lnTo>
                    <a:pt x="1791771" y="8691"/>
                  </a:lnTo>
                  <a:lnTo>
                    <a:pt x="1826895" y="32385"/>
                  </a:lnTo>
                  <a:lnTo>
                    <a:pt x="1850588" y="67508"/>
                  </a:lnTo>
                  <a:lnTo>
                    <a:pt x="1859280" y="110490"/>
                  </a:lnTo>
                  <a:lnTo>
                    <a:pt x="1859280" y="552450"/>
                  </a:lnTo>
                  <a:lnTo>
                    <a:pt x="1850588" y="595431"/>
                  </a:lnTo>
                  <a:lnTo>
                    <a:pt x="1826895" y="630554"/>
                  </a:lnTo>
                  <a:lnTo>
                    <a:pt x="1791771" y="654248"/>
                  </a:lnTo>
                  <a:lnTo>
                    <a:pt x="1748789" y="662939"/>
                  </a:lnTo>
                  <a:lnTo>
                    <a:pt x="110490" y="662939"/>
                  </a:lnTo>
                  <a:lnTo>
                    <a:pt x="67508" y="654248"/>
                  </a:lnTo>
                  <a:lnTo>
                    <a:pt x="32385" y="630555"/>
                  </a:lnTo>
                  <a:lnTo>
                    <a:pt x="8691" y="595431"/>
                  </a:lnTo>
                  <a:lnTo>
                    <a:pt x="0" y="552450"/>
                  </a:lnTo>
                  <a:lnTo>
                    <a:pt x="0" y="110490"/>
                  </a:lnTo>
                  <a:close/>
                </a:path>
              </a:pathLst>
            </a:custGeom>
            <a:solidFill>
              <a:schemeClr val="accent1">
                <a:lumMod val="20000"/>
                <a:lumOff val="80000"/>
              </a:schemeClr>
            </a:solidFill>
            <a:ln w="15240">
              <a:solidFill>
                <a:srgbClr val="232323"/>
              </a:solidFill>
            </a:ln>
          </p:spPr>
          <p:txBody>
            <a:bodyPr wrap="square" lIns="0" tIns="0" rIns="0" bIns="0" rtlCol="0"/>
            <a:lstStyle/>
            <a:p>
              <a:endParaRPr dirty="0"/>
            </a:p>
          </p:txBody>
        </p:sp>
      </p:grpSp>
      <p:sp>
        <p:nvSpPr>
          <p:cNvPr id="58" name="ZoneTexte 57"/>
          <p:cNvSpPr txBox="1"/>
          <p:nvPr/>
        </p:nvSpPr>
        <p:spPr>
          <a:xfrm>
            <a:off x="169612" y="154358"/>
            <a:ext cx="2609796"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Introduction Générale</a:t>
            </a:r>
          </a:p>
        </p:txBody>
      </p:sp>
      <p:sp>
        <p:nvSpPr>
          <p:cNvPr id="59" name="ZoneTexte 58"/>
          <p:cNvSpPr txBox="1"/>
          <p:nvPr/>
        </p:nvSpPr>
        <p:spPr>
          <a:xfrm>
            <a:off x="2942254" y="108121"/>
            <a:ext cx="2247884"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CPP</a:t>
            </a:r>
            <a:endParaRPr lang="fr-FR" sz="2400" b="1" dirty="0"/>
          </a:p>
        </p:txBody>
      </p:sp>
      <p:sp>
        <p:nvSpPr>
          <p:cNvPr id="60" name="ZoneTexte 59"/>
          <p:cNvSpPr txBox="1"/>
          <p:nvPr/>
        </p:nvSpPr>
        <p:spPr>
          <a:xfrm>
            <a:off x="10184924" y="132556"/>
            <a:ext cx="1715245"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Conclusion</a:t>
            </a:r>
          </a:p>
        </p:txBody>
      </p:sp>
      <p:sp>
        <p:nvSpPr>
          <p:cNvPr id="61" name="ZoneTexte 60"/>
          <p:cNvSpPr txBox="1"/>
          <p:nvPr/>
        </p:nvSpPr>
        <p:spPr>
          <a:xfrm>
            <a:off x="5181648" y="96833"/>
            <a:ext cx="2372626"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Monopole</a:t>
            </a:r>
          </a:p>
        </p:txBody>
      </p:sp>
      <p:grpSp>
        <p:nvGrpSpPr>
          <p:cNvPr id="36" name="object 17">
            <a:extLst>
              <a:ext uri="{FF2B5EF4-FFF2-40B4-BE49-F238E27FC236}">
                <a16:creationId xmlns:a16="http://schemas.microsoft.com/office/drawing/2014/main" id="{72799B6A-530C-4A01-9054-81C704532224}"/>
              </a:ext>
            </a:extLst>
          </p:cNvPr>
          <p:cNvGrpSpPr/>
          <p:nvPr/>
        </p:nvGrpSpPr>
        <p:grpSpPr>
          <a:xfrm>
            <a:off x="7613568" y="-5873"/>
            <a:ext cx="2221377" cy="662940"/>
            <a:chOff x="10197084" y="0"/>
            <a:chExt cx="1995170" cy="662940"/>
          </a:xfrm>
        </p:grpSpPr>
        <p:sp>
          <p:nvSpPr>
            <p:cNvPr id="41" name="object 18">
              <a:extLst>
                <a:ext uri="{FF2B5EF4-FFF2-40B4-BE49-F238E27FC236}">
                  <a16:creationId xmlns:a16="http://schemas.microsoft.com/office/drawing/2014/main" id="{B56472B4-AC0B-4F62-A716-B2A9FCD7C7FB}"/>
                </a:ext>
              </a:extLst>
            </p:cNvPr>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42" name="object 19">
              <a:extLst>
                <a:ext uri="{FF2B5EF4-FFF2-40B4-BE49-F238E27FC236}">
                  <a16:creationId xmlns:a16="http://schemas.microsoft.com/office/drawing/2014/main" id="{B45F9696-70B3-40E6-849A-570FC110B7A2}"/>
                </a:ext>
              </a:extLst>
            </p:cNvPr>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sp>
        <p:nvSpPr>
          <p:cNvPr id="65" name="ZoneTexte 64">
            <a:extLst>
              <a:ext uri="{FF2B5EF4-FFF2-40B4-BE49-F238E27FC236}">
                <a16:creationId xmlns:a16="http://schemas.microsoft.com/office/drawing/2014/main" id="{14C66D40-29B7-4604-B10C-E7C9904D9937}"/>
              </a:ext>
            </a:extLst>
          </p:cNvPr>
          <p:cNvSpPr txBox="1"/>
          <p:nvPr/>
        </p:nvSpPr>
        <p:spPr>
          <a:xfrm>
            <a:off x="7592366" y="102003"/>
            <a:ext cx="2127885"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La comparaison</a:t>
            </a:r>
          </a:p>
        </p:txBody>
      </p:sp>
      <p:pic>
        <p:nvPicPr>
          <p:cNvPr id="2" name="Picture 1">
            <a:extLst>
              <a:ext uri="{FF2B5EF4-FFF2-40B4-BE49-F238E27FC236}">
                <a16:creationId xmlns:a16="http://schemas.microsoft.com/office/drawing/2014/main" id="{56F147AD-9BDF-83A7-4D5C-00145A91AA49}"/>
              </a:ext>
            </a:extLst>
          </p:cNvPr>
          <p:cNvPicPr>
            <a:picLocks noChangeAspect="1"/>
          </p:cNvPicPr>
          <p:nvPr/>
        </p:nvPicPr>
        <p:blipFill>
          <a:blip r:embed="rId2"/>
          <a:stretch>
            <a:fillRect/>
          </a:stretch>
        </p:blipFill>
        <p:spPr>
          <a:xfrm>
            <a:off x="1724910" y="897505"/>
            <a:ext cx="9412013" cy="4837424"/>
          </a:xfrm>
          <a:prstGeom prst="rect">
            <a:avLst/>
          </a:prstGeom>
        </p:spPr>
      </p:pic>
      <p:sp>
        <p:nvSpPr>
          <p:cNvPr id="3" name="Left Brace 2">
            <a:extLst>
              <a:ext uri="{FF2B5EF4-FFF2-40B4-BE49-F238E27FC236}">
                <a16:creationId xmlns:a16="http://schemas.microsoft.com/office/drawing/2014/main" id="{200288D1-40B8-08A2-0061-AD050A7B93EF}"/>
              </a:ext>
            </a:extLst>
          </p:cNvPr>
          <p:cNvSpPr/>
          <p:nvPr/>
        </p:nvSpPr>
        <p:spPr>
          <a:xfrm rot="16200000">
            <a:off x="3420844" y="5050686"/>
            <a:ext cx="417109" cy="1732804"/>
          </a:xfrm>
          <a:prstGeom prst="leftBrace">
            <a:avLst>
              <a:gd name="adj1" fmla="val 8333"/>
              <a:gd name="adj2" fmla="val 476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5" name="Left Brace 4">
            <a:extLst>
              <a:ext uri="{FF2B5EF4-FFF2-40B4-BE49-F238E27FC236}">
                <a16:creationId xmlns:a16="http://schemas.microsoft.com/office/drawing/2014/main" id="{FA3B8164-83A8-EAB5-6109-49A8114B806B}"/>
              </a:ext>
            </a:extLst>
          </p:cNvPr>
          <p:cNvSpPr/>
          <p:nvPr/>
        </p:nvSpPr>
        <p:spPr>
          <a:xfrm rot="16200000">
            <a:off x="7423069" y="5322260"/>
            <a:ext cx="358463" cy="1183799"/>
          </a:xfrm>
          <a:prstGeom prst="leftBrace">
            <a:avLst>
              <a:gd name="adj1" fmla="val 8333"/>
              <a:gd name="adj2" fmla="val 476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6" name="Left Brace 5">
            <a:extLst>
              <a:ext uri="{FF2B5EF4-FFF2-40B4-BE49-F238E27FC236}">
                <a16:creationId xmlns:a16="http://schemas.microsoft.com/office/drawing/2014/main" id="{59D8F30C-87E9-73C8-A491-80B4A83A5EB1}"/>
              </a:ext>
            </a:extLst>
          </p:cNvPr>
          <p:cNvSpPr/>
          <p:nvPr/>
        </p:nvSpPr>
        <p:spPr>
          <a:xfrm rot="16200000">
            <a:off x="9220450" y="5018435"/>
            <a:ext cx="417109" cy="1732804"/>
          </a:xfrm>
          <a:prstGeom prst="leftBrace">
            <a:avLst>
              <a:gd name="adj1" fmla="val 8333"/>
              <a:gd name="adj2" fmla="val 476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7" name="TextBox 6">
            <a:extLst>
              <a:ext uri="{FF2B5EF4-FFF2-40B4-BE49-F238E27FC236}">
                <a16:creationId xmlns:a16="http://schemas.microsoft.com/office/drawing/2014/main" id="{19160D27-D4A1-C529-EAEB-A596F73856ED}"/>
              </a:ext>
            </a:extLst>
          </p:cNvPr>
          <p:cNvSpPr txBox="1"/>
          <p:nvPr/>
        </p:nvSpPr>
        <p:spPr>
          <a:xfrm>
            <a:off x="2657358" y="6093391"/>
            <a:ext cx="2486398" cy="400110"/>
          </a:xfrm>
          <a:prstGeom prst="rect">
            <a:avLst/>
          </a:prstGeom>
          <a:noFill/>
        </p:spPr>
        <p:txBody>
          <a:bodyPr wrap="square">
            <a:spAutoFit/>
          </a:bodyPr>
          <a:lstStyle/>
          <a:p>
            <a:r>
              <a:rPr lang="fr-FR" sz="2000" dirty="0"/>
              <a:t>Plan de demande</a:t>
            </a:r>
          </a:p>
        </p:txBody>
      </p:sp>
      <p:sp>
        <p:nvSpPr>
          <p:cNvPr id="8" name="TextBox 7">
            <a:extLst>
              <a:ext uri="{FF2B5EF4-FFF2-40B4-BE49-F238E27FC236}">
                <a16:creationId xmlns:a16="http://schemas.microsoft.com/office/drawing/2014/main" id="{2495F0FD-2FE7-8116-CA26-C0EF4AF06658}"/>
              </a:ext>
            </a:extLst>
          </p:cNvPr>
          <p:cNvSpPr txBox="1"/>
          <p:nvPr/>
        </p:nvSpPr>
        <p:spPr>
          <a:xfrm>
            <a:off x="6877795" y="5960495"/>
            <a:ext cx="1732805" cy="923330"/>
          </a:xfrm>
          <a:prstGeom prst="rect">
            <a:avLst/>
          </a:prstGeom>
          <a:noFill/>
        </p:spPr>
        <p:txBody>
          <a:bodyPr wrap="square" rtlCol="0">
            <a:spAutoFit/>
          </a:bodyPr>
          <a:lstStyle/>
          <a:p>
            <a:r>
              <a:rPr lang="fr-FR" dirty="0"/>
              <a:t>Recette par unité vendus (toujours = Prix)</a:t>
            </a:r>
          </a:p>
        </p:txBody>
      </p:sp>
      <p:sp>
        <p:nvSpPr>
          <p:cNvPr id="11" name="TextBox 10">
            <a:extLst>
              <a:ext uri="{FF2B5EF4-FFF2-40B4-BE49-F238E27FC236}">
                <a16:creationId xmlns:a16="http://schemas.microsoft.com/office/drawing/2014/main" id="{8BC8AFE0-3FAE-4862-5D1D-1283CB77DC9E}"/>
              </a:ext>
            </a:extLst>
          </p:cNvPr>
          <p:cNvSpPr txBox="1"/>
          <p:nvPr/>
        </p:nvSpPr>
        <p:spPr>
          <a:xfrm>
            <a:off x="9144000" y="6175063"/>
            <a:ext cx="1992923" cy="369332"/>
          </a:xfrm>
          <a:prstGeom prst="rect">
            <a:avLst/>
          </a:prstGeom>
          <a:noFill/>
        </p:spPr>
        <p:txBody>
          <a:bodyPr wrap="square" rtlCol="0">
            <a:spAutoFit/>
          </a:bodyPr>
          <a:lstStyle/>
          <a:p>
            <a:r>
              <a:rPr lang="fr-FR" dirty="0" err="1">
                <a:solidFill>
                  <a:srgbClr val="FF0000"/>
                </a:solidFill>
              </a:rPr>
              <a:t>Rm</a:t>
            </a:r>
            <a:r>
              <a:rPr lang="fr-FR" dirty="0">
                <a:solidFill>
                  <a:srgbClr val="FF0000"/>
                </a:solidFill>
              </a:rPr>
              <a:t> &lt; Prix</a:t>
            </a:r>
          </a:p>
        </p:txBody>
      </p:sp>
    </p:spTree>
    <p:extLst>
      <p:ext uri="{BB962C8B-B14F-4D97-AF65-F5344CB8AC3E}">
        <p14:creationId xmlns:p14="http://schemas.microsoft.com/office/powerpoint/2010/main" val="17158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055077" y="772053"/>
            <a:ext cx="324857" cy="321242"/>
          </a:xfrm>
          <a:prstGeom prst="rect">
            <a:avLst/>
          </a:prstGeom>
        </p:spPr>
        <p:txBody>
          <a:bodyPr vert="horz" wrap="square" lIns="0" tIns="13335" rIns="0" bIns="0" rtlCol="0">
            <a:spAutoFit/>
          </a:bodyPr>
          <a:lstStyle/>
          <a:p>
            <a:pPr marL="12700">
              <a:lnSpc>
                <a:spcPct val="100000"/>
              </a:lnSpc>
              <a:spcBef>
                <a:spcPts val="105"/>
              </a:spcBef>
            </a:pPr>
            <a:r>
              <a:rPr lang="fr-FR" sz="2000" dirty="0">
                <a:solidFill>
                  <a:schemeClr val="bg1"/>
                </a:solidFill>
                <a:latin typeface="Verdana"/>
                <a:cs typeface="Verdana"/>
              </a:rPr>
              <a:t>6</a:t>
            </a:r>
            <a:endParaRPr sz="2000" dirty="0">
              <a:solidFill>
                <a:schemeClr val="bg1"/>
              </a:solidFill>
              <a:latin typeface="Verdana"/>
              <a:cs typeface="Verdana"/>
            </a:endParaRPr>
          </a:p>
        </p:txBody>
      </p:sp>
      <p:grpSp>
        <p:nvGrpSpPr>
          <p:cNvPr id="44" name="object 11"/>
          <p:cNvGrpSpPr/>
          <p:nvPr/>
        </p:nvGrpSpPr>
        <p:grpSpPr>
          <a:xfrm>
            <a:off x="228601" y="0"/>
            <a:ext cx="2514600" cy="685800"/>
            <a:chOff x="4131564" y="0"/>
            <a:chExt cx="1892935" cy="685800"/>
          </a:xfrm>
        </p:grpSpPr>
        <p:sp>
          <p:nvSpPr>
            <p:cNvPr id="45" name="object 12"/>
            <p:cNvSpPr/>
            <p:nvPr/>
          </p:nvSpPr>
          <p:spPr>
            <a:xfrm>
              <a:off x="4131564" y="0"/>
              <a:ext cx="1892935" cy="662940"/>
            </a:xfrm>
            <a:custGeom>
              <a:avLst/>
              <a:gdLst/>
              <a:ahLst/>
              <a:cxnLst/>
              <a:rect l="l" t="t" r="r" b="b"/>
              <a:pathLst>
                <a:path w="1892935" h="662940">
                  <a:moveTo>
                    <a:pt x="1782318" y="0"/>
                  </a:moveTo>
                  <a:lnTo>
                    <a:pt x="110489" y="0"/>
                  </a:lnTo>
                  <a:lnTo>
                    <a:pt x="67508" y="8691"/>
                  </a:lnTo>
                  <a:lnTo>
                    <a:pt x="32385" y="32384"/>
                  </a:lnTo>
                  <a:lnTo>
                    <a:pt x="8691" y="67508"/>
                  </a:lnTo>
                  <a:lnTo>
                    <a:pt x="0" y="110489"/>
                  </a:lnTo>
                  <a:lnTo>
                    <a:pt x="0" y="552449"/>
                  </a:lnTo>
                  <a:lnTo>
                    <a:pt x="8691" y="595431"/>
                  </a:lnTo>
                  <a:lnTo>
                    <a:pt x="32385" y="630554"/>
                  </a:lnTo>
                  <a:lnTo>
                    <a:pt x="67508" y="654248"/>
                  </a:lnTo>
                  <a:lnTo>
                    <a:pt x="110489" y="662939"/>
                  </a:lnTo>
                  <a:lnTo>
                    <a:pt x="1782318" y="662939"/>
                  </a:lnTo>
                  <a:lnTo>
                    <a:pt x="1825299" y="654248"/>
                  </a:lnTo>
                  <a:lnTo>
                    <a:pt x="1860423" y="630554"/>
                  </a:lnTo>
                  <a:lnTo>
                    <a:pt x="1884116" y="595431"/>
                  </a:lnTo>
                  <a:lnTo>
                    <a:pt x="1892808" y="552449"/>
                  </a:lnTo>
                  <a:lnTo>
                    <a:pt x="1892808" y="110489"/>
                  </a:lnTo>
                  <a:lnTo>
                    <a:pt x="1884116" y="67508"/>
                  </a:lnTo>
                  <a:lnTo>
                    <a:pt x="1860423" y="32385"/>
                  </a:lnTo>
                  <a:lnTo>
                    <a:pt x="1825299" y="8691"/>
                  </a:lnTo>
                  <a:lnTo>
                    <a:pt x="1782318" y="0"/>
                  </a:lnTo>
                  <a:close/>
                </a:path>
              </a:pathLst>
            </a:custGeom>
            <a:solidFill>
              <a:srgbClr val="CDDFE9"/>
            </a:solidFill>
          </p:spPr>
          <p:txBody>
            <a:bodyPr wrap="square" lIns="0" tIns="0" rIns="0" bIns="0" rtlCol="0"/>
            <a:lstStyle/>
            <a:p>
              <a:endParaRPr/>
            </a:p>
          </p:txBody>
        </p:sp>
        <p:sp>
          <p:nvSpPr>
            <p:cNvPr id="46" name="object 13"/>
            <p:cNvSpPr/>
            <p:nvPr/>
          </p:nvSpPr>
          <p:spPr>
            <a:xfrm>
              <a:off x="4131564" y="22860"/>
              <a:ext cx="1892935" cy="662940"/>
            </a:xfrm>
            <a:custGeom>
              <a:avLst/>
              <a:gdLst/>
              <a:ahLst/>
              <a:cxnLst/>
              <a:rect l="l" t="t" r="r" b="b"/>
              <a:pathLst>
                <a:path w="1892935" h="662940">
                  <a:moveTo>
                    <a:pt x="0" y="110489"/>
                  </a:moveTo>
                  <a:lnTo>
                    <a:pt x="8691" y="67508"/>
                  </a:lnTo>
                  <a:lnTo>
                    <a:pt x="32385" y="32384"/>
                  </a:lnTo>
                  <a:lnTo>
                    <a:pt x="67508" y="8691"/>
                  </a:lnTo>
                  <a:lnTo>
                    <a:pt x="110489" y="0"/>
                  </a:lnTo>
                  <a:lnTo>
                    <a:pt x="1782318" y="0"/>
                  </a:lnTo>
                  <a:lnTo>
                    <a:pt x="1825299" y="8691"/>
                  </a:lnTo>
                  <a:lnTo>
                    <a:pt x="1860423" y="32385"/>
                  </a:lnTo>
                  <a:lnTo>
                    <a:pt x="1884116" y="67508"/>
                  </a:lnTo>
                  <a:lnTo>
                    <a:pt x="1892808" y="110489"/>
                  </a:lnTo>
                  <a:lnTo>
                    <a:pt x="1892808" y="552449"/>
                  </a:lnTo>
                  <a:lnTo>
                    <a:pt x="1884116" y="595431"/>
                  </a:lnTo>
                  <a:lnTo>
                    <a:pt x="1860423" y="630554"/>
                  </a:lnTo>
                  <a:lnTo>
                    <a:pt x="1825299" y="654248"/>
                  </a:lnTo>
                  <a:lnTo>
                    <a:pt x="1782318" y="662939"/>
                  </a:lnTo>
                  <a:lnTo>
                    <a:pt x="110489" y="662939"/>
                  </a:lnTo>
                  <a:lnTo>
                    <a:pt x="67508" y="654248"/>
                  </a:lnTo>
                  <a:lnTo>
                    <a:pt x="32385" y="630554"/>
                  </a:lnTo>
                  <a:lnTo>
                    <a:pt x="8691" y="595431"/>
                  </a:lnTo>
                  <a:lnTo>
                    <a:pt x="0" y="552449"/>
                  </a:lnTo>
                  <a:lnTo>
                    <a:pt x="0" y="110489"/>
                  </a:lnTo>
                  <a:close/>
                </a:path>
              </a:pathLst>
            </a:custGeom>
            <a:ln w="15239">
              <a:solidFill>
                <a:srgbClr val="232323"/>
              </a:solidFill>
            </a:ln>
          </p:spPr>
          <p:txBody>
            <a:bodyPr wrap="square" lIns="0" tIns="0" rIns="0" bIns="0" rtlCol="0"/>
            <a:lstStyle/>
            <a:p>
              <a:endParaRPr dirty="0"/>
            </a:p>
          </p:txBody>
        </p:sp>
      </p:grpSp>
      <p:grpSp>
        <p:nvGrpSpPr>
          <p:cNvPr id="47" name="object 17"/>
          <p:cNvGrpSpPr/>
          <p:nvPr/>
        </p:nvGrpSpPr>
        <p:grpSpPr>
          <a:xfrm>
            <a:off x="9922396" y="-2682"/>
            <a:ext cx="2221377" cy="662940"/>
            <a:chOff x="10197084" y="0"/>
            <a:chExt cx="1995170" cy="662940"/>
          </a:xfrm>
        </p:grpSpPr>
        <p:sp>
          <p:nvSpPr>
            <p:cNvPr id="48" name="object 18"/>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49" name="object 19"/>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grpSp>
        <p:nvGrpSpPr>
          <p:cNvPr id="50" name="object 23"/>
          <p:cNvGrpSpPr/>
          <p:nvPr/>
        </p:nvGrpSpPr>
        <p:grpSpPr>
          <a:xfrm>
            <a:off x="5285493" y="-18132"/>
            <a:ext cx="2247884" cy="662940"/>
            <a:chOff x="8132063" y="0"/>
            <a:chExt cx="1993900" cy="662940"/>
          </a:xfrm>
          <a:solidFill>
            <a:schemeClr val="accent4">
              <a:lumMod val="60000"/>
              <a:lumOff val="40000"/>
            </a:schemeClr>
          </a:solidFill>
        </p:grpSpPr>
        <p:sp>
          <p:nvSpPr>
            <p:cNvPr id="51" name="object 24"/>
            <p:cNvSpPr/>
            <p:nvPr/>
          </p:nvSpPr>
          <p:spPr>
            <a:xfrm>
              <a:off x="8132063" y="0"/>
              <a:ext cx="1993900" cy="662940"/>
            </a:xfrm>
            <a:custGeom>
              <a:avLst/>
              <a:gdLst/>
              <a:ahLst/>
              <a:cxnLst/>
              <a:rect l="l" t="t" r="r" b="b"/>
              <a:pathLst>
                <a:path w="1993900" h="662940">
                  <a:moveTo>
                    <a:pt x="1882902" y="0"/>
                  </a:moveTo>
                  <a:lnTo>
                    <a:pt x="110489" y="0"/>
                  </a:lnTo>
                  <a:lnTo>
                    <a:pt x="67508" y="8691"/>
                  </a:lnTo>
                  <a:lnTo>
                    <a:pt x="32385" y="32384"/>
                  </a:lnTo>
                  <a:lnTo>
                    <a:pt x="8691" y="67508"/>
                  </a:lnTo>
                  <a:lnTo>
                    <a:pt x="0" y="110490"/>
                  </a:lnTo>
                  <a:lnTo>
                    <a:pt x="0" y="552450"/>
                  </a:lnTo>
                  <a:lnTo>
                    <a:pt x="8691" y="595431"/>
                  </a:lnTo>
                  <a:lnTo>
                    <a:pt x="32384" y="630555"/>
                  </a:lnTo>
                  <a:lnTo>
                    <a:pt x="67508" y="654248"/>
                  </a:lnTo>
                  <a:lnTo>
                    <a:pt x="110489" y="662939"/>
                  </a:lnTo>
                  <a:lnTo>
                    <a:pt x="1882902" y="662939"/>
                  </a:lnTo>
                  <a:lnTo>
                    <a:pt x="1925883" y="654248"/>
                  </a:lnTo>
                  <a:lnTo>
                    <a:pt x="1961006" y="630554"/>
                  </a:lnTo>
                  <a:lnTo>
                    <a:pt x="1984700" y="595431"/>
                  </a:lnTo>
                  <a:lnTo>
                    <a:pt x="1993391" y="552450"/>
                  </a:lnTo>
                  <a:lnTo>
                    <a:pt x="1993391" y="110490"/>
                  </a:lnTo>
                  <a:lnTo>
                    <a:pt x="1984700" y="67508"/>
                  </a:lnTo>
                  <a:lnTo>
                    <a:pt x="1961006" y="32385"/>
                  </a:lnTo>
                  <a:lnTo>
                    <a:pt x="1925883" y="8691"/>
                  </a:lnTo>
                  <a:lnTo>
                    <a:pt x="1882902" y="0"/>
                  </a:lnTo>
                  <a:close/>
                </a:path>
              </a:pathLst>
            </a:custGeom>
            <a:grpFill/>
          </p:spPr>
          <p:txBody>
            <a:bodyPr wrap="square" lIns="0" tIns="0" rIns="0" bIns="0" rtlCol="0"/>
            <a:lstStyle/>
            <a:p>
              <a:endParaRPr>
                <a:solidFill>
                  <a:srgbClr val="FFC000"/>
                </a:solidFill>
              </a:endParaRPr>
            </a:p>
          </p:txBody>
        </p:sp>
        <p:sp>
          <p:nvSpPr>
            <p:cNvPr id="52" name="object 25"/>
            <p:cNvSpPr/>
            <p:nvPr/>
          </p:nvSpPr>
          <p:spPr>
            <a:xfrm>
              <a:off x="8132063" y="0"/>
              <a:ext cx="1993900" cy="662940"/>
            </a:xfrm>
            <a:custGeom>
              <a:avLst/>
              <a:gdLst/>
              <a:ahLst/>
              <a:cxnLst/>
              <a:rect l="l" t="t" r="r" b="b"/>
              <a:pathLst>
                <a:path w="1993900" h="662940">
                  <a:moveTo>
                    <a:pt x="0" y="110490"/>
                  </a:moveTo>
                  <a:lnTo>
                    <a:pt x="8691" y="67508"/>
                  </a:lnTo>
                  <a:lnTo>
                    <a:pt x="32385" y="32384"/>
                  </a:lnTo>
                  <a:lnTo>
                    <a:pt x="67508" y="8691"/>
                  </a:lnTo>
                  <a:lnTo>
                    <a:pt x="110489" y="0"/>
                  </a:lnTo>
                  <a:lnTo>
                    <a:pt x="1882902" y="0"/>
                  </a:lnTo>
                  <a:lnTo>
                    <a:pt x="1925883" y="8691"/>
                  </a:lnTo>
                  <a:lnTo>
                    <a:pt x="1961006" y="32385"/>
                  </a:lnTo>
                  <a:lnTo>
                    <a:pt x="1984700" y="67508"/>
                  </a:lnTo>
                  <a:lnTo>
                    <a:pt x="1993391" y="110490"/>
                  </a:lnTo>
                  <a:lnTo>
                    <a:pt x="1993391" y="552450"/>
                  </a:lnTo>
                  <a:lnTo>
                    <a:pt x="1984700" y="595431"/>
                  </a:lnTo>
                  <a:lnTo>
                    <a:pt x="1961006" y="630554"/>
                  </a:lnTo>
                  <a:lnTo>
                    <a:pt x="1925883" y="654248"/>
                  </a:lnTo>
                  <a:lnTo>
                    <a:pt x="1882902" y="662939"/>
                  </a:lnTo>
                  <a:lnTo>
                    <a:pt x="110489" y="662939"/>
                  </a:lnTo>
                  <a:lnTo>
                    <a:pt x="67508" y="654248"/>
                  </a:lnTo>
                  <a:lnTo>
                    <a:pt x="32384" y="630555"/>
                  </a:lnTo>
                  <a:lnTo>
                    <a:pt x="8691" y="595431"/>
                  </a:lnTo>
                  <a:lnTo>
                    <a:pt x="0" y="552450"/>
                  </a:lnTo>
                  <a:lnTo>
                    <a:pt x="0" y="110490"/>
                  </a:lnTo>
                  <a:close/>
                </a:path>
              </a:pathLst>
            </a:custGeom>
            <a:grpFill/>
            <a:ln w="15240">
              <a:solidFill>
                <a:srgbClr val="232323"/>
              </a:solidFill>
            </a:ln>
          </p:spPr>
          <p:txBody>
            <a:bodyPr wrap="square" lIns="0" tIns="0" rIns="0" bIns="0" rtlCol="0"/>
            <a:lstStyle/>
            <a:p>
              <a:endParaRPr>
                <a:solidFill>
                  <a:srgbClr val="FFC000"/>
                </a:solidFill>
              </a:endParaRPr>
            </a:p>
          </p:txBody>
        </p:sp>
      </p:grpSp>
      <p:grpSp>
        <p:nvGrpSpPr>
          <p:cNvPr id="53" name="object 28"/>
          <p:cNvGrpSpPr/>
          <p:nvPr/>
        </p:nvGrpSpPr>
        <p:grpSpPr>
          <a:xfrm>
            <a:off x="-15240" y="4266"/>
            <a:ext cx="12175953" cy="743331"/>
            <a:chOff x="16367" y="22859"/>
            <a:chExt cx="12175953" cy="743331"/>
          </a:xfrm>
        </p:grpSpPr>
        <p:sp>
          <p:nvSpPr>
            <p:cNvPr id="54" name="object 29"/>
            <p:cNvSpPr/>
            <p:nvPr/>
          </p:nvSpPr>
          <p:spPr>
            <a:xfrm>
              <a:off x="119700" y="710539"/>
              <a:ext cx="12072620" cy="48260"/>
            </a:xfrm>
            <a:custGeom>
              <a:avLst/>
              <a:gdLst/>
              <a:ahLst/>
              <a:cxnLst/>
              <a:rect l="l" t="t" r="r" b="b"/>
              <a:pathLst>
                <a:path w="12072620" h="48259">
                  <a:moveTo>
                    <a:pt x="0" y="48031"/>
                  </a:moveTo>
                  <a:lnTo>
                    <a:pt x="12072299" y="48031"/>
                  </a:lnTo>
                  <a:lnTo>
                    <a:pt x="12072299" y="0"/>
                  </a:lnTo>
                  <a:lnTo>
                    <a:pt x="0" y="0"/>
                  </a:lnTo>
                  <a:lnTo>
                    <a:pt x="0" y="48031"/>
                  </a:lnTo>
                  <a:close/>
                </a:path>
              </a:pathLst>
            </a:custGeom>
            <a:solidFill>
              <a:srgbClr val="255891"/>
            </a:solidFill>
          </p:spPr>
          <p:txBody>
            <a:bodyPr wrap="square" lIns="0" tIns="0" rIns="0" bIns="0" rtlCol="0"/>
            <a:lstStyle/>
            <a:p>
              <a:endParaRPr/>
            </a:p>
          </p:txBody>
        </p:sp>
        <p:sp>
          <p:nvSpPr>
            <p:cNvPr id="55" name="object 30"/>
            <p:cNvSpPr/>
            <p:nvPr/>
          </p:nvSpPr>
          <p:spPr>
            <a:xfrm>
              <a:off x="119700" y="750950"/>
              <a:ext cx="12072620" cy="15240"/>
            </a:xfrm>
            <a:custGeom>
              <a:avLst/>
              <a:gdLst/>
              <a:ahLst/>
              <a:cxnLst/>
              <a:rect l="l" t="t" r="r" b="b"/>
              <a:pathLst>
                <a:path w="12072620" h="15240">
                  <a:moveTo>
                    <a:pt x="0" y="15240"/>
                  </a:moveTo>
                  <a:lnTo>
                    <a:pt x="12072299" y="15240"/>
                  </a:lnTo>
                  <a:lnTo>
                    <a:pt x="12072299" y="0"/>
                  </a:lnTo>
                  <a:lnTo>
                    <a:pt x="0" y="0"/>
                  </a:lnTo>
                  <a:lnTo>
                    <a:pt x="0" y="15240"/>
                  </a:lnTo>
                  <a:close/>
                </a:path>
              </a:pathLst>
            </a:custGeom>
            <a:solidFill>
              <a:srgbClr val="232323"/>
            </a:solidFill>
          </p:spPr>
          <p:txBody>
            <a:bodyPr wrap="square" lIns="0" tIns="0" rIns="0" bIns="0" rtlCol="0"/>
            <a:lstStyle/>
            <a:p>
              <a:endParaRPr/>
            </a:p>
          </p:txBody>
        </p:sp>
        <p:sp>
          <p:nvSpPr>
            <p:cNvPr id="56" name="object 31"/>
            <p:cNvSpPr/>
            <p:nvPr/>
          </p:nvSpPr>
          <p:spPr>
            <a:xfrm>
              <a:off x="16367" y="701530"/>
              <a:ext cx="12072620" cy="48260"/>
            </a:xfrm>
            <a:custGeom>
              <a:avLst/>
              <a:gdLst/>
              <a:ahLst/>
              <a:cxnLst/>
              <a:rect l="l" t="t" r="r" b="b"/>
              <a:pathLst>
                <a:path w="12072620" h="48259">
                  <a:moveTo>
                    <a:pt x="12072299" y="0"/>
                  </a:moveTo>
                  <a:lnTo>
                    <a:pt x="0" y="0"/>
                  </a:lnTo>
                  <a:lnTo>
                    <a:pt x="0" y="48031"/>
                  </a:lnTo>
                </a:path>
              </a:pathLst>
            </a:custGeom>
            <a:ln w="15240">
              <a:solidFill>
                <a:srgbClr val="232323"/>
              </a:solidFill>
            </a:ln>
          </p:spPr>
          <p:txBody>
            <a:bodyPr wrap="square" lIns="0" tIns="0" rIns="0" bIns="0" rtlCol="0"/>
            <a:lstStyle/>
            <a:p>
              <a:endParaRPr dirty="0"/>
            </a:p>
          </p:txBody>
        </p:sp>
        <p:sp>
          <p:nvSpPr>
            <p:cNvPr id="57" name="object 33"/>
            <p:cNvSpPr/>
            <p:nvPr/>
          </p:nvSpPr>
          <p:spPr>
            <a:xfrm>
              <a:off x="2942691" y="22859"/>
              <a:ext cx="2294218" cy="662940"/>
            </a:xfrm>
            <a:custGeom>
              <a:avLst/>
              <a:gdLst/>
              <a:ahLst/>
              <a:cxnLst/>
              <a:rect l="l" t="t" r="r" b="b"/>
              <a:pathLst>
                <a:path w="1859279" h="662940">
                  <a:moveTo>
                    <a:pt x="0" y="110490"/>
                  </a:moveTo>
                  <a:lnTo>
                    <a:pt x="8691" y="67508"/>
                  </a:lnTo>
                  <a:lnTo>
                    <a:pt x="32384" y="32384"/>
                  </a:lnTo>
                  <a:lnTo>
                    <a:pt x="67508" y="8691"/>
                  </a:lnTo>
                  <a:lnTo>
                    <a:pt x="110490" y="0"/>
                  </a:lnTo>
                  <a:lnTo>
                    <a:pt x="1748789" y="0"/>
                  </a:lnTo>
                  <a:lnTo>
                    <a:pt x="1791771" y="8691"/>
                  </a:lnTo>
                  <a:lnTo>
                    <a:pt x="1826895" y="32385"/>
                  </a:lnTo>
                  <a:lnTo>
                    <a:pt x="1850588" y="67508"/>
                  </a:lnTo>
                  <a:lnTo>
                    <a:pt x="1859280" y="110490"/>
                  </a:lnTo>
                  <a:lnTo>
                    <a:pt x="1859280" y="552450"/>
                  </a:lnTo>
                  <a:lnTo>
                    <a:pt x="1850588" y="595431"/>
                  </a:lnTo>
                  <a:lnTo>
                    <a:pt x="1826895" y="630554"/>
                  </a:lnTo>
                  <a:lnTo>
                    <a:pt x="1791771" y="654248"/>
                  </a:lnTo>
                  <a:lnTo>
                    <a:pt x="1748789" y="662939"/>
                  </a:lnTo>
                  <a:lnTo>
                    <a:pt x="110490" y="662939"/>
                  </a:lnTo>
                  <a:lnTo>
                    <a:pt x="67508" y="654248"/>
                  </a:lnTo>
                  <a:lnTo>
                    <a:pt x="32385" y="630555"/>
                  </a:lnTo>
                  <a:lnTo>
                    <a:pt x="8691" y="595431"/>
                  </a:lnTo>
                  <a:lnTo>
                    <a:pt x="0" y="552450"/>
                  </a:lnTo>
                  <a:lnTo>
                    <a:pt x="0" y="110490"/>
                  </a:lnTo>
                  <a:close/>
                </a:path>
              </a:pathLst>
            </a:custGeom>
            <a:solidFill>
              <a:schemeClr val="accent1">
                <a:lumMod val="20000"/>
                <a:lumOff val="80000"/>
              </a:schemeClr>
            </a:solidFill>
            <a:ln w="15240">
              <a:solidFill>
                <a:srgbClr val="232323"/>
              </a:solidFill>
            </a:ln>
          </p:spPr>
          <p:txBody>
            <a:bodyPr wrap="square" lIns="0" tIns="0" rIns="0" bIns="0" rtlCol="0"/>
            <a:lstStyle/>
            <a:p>
              <a:endParaRPr dirty="0"/>
            </a:p>
          </p:txBody>
        </p:sp>
      </p:grpSp>
      <p:sp>
        <p:nvSpPr>
          <p:cNvPr id="58" name="ZoneTexte 57"/>
          <p:cNvSpPr txBox="1"/>
          <p:nvPr/>
        </p:nvSpPr>
        <p:spPr>
          <a:xfrm>
            <a:off x="169612" y="154358"/>
            <a:ext cx="2609796"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Introduction Générale</a:t>
            </a:r>
          </a:p>
        </p:txBody>
      </p:sp>
      <p:sp>
        <p:nvSpPr>
          <p:cNvPr id="59" name="ZoneTexte 58"/>
          <p:cNvSpPr txBox="1"/>
          <p:nvPr/>
        </p:nvSpPr>
        <p:spPr>
          <a:xfrm>
            <a:off x="2942254" y="108121"/>
            <a:ext cx="2247884"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CPP</a:t>
            </a:r>
            <a:endParaRPr lang="fr-FR" sz="2400" b="1" dirty="0"/>
          </a:p>
        </p:txBody>
      </p:sp>
      <p:sp>
        <p:nvSpPr>
          <p:cNvPr id="60" name="ZoneTexte 59"/>
          <p:cNvSpPr txBox="1"/>
          <p:nvPr/>
        </p:nvSpPr>
        <p:spPr>
          <a:xfrm>
            <a:off x="10184924" y="132556"/>
            <a:ext cx="1715245"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Conclusion</a:t>
            </a:r>
          </a:p>
        </p:txBody>
      </p:sp>
      <p:sp>
        <p:nvSpPr>
          <p:cNvPr id="61" name="ZoneTexte 60"/>
          <p:cNvSpPr txBox="1"/>
          <p:nvPr/>
        </p:nvSpPr>
        <p:spPr>
          <a:xfrm>
            <a:off x="5181648" y="96833"/>
            <a:ext cx="2372626"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Monopole</a:t>
            </a:r>
          </a:p>
        </p:txBody>
      </p:sp>
      <p:grpSp>
        <p:nvGrpSpPr>
          <p:cNvPr id="36" name="object 17">
            <a:extLst>
              <a:ext uri="{FF2B5EF4-FFF2-40B4-BE49-F238E27FC236}">
                <a16:creationId xmlns:a16="http://schemas.microsoft.com/office/drawing/2014/main" id="{72799B6A-530C-4A01-9054-81C704532224}"/>
              </a:ext>
            </a:extLst>
          </p:cNvPr>
          <p:cNvGrpSpPr/>
          <p:nvPr/>
        </p:nvGrpSpPr>
        <p:grpSpPr>
          <a:xfrm>
            <a:off x="7613568" y="-5873"/>
            <a:ext cx="2221377" cy="662940"/>
            <a:chOff x="10197084" y="0"/>
            <a:chExt cx="1995170" cy="662940"/>
          </a:xfrm>
        </p:grpSpPr>
        <p:sp>
          <p:nvSpPr>
            <p:cNvPr id="41" name="object 18">
              <a:extLst>
                <a:ext uri="{FF2B5EF4-FFF2-40B4-BE49-F238E27FC236}">
                  <a16:creationId xmlns:a16="http://schemas.microsoft.com/office/drawing/2014/main" id="{B56472B4-AC0B-4F62-A716-B2A9FCD7C7FB}"/>
                </a:ext>
              </a:extLst>
            </p:cNvPr>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42" name="object 19">
              <a:extLst>
                <a:ext uri="{FF2B5EF4-FFF2-40B4-BE49-F238E27FC236}">
                  <a16:creationId xmlns:a16="http://schemas.microsoft.com/office/drawing/2014/main" id="{B45F9696-70B3-40E6-849A-570FC110B7A2}"/>
                </a:ext>
              </a:extLst>
            </p:cNvPr>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sp>
        <p:nvSpPr>
          <p:cNvPr id="65" name="ZoneTexte 64">
            <a:extLst>
              <a:ext uri="{FF2B5EF4-FFF2-40B4-BE49-F238E27FC236}">
                <a16:creationId xmlns:a16="http://schemas.microsoft.com/office/drawing/2014/main" id="{14C66D40-29B7-4604-B10C-E7C9904D9937}"/>
              </a:ext>
            </a:extLst>
          </p:cNvPr>
          <p:cNvSpPr txBox="1"/>
          <p:nvPr/>
        </p:nvSpPr>
        <p:spPr>
          <a:xfrm>
            <a:off x="7592366" y="102003"/>
            <a:ext cx="2127885"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La comparaison</a:t>
            </a:r>
          </a:p>
        </p:txBody>
      </p:sp>
      <p:pic>
        <p:nvPicPr>
          <p:cNvPr id="9" name="Picture 8">
            <a:extLst>
              <a:ext uri="{FF2B5EF4-FFF2-40B4-BE49-F238E27FC236}">
                <a16:creationId xmlns:a16="http://schemas.microsoft.com/office/drawing/2014/main" id="{F8CF0405-5C39-93AB-BF80-266C60BB66B8}"/>
              </a:ext>
            </a:extLst>
          </p:cNvPr>
          <p:cNvPicPr>
            <a:picLocks noChangeAspect="1"/>
          </p:cNvPicPr>
          <p:nvPr/>
        </p:nvPicPr>
        <p:blipFill>
          <a:blip r:embed="rId2"/>
          <a:stretch>
            <a:fillRect/>
          </a:stretch>
        </p:blipFill>
        <p:spPr>
          <a:xfrm>
            <a:off x="2362200" y="1264920"/>
            <a:ext cx="6934200" cy="4328160"/>
          </a:xfrm>
          <a:prstGeom prst="rect">
            <a:avLst/>
          </a:prstGeom>
        </p:spPr>
      </p:pic>
      <p:sp>
        <p:nvSpPr>
          <p:cNvPr id="10" name="TextBox 9">
            <a:extLst>
              <a:ext uri="{FF2B5EF4-FFF2-40B4-BE49-F238E27FC236}">
                <a16:creationId xmlns:a16="http://schemas.microsoft.com/office/drawing/2014/main" id="{1F2283E0-E35B-5265-CF38-B6C246DF63BE}"/>
              </a:ext>
            </a:extLst>
          </p:cNvPr>
          <p:cNvSpPr txBox="1"/>
          <p:nvPr/>
        </p:nvSpPr>
        <p:spPr>
          <a:xfrm>
            <a:off x="2362200" y="5981388"/>
            <a:ext cx="5638799" cy="369332"/>
          </a:xfrm>
          <a:prstGeom prst="rect">
            <a:avLst/>
          </a:prstGeom>
          <a:noFill/>
        </p:spPr>
        <p:txBody>
          <a:bodyPr wrap="square" rtlCol="0">
            <a:spAutoFit/>
          </a:bodyPr>
          <a:lstStyle/>
          <a:p>
            <a:r>
              <a:rPr lang="fr-FR" b="1" dirty="0"/>
              <a:t>                  En monopole :         </a:t>
            </a:r>
            <a:r>
              <a:rPr lang="fr-FR" b="1" dirty="0" err="1"/>
              <a:t>Rm</a:t>
            </a:r>
            <a:r>
              <a:rPr lang="fr-FR" b="1" dirty="0"/>
              <a:t> &lt; RM =Prix</a:t>
            </a:r>
          </a:p>
        </p:txBody>
      </p:sp>
    </p:spTree>
    <p:extLst>
      <p:ext uri="{BB962C8B-B14F-4D97-AF65-F5344CB8AC3E}">
        <p14:creationId xmlns:p14="http://schemas.microsoft.com/office/powerpoint/2010/main" val="2697859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055077" y="772053"/>
            <a:ext cx="324857" cy="321242"/>
          </a:xfrm>
          <a:prstGeom prst="rect">
            <a:avLst/>
          </a:prstGeom>
        </p:spPr>
        <p:txBody>
          <a:bodyPr vert="horz" wrap="square" lIns="0" tIns="13335" rIns="0" bIns="0" rtlCol="0">
            <a:spAutoFit/>
          </a:bodyPr>
          <a:lstStyle/>
          <a:p>
            <a:pPr marL="12700">
              <a:lnSpc>
                <a:spcPct val="100000"/>
              </a:lnSpc>
              <a:spcBef>
                <a:spcPts val="105"/>
              </a:spcBef>
            </a:pPr>
            <a:r>
              <a:rPr lang="fr-FR" sz="2000" dirty="0">
                <a:solidFill>
                  <a:schemeClr val="bg1"/>
                </a:solidFill>
                <a:latin typeface="Verdana"/>
                <a:cs typeface="Verdana"/>
              </a:rPr>
              <a:t>6</a:t>
            </a:r>
            <a:endParaRPr sz="2000" dirty="0">
              <a:solidFill>
                <a:schemeClr val="bg1"/>
              </a:solidFill>
              <a:latin typeface="Verdana"/>
              <a:cs typeface="Verdana"/>
            </a:endParaRPr>
          </a:p>
        </p:txBody>
      </p:sp>
      <p:grpSp>
        <p:nvGrpSpPr>
          <p:cNvPr id="44" name="object 11"/>
          <p:cNvGrpSpPr/>
          <p:nvPr/>
        </p:nvGrpSpPr>
        <p:grpSpPr>
          <a:xfrm>
            <a:off x="228601" y="0"/>
            <a:ext cx="2514600" cy="685800"/>
            <a:chOff x="4131564" y="0"/>
            <a:chExt cx="1892935" cy="685800"/>
          </a:xfrm>
        </p:grpSpPr>
        <p:sp>
          <p:nvSpPr>
            <p:cNvPr id="45" name="object 12"/>
            <p:cNvSpPr/>
            <p:nvPr/>
          </p:nvSpPr>
          <p:spPr>
            <a:xfrm>
              <a:off x="4131564" y="0"/>
              <a:ext cx="1892935" cy="662940"/>
            </a:xfrm>
            <a:custGeom>
              <a:avLst/>
              <a:gdLst/>
              <a:ahLst/>
              <a:cxnLst/>
              <a:rect l="l" t="t" r="r" b="b"/>
              <a:pathLst>
                <a:path w="1892935" h="662940">
                  <a:moveTo>
                    <a:pt x="1782318" y="0"/>
                  </a:moveTo>
                  <a:lnTo>
                    <a:pt x="110489" y="0"/>
                  </a:lnTo>
                  <a:lnTo>
                    <a:pt x="67508" y="8691"/>
                  </a:lnTo>
                  <a:lnTo>
                    <a:pt x="32385" y="32384"/>
                  </a:lnTo>
                  <a:lnTo>
                    <a:pt x="8691" y="67508"/>
                  </a:lnTo>
                  <a:lnTo>
                    <a:pt x="0" y="110489"/>
                  </a:lnTo>
                  <a:lnTo>
                    <a:pt x="0" y="552449"/>
                  </a:lnTo>
                  <a:lnTo>
                    <a:pt x="8691" y="595431"/>
                  </a:lnTo>
                  <a:lnTo>
                    <a:pt x="32385" y="630554"/>
                  </a:lnTo>
                  <a:lnTo>
                    <a:pt x="67508" y="654248"/>
                  </a:lnTo>
                  <a:lnTo>
                    <a:pt x="110489" y="662939"/>
                  </a:lnTo>
                  <a:lnTo>
                    <a:pt x="1782318" y="662939"/>
                  </a:lnTo>
                  <a:lnTo>
                    <a:pt x="1825299" y="654248"/>
                  </a:lnTo>
                  <a:lnTo>
                    <a:pt x="1860423" y="630554"/>
                  </a:lnTo>
                  <a:lnTo>
                    <a:pt x="1884116" y="595431"/>
                  </a:lnTo>
                  <a:lnTo>
                    <a:pt x="1892808" y="552449"/>
                  </a:lnTo>
                  <a:lnTo>
                    <a:pt x="1892808" y="110489"/>
                  </a:lnTo>
                  <a:lnTo>
                    <a:pt x="1884116" y="67508"/>
                  </a:lnTo>
                  <a:lnTo>
                    <a:pt x="1860423" y="32385"/>
                  </a:lnTo>
                  <a:lnTo>
                    <a:pt x="1825299" y="8691"/>
                  </a:lnTo>
                  <a:lnTo>
                    <a:pt x="1782318" y="0"/>
                  </a:lnTo>
                  <a:close/>
                </a:path>
              </a:pathLst>
            </a:custGeom>
            <a:solidFill>
              <a:srgbClr val="CDDFE9"/>
            </a:solidFill>
          </p:spPr>
          <p:txBody>
            <a:bodyPr wrap="square" lIns="0" tIns="0" rIns="0" bIns="0" rtlCol="0"/>
            <a:lstStyle/>
            <a:p>
              <a:endParaRPr/>
            </a:p>
          </p:txBody>
        </p:sp>
        <p:sp>
          <p:nvSpPr>
            <p:cNvPr id="46" name="object 13"/>
            <p:cNvSpPr/>
            <p:nvPr/>
          </p:nvSpPr>
          <p:spPr>
            <a:xfrm>
              <a:off x="4131564" y="22860"/>
              <a:ext cx="1892935" cy="662940"/>
            </a:xfrm>
            <a:custGeom>
              <a:avLst/>
              <a:gdLst/>
              <a:ahLst/>
              <a:cxnLst/>
              <a:rect l="l" t="t" r="r" b="b"/>
              <a:pathLst>
                <a:path w="1892935" h="662940">
                  <a:moveTo>
                    <a:pt x="0" y="110489"/>
                  </a:moveTo>
                  <a:lnTo>
                    <a:pt x="8691" y="67508"/>
                  </a:lnTo>
                  <a:lnTo>
                    <a:pt x="32385" y="32384"/>
                  </a:lnTo>
                  <a:lnTo>
                    <a:pt x="67508" y="8691"/>
                  </a:lnTo>
                  <a:lnTo>
                    <a:pt x="110489" y="0"/>
                  </a:lnTo>
                  <a:lnTo>
                    <a:pt x="1782318" y="0"/>
                  </a:lnTo>
                  <a:lnTo>
                    <a:pt x="1825299" y="8691"/>
                  </a:lnTo>
                  <a:lnTo>
                    <a:pt x="1860423" y="32385"/>
                  </a:lnTo>
                  <a:lnTo>
                    <a:pt x="1884116" y="67508"/>
                  </a:lnTo>
                  <a:lnTo>
                    <a:pt x="1892808" y="110489"/>
                  </a:lnTo>
                  <a:lnTo>
                    <a:pt x="1892808" y="552449"/>
                  </a:lnTo>
                  <a:lnTo>
                    <a:pt x="1884116" y="595431"/>
                  </a:lnTo>
                  <a:lnTo>
                    <a:pt x="1860423" y="630554"/>
                  </a:lnTo>
                  <a:lnTo>
                    <a:pt x="1825299" y="654248"/>
                  </a:lnTo>
                  <a:lnTo>
                    <a:pt x="1782318" y="662939"/>
                  </a:lnTo>
                  <a:lnTo>
                    <a:pt x="110489" y="662939"/>
                  </a:lnTo>
                  <a:lnTo>
                    <a:pt x="67508" y="654248"/>
                  </a:lnTo>
                  <a:lnTo>
                    <a:pt x="32385" y="630554"/>
                  </a:lnTo>
                  <a:lnTo>
                    <a:pt x="8691" y="595431"/>
                  </a:lnTo>
                  <a:lnTo>
                    <a:pt x="0" y="552449"/>
                  </a:lnTo>
                  <a:lnTo>
                    <a:pt x="0" y="110489"/>
                  </a:lnTo>
                  <a:close/>
                </a:path>
              </a:pathLst>
            </a:custGeom>
            <a:ln w="15239">
              <a:solidFill>
                <a:srgbClr val="232323"/>
              </a:solidFill>
            </a:ln>
          </p:spPr>
          <p:txBody>
            <a:bodyPr wrap="square" lIns="0" tIns="0" rIns="0" bIns="0" rtlCol="0"/>
            <a:lstStyle/>
            <a:p>
              <a:endParaRPr dirty="0"/>
            </a:p>
          </p:txBody>
        </p:sp>
      </p:grpSp>
      <p:grpSp>
        <p:nvGrpSpPr>
          <p:cNvPr id="47" name="object 17"/>
          <p:cNvGrpSpPr/>
          <p:nvPr/>
        </p:nvGrpSpPr>
        <p:grpSpPr>
          <a:xfrm>
            <a:off x="9922396" y="-2682"/>
            <a:ext cx="2221377" cy="662940"/>
            <a:chOff x="10197084" y="0"/>
            <a:chExt cx="1995170" cy="662940"/>
          </a:xfrm>
        </p:grpSpPr>
        <p:sp>
          <p:nvSpPr>
            <p:cNvPr id="48" name="object 18"/>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49" name="object 19"/>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grpSp>
        <p:nvGrpSpPr>
          <p:cNvPr id="50" name="object 23"/>
          <p:cNvGrpSpPr/>
          <p:nvPr/>
        </p:nvGrpSpPr>
        <p:grpSpPr>
          <a:xfrm>
            <a:off x="5285493" y="-18132"/>
            <a:ext cx="2247884" cy="662940"/>
            <a:chOff x="8132063" y="0"/>
            <a:chExt cx="1993900" cy="662940"/>
          </a:xfrm>
          <a:solidFill>
            <a:schemeClr val="accent4">
              <a:lumMod val="60000"/>
              <a:lumOff val="40000"/>
            </a:schemeClr>
          </a:solidFill>
        </p:grpSpPr>
        <p:sp>
          <p:nvSpPr>
            <p:cNvPr id="51" name="object 24"/>
            <p:cNvSpPr/>
            <p:nvPr/>
          </p:nvSpPr>
          <p:spPr>
            <a:xfrm>
              <a:off x="8132063" y="0"/>
              <a:ext cx="1993900" cy="662940"/>
            </a:xfrm>
            <a:custGeom>
              <a:avLst/>
              <a:gdLst/>
              <a:ahLst/>
              <a:cxnLst/>
              <a:rect l="l" t="t" r="r" b="b"/>
              <a:pathLst>
                <a:path w="1993900" h="662940">
                  <a:moveTo>
                    <a:pt x="1882902" y="0"/>
                  </a:moveTo>
                  <a:lnTo>
                    <a:pt x="110489" y="0"/>
                  </a:lnTo>
                  <a:lnTo>
                    <a:pt x="67508" y="8691"/>
                  </a:lnTo>
                  <a:lnTo>
                    <a:pt x="32385" y="32384"/>
                  </a:lnTo>
                  <a:lnTo>
                    <a:pt x="8691" y="67508"/>
                  </a:lnTo>
                  <a:lnTo>
                    <a:pt x="0" y="110490"/>
                  </a:lnTo>
                  <a:lnTo>
                    <a:pt x="0" y="552450"/>
                  </a:lnTo>
                  <a:lnTo>
                    <a:pt x="8691" y="595431"/>
                  </a:lnTo>
                  <a:lnTo>
                    <a:pt x="32384" y="630555"/>
                  </a:lnTo>
                  <a:lnTo>
                    <a:pt x="67508" y="654248"/>
                  </a:lnTo>
                  <a:lnTo>
                    <a:pt x="110489" y="662939"/>
                  </a:lnTo>
                  <a:lnTo>
                    <a:pt x="1882902" y="662939"/>
                  </a:lnTo>
                  <a:lnTo>
                    <a:pt x="1925883" y="654248"/>
                  </a:lnTo>
                  <a:lnTo>
                    <a:pt x="1961006" y="630554"/>
                  </a:lnTo>
                  <a:lnTo>
                    <a:pt x="1984700" y="595431"/>
                  </a:lnTo>
                  <a:lnTo>
                    <a:pt x="1993391" y="552450"/>
                  </a:lnTo>
                  <a:lnTo>
                    <a:pt x="1993391" y="110490"/>
                  </a:lnTo>
                  <a:lnTo>
                    <a:pt x="1984700" y="67508"/>
                  </a:lnTo>
                  <a:lnTo>
                    <a:pt x="1961006" y="32385"/>
                  </a:lnTo>
                  <a:lnTo>
                    <a:pt x="1925883" y="8691"/>
                  </a:lnTo>
                  <a:lnTo>
                    <a:pt x="1882902" y="0"/>
                  </a:lnTo>
                  <a:close/>
                </a:path>
              </a:pathLst>
            </a:custGeom>
            <a:grpFill/>
          </p:spPr>
          <p:txBody>
            <a:bodyPr wrap="square" lIns="0" tIns="0" rIns="0" bIns="0" rtlCol="0"/>
            <a:lstStyle/>
            <a:p>
              <a:endParaRPr>
                <a:solidFill>
                  <a:srgbClr val="FFC000"/>
                </a:solidFill>
              </a:endParaRPr>
            </a:p>
          </p:txBody>
        </p:sp>
        <p:sp>
          <p:nvSpPr>
            <p:cNvPr id="52" name="object 25"/>
            <p:cNvSpPr/>
            <p:nvPr/>
          </p:nvSpPr>
          <p:spPr>
            <a:xfrm>
              <a:off x="8132063" y="0"/>
              <a:ext cx="1993900" cy="662940"/>
            </a:xfrm>
            <a:custGeom>
              <a:avLst/>
              <a:gdLst/>
              <a:ahLst/>
              <a:cxnLst/>
              <a:rect l="l" t="t" r="r" b="b"/>
              <a:pathLst>
                <a:path w="1993900" h="662940">
                  <a:moveTo>
                    <a:pt x="0" y="110490"/>
                  </a:moveTo>
                  <a:lnTo>
                    <a:pt x="8691" y="67508"/>
                  </a:lnTo>
                  <a:lnTo>
                    <a:pt x="32385" y="32384"/>
                  </a:lnTo>
                  <a:lnTo>
                    <a:pt x="67508" y="8691"/>
                  </a:lnTo>
                  <a:lnTo>
                    <a:pt x="110489" y="0"/>
                  </a:lnTo>
                  <a:lnTo>
                    <a:pt x="1882902" y="0"/>
                  </a:lnTo>
                  <a:lnTo>
                    <a:pt x="1925883" y="8691"/>
                  </a:lnTo>
                  <a:lnTo>
                    <a:pt x="1961006" y="32385"/>
                  </a:lnTo>
                  <a:lnTo>
                    <a:pt x="1984700" y="67508"/>
                  </a:lnTo>
                  <a:lnTo>
                    <a:pt x="1993391" y="110490"/>
                  </a:lnTo>
                  <a:lnTo>
                    <a:pt x="1993391" y="552450"/>
                  </a:lnTo>
                  <a:lnTo>
                    <a:pt x="1984700" y="595431"/>
                  </a:lnTo>
                  <a:lnTo>
                    <a:pt x="1961006" y="630554"/>
                  </a:lnTo>
                  <a:lnTo>
                    <a:pt x="1925883" y="654248"/>
                  </a:lnTo>
                  <a:lnTo>
                    <a:pt x="1882902" y="662939"/>
                  </a:lnTo>
                  <a:lnTo>
                    <a:pt x="110489" y="662939"/>
                  </a:lnTo>
                  <a:lnTo>
                    <a:pt x="67508" y="654248"/>
                  </a:lnTo>
                  <a:lnTo>
                    <a:pt x="32384" y="630555"/>
                  </a:lnTo>
                  <a:lnTo>
                    <a:pt x="8691" y="595431"/>
                  </a:lnTo>
                  <a:lnTo>
                    <a:pt x="0" y="552450"/>
                  </a:lnTo>
                  <a:lnTo>
                    <a:pt x="0" y="110490"/>
                  </a:lnTo>
                  <a:close/>
                </a:path>
              </a:pathLst>
            </a:custGeom>
            <a:grpFill/>
            <a:ln w="15240">
              <a:solidFill>
                <a:srgbClr val="232323"/>
              </a:solidFill>
            </a:ln>
          </p:spPr>
          <p:txBody>
            <a:bodyPr wrap="square" lIns="0" tIns="0" rIns="0" bIns="0" rtlCol="0"/>
            <a:lstStyle/>
            <a:p>
              <a:endParaRPr>
                <a:solidFill>
                  <a:srgbClr val="FFC000"/>
                </a:solidFill>
              </a:endParaRPr>
            </a:p>
          </p:txBody>
        </p:sp>
      </p:grpSp>
      <p:grpSp>
        <p:nvGrpSpPr>
          <p:cNvPr id="53" name="object 28"/>
          <p:cNvGrpSpPr/>
          <p:nvPr/>
        </p:nvGrpSpPr>
        <p:grpSpPr>
          <a:xfrm>
            <a:off x="-15240" y="4266"/>
            <a:ext cx="12175953" cy="743331"/>
            <a:chOff x="16367" y="22859"/>
            <a:chExt cx="12175953" cy="743331"/>
          </a:xfrm>
        </p:grpSpPr>
        <p:sp>
          <p:nvSpPr>
            <p:cNvPr id="54" name="object 29"/>
            <p:cNvSpPr/>
            <p:nvPr/>
          </p:nvSpPr>
          <p:spPr>
            <a:xfrm>
              <a:off x="119700" y="710539"/>
              <a:ext cx="12072620" cy="48260"/>
            </a:xfrm>
            <a:custGeom>
              <a:avLst/>
              <a:gdLst/>
              <a:ahLst/>
              <a:cxnLst/>
              <a:rect l="l" t="t" r="r" b="b"/>
              <a:pathLst>
                <a:path w="12072620" h="48259">
                  <a:moveTo>
                    <a:pt x="0" y="48031"/>
                  </a:moveTo>
                  <a:lnTo>
                    <a:pt x="12072299" y="48031"/>
                  </a:lnTo>
                  <a:lnTo>
                    <a:pt x="12072299" y="0"/>
                  </a:lnTo>
                  <a:lnTo>
                    <a:pt x="0" y="0"/>
                  </a:lnTo>
                  <a:lnTo>
                    <a:pt x="0" y="48031"/>
                  </a:lnTo>
                  <a:close/>
                </a:path>
              </a:pathLst>
            </a:custGeom>
            <a:solidFill>
              <a:srgbClr val="255891"/>
            </a:solidFill>
          </p:spPr>
          <p:txBody>
            <a:bodyPr wrap="square" lIns="0" tIns="0" rIns="0" bIns="0" rtlCol="0"/>
            <a:lstStyle/>
            <a:p>
              <a:endParaRPr/>
            </a:p>
          </p:txBody>
        </p:sp>
        <p:sp>
          <p:nvSpPr>
            <p:cNvPr id="55" name="object 30"/>
            <p:cNvSpPr/>
            <p:nvPr/>
          </p:nvSpPr>
          <p:spPr>
            <a:xfrm>
              <a:off x="119700" y="750950"/>
              <a:ext cx="12072620" cy="15240"/>
            </a:xfrm>
            <a:custGeom>
              <a:avLst/>
              <a:gdLst/>
              <a:ahLst/>
              <a:cxnLst/>
              <a:rect l="l" t="t" r="r" b="b"/>
              <a:pathLst>
                <a:path w="12072620" h="15240">
                  <a:moveTo>
                    <a:pt x="0" y="15240"/>
                  </a:moveTo>
                  <a:lnTo>
                    <a:pt x="12072299" y="15240"/>
                  </a:lnTo>
                  <a:lnTo>
                    <a:pt x="12072299" y="0"/>
                  </a:lnTo>
                  <a:lnTo>
                    <a:pt x="0" y="0"/>
                  </a:lnTo>
                  <a:lnTo>
                    <a:pt x="0" y="15240"/>
                  </a:lnTo>
                  <a:close/>
                </a:path>
              </a:pathLst>
            </a:custGeom>
            <a:solidFill>
              <a:srgbClr val="232323"/>
            </a:solidFill>
          </p:spPr>
          <p:txBody>
            <a:bodyPr wrap="square" lIns="0" tIns="0" rIns="0" bIns="0" rtlCol="0"/>
            <a:lstStyle/>
            <a:p>
              <a:endParaRPr/>
            </a:p>
          </p:txBody>
        </p:sp>
        <p:sp>
          <p:nvSpPr>
            <p:cNvPr id="56" name="object 31"/>
            <p:cNvSpPr/>
            <p:nvPr/>
          </p:nvSpPr>
          <p:spPr>
            <a:xfrm>
              <a:off x="16367" y="701530"/>
              <a:ext cx="12072620" cy="48260"/>
            </a:xfrm>
            <a:custGeom>
              <a:avLst/>
              <a:gdLst/>
              <a:ahLst/>
              <a:cxnLst/>
              <a:rect l="l" t="t" r="r" b="b"/>
              <a:pathLst>
                <a:path w="12072620" h="48259">
                  <a:moveTo>
                    <a:pt x="12072299" y="0"/>
                  </a:moveTo>
                  <a:lnTo>
                    <a:pt x="0" y="0"/>
                  </a:lnTo>
                  <a:lnTo>
                    <a:pt x="0" y="48031"/>
                  </a:lnTo>
                </a:path>
              </a:pathLst>
            </a:custGeom>
            <a:ln w="15240">
              <a:solidFill>
                <a:srgbClr val="232323"/>
              </a:solidFill>
            </a:ln>
          </p:spPr>
          <p:txBody>
            <a:bodyPr wrap="square" lIns="0" tIns="0" rIns="0" bIns="0" rtlCol="0"/>
            <a:lstStyle/>
            <a:p>
              <a:endParaRPr dirty="0"/>
            </a:p>
          </p:txBody>
        </p:sp>
        <p:sp>
          <p:nvSpPr>
            <p:cNvPr id="57" name="object 33"/>
            <p:cNvSpPr/>
            <p:nvPr/>
          </p:nvSpPr>
          <p:spPr>
            <a:xfrm>
              <a:off x="2942691" y="22859"/>
              <a:ext cx="2294218" cy="662940"/>
            </a:xfrm>
            <a:custGeom>
              <a:avLst/>
              <a:gdLst/>
              <a:ahLst/>
              <a:cxnLst/>
              <a:rect l="l" t="t" r="r" b="b"/>
              <a:pathLst>
                <a:path w="1859279" h="662940">
                  <a:moveTo>
                    <a:pt x="0" y="110490"/>
                  </a:moveTo>
                  <a:lnTo>
                    <a:pt x="8691" y="67508"/>
                  </a:lnTo>
                  <a:lnTo>
                    <a:pt x="32384" y="32384"/>
                  </a:lnTo>
                  <a:lnTo>
                    <a:pt x="67508" y="8691"/>
                  </a:lnTo>
                  <a:lnTo>
                    <a:pt x="110490" y="0"/>
                  </a:lnTo>
                  <a:lnTo>
                    <a:pt x="1748789" y="0"/>
                  </a:lnTo>
                  <a:lnTo>
                    <a:pt x="1791771" y="8691"/>
                  </a:lnTo>
                  <a:lnTo>
                    <a:pt x="1826895" y="32385"/>
                  </a:lnTo>
                  <a:lnTo>
                    <a:pt x="1850588" y="67508"/>
                  </a:lnTo>
                  <a:lnTo>
                    <a:pt x="1859280" y="110490"/>
                  </a:lnTo>
                  <a:lnTo>
                    <a:pt x="1859280" y="552450"/>
                  </a:lnTo>
                  <a:lnTo>
                    <a:pt x="1850588" y="595431"/>
                  </a:lnTo>
                  <a:lnTo>
                    <a:pt x="1826895" y="630554"/>
                  </a:lnTo>
                  <a:lnTo>
                    <a:pt x="1791771" y="654248"/>
                  </a:lnTo>
                  <a:lnTo>
                    <a:pt x="1748789" y="662939"/>
                  </a:lnTo>
                  <a:lnTo>
                    <a:pt x="110490" y="662939"/>
                  </a:lnTo>
                  <a:lnTo>
                    <a:pt x="67508" y="654248"/>
                  </a:lnTo>
                  <a:lnTo>
                    <a:pt x="32385" y="630555"/>
                  </a:lnTo>
                  <a:lnTo>
                    <a:pt x="8691" y="595431"/>
                  </a:lnTo>
                  <a:lnTo>
                    <a:pt x="0" y="552450"/>
                  </a:lnTo>
                  <a:lnTo>
                    <a:pt x="0" y="110490"/>
                  </a:lnTo>
                  <a:close/>
                </a:path>
              </a:pathLst>
            </a:custGeom>
            <a:solidFill>
              <a:schemeClr val="accent1">
                <a:lumMod val="20000"/>
                <a:lumOff val="80000"/>
              </a:schemeClr>
            </a:solidFill>
            <a:ln w="15240">
              <a:solidFill>
                <a:srgbClr val="232323"/>
              </a:solidFill>
            </a:ln>
          </p:spPr>
          <p:txBody>
            <a:bodyPr wrap="square" lIns="0" tIns="0" rIns="0" bIns="0" rtlCol="0"/>
            <a:lstStyle/>
            <a:p>
              <a:endParaRPr dirty="0"/>
            </a:p>
          </p:txBody>
        </p:sp>
      </p:grpSp>
      <p:sp>
        <p:nvSpPr>
          <p:cNvPr id="58" name="ZoneTexte 57"/>
          <p:cNvSpPr txBox="1"/>
          <p:nvPr/>
        </p:nvSpPr>
        <p:spPr>
          <a:xfrm>
            <a:off x="169612" y="154358"/>
            <a:ext cx="2609796"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Introduction Générale</a:t>
            </a:r>
          </a:p>
        </p:txBody>
      </p:sp>
      <p:sp>
        <p:nvSpPr>
          <p:cNvPr id="59" name="ZoneTexte 58"/>
          <p:cNvSpPr txBox="1"/>
          <p:nvPr/>
        </p:nvSpPr>
        <p:spPr>
          <a:xfrm>
            <a:off x="2942254" y="108121"/>
            <a:ext cx="2247884"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CPP</a:t>
            </a:r>
            <a:endParaRPr lang="fr-FR" sz="2400" b="1" dirty="0"/>
          </a:p>
        </p:txBody>
      </p:sp>
      <p:sp>
        <p:nvSpPr>
          <p:cNvPr id="60" name="ZoneTexte 59"/>
          <p:cNvSpPr txBox="1"/>
          <p:nvPr/>
        </p:nvSpPr>
        <p:spPr>
          <a:xfrm>
            <a:off x="10184924" y="132556"/>
            <a:ext cx="1715245"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Conclusion</a:t>
            </a:r>
          </a:p>
        </p:txBody>
      </p:sp>
      <p:sp>
        <p:nvSpPr>
          <p:cNvPr id="61" name="ZoneTexte 60"/>
          <p:cNvSpPr txBox="1"/>
          <p:nvPr/>
        </p:nvSpPr>
        <p:spPr>
          <a:xfrm>
            <a:off x="5181648" y="96833"/>
            <a:ext cx="2372626"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Monopole</a:t>
            </a:r>
          </a:p>
        </p:txBody>
      </p:sp>
      <p:grpSp>
        <p:nvGrpSpPr>
          <p:cNvPr id="36" name="object 17">
            <a:extLst>
              <a:ext uri="{FF2B5EF4-FFF2-40B4-BE49-F238E27FC236}">
                <a16:creationId xmlns:a16="http://schemas.microsoft.com/office/drawing/2014/main" id="{72799B6A-530C-4A01-9054-81C704532224}"/>
              </a:ext>
            </a:extLst>
          </p:cNvPr>
          <p:cNvGrpSpPr/>
          <p:nvPr/>
        </p:nvGrpSpPr>
        <p:grpSpPr>
          <a:xfrm>
            <a:off x="7613568" y="-5873"/>
            <a:ext cx="2221377" cy="662940"/>
            <a:chOff x="10197084" y="0"/>
            <a:chExt cx="1995170" cy="662940"/>
          </a:xfrm>
        </p:grpSpPr>
        <p:sp>
          <p:nvSpPr>
            <p:cNvPr id="41" name="object 18">
              <a:extLst>
                <a:ext uri="{FF2B5EF4-FFF2-40B4-BE49-F238E27FC236}">
                  <a16:creationId xmlns:a16="http://schemas.microsoft.com/office/drawing/2014/main" id="{B56472B4-AC0B-4F62-A716-B2A9FCD7C7FB}"/>
                </a:ext>
              </a:extLst>
            </p:cNvPr>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42" name="object 19">
              <a:extLst>
                <a:ext uri="{FF2B5EF4-FFF2-40B4-BE49-F238E27FC236}">
                  <a16:creationId xmlns:a16="http://schemas.microsoft.com/office/drawing/2014/main" id="{B45F9696-70B3-40E6-849A-570FC110B7A2}"/>
                </a:ext>
              </a:extLst>
            </p:cNvPr>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sp>
        <p:nvSpPr>
          <p:cNvPr id="65" name="ZoneTexte 64">
            <a:extLst>
              <a:ext uri="{FF2B5EF4-FFF2-40B4-BE49-F238E27FC236}">
                <a16:creationId xmlns:a16="http://schemas.microsoft.com/office/drawing/2014/main" id="{14C66D40-29B7-4604-B10C-E7C9904D9937}"/>
              </a:ext>
            </a:extLst>
          </p:cNvPr>
          <p:cNvSpPr txBox="1"/>
          <p:nvPr/>
        </p:nvSpPr>
        <p:spPr>
          <a:xfrm>
            <a:off x="7592366" y="102003"/>
            <a:ext cx="2127885"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La comparaison</a:t>
            </a:r>
          </a:p>
        </p:txBody>
      </p:sp>
      <p:pic>
        <p:nvPicPr>
          <p:cNvPr id="4" name="Picture 3">
            <a:extLst>
              <a:ext uri="{FF2B5EF4-FFF2-40B4-BE49-F238E27FC236}">
                <a16:creationId xmlns:a16="http://schemas.microsoft.com/office/drawing/2014/main" id="{5A711B90-8297-7AB1-E45E-5AFBFCAE40DE}"/>
              </a:ext>
            </a:extLst>
          </p:cNvPr>
          <p:cNvPicPr>
            <a:picLocks noChangeAspect="1"/>
          </p:cNvPicPr>
          <p:nvPr/>
        </p:nvPicPr>
        <p:blipFill>
          <a:blip r:embed="rId2"/>
          <a:stretch>
            <a:fillRect/>
          </a:stretch>
        </p:blipFill>
        <p:spPr>
          <a:xfrm>
            <a:off x="904502" y="1828800"/>
            <a:ext cx="4583723" cy="3447171"/>
          </a:xfrm>
          <a:prstGeom prst="rect">
            <a:avLst/>
          </a:prstGeom>
        </p:spPr>
      </p:pic>
      <p:pic>
        <p:nvPicPr>
          <p:cNvPr id="10" name="Picture 9">
            <a:extLst>
              <a:ext uri="{FF2B5EF4-FFF2-40B4-BE49-F238E27FC236}">
                <a16:creationId xmlns:a16="http://schemas.microsoft.com/office/drawing/2014/main" id="{4B6D533D-1DBD-B25D-1864-E8BF2019CF49}"/>
              </a:ext>
            </a:extLst>
          </p:cNvPr>
          <p:cNvPicPr>
            <a:picLocks noChangeAspect="1"/>
          </p:cNvPicPr>
          <p:nvPr/>
        </p:nvPicPr>
        <p:blipFill>
          <a:blip r:embed="rId3"/>
          <a:stretch>
            <a:fillRect/>
          </a:stretch>
        </p:blipFill>
        <p:spPr>
          <a:xfrm>
            <a:off x="6146677" y="1889760"/>
            <a:ext cx="5255346" cy="3386211"/>
          </a:xfrm>
          <a:prstGeom prst="rect">
            <a:avLst/>
          </a:prstGeom>
        </p:spPr>
      </p:pic>
      <p:sp>
        <p:nvSpPr>
          <p:cNvPr id="12" name="TextBox 11">
            <a:extLst>
              <a:ext uri="{FF2B5EF4-FFF2-40B4-BE49-F238E27FC236}">
                <a16:creationId xmlns:a16="http://schemas.microsoft.com/office/drawing/2014/main" id="{7E00BE29-4B13-420B-B034-84419490FDB5}"/>
              </a:ext>
            </a:extLst>
          </p:cNvPr>
          <p:cNvSpPr txBox="1"/>
          <p:nvPr/>
        </p:nvSpPr>
        <p:spPr>
          <a:xfrm>
            <a:off x="1474510" y="1114095"/>
            <a:ext cx="5638799" cy="369332"/>
          </a:xfrm>
          <a:prstGeom prst="rect">
            <a:avLst/>
          </a:prstGeom>
          <a:noFill/>
        </p:spPr>
        <p:txBody>
          <a:bodyPr wrap="square" rtlCol="0">
            <a:spAutoFit/>
          </a:bodyPr>
          <a:lstStyle/>
          <a:p>
            <a:pPr marL="742950" lvl="1" indent="-285750">
              <a:buFont typeface="Arial" panose="020B0604020202020204" pitchFamily="34" charset="0"/>
              <a:buChar char="•"/>
            </a:pPr>
            <a:r>
              <a:rPr lang="fr-FR" b="1" dirty="0"/>
              <a:t>      Le profit d’un monopole :</a:t>
            </a:r>
          </a:p>
        </p:txBody>
      </p:sp>
    </p:spTree>
    <p:extLst>
      <p:ext uri="{BB962C8B-B14F-4D97-AF65-F5344CB8AC3E}">
        <p14:creationId xmlns:p14="http://schemas.microsoft.com/office/powerpoint/2010/main" val="4059369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055077" y="772053"/>
            <a:ext cx="324857" cy="321242"/>
          </a:xfrm>
          <a:prstGeom prst="rect">
            <a:avLst/>
          </a:prstGeom>
        </p:spPr>
        <p:txBody>
          <a:bodyPr vert="horz" wrap="square" lIns="0" tIns="13335" rIns="0" bIns="0" rtlCol="0">
            <a:spAutoFit/>
          </a:bodyPr>
          <a:lstStyle/>
          <a:p>
            <a:pPr marL="12700">
              <a:lnSpc>
                <a:spcPct val="100000"/>
              </a:lnSpc>
              <a:spcBef>
                <a:spcPts val="105"/>
              </a:spcBef>
            </a:pPr>
            <a:r>
              <a:rPr lang="fr-FR" sz="2000" dirty="0">
                <a:solidFill>
                  <a:schemeClr val="bg1"/>
                </a:solidFill>
                <a:latin typeface="Verdana"/>
                <a:cs typeface="Verdana"/>
              </a:rPr>
              <a:t>6</a:t>
            </a:r>
            <a:endParaRPr sz="2000" dirty="0">
              <a:solidFill>
                <a:schemeClr val="bg1"/>
              </a:solidFill>
              <a:latin typeface="Verdana"/>
              <a:cs typeface="Verdana"/>
            </a:endParaRPr>
          </a:p>
        </p:txBody>
      </p:sp>
      <p:grpSp>
        <p:nvGrpSpPr>
          <p:cNvPr id="44" name="object 11"/>
          <p:cNvGrpSpPr/>
          <p:nvPr/>
        </p:nvGrpSpPr>
        <p:grpSpPr>
          <a:xfrm>
            <a:off x="228601" y="0"/>
            <a:ext cx="2514600" cy="685800"/>
            <a:chOff x="4131564" y="0"/>
            <a:chExt cx="1892935" cy="685800"/>
          </a:xfrm>
        </p:grpSpPr>
        <p:sp>
          <p:nvSpPr>
            <p:cNvPr id="45" name="object 12"/>
            <p:cNvSpPr/>
            <p:nvPr/>
          </p:nvSpPr>
          <p:spPr>
            <a:xfrm>
              <a:off x="4131564" y="0"/>
              <a:ext cx="1892935" cy="662940"/>
            </a:xfrm>
            <a:custGeom>
              <a:avLst/>
              <a:gdLst/>
              <a:ahLst/>
              <a:cxnLst/>
              <a:rect l="l" t="t" r="r" b="b"/>
              <a:pathLst>
                <a:path w="1892935" h="662940">
                  <a:moveTo>
                    <a:pt x="1782318" y="0"/>
                  </a:moveTo>
                  <a:lnTo>
                    <a:pt x="110489" y="0"/>
                  </a:lnTo>
                  <a:lnTo>
                    <a:pt x="67508" y="8691"/>
                  </a:lnTo>
                  <a:lnTo>
                    <a:pt x="32385" y="32384"/>
                  </a:lnTo>
                  <a:lnTo>
                    <a:pt x="8691" y="67508"/>
                  </a:lnTo>
                  <a:lnTo>
                    <a:pt x="0" y="110489"/>
                  </a:lnTo>
                  <a:lnTo>
                    <a:pt x="0" y="552449"/>
                  </a:lnTo>
                  <a:lnTo>
                    <a:pt x="8691" y="595431"/>
                  </a:lnTo>
                  <a:lnTo>
                    <a:pt x="32385" y="630554"/>
                  </a:lnTo>
                  <a:lnTo>
                    <a:pt x="67508" y="654248"/>
                  </a:lnTo>
                  <a:lnTo>
                    <a:pt x="110489" y="662939"/>
                  </a:lnTo>
                  <a:lnTo>
                    <a:pt x="1782318" y="662939"/>
                  </a:lnTo>
                  <a:lnTo>
                    <a:pt x="1825299" y="654248"/>
                  </a:lnTo>
                  <a:lnTo>
                    <a:pt x="1860423" y="630554"/>
                  </a:lnTo>
                  <a:lnTo>
                    <a:pt x="1884116" y="595431"/>
                  </a:lnTo>
                  <a:lnTo>
                    <a:pt x="1892808" y="552449"/>
                  </a:lnTo>
                  <a:lnTo>
                    <a:pt x="1892808" y="110489"/>
                  </a:lnTo>
                  <a:lnTo>
                    <a:pt x="1884116" y="67508"/>
                  </a:lnTo>
                  <a:lnTo>
                    <a:pt x="1860423" y="32385"/>
                  </a:lnTo>
                  <a:lnTo>
                    <a:pt x="1825299" y="8691"/>
                  </a:lnTo>
                  <a:lnTo>
                    <a:pt x="1782318" y="0"/>
                  </a:lnTo>
                  <a:close/>
                </a:path>
              </a:pathLst>
            </a:custGeom>
            <a:solidFill>
              <a:srgbClr val="CDDFE9"/>
            </a:solidFill>
          </p:spPr>
          <p:txBody>
            <a:bodyPr wrap="square" lIns="0" tIns="0" rIns="0" bIns="0" rtlCol="0"/>
            <a:lstStyle/>
            <a:p>
              <a:endParaRPr/>
            </a:p>
          </p:txBody>
        </p:sp>
        <p:sp>
          <p:nvSpPr>
            <p:cNvPr id="46" name="object 13"/>
            <p:cNvSpPr/>
            <p:nvPr/>
          </p:nvSpPr>
          <p:spPr>
            <a:xfrm>
              <a:off x="4131564" y="22860"/>
              <a:ext cx="1892935" cy="662940"/>
            </a:xfrm>
            <a:custGeom>
              <a:avLst/>
              <a:gdLst/>
              <a:ahLst/>
              <a:cxnLst/>
              <a:rect l="l" t="t" r="r" b="b"/>
              <a:pathLst>
                <a:path w="1892935" h="662940">
                  <a:moveTo>
                    <a:pt x="0" y="110489"/>
                  </a:moveTo>
                  <a:lnTo>
                    <a:pt x="8691" y="67508"/>
                  </a:lnTo>
                  <a:lnTo>
                    <a:pt x="32385" y="32384"/>
                  </a:lnTo>
                  <a:lnTo>
                    <a:pt x="67508" y="8691"/>
                  </a:lnTo>
                  <a:lnTo>
                    <a:pt x="110489" y="0"/>
                  </a:lnTo>
                  <a:lnTo>
                    <a:pt x="1782318" y="0"/>
                  </a:lnTo>
                  <a:lnTo>
                    <a:pt x="1825299" y="8691"/>
                  </a:lnTo>
                  <a:lnTo>
                    <a:pt x="1860423" y="32385"/>
                  </a:lnTo>
                  <a:lnTo>
                    <a:pt x="1884116" y="67508"/>
                  </a:lnTo>
                  <a:lnTo>
                    <a:pt x="1892808" y="110489"/>
                  </a:lnTo>
                  <a:lnTo>
                    <a:pt x="1892808" y="552449"/>
                  </a:lnTo>
                  <a:lnTo>
                    <a:pt x="1884116" y="595431"/>
                  </a:lnTo>
                  <a:lnTo>
                    <a:pt x="1860423" y="630554"/>
                  </a:lnTo>
                  <a:lnTo>
                    <a:pt x="1825299" y="654248"/>
                  </a:lnTo>
                  <a:lnTo>
                    <a:pt x="1782318" y="662939"/>
                  </a:lnTo>
                  <a:lnTo>
                    <a:pt x="110489" y="662939"/>
                  </a:lnTo>
                  <a:lnTo>
                    <a:pt x="67508" y="654248"/>
                  </a:lnTo>
                  <a:lnTo>
                    <a:pt x="32385" y="630554"/>
                  </a:lnTo>
                  <a:lnTo>
                    <a:pt x="8691" y="595431"/>
                  </a:lnTo>
                  <a:lnTo>
                    <a:pt x="0" y="552449"/>
                  </a:lnTo>
                  <a:lnTo>
                    <a:pt x="0" y="110489"/>
                  </a:lnTo>
                  <a:close/>
                </a:path>
              </a:pathLst>
            </a:custGeom>
            <a:ln w="15239">
              <a:solidFill>
                <a:srgbClr val="232323"/>
              </a:solidFill>
            </a:ln>
          </p:spPr>
          <p:txBody>
            <a:bodyPr wrap="square" lIns="0" tIns="0" rIns="0" bIns="0" rtlCol="0"/>
            <a:lstStyle/>
            <a:p>
              <a:endParaRPr dirty="0"/>
            </a:p>
          </p:txBody>
        </p:sp>
      </p:grpSp>
      <p:grpSp>
        <p:nvGrpSpPr>
          <p:cNvPr id="47" name="object 17"/>
          <p:cNvGrpSpPr/>
          <p:nvPr/>
        </p:nvGrpSpPr>
        <p:grpSpPr>
          <a:xfrm>
            <a:off x="9922396" y="-2682"/>
            <a:ext cx="2221377" cy="662940"/>
            <a:chOff x="10197084" y="0"/>
            <a:chExt cx="1995170" cy="662940"/>
          </a:xfrm>
        </p:grpSpPr>
        <p:sp>
          <p:nvSpPr>
            <p:cNvPr id="48" name="object 18"/>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49" name="object 19"/>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grpSp>
        <p:nvGrpSpPr>
          <p:cNvPr id="50" name="object 23"/>
          <p:cNvGrpSpPr/>
          <p:nvPr/>
        </p:nvGrpSpPr>
        <p:grpSpPr>
          <a:xfrm>
            <a:off x="5285493" y="-18132"/>
            <a:ext cx="2247884" cy="662940"/>
            <a:chOff x="8132063" y="0"/>
            <a:chExt cx="1993900" cy="662940"/>
          </a:xfrm>
          <a:solidFill>
            <a:schemeClr val="accent4">
              <a:lumMod val="60000"/>
              <a:lumOff val="40000"/>
            </a:schemeClr>
          </a:solidFill>
        </p:grpSpPr>
        <p:sp>
          <p:nvSpPr>
            <p:cNvPr id="51" name="object 24"/>
            <p:cNvSpPr/>
            <p:nvPr/>
          </p:nvSpPr>
          <p:spPr>
            <a:xfrm>
              <a:off x="8132063" y="0"/>
              <a:ext cx="1993900" cy="662940"/>
            </a:xfrm>
            <a:custGeom>
              <a:avLst/>
              <a:gdLst/>
              <a:ahLst/>
              <a:cxnLst/>
              <a:rect l="l" t="t" r="r" b="b"/>
              <a:pathLst>
                <a:path w="1993900" h="662940">
                  <a:moveTo>
                    <a:pt x="1882902" y="0"/>
                  </a:moveTo>
                  <a:lnTo>
                    <a:pt x="110489" y="0"/>
                  </a:lnTo>
                  <a:lnTo>
                    <a:pt x="67508" y="8691"/>
                  </a:lnTo>
                  <a:lnTo>
                    <a:pt x="32385" y="32384"/>
                  </a:lnTo>
                  <a:lnTo>
                    <a:pt x="8691" y="67508"/>
                  </a:lnTo>
                  <a:lnTo>
                    <a:pt x="0" y="110490"/>
                  </a:lnTo>
                  <a:lnTo>
                    <a:pt x="0" y="552450"/>
                  </a:lnTo>
                  <a:lnTo>
                    <a:pt x="8691" y="595431"/>
                  </a:lnTo>
                  <a:lnTo>
                    <a:pt x="32384" y="630555"/>
                  </a:lnTo>
                  <a:lnTo>
                    <a:pt x="67508" y="654248"/>
                  </a:lnTo>
                  <a:lnTo>
                    <a:pt x="110489" y="662939"/>
                  </a:lnTo>
                  <a:lnTo>
                    <a:pt x="1882902" y="662939"/>
                  </a:lnTo>
                  <a:lnTo>
                    <a:pt x="1925883" y="654248"/>
                  </a:lnTo>
                  <a:lnTo>
                    <a:pt x="1961006" y="630554"/>
                  </a:lnTo>
                  <a:lnTo>
                    <a:pt x="1984700" y="595431"/>
                  </a:lnTo>
                  <a:lnTo>
                    <a:pt x="1993391" y="552450"/>
                  </a:lnTo>
                  <a:lnTo>
                    <a:pt x="1993391" y="110490"/>
                  </a:lnTo>
                  <a:lnTo>
                    <a:pt x="1984700" y="67508"/>
                  </a:lnTo>
                  <a:lnTo>
                    <a:pt x="1961006" y="32385"/>
                  </a:lnTo>
                  <a:lnTo>
                    <a:pt x="1925883" y="8691"/>
                  </a:lnTo>
                  <a:lnTo>
                    <a:pt x="1882902" y="0"/>
                  </a:lnTo>
                  <a:close/>
                </a:path>
              </a:pathLst>
            </a:custGeom>
            <a:grpFill/>
          </p:spPr>
          <p:txBody>
            <a:bodyPr wrap="square" lIns="0" tIns="0" rIns="0" bIns="0" rtlCol="0"/>
            <a:lstStyle/>
            <a:p>
              <a:endParaRPr>
                <a:solidFill>
                  <a:srgbClr val="FFC000"/>
                </a:solidFill>
              </a:endParaRPr>
            </a:p>
          </p:txBody>
        </p:sp>
        <p:sp>
          <p:nvSpPr>
            <p:cNvPr id="52" name="object 25"/>
            <p:cNvSpPr/>
            <p:nvPr/>
          </p:nvSpPr>
          <p:spPr>
            <a:xfrm>
              <a:off x="8132063" y="0"/>
              <a:ext cx="1993900" cy="662940"/>
            </a:xfrm>
            <a:custGeom>
              <a:avLst/>
              <a:gdLst/>
              <a:ahLst/>
              <a:cxnLst/>
              <a:rect l="l" t="t" r="r" b="b"/>
              <a:pathLst>
                <a:path w="1993900" h="662940">
                  <a:moveTo>
                    <a:pt x="0" y="110490"/>
                  </a:moveTo>
                  <a:lnTo>
                    <a:pt x="8691" y="67508"/>
                  </a:lnTo>
                  <a:lnTo>
                    <a:pt x="32385" y="32384"/>
                  </a:lnTo>
                  <a:lnTo>
                    <a:pt x="67508" y="8691"/>
                  </a:lnTo>
                  <a:lnTo>
                    <a:pt x="110489" y="0"/>
                  </a:lnTo>
                  <a:lnTo>
                    <a:pt x="1882902" y="0"/>
                  </a:lnTo>
                  <a:lnTo>
                    <a:pt x="1925883" y="8691"/>
                  </a:lnTo>
                  <a:lnTo>
                    <a:pt x="1961006" y="32385"/>
                  </a:lnTo>
                  <a:lnTo>
                    <a:pt x="1984700" y="67508"/>
                  </a:lnTo>
                  <a:lnTo>
                    <a:pt x="1993391" y="110490"/>
                  </a:lnTo>
                  <a:lnTo>
                    <a:pt x="1993391" y="552450"/>
                  </a:lnTo>
                  <a:lnTo>
                    <a:pt x="1984700" y="595431"/>
                  </a:lnTo>
                  <a:lnTo>
                    <a:pt x="1961006" y="630554"/>
                  </a:lnTo>
                  <a:lnTo>
                    <a:pt x="1925883" y="654248"/>
                  </a:lnTo>
                  <a:lnTo>
                    <a:pt x="1882902" y="662939"/>
                  </a:lnTo>
                  <a:lnTo>
                    <a:pt x="110489" y="662939"/>
                  </a:lnTo>
                  <a:lnTo>
                    <a:pt x="67508" y="654248"/>
                  </a:lnTo>
                  <a:lnTo>
                    <a:pt x="32384" y="630555"/>
                  </a:lnTo>
                  <a:lnTo>
                    <a:pt x="8691" y="595431"/>
                  </a:lnTo>
                  <a:lnTo>
                    <a:pt x="0" y="552450"/>
                  </a:lnTo>
                  <a:lnTo>
                    <a:pt x="0" y="110490"/>
                  </a:lnTo>
                  <a:close/>
                </a:path>
              </a:pathLst>
            </a:custGeom>
            <a:grpFill/>
            <a:ln w="15240">
              <a:solidFill>
                <a:srgbClr val="232323"/>
              </a:solidFill>
            </a:ln>
          </p:spPr>
          <p:txBody>
            <a:bodyPr wrap="square" lIns="0" tIns="0" rIns="0" bIns="0" rtlCol="0"/>
            <a:lstStyle/>
            <a:p>
              <a:endParaRPr>
                <a:solidFill>
                  <a:srgbClr val="FFC000"/>
                </a:solidFill>
              </a:endParaRPr>
            </a:p>
          </p:txBody>
        </p:sp>
      </p:grpSp>
      <p:grpSp>
        <p:nvGrpSpPr>
          <p:cNvPr id="53" name="object 28"/>
          <p:cNvGrpSpPr/>
          <p:nvPr/>
        </p:nvGrpSpPr>
        <p:grpSpPr>
          <a:xfrm>
            <a:off x="-15240" y="4266"/>
            <a:ext cx="12175953" cy="743331"/>
            <a:chOff x="16367" y="22859"/>
            <a:chExt cx="12175953" cy="743331"/>
          </a:xfrm>
        </p:grpSpPr>
        <p:sp>
          <p:nvSpPr>
            <p:cNvPr id="54" name="object 29"/>
            <p:cNvSpPr/>
            <p:nvPr/>
          </p:nvSpPr>
          <p:spPr>
            <a:xfrm>
              <a:off x="119700" y="710539"/>
              <a:ext cx="12072620" cy="48260"/>
            </a:xfrm>
            <a:custGeom>
              <a:avLst/>
              <a:gdLst/>
              <a:ahLst/>
              <a:cxnLst/>
              <a:rect l="l" t="t" r="r" b="b"/>
              <a:pathLst>
                <a:path w="12072620" h="48259">
                  <a:moveTo>
                    <a:pt x="0" y="48031"/>
                  </a:moveTo>
                  <a:lnTo>
                    <a:pt x="12072299" y="48031"/>
                  </a:lnTo>
                  <a:lnTo>
                    <a:pt x="12072299" y="0"/>
                  </a:lnTo>
                  <a:lnTo>
                    <a:pt x="0" y="0"/>
                  </a:lnTo>
                  <a:lnTo>
                    <a:pt x="0" y="48031"/>
                  </a:lnTo>
                  <a:close/>
                </a:path>
              </a:pathLst>
            </a:custGeom>
            <a:solidFill>
              <a:srgbClr val="255891"/>
            </a:solidFill>
          </p:spPr>
          <p:txBody>
            <a:bodyPr wrap="square" lIns="0" tIns="0" rIns="0" bIns="0" rtlCol="0"/>
            <a:lstStyle/>
            <a:p>
              <a:endParaRPr/>
            </a:p>
          </p:txBody>
        </p:sp>
        <p:sp>
          <p:nvSpPr>
            <p:cNvPr id="55" name="object 30"/>
            <p:cNvSpPr/>
            <p:nvPr/>
          </p:nvSpPr>
          <p:spPr>
            <a:xfrm>
              <a:off x="119700" y="750950"/>
              <a:ext cx="12072620" cy="15240"/>
            </a:xfrm>
            <a:custGeom>
              <a:avLst/>
              <a:gdLst/>
              <a:ahLst/>
              <a:cxnLst/>
              <a:rect l="l" t="t" r="r" b="b"/>
              <a:pathLst>
                <a:path w="12072620" h="15240">
                  <a:moveTo>
                    <a:pt x="0" y="15240"/>
                  </a:moveTo>
                  <a:lnTo>
                    <a:pt x="12072299" y="15240"/>
                  </a:lnTo>
                  <a:lnTo>
                    <a:pt x="12072299" y="0"/>
                  </a:lnTo>
                  <a:lnTo>
                    <a:pt x="0" y="0"/>
                  </a:lnTo>
                  <a:lnTo>
                    <a:pt x="0" y="15240"/>
                  </a:lnTo>
                  <a:close/>
                </a:path>
              </a:pathLst>
            </a:custGeom>
            <a:solidFill>
              <a:srgbClr val="232323"/>
            </a:solidFill>
          </p:spPr>
          <p:txBody>
            <a:bodyPr wrap="square" lIns="0" tIns="0" rIns="0" bIns="0" rtlCol="0"/>
            <a:lstStyle/>
            <a:p>
              <a:endParaRPr/>
            </a:p>
          </p:txBody>
        </p:sp>
        <p:sp>
          <p:nvSpPr>
            <p:cNvPr id="56" name="object 31"/>
            <p:cNvSpPr/>
            <p:nvPr/>
          </p:nvSpPr>
          <p:spPr>
            <a:xfrm>
              <a:off x="16367" y="701530"/>
              <a:ext cx="12072620" cy="48260"/>
            </a:xfrm>
            <a:custGeom>
              <a:avLst/>
              <a:gdLst/>
              <a:ahLst/>
              <a:cxnLst/>
              <a:rect l="l" t="t" r="r" b="b"/>
              <a:pathLst>
                <a:path w="12072620" h="48259">
                  <a:moveTo>
                    <a:pt x="12072299" y="0"/>
                  </a:moveTo>
                  <a:lnTo>
                    <a:pt x="0" y="0"/>
                  </a:lnTo>
                  <a:lnTo>
                    <a:pt x="0" y="48031"/>
                  </a:lnTo>
                </a:path>
              </a:pathLst>
            </a:custGeom>
            <a:ln w="15240">
              <a:solidFill>
                <a:srgbClr val="232323"/>
              </a:solidFill>
            </a:ln>
          </p:spPr>
          <p:txBody>
            <a:bodyPr wrap="square" lIns="0" tIns="0" rIns="0" bIns="0" rtlCol="0"/>
            <a:lstStyle/>
            <a:p>
              <a:endParaRPr dirty="0"/>
            </a:p>
          </p:txBody>
        </p:sp>
        <p:sp>
          <p:nvSpPr>
            <p:cNvPr id="57" name="object 33"/>
            <p:cNvSpPr/>
            <p:nvPr/>
          </p:nvSpPr>
          <p:spPr>
            <a:xfrm>
              <a:off x="2942691" y="22859"/>
              <a:ext cx="2294218" cy="662940"/>
            </a:xfrm>
            <a:custGeom>
              <a:avLst/>
              <a:gdLst/>
              <a:ahLst/>
              <a:cxnLst/>
              <a:rect l="l" t="t" r="r" b="b"/>
              <a:pathLst>
                <a:path w="1859279" h="662940">
                  <a:moveTo>
                    <a:pt x="0" y="110490"/>
                  </a:moveTo>
                  <a:lnTo>
                    <a:pt x="8691" y="67508"/>
                  </a:lnTo>
                  <a:lnTo>
                    <a:pt x="32384" y="32384"/>
                  </a:lnTo>
                  <a:lnTo>
                    <a:pt x="67508" y="8691"/>
                  </a:lnTo>
                  <a:lnTo>
                    <a:pt x="110490" y="0"/>
                  </a:lnTo>
                  <a:lnTo>
                    <a:pt x="1748789" y="0"/>
                  </a:lnTo>
                  <a:lnTo>
                    <a:pt x="1791771" y="8691"/>
                  </a:lnTo>
                  <a:lnTo>
                    <a:pt x="1826895" y="32385"/>
                  </a:lnTo>
                  <a:lnTo>
                    <a:pt x="1850588" y="67508"/>
                  </a:lnTo>
                  <a:lnTo>
                    <a:pt x="1859280" y="110490"/>
                  </a:lnTo>
                  <a:lnTo>
                    <a:pt x="1859280" y="552450"/>
                  </a:lnTo>
                  <a:lnTo>
                    <a:pt x="1850588" y="595431"/>
                  </a:lnTo>
                  <a:lnTo>
                    <a:pt x="1826895" y="630554"/>
                  </a:lnTo>
                  <a:lnTo>
                    <a:pt x="1791771" y="654248"/>
                  </a:lnTo>
                  <a:lnTo>
                    <a:pt x="1748789" y="662939"/>
                  </a:lnTo>
                  <a:lnTo>
                    <a:pt x="110490" y="662939"/>
                  </a:lnTo>
                  <a:lnTo>
                    <a:pt x="67508" y="654248"/>
                  </a:lnTo>
                  <a:lnTo>
                    <a:pt x="32385" y="630555"/>
                  </a:lnTo>
                  <a:lnTo>
                    <a:pt x="8691" y="595431"/>
                  </a:lnTo>
                  <a:lnTo>
                    <a:pt x="0" y="552450"/>
                  </a:lnTo>
                  <a:lnTo>
                    <a:pt x="0" y="110490"/>
                  </a:lnTo>
                  <a:close/>
                </a:path>
              </a:pathLst>
            </a:custGeom>
            <a:solidFill>
              <a:schemeClr val="accent1">
                <a:lumMod val="20000"/>
                <a:lumOff val="80000"/>
              </a:schemeClr>
            </a:solidFill>
            <a:ln w="15240">
              <a:solidFill>
                <a:srgbClr val="232323"/>
              </a:solidFill>
            </a:ln>
          </p:spPr>
          <p:txBody>
            <a:bodyPr wrap="square" lIns="0" tIns="0" rIns="0" bIns="0" rtlCol="0"/>
            <a:lstStyle/>
            <a:p>
              <a:endParaRPr dirty="0"/>
            </a:p>
          </p:txBody>
        </p:sp>
      </p:grpSp>
      <p:sp>
        <p:nvSpPr>
          <p:cNvPr id="58" name="ZoneTexte 57"/>
          <p:cNvSpPr txBox="1"/>
          <p:nvPr/>
        </p:nvSpPr>
        <p:spPr>
          <a:xfrm>
            <a:off x="169612" y="154358"/>
            <a:ext cx="2609796"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Introduction Générale</a:t>
            </a:r>
          </a:p>
        </p:txBody>
      </p:sp>
      <p:sp>
        <p:nvSpPr>
          <p:cNvPr id="59" name="ZoneTexte 58"/>
          <p:cNvSpPr txBox="1"/>
          <p:nvPr/>
        </p:nvSpPr>
        <p:spPr>
          <a:xfrm>
            <a:off x="2942254" y="108121"/>
            <a:ext cx="2247884"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CPP</a:t>
            </a:r>
            <a:endParaRPr lang="fr-FR" sz="2400" b="1" dirty="0"/>
          </a:p>
        </p:txBody>
      </p:sp>
      <p:sp>
        <p:nvSpPr>
          <p:cNvPr id="60" name="ZoneTexte 59"/>
          <p:cNvSpPr txBox="1"/>
          <p:nvPr/>
        </p:nvSpPr>
        <p:spPr>
          <a:xfrm>
            <a:off x="10184924" y="132556"/>
            <a:ext cx="1715245"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Conclusion</a:t>
            </a:r>
          </a:p>
        </p:txBody>
      </p:sp>
      <p:sp>
        <p:nvSpPr>
          <p:cNvPr id="61" name="ZoneTexte 60"/>
          <p:cNvSpPr txBox="1"/>
          <p:nvPr/>
        </p:nvSpPr>
        <p:spPr>
          <a:xfrm>
            <a:off x="5181648" y="96833"/>
            <a:ext cx="2372626"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Monopole</a:t>
            </a:r>
          </a:p>
        </p:txBody>
      </p:sp>
      <p:grpSp>
        <p:nvGrpSpPr>
          <p:cNvPr id="36" name="object 17">
            <a:extLst>
              <a:ext uri="{FF2B5EF4-FFF2-40B4-BE49-F238E27FC236}">
                <a16:creationId xmlns:a16="http://schemas.microsoft.com/office/drawing/2014/main" id="{72799B6A-530C-4A01-9054-81C704532224}"/>
              </a:ext>
            </a:extLst>
          </p:cNvPr>
          <p:cNvGrpSpPr/>
          <p:nvPr/>
        </p:nvGrpSpPr>
        <p:grpSpPr>
          <a:xfrm>
            <a:off x="7613568" y="-5873"/>
            <a:ext cx="2221377" cy="662940"/>
            <a:chOff x="10197084" y="0"/>
            <a:chExt cx="1995170" cy="662940"/>
          </a:xfrm>
        </p:grpSpPr>
        <p:sp>
          <p:nvSpPr>
            <p:cNvPr id="41" name="object 18">
              <a:extLst>
                <a:ext uri="{FF2B5EF4-FFF2-40B4-BE49-F238E27FC236}">
                  <a16:creationId xmlns:a16="http://schemas.microsoft.com/office/drawing/2014/main" id="{B56472B4-AC0B-4F62-A716-B2A9FCD7C7FB}"/>
                </a:ext>
              </a:extLst>
            </p:cNvPr>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42" name="object 19">
              <a:extLst>
                <a:ext uri="{FF2B5EF4-FFF2-40B4-BE49-F238E27FC236}">
                  <a16:creationId xmlns:a16="http://schemas.microsoft.com/office/drawing/2014/main" id="{B45F9696-70B3-40E6-849A-570FC110B7A2}"/>
                </a:ext>
              </a:extLst>
            </p:cNvPr>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sp>
        <p:nvSpPr>
          <p:cNvPr id="65" name="ZoneTexte 64">
            <a:extLst>
              <a:ext uri="{FF2B5EF4-FFF2-40B4-BE49-F238E27FC236}">
                <a16:creationId xmlns:a16="http://schemas.microsoft.com/office/drawing/2014/main" id="{14C66D40-29B7-4604-B10C-E7C9904D9937}"/>
              </a:ext>
            </a:extLst>
          </p:cNvPr>
          <p:cNvSpPr txBox="1"/>
          <p:nvPr/>
        </p:nvSpPr>
        <p:spPr>
          <a:xfrm>
            <a:off x="7592366" y="102003"/>
            <a:ext cx="2127885"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La comparaison</a:t>
            </a:r>
          </a:p>
        </p:txBody>
      </p:sp>
      <p:pic>
        <p:nvPicPr>
          <p:cNvPr id="2" name="Picture 1">
            <a:extLst>
              <a:ext uri="{FF2B5EF4-FFF2-40B4-BE49-F238E27FC236}">
                <a16:creationId xmlns:a16="http://schemas.microsoft.com/office/drawing/2014/main" id="{E18F01C9-1AB4-EFEB-251A-C4B65FB5D1EA}"/>
              </a:ext>
            </a:extLst>
          </p:cNvPr>
          <p:cNvPicPr>
            <a:picLocks noChangeAspect="1"/>
          </p:cNvPicPr>
          <p:nvPr/>
        </p:nvPicPr>
        <p:blipFill>
          <a:blip r:embed="rId2"/>
          <a:stretch>
            <a:fillRect/>
          </a:stretch>
        </p:blipFill>
        <p:spPr>
          <a:xfrm>
            <a:off x="612468" y="1892919"/>
            <a:ext cx="5511935" cy="3322320"/>
          </a:xfrm>
          <a:prstGeom prst="rect">
            <a:avLst/>
          </a:prstGeom>
          <a:ln>
            <a:solidFill>
              <a:schemeClr val="bg1"/>
            </a:solidFill>
          </a:ln>
        </p:spPr>
      </p:pic>
      <p:sp>
        <p:nvSpPr>
          <p:cNvPr id="5" name="TextBox 4">
            <a:extLst>
              <a:ext uri="{FF2B5EF4-FFF2-40B4-BE49-F238E27FC236}">
                <a16:creationId xmlns:a16="http://schemas.microsoft.com/office/drawing/2014/main" id="{B481CB74-1F97-1E4F-367F-D1C7F3150875}"/>
              </a:ext>
            </a:extLst>
          </p:cNvPr>
          <p:cNvSpPr txBox="1"/>
          <p:nvPr/>
        </p:nvSpPr>
        <p:spPr>
          <a:xfrm>
            <a:off x="1733978" y="5410200"/>
            <a:ext cx="3848356" cy="400110"/>
          </a:xfrm>
          <a:prstGeom prst="rect">
            <a:avLst/>
          </a:prstGeom>
          <a:noFill/>
        </p:spPr>
        <p:txBody>
          <a:bodyPr wrap="square">
            <a:spAutoFit/>
          </a:bodyPr>
          <a:lstStyle/>
          <a:p>
            <a:r>
              <a:rPr lang="fr-FR" sz="2000" b="1" dirty="0"/>
              <a:t>Cas le cout marginale constante</a:t>
            </a:r>
          </a:p>
        </p:txBody>
      </p:sp>
      <p:sp>
        <p:nvSpPr>
          <p:cNvPr id="6" name="TextBox 5">
            <a:extLst>
              <a:ext uri="{FF2B5EF4-FFF2-40B4-BE49-F238E27FC236}">
                <a16:creationId xmlns:a16="http://schemas.microsoft.com/office/drawing/2014/main" id="{4DD5CB95-CB69-41BE-FDCC-2107354A875F}"/>
              </a:ext>
            </a:extLst>
          </p:cNvPr>
          <p:cNvSpPr txBox="1"/>
          <p:nvPr/>
        </p:nvSpPr>
        <p:spPr>
          <a:xfrm>
            <a:off x="7391400" y="5410200"/>
            <a:ext cx="3848356" cy="400110"/>
          </a:xfrm>
          <a:prstGeom prst="rect">
            <a:avLst/>
          </a:prstGeom>
          <a:noFill/>
        </p:spPr>
        <p:txBody>
          <a:bodyPr wrap="square">
            <a:spAutoFit/>
          </a:bodyPr>
          <a:lstStyle/>
          <a:p>
            <a:r>
              <a:rPr lang="fr-FR" sz="2000" b="1" dirty="0"/>
              <a:t>Cas le cout marginale croissante</a:t>
            </a:r>
          </a:p>
        </p:txBody>
      </p:sp>
      <p:pic>
        <p:nvPicPr>
          <p:cNvPr id="8" name="Picture 7">
            <a:extLst>
              <a:ext uri="{FF2B5EF4-FFF2-40B4-BE49-F238E27FC236}">
                <a16:creationId xmlns:a16="http://schemas.microsoft.com/office/drawing/2014/main" id="{5C269E85-9A2D-228A-D8EA-B00645F1D222}"/>
              </a:ext>
            </a:extLst>
          </p:cNvPr>
          <p:cNvPicPr>
            <a:picLocks noChangeAspect="1"/>
          </p:cNvPicPr>
          <p:nvPr/>
        </p:nvPicPr>
        <p:blipFill>
          <a:blip r:embed="rId3"/>
          <a:stretch>
            <a:fillRect/>
          </a:stretch>
        </p:blipFill>
        <p:spPr>
          <a:xfrm>
            <a:off x="6553200" y="1903951"/>
            <a:ext cx="5105400" cy="3322320"/>
          </a:xfrm>
          <a:prstGeom prst="rect">
            <a:avLst/>
          </a:prstGeom>
        </p:spPr>
      </p:pic>
    </p:spTree>
    <p:extLst>
      <p:ext uri="{BB962C8B-B14F-4D97-AF65-F5344CB8AC3E}">
        <p14:creationId xmlns:p14="http://schemas.microsoft.com/office/powerpoint/2010/main" val="2988849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bject 37"/>
          <p:cNvSpPr txBox="1"/>
          <p:nvPr/>
        </p:nvSpPr>
        <p:spPr>
          <a:xfrm>
            <a:off x="923037" y="799033"/>
            <a:ext cx="309244" cy="321242"/>
          </a:xfrm>
          <a:prstGeom prst="rect">
            <a:avLst/>
          </a:prstGeom>
        </p:spPr>
        <p:txBody>
          <a:bodyPr vert="horz" wrap="square" lIns="0" tIns="13335" rIns="0" bIns="0" rtlCol="0">
            <a:spAutoFit/>
          </a:bodyPr>
          <a:lstStyle/>
          <a:p>
            <a:pPr marL="12700">
              <a:lnSpc>
                <a:spcPct val="100000"/>
              </a:lnSpc>
              <a:spcBef>
                <a:spcPts val="105"/>
              </a:spcBef>
            </a:pPr>
            <a:r>
              <a:rPr lang="fr-FR" sz="2000" spc="-160" dirty="0">
                <a:solidFill>
                  <a:srgbClr val="FDFFFF"/>
                </a:solidFill>
                <a:latin typeface="Verdana"/>
                <a:cs typeface="Verdana"/>
              </a:rPr>
              <a:t> 7</a:t>
            </a:r>
            <a:endParaRPr sz="2000" dirty="0">
              <a:latin typeface="Verdana"/>
              <a:cs typeface="Verdana"/>
            </a:endParaRPr>
          </a:p>
        </p:txBody>
      </p:sp>
      <p:grpSp>
        <p:nvGrpSpPr>
          <p:cNvPr id="35" name="object 11"/>
          <p:cNvGrpSpPr/>
          <p:nvPr/>
        </p:nvGrpSpPr>
        <p:grpSpPr>
          <a:xfrm>
            <a:off x="228601" y="28149"/>
            <a:ext cx="2514600" cy="685800"/>
            <a:chOff x="4131564" y="0"/>
            <a:chExt cx="1892935" cy="685800"/>
          </a:xfrm>
        </p:grpSpPr>
        <p:sp>
          <p:nvSpPr>
            <p:cNvPr id="36" name="object 12"/>
            <p:cNvSpPr/>
            <p:nvPr/>
          </p:nvSpPr>
          <p:spPr>
            <a:xfrm>
              <a:off x="4131564" y="0"/>
              <a:ext cx="1892935" cy="662940"/>
            </a:xfrm>
            <a:custGeom>
              <a:avLst/>
              <a:gdLst/>
              <a:ahLst/>
              <a:cxnLst/>
              <a:rect l="l" t="t" r="r" b="b"/>
              <a:pathLst>
                <a:path w="1892935" h="662940">
                  <a:moveTo>
                    <a:pt x="1782318" y="0"/>
                  </a:moveTo>
                  <a:lnTo>
                    <a:pt x="110489" y="0"/>
                  </a:lnTo>
                  <a:lnTo>
                    <a:pt x="67508" y="8691"/>
                  </a:lnTo>
                  <a:lnTo>
                    <a:pt x="32385" y="32384"/>
                  </a:lnTo>
                  <a:lnTo>
                    <a:pt x="8691" y="67508"/>
                  </a:lnTo>
                  <a:lnTo>
                    <a:pt x="0" y="110489"/>
                  </a:lnTo>
                  <a:lnTo>
                    <a:pt x="0" y="552449"/>
                  </a:lnTo>
                  <a:lnTo>
                    <a:pt x="8691" y="595431"/>
                  </a:lnTo>
                  <a:lnTo>
                    <a:pt x="32385" y="630554"/>
                  </a:lnTo>
                  <a:lnTo>
                    <a:pt x="67508" y="654248"/>
                  </a:lnTo>
                  <a:lnTo>
                    <a:pt x="110489" y="662939"/>
                  </a:lnTo>
                  <a:lnTo>
                    <a:pt x="1782318" y="662939"/>
                  </a:lnTo>
                  <a:lnTo>
                    <a:pt x="1825299" y="654248"/>
                  </a:lnTo>
                  <a:lnTo>
                    <a:pt x="1860423" y="630554"/>
                  </a:lnTo>
                  <a:lnTo>
                    <a:pt x="1884116" y="595431"/>
                  </a:lnTo>
                  <a:lnTo>
                    <a:pt x="1892808" y="552449"/>
                  </a:lnTo>
                  <a:lnTo>
                    <a:pt x="1892808" y="110489"/>
                  </a:lnTo>
                  <a:lnTo>
                    <a:pt x="1884116" y="67508"/>
                  </a:lnTo>
                  <a:lnTo>
                    <a:pt x="1860423" y="32385"/>
                  </a:lnTo>
                  <a:lnTo>
                    <a:pt x="1825299" y="8691"/>
                  </a:lnTo>
                  <a:lnTo>
                    <a:pt x="1782318" y="0"/>
                  </a:lnTo>
                  <a:close/>
                </a:path>
              </a:pathLst>
            </a:custGeom>
            <a:solidFill>
              <a:srgbClr val="CDDFE9"/>
            </a:solidFill>
          </p:spPr>
          <p:txBody>
            <a:bodyPr wrap="square" lIns="0" tIns="0" rIns="0" bIns="0" rtlCol="0"/>
            <a:lstStyle/>
            <a:p>
              <a:endParaRPr/>
            </a:p>
          </p:txBody>
        </p:sp>
        <p:sp>
          <p:nvSpPr>
            <p:cNvPr id="39" name="object 13"/>
            <p:cNvSpPr/>
            <p:nvPr/>
          </p:nvSpPr>
          <p:spPr>
            <a:xfrm>
              <a:off x="4131564" y="22860"/>
              <a:ext cx="1892935" cy="662940"/>
            </a:xfrm>
            <a:custGeom>
              <a:avLst/>
              <a:gdLst/>
              <a:ahLst/>
              <a:cxnLst/>
              <a:rect l="l" t="t" r="r" b="b"/>
              <a:pathLst>
                <a:path w="1892935" h="662940">
                  <a:moveTo>
                    <a:pt x="0" y="110489"/>
                  </a:moveTo>
                  <a:lnTo>
                    <a:pt x="8691" y="67508"/>
                  </a:lnTo>
                  <a:lnTo>
                    <a:pt x="32385" y="32384"/>
                  </a:lnTo>
                  <a:lnTo>
                    <a:pt x="67508" y="8691"/>
                  </a:lnTo>
                  <a:lnTo>
                    <a:pt x="110489" y="0"/>
                  </a:lnTo>
                  <a:lnTo>
                    <a:pt x="1782318" y="0"/>
                  </a:lnTo>
                  <a:lnTo>
                    <a:pt x="1825299" y="8691"/>
                  </a:lnTo>
                  <a:lnTo>
                    <a:pt x="1860423" y="32385"/>
                  </a:lnTo>
                  <a:lnTo>
                    <a:pt x="1884116" y="67508"/>
                  </a:lnTo>
                  <a:lnTo>
                    <a:pt x="1892808" y="110489"/>
                  </a:lnTo>
                  <a:lnTo>
                    <a:pt x="1892808" y="552449"/>
                  </a:lnTo>
                  <a:lnTo>
                    <a:pt x="1884116" y="595431"/>
                  </a:lnTo>
                  <a:lnTo>
                    <a:pt x="1860423" y="630554"/>
                  </a:lnTo>
                  <a:lnTo>
                    <a:pt x="1825299" y="654248"/>
                  </a:lnTo>
                  <a:lnTo>
                    <a:pt x="1782318" y="662939"/>
                  </a:lnTo>
                  <a:lnTo>
                    <a:pt x="110489" y="662939"/>
                  </a:lnTo>
                  <a:lnTo>
                    <a:pt x="67508" y="654248"/>
                  </a:lnTo>
                  <a:lnTo>
                    <a:pt x="32385" y="630554"/>
                  </a:lnTo>
                  <a:lnTo>
                    <a:pt x="8691" y="595431"/>
                  </a:lnTo>
                  <a:lnTo>
                    <a:pt x="0" y="552449"/>
                  </a:lnTo>
                  <a:lnTo>
                    <a:pt x="0" y="110489"/>
                  </a:lnTo>
                  <a:close/>
                </a:path>
              </a:pathLst>
            </a:custGeom>
            <a:ln w="15239">
              <a:solidFill>
                <a:srgbClr val="232323"/>
              </a:solidFill>
            </a:ln>
          </p:spPr>
          <p:txBody>
            <a:bodyPr wrap="square" lIns="0" tIns="0" rIns="0" bIns="0" rtlCol="0"/>
            <a:lstStyle/>
            <a:p>
              <a:endParaRPr/>
            </a:p>
          </p:txBody>
        </p:sp>
      </p:grpSp>
      <p:grpSp>
        <p:nvGrpSpPr>
          <p:cNvPr id="41" name="object 17"/>
          <p:cNvGrpSpPr/>
          <p:nvPr/>
        </p:nvGrpSpPr>
        <p:grpSpPr>
          <a:xfrm>
            <a:off x="10044332" y="22860"/>
            <a:ext cx="2063955" cy="662940"/>
            <a:chOff x="10197084" y="0"/>
            <a:chExt cx="1995170" cy="662940"/>
          </a:xfrm>
        </p:grpSpPr>
        <p:sp>
          <p:nvSpPr>
            <p:cNvPr id="43" name="object 18"/>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44" name="object 19"/>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grpSp>
        <p:nvGrpSpPr>
          <p:cNvPr id="46" name="object 23"/>
          <p:cNvGrpSpPr/>
          <p:nvPr/>
        </p:nvGrpSpPr>
        <p:grpSpPr>
          <a:xfrm>
            <a:off x="5196999" y="21736"/>
            <a:ext cx="2294219" cy="662940"/>
            <a:chOff x="8132063" y="0"/>
            <a:chExt cx="1993900" cy="662940"/>
          </a:xfrm>
          <a:solidFill>
            <a:schemeClr val="accent1">
              <a:lumMod val="20000"/>
              <a:lumOff val="80000"/>
            </a:schemeClr>
          </a:solidFill>
        </p:grpSpPr>
        <p:sp>
          <p:nvSpPr>
            <p:cNvPr id="50" name="object 24"/>
            <p:cNvSpPr/>
            <p:nvPr/>
          </p:nvSpPr>
          <p:spPr>
            <a:xfrm>
              <a:off x="8132063" y="0"/>
              <a:ext cx="1993900" cy="662940"/>
            </a:xfrm>
            <a:custGeom>
              <a:avLst/>
              <a:gdLst/>
              <a:ahLst/>
              <a:cxnLst/>
              <a:rect l="l" t="t" r="r" b="b"/>
              <a:pathLst>
                <a:path w="1993900" h="662940">
                  <a:moveTo>
                    <a:pt x="1882902" y="0"/>
                  </a:moveTo>
                  <a:lnTo>
                    <a:pt x="110489" y="0"/>
                  </a:lnTo>
                  <a:lnTo>
                    <a:pt x="67508" y="8691"/>
                  </a:lnTo>
                  <a:lnTo>
                    <a:pt x="32385" y="32384"/>
                  </a:lnTo>
                  <a:lnTo>
                    <a:pt x="8691" y="67508"/>
                  </a:lnTo>
                  <a:lnTo>
                    <a:pt x="0" y="110490"/>
                  </a:lnTo>
                  <a:lnTo>
                    <a:pt x="0" y="552450"/>
                  </a:lnTo>
                  <a:lnTo>
                    <a:pt x="8691" y="595431"/>
                  </a:lnTo>
                  <a:lnTo>
                    <a:pt x="32384" y="630555"/>
                  </a:lnTo>
                  <a:lnTo>
                    <a:pt x="67508" y="654248"/>
                  </a:lnTo>
                  <a:lnTo>
                    <a:pt x="110489" y="662939"/>
                  </a:lnTo>
                  <a:lnTo>
                    <a:pt x="1882902" y="662939"/>
                  </a:lnTo>
                  <a:lnTo>
                    <a:pt x="1925883" y="654248"/>
                  </a:lnTo>
                  <a:lnTo>
                    <a:pt x="1961006" y="630554"/>
                  </a:lnTo>
                  <a:lnTo>
                    <a:pt x="1984700" y="595431"/>
                  </a:lnTo>
                  <a:lnTo>
                    <a:pt x="1993391" y="552450"/>
                  </a:lnTo>
                  <a:lnTo>
                    <a:pt x="1993391" y="110490"/>
                  </a:lnTo>
                  <a:lnTo>
                    <a:pt x="1984700" y="67508"/>
                  </a:lnTo>
                  <a:lnTo>
                    <a:pt x="1961006" y="32385"/>
                  </a:lnTo>
                  <a:lnTo>
                    <a:pt x="1925883" y="8691"/>
                  </a:lnTo>
                  <a:lnTo>
                    <a:pt x="1882902" y="0"/>
                  </a:lnTo>
                  <a:close/>
                </a:path>
              </a:pathLst>
            </a:custGeom>
            <a:grpFill/>
          </p:spPr>
          <p:txBody>
            <a:bodyPr wrap="square" lIns="0" tIns="0" rIns="0" bIns="0" rtlCol="0"/>
            <a:lstStyle/>
            <a:p>
              <a:endParaRPr/>
            </a:p>
          </p:txBody>
        </p:sp>
        <p:sp>
          <p:nvSpPr>
            <p:cNvPr id="51" name="object 25"/>
            <p:cNvSpPr/>
            <p:nvPr/>
          </p:nvSpPr>
          <p:spPr>
            <a:xfrm>
              <a:off x="8132063" y="0"/>
              <a:ext cx="1993900" cy="662940"/>
            </a:xfrm>
            <a:custGeom>
              <a:avLst/>
              <a:gdLst/>
              <a:ahLst/>
              <a:cxnLst/>
              <a:rect l="l" t="t" r="r" b="b"/>
              <a:pathLst>
                <a:path w="1993900" h="662940">
                  <a:moveTo>
                    <a:pt x="0" y="110490"/>
                  </a:moveTo>
                  <a:lnTo>
                    <a:pt x="8691" y="67508"/>
                  </a:lnTo>
                  <a:lnTo>
                    <a:pt x="32385" y="32384"/>
                  </a:lnTo>
                  <a:lnTo>
                    <a:pt x="67508" y="8691"/>
                  </a:lnTo>
                  <a:lnTo>
                    <a:pt x="110489" y="0"/>
                  </a:lnTo>
                  <a:lnTo>
                    <a:pt x="1882902" y="0"/>
                  </a:lnTo>
                  <a:lnTo>
                    <a:pt x="1925883" y="8691"/>
                  </a:lnTo>
                  <a:lnTo>
                    <a:pt x="1961006" y="32385"/>
                  </a:lnTo>
                  <a:lnTo>
                    <a:pt x="1984700" y="67508"/>
                  </a:lnTo>
                  <a:lnTo>
                    <a:pt x="1993391" y="110490"/>
                  </a:lnTo>
                  <a:lnTo>
                    <a:pt x="1993391" y="552450"/>
                  </a:lnTo>
                  <a:lnTo>
                    <a:pt x="1984700" y="595431"/>
                  </a:lnTo>
                  <a:lnTo>
                    <a:pt x="1961006" y="630554"/>
                  </a:lnTo>
                  <a:lnTo>
                    <a:pt x="1925883" y="654248"/>
                  </a:lnTo>
                  <a:lnTo>
                    <a:pt x="1882902" y="662939"/>
                  </a:lnTo>
                  <a:lnTo>
                    <a:pt x="110489" y="662939"/>
                  </a:lnTo>
                  <a:lnTo>
                    <a:pt x="67508" y="654248"/>
                  </a:lnTo>
                  <a:lnTo>
                    <a:pt x="32384" y="630555"/>
                  </a:lnTo>
                  <a:lnTo>
                    <a:pt x="8691" y="595431"/>
                  </a:lnTo>
                  <a:lnTo>
                    <a:pt x="0" y="552450"/>
                  </a:lnTo>
                  <a:lnTo>
                    <a:pt x="0" y="110490"/>
                  </a:lnTo>
                  <a:close/>
                </a:path>
              </a:pathLst>
            </a:custGeom>
            <a:grpFill/>
            <a:ln w="15240">
              <a:solidFill>
                <a:srgbClr val="232323"/>
              </a:solidFill>
            </a:ln>
          </p:spPr>
          <p:txBody>
            <a:bodyPr wrap="square" lIns="0" tIns="0" rIns="0" bIns="0" rtlCol="0"/>
            <a:lstStyle/>
            <a:p>
              <a:endParaRPr/>
            </a:p>
          </p:txBody>
        </p:sp>
      </p:grpSp>
      <p:grpSp>
        <p:nvGrpSpPr>
          <p:cNvPr id="52" name="object 28"/>
          <p:cNvGrpSpPr/>
          <p:nvPr/>
        </p:nvGrpSpPr>
        <p:grpSpPr>
          <a:xfrm>
            <a:off x="0" y="36759"/>
            <a:ext cx="12072620" cy="743331"/>
            <a:chOff x="119700" y="22859"/>
            <a:chExt cx="12072620" cy="743331"/>
          </a:xfrm>
        </p:grpSpPr>
        <p:sp>
          <p:nvSpPr>
            <p:cNvPr id="53" name="object 29"/>
            <p:cNvSpPr/>
            <p:nvPr/>
          </p:nvSpPr>
          <p:spPr>
            <a:xfrm>
              <a:off x="119700" y="710539"/>
              <a:ext cx="12072620" cy="48260"/>
            </a:xfrm>
            <a:custGeom>
              <a:avLst/>
              <a:gdLst/>
              <a:ahLst/>
              <a:cxnLst/>
              <a:rect l="l" t="t" r="r" b="b"/>
              <a:pathLst>
                <a:path w="12072620" h="48259">
                  <a:moveTo>
                    <a:pt x="0" y="48031"/>
                  </a:moveTo>
                  <a:lnTo>
                    <a:pt x="12072299" y="48031"/>
                  </a:lnTo>
                  <a:lnTo>
                    <a:pt x="12072299" y="0"/>
                  </a:lnTo>
                  <a:lnTo>
                    <a:pt x="0" y="0"/>
                  </a:lnTo>
                  <a:lnTo>
                    <a:pt x="0" y="48031"/>
                  </a:lnTo>
                  <a:close/>
                </a:path>
              </a:pathLst>
            </a:custGeom>
            <a:solidFill>
              <a:srgbClr val="255891"/>
            </a:solidFill>
          </p:spPr>
          <p:txBody>
            <a:bodyPr wrap="square" lIns="0" tIns="0" rIns="0" bIns="0" rtlCol="0"/>
            <a:lstStyle/>
            <a:p>
              <a:endParaRPr/>
            </a:p>
          </p:txBody>
        </p:sp>
        <p:sp>
          <p:nvSpPr>
            <p:cNvPr id="54" name="object 30"/>
            <p:cNvSpPr/>
            <p:nvPr/>
          </p:nvSpPr>
          <p:spPr>
            <a:xfrm>
              <a:off x="119700" y="750950"/>
              <a:ext cx="12072620" cy="15240"/>
            </a:xfrm>
            <a:custGeom>
              <a:avLst/>
              <a:gdLst/>
              <a:ahLst/>
              <a:cxnLst/>
              <a:rect l="l" t="t" r="r" b="b"/>
              <a:pathLst>
                <a:path w="12072620" h="15240">
                  <a:moveTo>
                    <a:pt x="0" y="15240"/>
                  </a:moveTo>
                  <a:lnTo>
                    <a:pt x="12072299" y="15240"/>
                  </a:lnTo>
                  <a:lnTo>
                    <a:pt x="12072299" y="0"/>
                  </a:lnTo>
                  <a:lnTo>
                    <a:pt x="0" y="0"/>
                  </a:lnTo>
                  <a:lnTo>
                    <a:pt x="0" y="15240"/>
                  </a:lnTo>
                  <a:close/>
                </a:path>
              </a:pathLst>
            </a:custGeom>
            <a:solidFill>
              <a:srgbClr val="232323"/>
            </a:solidFill>
          </p:spPr>
          <p:txBody>
            <a:bodyPr wrap="square" lIns="0" tIns="0" rIns="0" bIns="0" rtlCol="0"/>
            <a:lstStyle/>
            <a:p>
              <a:endParaRPr/>
            </a:p>
          </p:txBody>
        </p:sp>
        <p:sp>
          <p:nvSpPr>
            <p:cNvPr id="55" name="object 31"/>
            <p:cNvSpPr/>
            <p:nvPr/>
          </p:nvSpPr>
          <p:spPr>
            <a:xfrm>
              <a:off x="119700" y="710539"/>
              <a:ext cx="12072620" cy="48260"/>
            </a:xfrm>
            <a:custGeom>
              <a:avLst/>
              <a:gdLst/>
              <a:ahLst/>
              <a:cxnLst/>
              <a:rect l="l" t="t" r="r" b="b"/>
              <a:pathLst>
                <a:path w="12072620" h="48259">
                  <a:moveTo>
                    <a:pt x="12072299" y="0"/>
                  </a:moveTo>
                  <a:lnTo>
                    <a:pt x="0" y="0"/>
                  </a:lnTo>
                  <a:lnTo>
                    <a:pt x="0" y="48031"/>
                  </a:lnTo>
                </a:path>
              </a:pathLst>
            </a:custGeom>
            <a:ln w="15240">
              <a:solidFill>
                <a:srgbClr val="232323"/>
              </a:solidFill>
            </a:ln>
          </p:spPr>
          <p:txBody>
            <a:bodyPr wrap="square" lIns="0" tIns="0" rIns="0" bIns="0" rtlCol="0"/>
            <a:lstStyle/>
            <a:p>
              <a:endParaRPr/>
            </a:p>
          </p:txBody>
        </p:sp>
        <p:sp>
          <p:nvSpPr>
            <p:cNvPr id="56" name="object 33"/>
            <p:cNvSpPr/>
            <p:nvPr/>
          </p:nvSpPr>
          <p:spPr>
            <a:xfrm>
              <a:off x="2942691" y="22859"/>
              <a:ext cx="2294218" cy="662940"/>
            </a:xfrm>
            <a:custGeom>
              <a:avLst/>
              <a:gdLst/>
              <a:ahLst/>
              <a:cxnLst/>
              <a:rect l="l" t="t" r="r" b="b"/>
              <a:pathLst>
                <a:path w="1859279" h="662940">
                  <a:moveTo>
                    <a:pt x="0" y="110490"/>
                  </a:moveTo>
                  <a:lnTo>
                    <a:pt x="8691" y="67508"/>
                  </a:lnTo>
                  <a:lnTo>
                    <a:pt x="32384" y="32384"/>
                  </a:lnTo>
                  <a:lnTo>
                    <a:pt x="67508" y="8691"/>
                  </a:lnTo>
                  <a:lnTo>
                    <a:pt x="110490" y="0"/>
                  </a:lnTo>
                  <a:lnTo>
                    <a:pt x="1748789" y="0"/>
                  </a:lnTo>
                  <a:lnTo>
                    <a:pt x="1791771" y="8691"/>
                  </a:lnTo>
                  <a:lnTo>
                    <a:pt x="1826895" y="32385"/>
                  </a:lnTo>
                  <a:lnTo>
                    <a:pt x="1850588" y="67508"/>
                  </a:lnTo>
                  <a:lnTo>
                    <a:pt x="1859280" y="110490"/>
                  </a:lnTo>
                  <a:lnTo>
                    <a:pt x="1859280" y="552450"/>
                  </a:lnTo>
                  <a:lnTo>
                    <a:pt x="1850588" y="595431"/>
                  </a:lnTo>
                  <a:lnTo>
                    <a:pt x="1826895" y="630554"/>
                  </a:lnTo>
                  <a:lnTo>
                    <a:pt x="1791771" y="654248"/>
                  </a:lnTo>
                  <a:lnTo>
                    <a:pt x="1748789" y="662939"/>
                  </a:lnTo>
                  <a:lnTo>
                    <a:pt x="110490" y="662939"/>
                  </a:lnTo>
                  <a:lnTo>
                    <a:pt x="67508" y="654248"/>
                  </a:lnTo>
                  <a:lnTo>
                    <a:pt x="32385" y="630555"/>
                  </a:lnTo>
                  <a:lnTo>
                    <a:pt x="8691" y="595431"/>
                  </a:lnTo>
                  <a:lnTo>
                    <a:pt x="0" y="552450"/>
                  </a:lnTo>
                  <a:lnTo>
                    <a:pt x="0" y="110490"/>
                  </a:lnTo>
                  <a:close/>
                </a:path>
              </a:pathLst>
            </a:custGeom>
            <a:solidFill>
              <a:schemeClr val="accent1">
                <a:lumMod val="20000"/>
                <a:lumOff val="80000"/>
              </a:schemeClr>
            </a:solidFill>
            <a:ln w="15240">
              <a:solidFill>
                <a:srgbClr val="232323"/>
              </a:solidFill>
            </a:ln>
          </p:spPr>
          <p:txBody>
            <a:bodyPr wrap="square" lIns="0" tIns="0" rIns="0" bIns="0" rtlCol="0"/>
            <a:lstStyle/>
            <a:p>
              <a:endParaRPr/>
            </a:p>
          </p:txBody>
        </p:sp>
      </p:grpSp>
      <p:sp>
        <p:nvSpPr>
          <p:cNvPr id="58" name="ZoneTexte 57"/>
          <p:cNvSpPr txBox="1"/>
          <p:nvPr/>
        </p:nvSpPr>
        <p:spPr>
          <a:xfrm>
            <a:off x="2846231" y="119100"/>
            <a:ext cx="2211613"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CPP</a:t>
            </a:r>
            <a:endParaRPr lang="fr-FR" sz="2400" b="1" dirty="0"/>
          </a:p>
        </p:txBody>
      </p:sp>
      <p:sp>
        <p:nvSpPr>
          <p:cNvPr id="59" name="ZoneTexte 58"/>
          <p:cNvSpPr txBox="1"/>
          <p:nvPr/>
        </p:nvSpPr>
        <p:spPr>
          <a:xfrm>
            <a:off x="10298809" y="118955"/>
            <a:ext cx="1773811"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Conclusion</a:t>
            </a:r>
          </a:p>
        </p:txBody>
      </p:sp>
      <p:sp>
        <p:nvSpPr>
          <p:cNvPr id="65" name="ZoneTexte 64"/>
          <p:cNvSpPr txBox="1"/>
          <p:nvPr/>
        </p:nvSpPr>
        <p:spPr>
          <a:xfrm>
            <a:off x="5146278" y="137396"/>
            <a:ext cx="2329460"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Monopole</a:t>
            </a:r>
          </a:p>
        </p:txBody>
      </p:sp>
      <p:grpSp>
        <p:nvGrpSpPr>
          <p:cNvPr id="67" name="object 11">
            <a:extLst>
              <a:ext uri="{FF2B5EF4-FFF2-40B4-BE49-F238E27FC236}">
                <a16:creationId xmlns:a16="http://schemas.microsoft.com/office/drawing/2014/main" id="{369BC3B5-6176-4DA9-8FED-662BFE2394C1}"/>
              </a:ext>
            </a:extLst>
          </p:cNvPr>
          <p:cNvGrpSpPr/>
          <p:nvPr/>
        </p:nvGrpSpPr>
        <p:grpSpPr>
          <a:xfrm>
            <a:off x="7555608" y="21736"/>
            <a:ext cx="2443566" cy="666636"/>
            <a:chOff x="4131564" y="22860"/>
            <a:chExt cx="1904940" cy="666636"/>
          </a:xfrm>
          <a:solidFill>
            <a:srgbClr val="FFFF99"/>
          </a:solidFill>
        </p:grpSpPr>
        <p:sp>
          <p:nvSpPr>
            <p:cNvPr id="68" name="object 12">
              <a:extLst>
                <a:ext uri="{FF2B5EF4-FFF2-40B4-BE49-F238E27FC236}">
                  <a16:creationId xmlns:a16="http://schemas.microsoft.com/office/drawing/2014/main" id="{F0C5AC73-4488-40DB-A7C8-4B80020B5AA9}"/>
                </a:ext>
              </a:extLst>
            </p:cNvPr>
            <p:cNvSpPr/>
            <p:nvPr/>
          </p:nvSpPr>
          <p:spPr>
            <a:xfrm>
              <a:off x="4143569" y="26556"/>
              <a:ext cx="1892935" cy="662940"/>
            </a:xfrm>
            <a:custGeom>
              <a:avLst/>
              <a:gdLst/>
              <a:ahLst/>
              <a:cxnLst/>
              <a:rect l="l" t="t" r="r" b="b"/>
              <a:pathLst>
                <a:path w="1892935" h="662940">
                  <a:moveTo>
                    <a:pt x="1782318" y="0"/>
                  </a:moveTo>
                  <a:lnTo>
                    <a:pt x="110489" y="0"/>
                  </a:lnTo>
                  <a:lnTo>
                    <a:pt x="67508" y="8691"/>
                  </a:lnTo>
                  <a:lnTo>
                    <a:pt x="32385" y="32384"/>
                  </a:lnTo>
                  <a:lnTo>
                    <a:pt x="8691" y="67508"/>
                  </a:lnTo>
                  <a:lnTo>
                    <a:pt x="0" y="110489"/>
                  </a:lnTo>
                  <a:lnTo>
                    <a:pt x="0" y="552449"/>
                  </a:lnTo>
                  <a:lnTo>
                    <a:pt x="8691" y="595431"/>
                  </a:lnTo>
                  <a:lnTo>
                    <a:pt x="32385" y="630554"/>
                  </a:lnTo>
                  <a:lnTo>
                    <a:pt x="67508" y="654248"/>
                  </a:lnTo>
                  <a:lnTo>
                    <a:pt x="110489" y="662939"/>
                  </a:lnTo>
                  <a:lnTo>
                    <a:pt x="1782318" y="662939"/>
                  </a:lnTo>
                  <a:lnTo>
                    <a:pt x="1825299" y="654248"/>
                  </a:lnTo>
                  <a:lnTo>
                    <a:pt x="1860423" y="630554"/>
                  </a:lnTo>
                  <a:lnTo>
                    <a:pt x="1884116" y="595431"/>
                  </a:lnTo>
                  <a:lnTo>
                    <a:pt x="1892808" y="552449"/>
                  </a:lnTo>
                  <a:lnTo>
                    <a:pt x="1892808" y="110489"/>
                  </a:lnTo>
                  <a:lnTo>
                    <a:pt x="1884116" y="67508"/>
                  </a:lnTo>
                  <a:lnTo>
                    <a:pt x="1860423" y="32385"/>
                  </a:lnTo>
                  <a:lnTo>
                    <a:pt x="1825299" y="8691"/>
                  </a:lnTo>
                  <a:lnTo>
                    <a:pt x="1782318" y="0"/>
                  </a:lnTo>
                  <a:close/>
                </a:path>
              </a:pathLst>
            </a:custGeom>
            <a:grpFill/>
          </p:spPr>
          <p:txBody>
            <a:bodyPr wrap="square" lIns="0" tIns="0" rIns="0" bIns="0" rtlCol="0"/>
            <a:lstStyle/>
            <a:p>
              <a:endParaRPr dirty="0"/>
            </a:p>
          </p:txBody>
        </p:sp>
        <p:sp>
          <p:nvSpPr>
            <p:cNvPr id="69" name="object 13">
              <a:extLst>
                <a:ext uri="{FF2B5EF4-FFF2-40B4-BE49-F238E27FC236}">
                  <a16:creationId xmlns:a16="http://schemas.microsoft.com/office/drawing/2014/main" id="{6AE19332-B38A-40AC-A720-3FA26BEC9649}"/>
                </a:ext>
              </a:extLst>
            </p:cNvPr>
            <p:cNvSpPr/>
            <p:nvPr/>
          </p:nvSpPr>
          <p:spPr>
            <a:xfrm>
              <a:off x="4131564" y="22860"/>
              <a:ext cx="1892935" cy="662940"/>
            </a:xfrm>
            <a:custGeom>
              <a:avLst/>
              <a:gdLst/>
              <a:ahLst/>
              <a:cxnLst/>
              <a:rect l="l" t="t" r="r" b="b"/>
              <a:pathLst>
                <a:path w="1892935" h="662940">
                  <a:moveTo>
                    <a:pt x="0" y="110489"/>
                  </a:moveTo>
                  <a:lnTo>
                    <a:pt x="8691" y="67508"/>
                  </a:lnTo>
                  <a:lnTo>
                    <a:pt x="32385" y="32384"/>
                  </a:lnTo>
                  <a:lnTo>
                    <a:pt x="67508" y="8691"/>
                  </a:lnTo>
                  <a:lnTo>
                    <a:pt x="110489" y="0"/>
                  </a:lnTo>
                  <a:lnTo>
                    <a:pt x="1782318" y="0"/>
                  </a:lnTo>
                  <a:lnTo>
                    <a:pt x="1825299" y="8691"/>
                  </a:lnTo>
                  <a:lnTo>
                    <a:pt x="1860423" y="32385"/>
                  </a:lnTo>
                  <a:lnTo>
                    <a:pt x="1884116" y="67508"/>
                  </a:lnTo>
                  <a:lnTo>
                    <a:pt x="1892808" y="110489"/>
                  </a:lnTo>
                  <a:lnTo>
                    <a:pt x="1892808" y="552449"/>
                  </a:lnTo>
                  <a:lnTo>
                    <a:pt x="1884116" y="595431"/>
                  </a:lnTo>
                  <a:lnTo>
                    <a:pt x="1860423" y="630554"/>
                  </a:lnTo>
                  <a:lnTo>
                    <a:pt x="1825299" y="654248"/>
                  </a:lnTo>
                  <a:lnTo>
                    <a:pt x="1782318" y="662939"/>
                  </a:lnTo>
                  <a:lnTo>
                    <a:pt x="110489" y="662939"/>
                  </a:lnTo>
                  <a:lnTo>
                    <a:pt x="67508" y="654248"/>
                  </a:lnTo>
                  <a:lnTo>
                    <a:pt x="32385" y="630554"/>
                  </a:lnTo>
                  <a:lnTo>
                    <a:pt x="8691" y="595431"/>
                  </a:lnTo>
                  <a:lnTo>
                    <a:pt x="0" y="552449"/>
                  </a:lnTo>
                  <a:lnTo>
                    <a:pt x="0" y="110489"/>
                  </a:lnTo>
                  <a:close/>
                </a:path>
              </a:pathLst>
            </a:custGeom>
            <a:grpFill/>
            <a:ln w="15239">
              <a:solidFill>
                <a:srgbClr val="232323"/>
              </a:solidFill>
            </a:ln>
          </p:spPr>
          <p:txBody>
            <a:bodyPr wrap="square" lIns="0" tIns="0" rIns="0" bIns="0" rtlCol="0"/>
            <a:lstStyle/>
            <a:p>
              <a:endParaRPr/>
            </a:p>
          </p:txBody>
        </p:sp>
      </p:grpSp>
      <p:sp>
        <p:nvSpPr>
          <p:cNvPr id="73" name="ZoneTexte 72">
            <a:extLst>
              <a:ext uri="{FF2B5EF4-FFF2-40B4-BE49-F238E27FC236}">
                <a16:creationId xmlns:a16="http://schemas.microsoft.com/office/drawing/2014/main" id="{050F47DF-E41D-4894-AD63-4411AB39368F}"/>
              </a:ext>
            </a:extLst>
          </p:cNvPr>
          <p:cNvSpPr txBox="1"/>
          <p:nvPr/>
        </p:nvSpPr>
        <p:spPr>
          <a:xfrm>
            <a:off x="7730922" y="148675"/>
            <a:ext cx="2077538"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La comparaison</a:t>
            </a:r>
          </a:p>
        </p:txBody>
      </p:sp>
      <p:sp>
        <p:nvSpPr>
          <p:cNvPr id="2" name="Rectangle 1">
            <a:extLst>
              <a:ext uri="{FF2B5EF4-FFF2-40B4-BE49-F238E27FC236}">
                <a16:creationId xmlns:a16="http://schemas.microsoft.com/office/drawing/2014/main" id="{BB410095-2FEE-4ABC-B028-1AD2586501ED}"/>
              </a:ext>
            </a:extLst>
          </p:cNvPr>
          <p:cNvSpPr/>
          <p:nvPr/>
        </p:nvSpPr>
        <p:spPr>
          <a:xfrm>
            <a:off x="157395" y="166319"/>
            <a:ext cx="2692394" cy="461665"/>
          </a:xfrm>
          <a:prstGeom prst="rect">
            <a:avLst/>
          </a:prstGeom>
        </p:spPr>
        <p:txBody>
          <a:bodyPr wrap="square">
            <a:spAutoFit/>
          </a:bodyPr>
          <a:lstStyle/>
          <a:p>
            <a:pPr algn="ctr"/>
            <a:r>
              <a:rPr lang="fr-FR" sz="2400" b="1" dirty="0">
                <a:latin typeface="Arabic Typesetting" panose="03020402040406030203" pitchFamily="66" charset="-78"/>
                <a:cs typeface="Arabic Typesetting" panose="03020402040406030203" pitchFamily="66" charset="-78"/>
              </a:rPr>
              <a:t>Introduction Générale</a:t>
            </a:r>
          </a:p>
        </p:txBody>
      </p:sp>
      <p:pic>
        <p:nvPicPr>
          <p:cNvPr id="10" name="Picture 9">
            <a:extLst>
              <a:ext uri="{FF2B5EF4-FFF2-40B4-BE49-F238E27FC236}">
                <a16:creationId xmlns:a16="http://schemas.microsoft.com/office/drawing/2014/main" id="{7D807F15-3CAB-A368-258C-F062968D65BD}"/>
              </a:ext>
            </a:extLst>
          </p:cNvPr>
          <p:cNvPicPr>
            <a:picLocks noChangeAspect="1"/>
          </p:cNvPicPr>
          <p:nvPr/>
        </p:nvPicPr>
        <p:blipFill>
          <a:blip r:embed="rId2"/>
          <a:stretch>
            <a:fillRect/>
          </a:stretch>
        </p:blipFill>
        <p:spPr>
          <a:xfrm>
            <a:off x="1077659" y="1371600"/>
            <a:ext cx="7761541" cy="4358640"/>
          </a:xfrm>
          <a:prstGeom prst="rect">
            <a:avLst/>
          </a:prstGeom>
        </p:spPr>
      </p:pic>
      <p:sp>
        <p:nvSpPr>
          <p:cNvPr id="11" name="TextBox 10">
            <a:extLst>
              <a:ext uri="{FF2B5EF4-FFF2-40B4-BE49-F238E27FC236}">
                <a16:creationId xmlns:a16="http://schemas.microsoft.com/office/drawing/2014/main" id="{FFCE3243-FAA7-1A97-6CE4-11FD71D7BCCC}"/>
              </a:ext>
            </a:extLst>
          </p:cNvPr>
          <p:cNvSpPr txBox="1"/>
          <p:nvPr/>
        </p:nvSpPr>
        <p:spPr>
          <a:xfrm>
            <a:off x="9079609" y="1997839"/>
            <a:ext cx="2438400" cy="2862322"/>
          </a:xfrm>
          <a:prstGeom prst="rect">
            <a:avLst/>
          </a:prstGeom>
          <a:noFill/>
        </p:spPr>
        <p:txBody>
          <a:bodyPr wrap="square" rtlCol="0">
            <a:spAutoFit/>
          </a:bodyPr>
          <a:lstStyle/>
          <a:p>
            <a:r>
              <a:rPr lang="fr-FR" sz="2000" b="1" dirty="0"/>
              <a:t>Une perte sèche</a:t>
            </a:r>
            <a:r>
              <a:rPr lang="fr-FR" sz="2000" dirty="0"/>
              <a:t> est la perte du surplus total du consommateur et du producteur qui découle d'une intervention qui réduit le volume des échanges.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bject 37"/>
          <p:cNvSpPr txBox="1"/>
          <p:nvPr/>
        </p:nvSpPr>
        <p:spPr>
          <a:xfrm>
            <a:off x="923036" y="799033"/>
            <a:ext cx="372363" cy="321242"/>
          </a:xfrm>
          <a:prstGeom prst="rect">
            <a:avLst/>
          </a:prstGeom>
        </p:spPr>
        <p:txBody>
          <a:bodyPr vert="horz" wrap="square" lIns="0" tIns="13335" rIns="0" bIns="0" rtlCol="0">
            <a:spAutoFit/>
          </a:bodyPr>
          <a:lstStyle/>
          <a:p>
            <a:pPr marL="12700">
              <a:lnSpc>
                <a:spcPct val="100000"/>
              </a:lnSpc>
              <a:spcBef>
                <a:spcPts val="105"/>
              </a:spcBef>
            </a:pPr>
            <a:r>
              <a:rPr lang="fr-FR" sz="2000" spc="-160" dirty="0">
                <a:solidFill>
                  <a:srgbClr val="FDFFFF"/>
                </a:solidFill>
                <a:latin typeface="Verdana"/>
                <a:cs typeface="Verdana"/>
              </a:rPr>
              <a:t> 9</a:t>
            </a:r>
            <a:endParaRPr sz="2000" dirty="0">
              <a:latin typeface="Verdana"/>
              <a:cs typeface="Verdana"/>
            </a:endParaRPr>
          </a:p>
        </p:txBody>
      </p:sp>
      <p:grpSp>
        <p:nvGrpSpPr>
          <p:cNvPr id="72" name="object 11"/>
          <p:cNvGrpSpPr/>
          <p:nvPr/>
        </p:nvGrpSpPr>
        <p:grpSpPr>
          <a:xfrm>
            <a:off x="228601" y="0"/>
            <a:ext cx="2514600" cy="685800"/>
            <a:chOff x="4131564" y="0"/>
            <a:chExt cx="1892935" cy="685800"/>
          </a:xfrm>
          <a:solidFill>
            <a:schemeClr val="accent1">
              <a:lumMod val="20000"/>
              <a:lumOff val="80000"/>
            </a:schemeClr>
          </a:solidFill>
        </p:grpSpPr>
        <p:sp>
          <p:nvSpPr>
            <p:cNvPr id="73" name="object 12"/>
            <p:cNvSpPr/>
            <p:nvPr/>
          </p:nvSpPr>
          <p:spPr>
            <a:xfrm>
              <a:off x="4131564" y="0"/>
              <a:ext cx="1892935" cy="662940"/>
            </a:xfrm>
            <a:custGeom>
              <a:avLst/>
              <a:gdLst/>
              <a:ahLst/>
              <a:cxnLst/>
              <a:rect l="l" t="t" r="r" b="b"/>
              <a:pathLst>
                <a:path w="1892935" h="662940">
                  <a:moveTo>
                    <a:pt x="1782318" y="0"/>
                  </a:moveTo>
                  <a:lnTo>
                    <a:pt x="110489" y="0"/>
                  </a:lnTo>
                  <a:lnTo>
                    <a:pt x="67508" y="8691"/>
                  </a:lnTo>
                  <a:lnTo>
                    <a:pt x="32385" y="32384"/>
                  </a:lnTo>
                  <a:lnTo>
                    <a:pt x="8691" y="67508"/>
                  </a:lnTo>
                  <a:lnTo>
                    <a:pt x="0" y="110489"/>
                  </a:lnTo>
                  <a:lnTo>
                    <a:pt x="0" y="552449"/>
                  </a:lnTo>
                  <a:lnTo>
                    <a:pt x="8691" y="595431"/>
                  </a:lnTo>
                  <a:lnTo>
                    <a:pt x="32385" y="630554"/>
                  </a:lnTo>
                  <a:lnTo>
                    <a:pt x="67508" y="654248"/>
                  </a:lnTo>
                  <a:lnTo>
                    <a:pt x="110489" y="662939"/>
                  </a:lnTo>
                  <a:lnTo>
                    <a:pt x="1782318" y="662939"/>
                  </a:lnTo>
                  <a:lnTo>
                    <a:pt x="1825299" y="654248"/>
                  </a:lnTo>
                  <a:lnTo>
                    <a:pt x="1860423" y="630554"/>
                  </a:lnTo>
                  <a:lnTo>
                    <a:pt x="1884116" y="595431"/>
                  </a:lnTo>
                  <a:lnTo>
                    <a:pt x="1892808" y="552449"/>
                  </a:lnTo>
                  <a:lnTo>
                    <a:pt x="1892808" y="110489"/>
                  </a:lnTo>
                  <a:lnTo>
                    <a:pt x="1884116" y="67508"/>
                  </a:lnTo>
                  <a:lnTo>
                    <a:pt x="1860423" y="32385"/>
                  </a:lnTo>
                  <a:lnTo>
                    <a:pt x="1825299" y="8691"/>
                  </a:lnTo>
                  <a:lnTo>
                    <a:pt x="1782318" y="0"/>
                  </a:lnTo>
                  <a:close/>
                </a:path>
              </a:pathLst>
            </a:custGeom>
            <a:grpFill/>
          </p:spPr>
          <p:txBody>
            <a:bodyPr wrap="square" lIns="0" tIns="0" rIns="0" bIns="0" rtlCol="0"/>
            <a:lstStyle/>
            <a:p>
              <a:endParaRPr/>
            </a:p>
          </p:txBody>
        </p:sp>
        <p:sp>
          <p:nvSpPr>
            <p:cNvPr id="74" name="object 13"/>
            <p:cNvSpPr/>
            <p:nvPr/>
          </p:nvSpPr>
          <p:spPr>
            <a:xfrm>
              <a:off x="4131564" y="22860"/>
              <a:ext cx="1892935" cy="662940"/>
            </a:xfrm>
            <a:custGeom>
              <a:avLst/>
              <a:gdLst/>
              <a:ahLst/>
              <a:cxnLst/>
              <a:rect l="l" t="t" r="r" b="b"/>
              <a:pathLst>
                <a:path w="1892935" h="662940">
                  <a:moveTo>
                    <a:pt x="0" y="110489"/>
                  </a:moveTo>
                  <a:lnTo>
                    <a:pt x="8691" y="67508"/>
                  </a:lnTo>
                  <a:lnTo>
                    <a:pt x="32385" y="32384"/>
                  </a:lnTo>
                  <a:lnTo>
                    <a:pt x="67508" y="8691"/>
                  </a:lnTo>
                  <a:lnTo>
                    <a:pt x="110489" y="0"/>
                  </a:lnTo>
                  <a:lnTo>
                    <a:pt x="1782318" y="0"/>
                  </a:lnTo>
                  <a:lnTo>
                    <a:pt x="1825299" y="8691"/>
                  </a:lnTo>
                  <a:lnTo>
                    <a:pt x="1860423" y="32385"/>
                  </a:lnTo>
                  <a:lnTo>
                    <a:pt x="1884116" y="67508"/>
                  </a:lnTo>
                  <a:lnTo>
                    <a:pt x="1892808" y="110489"/>
                  </a:lnTo>
                  <a:lnTo>
                    <a:pt x="1892808" y="552449"/>
                  </a:lnTo>
                  <a:lnTo>
                    <a:pt x="1884116" y="595431"/>
                  </a:lnTo>
                  <a:lnTo>
                    <a:pt x="1860423" y="630554"/>
                  </a:lnTo>
                  <a:lnTo>
                    <a:pt x="1825299" y="654248"/>
                  </a:lnTo>
                  <a:lnTo>
                    <a:pt x="1782318" y="662939"/>
                  </a:lnTo>
                  <a:lnTo>
                    <a:pt x="110489" y="662939"/>
                  </a:lnTo>
                  <a:lnTo>
                    <a:pt x="67508" y="654248"/>
                  </a:lnTo>
                  <a:lnTo>
                    <a:pt x="32385" y="630554"/>
                  </a:lnTo>
                  <a:lnTo>
                    <a:pt x="8691" y="595431"/>
                  </a:lnTo>
                  <a:lnTo>
                    <a:pt x="0" y="552449"/>
                  </a:lnTo>
                  <a:lnTo>
                    <a:pt x="0" y="110489"/>
                  </a:lnTo>
                  <a:close/>
                </a:path>
              </a:pathLst>
            </a:custGeom>
            <a:grpFill/>
            <a:ln w="15239">
              <a:solidFill>
                <a:srgbClr val="232323"/>
              </a:solidFill>
            </a:ln>
          </p:spPr>
          <p:txBody>
            <a:bodyPr wrap="square" lIns="0" tIns="0" rIns="0" bIns="0" rtlCol="0"/>
            <a:lstStyle/>
            <a:p>
              <a:endParaRPr/>
            </a:p>
          </p:txBody>
        </p:sp>
      </p:grpSp>
      <p:grpSp>
        <p:nvGrpSpPr>
          <p:cNvPr id="75" name="object 17"/>
          <p:cNvGrpSpPr/>
          <p:nvPr/>
        </p:nvGrpSpPr>
        <p:grpSpPr>
          <a:xfrm>
            <a:off x="10207378" y="8959"/>
            <a:ext cx="1844288" cy="662940"/>
            <a:chOff x="10197084" y="0"/>
            <a:chExt cx="1995170" cy="662940"/>
          </a:xfrm>
        </p:grpSpPr>
        <p:sp>
          <p:nvSpPr>
            <p:cNvPr id="76" name="object 18"/>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77" name="object 19"/>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grpSp>
        <p:nvGrpSpPr>
          <p:cNvPr id="78" name="object 23"/>
          <p:cNvGrpSpPr/>
          <p:nvPr/>
        </p:nvGrpSpPr>
        <p:grpSpPr>
          <a:xfrm>
            <a:off x="5245518" y="-14953"/>
            <a:ext cx="2247884" cy="662940"/>
            <a:chOff x="8132063" y="0"/>
            <a:chExt cx="1993900" cy="662940"/>
          </a:xfrm>
          <a:solidFill>
            <a:schemeClr val="accent1">
              <a:lumMod val="20000"/>
              <a:lumOff val="80000"/>
            </a:schemeClr>
          </a:solidFill>
        </p:grpSpPr>
        <p:sp>
          <p:nvSpPr>
            <p:cNvPr id="79" name="object 24"/>
            <p:cNvSpPr/>
            <p:nvPr/>
          </p:nvSpPr>
          <p:spPr>
            <a:xfrm>
              <a:off x="8132063" y="0"/>
              <a:ext cx="1993900" cy="662940"/>
            </a:xfrm>
            <a:custGeom>
              <a:avLst/>
              <a:gdLst/>
              <a:ahLst/>
              <a:cxnLst/>
              <a:rect l="l" t="t" r="r" b="b"/>
              <a:pathLst>
                <a:path w="1993900" h="662940">
                  <a:moveTo>
                    <a:pt x="1882902" y="0"/>
                  </a:moveTo>
                  <a:lnTo>
                    <a:pt x="110489" y="0"/>
                  </a:lnTo>
                  <a:lnTo>
                    <a:pt x="67508" y="8691"/>
                  </a:lnTo>
                  <a:lnTo>
                    <a:pt x="32385" y="32384"/>
                  </a:lnTo>
                  <a:lnTo>
                    <a:pt x="8691" y="67508"/>
                  </a:lnTo>
                  <a:lnTo>
                    <a:pt x="0" y="110490"/>
                  </a:lnTo>
                  <a:lnTo>
                    <a:pt x="0" y="552450"/>
                  </a:lnTo>
                  <a:lnTo>
                    <a:pt x="8691" y="595431"/>
                  </a:lnTo>
                  <a:lnTo>
                    <a:pt x="32384" y="630555"/>
                  </a:lnTo>
                  <a:lnTo>
                    <a:pt x="67508" y="654248"/>
                  </a:lnTo>
                  <a:lnTo>
                    <a:pt x="110489" y="662939"/>
                  </a:lnTo>
                  <a:lnTo>
                    <a:pt x="1882902" y="662939"/>
                  </a:lnTo>
                  <a:lnTo>
                    <a:pt x="1925883" y="654248"/>
                  </a:lnTo>
                  <a:lnTo>
                    <a:pt x="1961006" y="630554"/>
                  </a:lnTo>
                  <a:lnTo>
                    <a:pt x="1984700" y="595431"/>
                  </a:lnTo>
                  <a:lnTo>
                    <a:pt x="1993391" y="552450"/>
                  </a:lnTo>
                  <a:lnTo>
                    <a:pt x="1993391" y="110490"/>
                  </a:lnTo>
                  <a:lnTo>
                    <a:pt x="1984700" y="67508"/>
                  </a:lnTo>
                  <a:lnTo>
                    <a:pt x="1961006" y="32385"/>
                  </a:lnTo>
                  <a:lnTo>
                    <a:pt x="1925883" y="8691"/>
                  </a:lnTo>
                  <a:lnTo>
                    <a:pt x="1882902" y="0"/>
                  </a:lnTo>
                  <a:close/>
                </a:path>
              </a:pathLst>
            </a:custGeom>
            <a:grpFill/>
          </p:spPr>
          <p:txBody>
            <a:bodyPr wrap="square" lIns="0" tIns="0" rIns="0" bIns="0" rtlCol="0"/>
            <a:lstStyle/>
            <a:p>
              <a:endParaRPr/>
            </a:p>
          </p:txBody>
        </p:sp>
        <p:sp>
          <p:nvSpPr>
            <p:cNvPr id="80" name="object 25"/>
            <p:cNvSpPr/>
            <p:nvPr/>
          </p:nvSpPr>
          <p:spPr>
            <a:xfrm>
              <a:off x="8132063" y="0"/>
              <a:ext cx="1993900" cy="662940"/>
            </a:xfrm>
            <a:custGeom>
              <a:avLst/>
              <a:gdLst/>
              <a:ahLst/>
              <a:cxnLst/>
              <a:rect l="l" t="t" r="r" b="b"/>
              <a:pathLst>
                <a:path w="1993900" h="662940">
                  <a:moveTo>
                    <a:pt x="0" y="110490"/>
                  </a:moveTo>
                  <a:lnTo>
                    <a:pt x="8691" y="67508"/>
                  </a:lnTo>
                  <a:lnTo>
                    <a:pt x="32385" y="32384"/>
                  </a:lnTo>
                  <a:lnTo>
                    <a:pt x="67508" y="8691"/>
                  </a:lnTo>
                  <a:lnTo>
                    <a:pt x="110489" y="0"/>
                  </a:lnTo>
                  <a:lnTo>
                    <a:pt x="1882902" y="0"/>
                  </a:lnTo>
                  <a:lnTo>
                    <a:pt x="1925883" y="8691"/>
                  </a:lnTo>
                  <a:lnTo>
                    <a:pt x="1961006" y="32385"/>
                  </a:lnTo>
                  <a:lnTo>
                    <a:pt x="1984700" y="67508"/>
                  </a:lnTo>
                  <a:lnTo>
                    <a:pt x="1993391" y="110490"/>
                  </a:lnTo>
                  <a:lnTo>
                    <a:pt x="1993391" y="552450"/>
                  </a:lnTo>
                  <a:lnTo>
                    <a:pt x="1984700" y="595431"/>
                  </a:lnTo>
                  <a:lnTo>
                    <a:pt x="1961006" y="630554"/>
                  </a:lnTo>
                  <a:lnTo>
                    <a:pt x="1925883" y="654248"/>
                  </a:lnTo>
                  <a:lnTo>
                    <a:pt x="1882902" y="662939"/>
                  </a:lnTo>
                  <a:lnTo>
                    <a:pt x="110489" y="662939"/>
                  </a:lnTo>
                  <a:lnTo>
                    <a:pt x="67508" y="654248"/>
                  </a:lnTo>
                  <a:lnTo>
                    <a:pt x="32384" y="630555"/>
                  </a:lnTo>
                  <a:lnTo>
                    <a:pt x="8691" y="595431"/>
                  </a:lnTo>
                  <a:lnTo>
                    <a:pt x="0" y="552450"/>
                  </a:lnTo>
                  <a:lnTo>
                    <a:pt x="0" y="110490"/>
                  </a:lnTo>
                  <a:close/>
                </a:path>
              </a:pathLst>
            </a:custGeom>
            <a:grpFill/>
            <a:ln w="15240">
              <a:solidFill>
                <a:srgbClr val="232323"/>
              </a:solidFill>
            </a:ln>
          </p:spPr>
          <p:txBody>
            <a:bodyPr wrap="square" lIns="0" tIns="0" rIns="0" bIns="0" rtlCol="0"/>
            <a:lstStyle/>
            <a:p>
              <a:endParaRPr/>
            </a:p>
          </p:txBody>
        </p:sp>
      </p:grpSp>
      <p:grpSp>
        <p:nvGrpSpPr>
          <p:cNvPr id="81" name="object 28"/>
          <p:cNvGrpSpPr/>
          <p:nvPr/>
        </p:nvGrpSpPr>
        <p:grpSpPr>
          <a:xfrm>
            <a:off x="0" y="-18622"/>
            <a:ext cx="12072620" cy="743331"/>
            <a:chOff x="119700" y="22859"/>
            <a:chExt cx="12072620" cy="743331"/>
          </a:xfrm>
        </p:grpSpPr>
        <p:sp>
          <p:nvSpPr>
            <p:cNvPr id="82" name="object 29"/>
            <p:cNvSpPr/>
            <p:nvPr/>
          </p:nvSpPr>
          <p:spPr>
            <a:xfrm>
              <a:off x="119700" y="710539"/>
              <a:ext cx="12072620" cy="48260"/>
            </a:xfrm>
            <a:custGeom>
              <a:avLst/>
              <a:gdLst/>
              <a:ahLst/>
              <a:cxnLst/>
              <a:rect l="l" t="t" r="r" b="b"/>
              <a:pathLst>
                <a:path w="12072620" h="48259">
                  <a:moveTo>
                    <a:pt x="0" y="48031"/>
                  </a:moveTo>
                  <a:lnTo>
                    <a:pt x="12072299" y="48031"/>
                  </a:lnTo>
                  <a:lnTo>
                    <a:pt x="12072299" y="0"/>
                  </a:lnTo>
                  <a:lnTo>
                    <a:pt x="0" y="0"/>
                  </a:lnTo>
                  <a:lnTo>
                    <a:pt x="0" y="48031"/>
                  </a:lnTo>
                  <a:close/>
                </a:path>
              </a:pathLst>
            </a:custGeom>
            <a:solidFill>
              <a:srgbClr val="255891"/>
            </a:solidFill>
          </p:spPr>
          <p:txBody>
            <a:bodyPr wrap="square" lIns="0" tIns="0" rIns="0" bIns="0" rtlCol="0"/>
            <a:lstStyle/>
            <a:p>
              <a:endParaRPr/>
            </a:p>
          </p:txBody>
        </p:sp>
        <p:sp>
          <p:nvSpPr>
            <p:cNvPr id="83" name="object 30"/>
            <p:cNvSpPr/>
            <p:nvPr/>
          </p:nvSpPr>
          <p:spPr>
            <a:xfrm>
              <a:off x="119700" y="750950"/>
              <a:ext cx="12072620" cy="15240"/>
            </a:xfrm>
            <a:custGeom>
              <a:avLst/>
              <a:gdLst/>
              <a:ahLst/>
              <a:cxnLst/>
              <a:rect l="l" t="t" r="r" b="b"/>
              <a:pathLst>
                <a:path w="12072620" h="15240">
                  <a:moveTo>
                    <a:pt x="0" y="15240"/>
                  </a:moveTo>
                  <a:lnTo>
                    <a:pt x="12072299" y="15240"/>
                  </a:lnTo>
                  <a:lnTo>
                    <a:pt x="12072299" y="0"/>
                  </a:lnTo>
                  <a:lnTo>
                    <a:pt x="0" y="0"/>
                  </a:lnTo>
                  <a:lnTo>
                    <a:pt x="0" y="15240"/>
                  </a:lnTo>
                  <a:close/>
                </a:path>
              </a:pathLst>
            </a:custGeom>
            <a:solidFill>
              <a:srgbClr val="232323"/>
            </a:solidFill>
          </p:spPr>
          <p:txBody>
            <a:bodyPr wrap="square" lIns="0" tIns="0" rIns="0" bIns="0" rtlCol="0"/>
            <a:lstStyle/>
            <a:p>
              <a:endParaRPr/>
            </a:p>
          </p:txBody>
        </p:sp>
        <p:sp>
          <p:nvSpPr>
            <p:cNvPr id="84" name="object 31"/>
            <p:cNvSpPr/>
            <p:nvPr/>
          </p:nvSpPr>
          <p:spPr>
            <a:xfrm>
              <a:off x="119700" y="710539"/>
              <a:ext cx="12072620" cy="48260"/>
            </a:xfrm>
            <a:custGeom>
              <a:avLst/>
              <a:gdLst/>
              <a:ahLst/>
              <a:cxnLst/>
              <a:rect l="l" t="t" r="r" b="b"/>
              <a:pathLst>
                <a:path w="12072620" h="48259">
                  <a:moveTo>
                    <a:pt x="12072299" y="0"/>
                  </a:moveTo>
                  <a:lnTo>
                    <a:pt x="0" y="0"/>
                  </a:lnTo>
                  <a:lnTo>
                    <a:pt x="0" y="48031"/>
                  </a:lnTo>
                </a:path>
              </a:pathLst>
            </a:custGeom>
            <a:ln w="15240">
              <a:solidFill>
                <a:srgbClr val="232323"/>
              </a:solidFill>
            </a:ln>
          </p:spPr>
          <p:txBody>
            <a:bodyPr wrap="square" lIns="0" tIns="0" rIns="0" bIns="0" rtlCol="0"/>
            <a:lstStyle/>
            <a:p>
              <a:endParaRPr/>
            </a:p>
          </p:txBody>
        </p:sp>
        <p:sp>
          <p:nvSpPr>
            <p:cNvPr id="85" name="object 33"/>
            <p:cNvSpPr/>
            <p:nvPr/>
          </p:nvSpPr>
          <p:spPr>
            <a:xfrm>
              <a:off x="2942691" y="22859"/>
              <a:ext cx="2294218" cy="662940"/>
            </a:xfrm>
            <a:custGeom>
              <a:avLst/>
              <a:gdLst/>
              <a:ahLst/>
              <a:cxnLst/>
              <a:rect l="l" t="t" r="r" b="b"/>
              <a:pathLst>
                <a:path w="1859279" h="662940">
                  <a:moveTo>
                    <a:pt x="0" y="110490"/>
                  </a:moveTo>
                  <a:lnTo>
                    <a:pt x="8691" y="67508"/>
                  </a:lnTo>
                  <a:lnTo>
                    <a:pt x="32384" y="32384"/>
                  </a:lnTo>
                  <a:lnTo>
                    <a:pt x="67508" y="8691"/>
                  </a:lnTo>
                  <a:lnTo>
                    <a:pt x="110490" y="0"/>
                  </a:lnTo>
                  <a:lnTo>
                    <a:pt x="1748789" y="0"/>
                  </a:lnTo>
                  <a:lnTo>
                    <a:pt x="1791771" y="8691"/>
                  </a:lnTo>
                  <a:lnTo>
                    <a:pt x="1826895" y="32385"/>
                  </a:lnTo>
                  <a:lnTo>
                    <a:pt x="1850588" y="67508"/>
                  </a:lnTo>
                  <a:lnTo>
                    <a:pt x="1859280" y="110490"/>
                  </a:lnTo>
                  <a:lnTo>
                    <a:pt x="1859280" y="552450"/>
                  </a:lnTo>
                  <a:lnTo>
                    <a:pt x="1850588" y="595431"/>
                  </a:lnTo>
                  <a:lnTo>
                    <a:pt x="1826895" y="630554"/>
                  </a:lnTo>
                  <a:lnTo>
                    <a:pt x="1791771" y="654248"/>
                  </a:lnTo>
                  <a:lnTo>
                    <a:pt x="1748789" y="662939"/>
                  </a:lnTo>
                  <a:lnTo>
                    <a:pt x="110490" y="662939"/>
                  </a:lnTo>
                  <a:lnTo>
                    <a:pt x="67508" y="654248"/>
                  </a:lnTo>
                  <a:lnTo>
                    <a:pt x="32385" y="630555"/>
                  </a:lnTo>
                  <a:lnTo>
                    <a:pt x="8691" y="595431"/>
                  </a:lnTo>
                  <a:lnTo>
                    <a:pt x="0" y="552450"/>
                  </a:lnTo>
                  <a:lnTo>
                    <a:pt x="0" y="110490"/>
                  </a:lnTo>
                  <a:close/>
                </a:path>
              </a:pathLst>
            </a:custGeom>
            <a:solidFill>
              <a:schemeClr val="accent1">
                <a:lumMod val="20000"/>
                <a:lumOff val="80000"/>
              </a:schemeClr>
            </a:solidFill>
            <a:ln w="15240">
              <a:solidFill>
                <a:srgbClr val="232323"/>
              </a:solidFill>
            </a:ln>
          </p:spPr>
          <p:txBody>
            <a:bodyPr wrap="square" lIns="0" tIns="0" rIns="0" bIns="0" rtlCol="0"/>
            <a:lstStyle/>
            <a:p>
              <a:endParaRPr/>
            </a:p>
          </p:txBody>
        </p:sp>
      </p:grpSp>
      <p:sp>
        <p:nvSpPr>
          <p:cNvPr id="86" name="ZoneTexte 85"/>
          <p:cNvSpPr txBox="1"/>
          <p:nvPr/>
        </p:nvSpPr>
        <p:spPr>
          <a:xfrm>
            <a:off x="146462" y="126259"/>
            <a:ext cx="2678878"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Introduction Générale</a:t>
            </a:r>
          </a:p>
        </p:txBody>
      </p:sp>
      <p:sp>
        <p:nvSpPr>
          <p:cNvPr id="87" name="ZoneTexte 86"/>
          <p:cNvSpPr txBox="1"/>
          <p:nvPr/>
        </p:nvSpPr>
        <p:spPr>
          <a:xfrm>
            <a:off x="2919013" y="121276"/>
            <a:ext cx="2247884"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CPP</a:t>
            </a:r>
            <a:endParaRPr lang="fr-FR" sz="2400" b="1" dirty="0"/>
          </a:p>
        </p:txBody>
      </p:sp>
      <p:sp>
        <p:nvSpPr>
          <p:cNvPr id="88" name="ZoneTexte 87"/>
          <p:cNvSpPr txBox="1"/>
          <p:nvPr/>
        </p:nvSpPr>
        <p:spPr>
          <a:xfrm>
            <a:off x="10242616" y="126259"/>
            <a:ext cx="1773811"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Conclusion</a:t>
            </a:r>
          </a:p>
        </p:txBody>
      </p:sp>
      <p:sp>
        <p:nvSpPr>
          <p:cNvPr id="89" name="ZoneTexte 88"/>
          <p:cNvSpPr txBox="1"/>
          <p:nvPr/>
        </p:nvSpPr>
        <p:spPr>
          <a:xfrm>
            <a:off x="5330691" y="-53788"/>
            <a:ext cx="2053237" cy="830997"/>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Monopole </a:t>
            </a:r>
          </a:p>
        </p:txBody>
      </p:sp>
      <p:grpSp>
        <p:nvGrpSpPr>
          <p:cNvPr id="42" name="object 11">
            <a:extLst>
              <a:ext uri="{FF2B5EF4-FFF2-40B4-BE49-F238E27FC236}">
                <a16:creationId xmlns:a16="http://schemas.microsoft.com/office/drawing/2014/main" id="{8FB77762-B4D9-40AC-AA58-9D8345DAD5C4}"/>
              </a:ext>
            </a:extLst>
          </p:cNvPr>
          <p:cNvGrpSpPr/>
          <p:nvPr/>
        </p:nvGrpSpPr>
        <p:grpSpPr>
          <a:xfrm>
            <a:off x="7572023" y="-30052"/>
            <a:ext cx="2514600" cy="685800"/>
            <a:chOff x="4131564" y="0"/>
            <a:chExt cx="1892935" cy="685800"/>
          </a:xfrm>
          <a:solidFill>
            <a:srgbClr val="FFFF99"/>
          </a:solidFill>
        </p:grpSpPr>
        <p:sp>
          <p:nvSpPr>
            <p:cNvPr id="43" name="object 12">
              <a:extLst>
                <a:ext uri="{FF2B5EF4-FFF2-40B4-BE49-F238E27FC236}">
                  <a16:creationId xmlns:a16="http://schemas.microsoft.com/office/drawing/2014/main" id="{73E15FED-4759-4717-9277-C50CC90A96BC}"/>
                </a:ext>
              </a:extLst>
            </p:cNvPr>
            <p:cNvSpPr/>
            <p:nvPr/>
          </p:nvSpPr>
          <p:spPr>
            <a:xfrm>
              <a:off x="4131564" y="0"/>
              <a:ext cx="1892935" cy="662940"/>
            </a:xfrm>
            <a:custGeom>
              <a:avLst/>
              <a:gdLst/>
              <a:ahLst/>
              <a:cxnLst/>
              <a:rect l="l" t="t" r="r" b="b"/>
              <a:pathLst>
                <a:path w="1892935" h="662940">
                  <a:moveTo>
                    <a:pt x="1782318" y="0"/>
                  </a:moveTo>
                  <a:lnTo>
                    <a:pt x="110489" y="0"/>
                  </a:lnTo>
                  <a:lnTo>
                    <a:pt x="67508" y="8691"/>
                  </a:lnTo>
                  <a:lnTo>
                    <a:pt x="32385" y="32384"/>
                  </a:lnTo>
                  <a:lnTo>
                    <a:pt x="8691" y="67508"/>
                  </a:lnTo>
                  <a:lnTo>
                    <a:pt x="0" y="110489"/>
                  </a:lnTo>
                  <a:lnTo>
                    <a:pt x="0" y="552449"/>
                  </a:lnTo>
                  <a:lnTo>
                    <a:pt x="8691" y="595431"/>
                  </a:lnTo>
                  <a:lnTo>
                    <a:pt x="32385" y="630554"/>
                  </a:lnTo>
                  <a:lnTo>
                    <a:pt x="67508" y="654248"/>
                  </a:lnTo>
                  <a:lnTo>
                    <a:pt x="110489" y="662939"/>
                  </a:lnTo>
                  <a:lnTo>
                    <a:pt x="1782318" y="662939"/>
                  </a:lnTo>
                  <a:lnTo>
                    <a:pt x="1825299" y="654248"/>
                  </a:lnTo>
                  <a:lnTo>
                    <a:pt x="1860423" y="630554"/>
                  </a:lnTo>
                  <a:lnTo>
                    <a:pt x="1884116" y="595431"/>
                  </a:lnTo>
                  <a:lnTo>
                    <a:pt x="1892808" y="552449"/>
                  </a:lnTo>
                  <a:lnTo>
                    <a:pt x="1892808" y="110489"/>
                  </a:lnTo>
                  <a:lnTo>
                    <a:pt x="1884116" y="67508"/>
                  </a:lnTo>
                  <a:lnTo>
                    <a:pt x="1860423" y="32385"/>
                  </a:lnTo>
                  <a:lnTo>
                    <a:pt x="1825299" y="8691"/>
                  </a:lnTo>
                  <a:lnTo>
                    <a:pt x="1782318" y="0"/>
                  </a:lnTo>
                  <a:close/>
                </a:path>
              </a:pathLst>
            </a:custGeom>
            <a:grpFill/>
          </p:spPr>
          <p:txBody>
            <a:bodyPr wrap="square" lIns="0" tIns="0" rIns="0" bIns="0" rtlCol="0"/>
            <a:lstStyle/>
            <a:p>
              <a:endParaRPr/>
            </a:p>
          </p:txBody>
        </p:sp>
        <p:sp>
          <p:nvSpPr>
            <p:cNvPr id="45" name="object 13">
              <a:extLst>
                <a:ext uri="{FF2B5EF4-FFF2-40B4-BE49-F238E27FC236}">
                  <a16:creationId xmlns:a16="http://schemas.microsoft.com/office/drawing/2014/main" id="{C84C51FF-F4B4-439D-8A77-762B5ADE25FE}"/>
                </a:ext>
              </a:extLst>
            </p:cNvPr>
            <p:cNvSpPr/>
            <p:nvPr/>
          </p:nvSpPr>
          <p:spPr>
            <a:xfrm>
              <a:off x="4131564" y="22860"/>
              <a:ext cx="1892935" cy="662940"/>
            </a:xfrm>
            <a:custGeom>
              <a:avLst/>
              <a:gdLst/>
              <a:ahLst/>
              <a:cxnLst/>
              <a:rect l="l" t="t" r="r" b="b"/>
              <a:pathLst>
                <a:path w="1892935" h="662940">
                  <a:moveTo>
                    <a:pt x="0" y="110489"/>
                  </a:moveTo>
                  <a:lnTo>
                    <a:pt x="8691" y="67508"/>
                  </a:lnTo>
                  <a:lnTo>
                    <a:pt x="32385" y="32384"/>
                  </a:lnTo>
                  <a:lnTo>
                    <a:pt x="67508" y="8691"/>
                  </a:lnTo>
                  <a:lnTo>
                    <a:pt x="110489" y="0"/>
                  </a:lnTo>
                  <a:lnTo>
                    <a:pt x="1782318" y="0"/>
                  </a:lnTo>
                  <a:lnTo>
                    <a:pt x="1825299" y="8691"/>
                  </a:lnTo>
                  <a:lnTo>
                    <a:pt x="1860423" y="32385"/>
                  </a:lnTo>
                  <a:lnTo>
                    <a:pt x="1884116" y="67508"/>
                  </a:lnTo>
                  <a:lnTo>
                    <a:pt x="1892808" y="110489"/>
                  </a:lnTo>
                  <a:lnTo>
                    <a:pt x="1892808" y="552449"/>
                  </a:lnTo>
                  <a:lnTo>
                    <a:pt x="1884116" y="595431"/>
                  </a:lnTo>
                  <a:lnTo>
                    <a:pt x="1860423" y="630554"/>
                  </a:lnTo>
                  <a:lnTo>
                    <a:pt x="1825299" y="654248"/>
                  </a:lnTo>
                  <a:lnTo>
                    <a:pt x="1782318" y="662939"/>
                  </a:lnTo>
                  <a:lnTo>
                    <a:pt x="110489" y="662939"/>
                  </a:lnTo>
                  <a:lnTo>
                    <a:pt x="67508" y="654248"/>
                  </a:lnTo>
                  <a:lnTo>
                    <a:pt x="32385" y="630554"/>
                  </a:lnTo>
                  <a:lnTo>
                    <a:pt x="8691" y="595431"/>
                  </a:lnTo>
                  <a:lnTo>
                    <a:pt x="0" y="552449"/>
                  </a:lnTo>
                  <a:lnTo>
                    <a:pt x="0" y="110489"/>
                  </a:lnTo>
                  <a:close/>
                </a:path>
              </a:pathLst>
            </a:custGeom>
            <a:grpFill/>
            <a:ln w="15239">
              <a:solidFill>
                <a:srgbClr val="232323"/>
              </a:solidFill>
            </a:ln>
          </p:spPr>
          <p:txBody>
            <a:bodyPr wrap="square" lIns="0" tIns="0" rIns="0" bIns="0" rtlCol="0"/>
            <a:lstStyle/>
            <a:p>
              <a:endParaRPr/>
            </a:p>
          </p:txBody>
        </p:sp>
      </p:grpSp>
      <p:sp>
        <p:nvSpPr>
          <p:cNvPr id="47" name="ZoneTexte 46">
            <a:extLst>
              <a:ext uri="{FF2B5EF4-FFF2-40B4-BE49-F238E27FC236}">
                <a16:creationId xmlns:a16="http://schemas.microsoft.com/office/drawing/2014/main" id="{7ACCAF76-3EF7-475B-AFC9-E35F9BFAC17E}"/>
              </a:ext>
            </a:extLst>
          </p:cNvPr>
          <p:cNvSpPr txBox="1"/>
          <p:nvPr/>
        </p:nvSpPr>
        <p:spPr>
          <a:xfrm>
            <a:off x="7820990" y="112470"/>
            <a:ext cx="2077538"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La comparaison</a:t>
            </a:r>
          </a:p>
        </p:txBody>
      </p:sp>
      <p:graphicFrame>
        <p:nvGraphicFramePr>
          <p:cNvPr id="2" name="Diagram 1">
            <a:extLst>
              <a:ext uri="{FF2B5EF4-FFF2-40B4-BE49-F238E27FC236}">
                <a16:creationId xmlns:a16="http://schemas.microsoft.com/office/drawing/2014/main" id="{BF8D49A6-1762-58A3-EC00-8558AE1BF6C1}"/>
              </a:ext>
            </a:extLst>
          </p:cNvPr>
          <p:cNvGraphicFramePr/>
          <p:nvPr>
            <p:extLst>
              <p:ext uri="{D42A27DB-BD31-4B8C-83A1-F6EECF244321}">
                <p14:modId xmlns:p14="http://schemas.microsoft.com/office/powerpoint/2010/main" val="1893490519"/>
              </p:ext>
            </p:extLst>
          </p:nvPr>
        </p:nvGraphicFramePr>
        <p:xfrm>
          <a:off x="609600" y="1243041"/>
          <a:ext cx="11277600" cy="515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083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923037" y="799033"/>
            <a:ext cx="309244" cy="321242"/>
          </a:xfrm>
          <a:prstGeom prst="rect">
            <a:avLst/>
          </a:prstGeom>
        </p:spPr>
        <p:txBody>
          <a:bodyPr vert="horz" wrap="square" lIns="0" tIns="13335" rIns="0" bIns="0" rtlCol="0">
            <a:spAutoFit/>
          </a:bodyPr>
          <a:lstStyle/>
          <a:p>
            <a:pPr marL="12700">
              <a:lnSpc>
                <a:spcPct val="100000"/>
              </a:lnSpc>
              <a:spcBef>
                <a:spcPts val="105"/>
              </a:spcBef>
            </a:pPr>
            <a:r>
              <a:rPr sz="2000" spc="-160" dirty="0">
                <a:solidFill>
                  <a:srgbClr val="FDFFFF"/>
                </a:solidFill>
                <a:latin typeface="Verdana"/>
                <a:cs typeface="Verdana"/>
              </a:rPr>
              <a:t>1</a:t>
            </a:r>
            <a:r>
              <a:rPr lang="fr-FR" sz="2000" spc="-160" dirty="0">
                <a:solidFill>
                  <a:srgbClr val="FDFFFF"/>
                </a:solidFill>
                <a:latin typeface="Verdana"/>
                <a:cs typeface="Verdana"/>
              </a:rPr>
              <a:t>4</a:t>
            </a:r>
            <a:endParaRPr sz="2000" dirty="0">
              <a:latin typeface="Verdana"/>
              <a:cs typeface="Verdana"/>
            </a:endParaRPr>
          </a:p>
        </p:txBody>
      </p:sp>
      <p:grpSp>
        <p:nvGrpSpPr>
          <p:cNvPr id="30" name="object 11"/>
          <p:cNvGrpSpPr/>
          <p:nvPr/>
        </p:nvGrpSpPr>
        <p:grpSpPr>
          <a:xfrm>
            <a:off x="228601" y="0"/>
            <a:ext cx="2514600" cy="685800"/>
            <a:chOff x="4131564" y="0"/>
            <a:chExt cx="1892935" cy="685800"/>
          </a:xfrm>
        </p:grpSpPr>
        <p:sp>
          <p:nvSpPr>
            <p:cNvPr id="31" name="object 12"/>
            <p:cNvSpPr/>
            <p:nvPr/>
          </p:nvSpPr>
          <p:spPr>
            <a:xfrm>
              <a:off x="4131564" y="0"/>
              <a:ext cx="1892935" cy="662940"/>
            </a:xfrm>
            <a:custGeom>
              <a:avLst/>
              <a:gdLst/>
              <a:ahLst/>
              <a:cxnLst/>
              <a:rect l="l" t="t" r="r" b="b"/>
              <a:pathLst>
                <a:path w="1892935" h="662940">
                  <a:moveTo>
                    <a:pt x="1782318" y="0"/>
                  </a:moveTo>
                  <a:lnTo>
                    <a:pt x="110489" y="0"/>
                  </a:lnTo>
                  <a:lnTo>
                    <a:pt x="67508" y="8691"/>
                  </a:lnTo>
                  <a:lnTo>
                    <a:pt x="32385" y="32384"/>
                  </a:lnTo>
                  <a:lnTo>
                    <a:pt x="8691" y="67508"/>
                  </a:lnTo>
                  <a:lnTo>
                    <a:pt x="0" y="110489"/>
                  </a:lnTo>
                  <a:lnTo>
                    <a:pt x="0" y="552449"/>
                  </a:lnTo>
                  <a:lnTo>
                    <a:pt x="8691" y="595431"/>
                  </a:lnTo>
                  <a:lnTo>
                    <a:pt x="32385" y="630554"/>
                  </a:lnTo>
                  <a:lnTo>
                    <a:pt x="67508" y="654248"/>
                  </a:lnTo>
                  <a:lnTo>
                    <a:pt x="110489" y="662939"/>
                  </a:lnTo>
                  <a:lnTo>
                    <a:pt x="1782318" y="662939"/>
                  </a:lnTo>
                  <a:lnTo>
                    <a:pt x="1825299" y="654248"/>
                  </a:lnTo>
                  <a:lnTo>
                    <a:pt x="1860423" y="630554"/>
                  </a:lnTo>
                  <a:lnTo>
                    <a:pt x="1884116" y="595431"/>
                  </a:lnTo>
                  <a:lnTo>
                    <a:pt x="1892808" y="552449"/>
                  </a:lnTo>
                  <a:lnTo>
                    <a:pt x="1892808" y="110489"/>
                  </a:lnTo>
                  <a:lnTo>
                    <a:pt x="1884116" y="67508"/>
                  </a:lnTo>
                  <a:lnTo>
                    <a:pt x="1860423" y="32385"/>
                  </a:lnTo>
                  <a:lnTo>
                    <a:pt x="1825299" y="8691"/>
                  </a:lnTo>
                  <a:lnTo>
                    <a:pt x="1782318" y="0"/>
                  </a:lnTo>
                  <a:close/>
                </a:path>
              </a:pathLst>
            </a:custGeom>
            <a:solidFill>
              <a:srgbClr val="CDDFE9"/>
            </a:solidFill>
          </p:spPr>
          <p:txBody>
            <a:bodyPr wrap="square" lIns="0" tIns="0" rIns="0" bIns="0" rtlCol="0"/>
            <a:lstStyle/>
            <a:p>
              <a:endParaRPr/>
            </a:p>
          </p:txBody>
        </p:sp>
        <p:sp>
          <p:nvSpPr>
            <p:cNvPr id="32" name="object 13"/>
            <p:cNvSpPr/>
            <p:nvPr/>
          </p:nvSpPr>
          <p:spPr>
            <a:xfrm>
              <a:off x="4131564" y="22860"/>
              <a:ext cx="1892935" cy="662940"/>
            </a:xfrm>
            <a:custGeom>
              <a:avLst/>
              <a:gdLst/>
              <a:ahLst/>
              <a:cxnLst/>
              <a:rect l="l" t="t" r="r" b="b"/>
              <a:pathLst>
                <a:path w="1892935" h="662940">
                  <a:moveTo>
                    <a:pt x="0" y="110489"/>
                  </a:moveTo>
                  <a:lnTo>
                    <a:pt x="8691" y="67508"/>
                  </a:lnTo>
                  <a:lnTo>
                    <a:pt x="32385" y="32384"/>
                  </a:lnTo>
                  <a:lnTo>
                    <a:pt x="67508" y="8691"/>
                  </a:lnTo>
                  <a:lnTo>
                    <a:pt x="110489" y="0"/>
                  </a:lnTo>
                  <a:lnTo>
                    <a:pt x="1782318" y="0"/>
                  </a:lnTo>
                  <a:lnTo>
                    <a:pt x="1825299" y="8691"/>
                  </a:lnTo>
                  <a:lnTo>
                    <a:pt x="1860423" y="32385"/>
                  </a:lnTo>
                  <a:lnTo>
                    <a:pt x="1884116" y="67508"/>
                  </a:lnTo>
                  <a:lnTo>
                    <a:pt x="1892808" y="110489"/>
                  </a:lnTo>
                  <a:lnTo>
                    <a:pt x="1892808" y="552449"/>
                  </a:lnTo>
                  <a:lnTo>
                    <a:pt x="1884116" y="595431"/>
                  </a:lnTo>
                  <a:lnTo>
                    <a:pt x="1860423" y="630554"/>
                  </a:lnTo>
                  <a:lnTo>
                    <a:pt x="1825299" y="654248"/>
                  </a:lnTo>
                  <a:lnTo>
                    <a:pt x="1782318" y="662939"/>
                  </a:lnTo>
                  <a:lnTo>
                    <a:pt x="110489" y="662939"/>
                  </a:lnTo>
                  <a:lnTo>
                    <a:pt x="67508" y="654248"/>
                  </a:lnTo>
                  <a:lnTo>
                    <a:pt x="32385" y="630554"/>
                  </a:lnTo>
                  <a:lnTo>
                    <a:pt x="8691" y="595431"/>
                  </a:lnTo>
                  <a:lnTo>
                    <a:pt x="0" y="552449"/>
                  </a:lnTo>
                  <a:lnTo>
                    <a:pt x="0" y="110489"/>
                  </a:lnTo>
                  <a:close/>
                </a:path>
              </a:pathLst>
            </a:custGeom>
            <a:ln w="15239">
              <a:solidFill>
                <a:srgbClr val="232323"/>
              </a:solidFill>
            </a:ln>
          </p:spPr>
          <p:txBody>
            <a:bodyPr wrap="square" lIns="0" tIns="0" rIns="0" bIns="0" rtlCol="0"/>
            <a:lstStyle/>
            <a:p>
              <a:endParaRPr/>
            </a:p>
          </p:txBody>
        </p:sp>
      </p:grpSp>
      <p:grpSp>
        <p:nvGrpSpPr>
          <p:cNvPr id="33" name="object 17"/>
          <p:cNvGrpSpPr/>
          <p:nvPr/>
        </p:nvGrpSpPr>
        <p:grpSpPr>
          <a:xfrm>
            <a:off x="9860401" y="22860"/>
            <a:ext cx="2247885" cy="662940"/>
            <a:chOff x="10197084" y="0"/>
            <a:chExt cx="1995170" cy="662940"/>
          </a:xfrm>
          <a:solidFill>
            <a:srgbClr val="CCFFFF"/>
          </a:solidFill>
        </p:grpSpPr>
        <p:sp>
          <p:nvSpPr>
            <p:cNvPr id="34" name="object 18"/>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grpFill/>
          </p:spPr>
          <p:txBody>
            <a:bodyPr wrap="square" lIns="0" tIns="0" rIns="0" bIns="0" rtlCol="0"/>
            <a:lstStyle/>
            <a:p>
              <a:endParaRPr/>
            </a:p>
          </p:txBody>
        </p:sp>
        <p:sp>
          <p:nvSpPr>
            <p:cNvPr id="35" name="object 19"/>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grpFill/>
            <a:ln w="15240">
              <a:solidFill>
                <a:srgbClr val="232323"/>
              </a:solidFill>
            </a:ln>
          </p:spPr>
          <p:txBody>
            <a:bodyPr wrap="square" lIns="0" tIns="0" rIns="0" bIns="0" rtlCol="0"/>
            <a:lstStyle/>
            <a:p>
              <a:endParaRPr dirty="0"/>
            </a:p>
          </p:txBody>
        </p:sp>
      </p:grpSp>
      <p:grpSp>
        <p:nvGrpSpPr>
          <p:cNvPr id="39" name="object 23"/>
          <p:cNvGrpSpPr/>
          <p:nvPr/>
        </p:nvGrpSpPr>
        <p:grpSpPr>
          <a:xfrm>
            <a:off x="5226163" y="31242"/>
            <a:ext cx="2077539" cy="662940"/>
            <a:chOff x="8132063" y="0"/>
            <a:chExt cx="1993900" cy="662940"/>
          </a:xfrm>
        </p:grpSpPr>
        <p:sp>
          <p:nvSpPr>
            <p:cNvPr id="40" name="object 24"/>
            <p:cNvSpPr/>
            <p:nvPr/>
          </p:nvSpPr>
          <p:spPr>
            <a:xfrm>
              <a:off x="8132063" y="0"/>
              <a:ext cx="1993900" cy="662940"/>
            </a:xfrm>
            <a:custGeom>
              <a:avLst/>
              <a:gdLst/>
              <a:ahLst/>
              <a:cxnLst/>
              <a:rect l="l" t="t" r="r" b="b"/>
              <a:pathLst>
                <a:path w="1993900" h="662940">
                  <a:moveTo>
                    <a:pt x="1882902" y="0"/>
                  </a:moveTo>
                  <a:lnTo>
                    <a:pt x="110489" y="0"/>
                  </a:lnTo>
                  <a:lnTo>
                    <a:pt x="67508" y="8691"/>
                  </a:lnTo>
                  <a:lnTo>
                    <a:pt x="32385" y="32384"/>
                  </a:lnTo>
                  <a:lnTo>
                    <a:pt x="8691" y="67508"/>
                  </a:lnTo>
                  <a:lnTo>
                    <a:pt x="0" y="110490"/>
                  </a:lnTo>
                  <a:lnTo>
                    <a:pt x="0" y="552450"/>
                  </a:lnTo>
                  <a:lnTo>
                    <a:pt x="8691" y="595431"/>
                  </a:lnTo>
                  <a:lnTo>
                    <a:pt x="32384" y="630555"/>
                  </a:lnTo>
                  <a:lnTo>
                    <a:pt x="67508" y="654248"/>
                  </a:lnTo>
                  <a:lnTo>
                    <a:pt x="110489" y="662939"/>
                  </a:lnTo>
                  <a:lnTo>
                    <a:pt x="1882902" y="662939"/>
                  </a:lnTo>
                  <a:lnTo>
                    <a:pt x="1925883" y="654248"/>
                  </a:lnTo>
                  <a:lnTo>
                    <a:pt x="1961006" y="630554"/>
                  </a:lnTo>
                  <a:lnTo>
                    <a:pt x="1984700" y="595431"/>
                  </a:lnTo>
                  <a:lnTo>
                    <a:pt x="1993391" y="552450"/>
                  </a:lnTo>
                  <a:lnTo>
                    <a:pt x="1993391" y="110490"/>
                  </a:lnTo>
                  <a:lnTo>
                    <a:pt x="1984700" y="67508"/>
                  </a:lnTo>
                  <a:lnTo>
                    <a:pt x="1961006" y="32385"/>
                  </a:lnTo>
                  <a:lnTo>
                    <a:pt x="1925883" y="8691"/>
                  </a:lnTo>
                  <a:lnTo>
                    <a:pt x="1882902" y="0"/>
                  </a:lnTo>
                  <a:close/>
                </a:path>
              </a:pathLst>
            </a:custGeom>
            <a:solidFill>
              <a:srgbClr val="CDDFE9"/>
            </a:solidFill>
          </p:spPr>
          <p:txBody>
            <a:bodyPr wrap="square" lIns="0" tIns="0" rIns="0" bIns="0" rtlCol="0"/>
            <a:lstStyle/>
            <a:p>
              <a:endParaRPr/>
            </a:p>
          </p:txBody>
        </p:sp>
        <p:sp>
          <p:nvSpPr>
            <p:cNvPr id="41" name="object 25"/>
            <p:cNvSpPr/>
            <p:nvPr/>
          </p:nvSpPr>
          <p:spPr>
            <a:xfrm>
              <a:off x="8132063" y="0"/>
              <a:ext cx="1993900" cy="662940"/>
            </a:xfrm>
            <a:custGeom>
              <a:avLst/>
              <a:gdLst/>
              <a:ahLst/>
              <a:cxnLst/>
              <a:rect l="l" t="t" r="r" b="b"/>
              <a:pathLst>
                <a:path w="1993900" h="662940">
                  <a:moveTo>
                    <a:pt x="0" y="110490"/>
                  </a:moveTo>
                  <a:lnTo>
                    <a:pt x="8691" y="67508"/>
                  </a:lnTo>
                  <a:lnTo>
                    <a:pt x="32385" y="32384"/>
                  </a:lnTo>
                  <a:lnTo>
                    <a:pt x="67508" y="8691"/>
                  </a:lnTo>
                  <a:lnTo>
                    <a:pt x="110489" y="0"/>
                  </a:lnTo>
                  <a:lnTo>
                    <a:pt x="1882902" y="0"/>
                  </a:lnTo>
                  <a:lnTo>
                    <a:pt x="1925883" y="8691"/>
                  </a:lnTo>
                  <a:lnTo>
                    <a:pt x="1961006" y="32385"/>
                  </a:lnTo>
                  <a:lnTo>
                    <a:pt x="1984700" y="67508"/>
                  </a:lnTo>
                  <a:lnTo>
                    <a:pt x="1993391" y="110490"/>
                  </a:lnTo>
                  <a:lnTo>
                    <a:pt x="1993391" y="552450"/>
                  </a:lnTo>
                  <a:lnTo>
                    <a:pt x="1984700" y="595431"/>
                  </a:lnTo>
                  <a:lnTo>
                    <a:pt x="1961006" y="630554"/>
                  </a:lnTo>
                  <a:lnTo>
                    <a:pt x="1925883" y="654248"/>
                  </a:lnTo>
                  <a:lnTo>
                    <a:pt x="1882902" y="662939"/>
                  </a:lnTo>
                  <a:lnTo>
                    <a:pt x="110489" y="662939"/>
                  </a:lnTo>
                  <a:lnTo>
                    <a:pt x="67508" y="654248"/>
                  </a:lnTo>
                  <a:lnTo>
                    <a:pt x="32384"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grpSp>
        <p:nvGrpSpPr>
          <p:cNvPr id="44" name="object 28"/>
          <p:cNvGrpSpPr/>
          <p:nvPr/>
        </p:nvGrpSpPr>
        <p:grpSpPr>
          <a:xfrm>
            <a:off x="0" y="22860"/>
            <a:ext cx="12072620" cy="743331"/>
            <a:chOff x="119700" y="22859"/>
            <a:chExt cx="12072620" cy="743331"/>
          </a:xfrm>
        </p:grpSpPr>
        <p:sp>
          <p:nvSpPr>
            <p:cNvPr id="45" name="object 29"/>
            <p:cNvSpPr/>
            <p:nvPr/>
          </p:nvSpPr>
          <p:spPr>
            <a:xfrm>
              <a:off x="119700" y="710539"/>
              <a:ext cx="12072620" cy="48260"/>
            </a:xfrm>
            <a:custGeom>
              <a:avLst/>
              <a:gdLst/>
              <a:ahLst/>
              <a:cxnLst/>
              <a:rect l="l" t="t" r="r" b="b"/>
              <a:pathLst>
                <a:path w="12072620" h="48259">
                  <a:moveTo>
                    <a:pt x="0" y="48031"/>
                  </a:moveTo>
                  <a:lnTo>
                    <a:pt x="12072299" y="48031"/>
                  </a:lnTo>
                  <a:lnTo>
                    <a:pt x="12072299" y="0"/>
                  </a:lnTo>
                  <a:lnTo>
                    <a:pt x="0" y="0"/>
                  </a:lnTo>
                  <a:lnTo>
                    <a:pt x="0" y="48031"/>
                  </a:lnTo>
                  <a:close/>
                </a:path>
              </a:pathLst>
            </a:custGeom>
            <a:solidFill>
              <a:srgbClr val="255891"/>
            </a:solidFill>
          </p:spPr>
          <p:txBody>
            <a:bodyPr wrap="square" lIns="0" tIns="0" rIns="0" bIns="0" rtlCol="0"/>
            <a:lstStyle/>
            <a:p>
              <a:endParaRPr/>
            </a:p>
          </p:txBody>
        </p:sp>
        <p:sp>
          <p:nvSpPr>
            <p:cNvPr id="46" name="object 30"/>
            <p:cNvSpPr/>
            <p:nvPr/>
          </p:nvSpPr>
          <p:spPr>
            <a:xfrm>
              <a:off x="119700" y="750950"/>
              <a:ext cx="12072620" cy="15240"/>
            </a:xfrm>
            <a:custGeom>
              <a:avLst/>
              <a:gdLst/>
              <a:ahLst/>
              <a:cxnLst/>
              <a:rect l="l" t="t" r="r" b="b"/>
              <a:pathLst>
                <a:path w="12072620" h="15240">
                  <a:moveTo>
                    <a:pt x="0" y="15240"/>
                  </a:moveTo>
                  <a:lnTo>
                    <a:pt x="12072299" y="15240"/>
                  </a:lnTo>
                  <a:lnTo>
                    <a:pt x="12072299" y="0"/>
                  </a:lnTo>
                  <a:lnTo>
                    <a:pt x="0" y="0"/>
                  </a:lnTo>
                  <a:lnTo>
                    <a:pt x="0" y="15240"/>
                  </a:lnTo>
                  <a:close/>
                </a:path>
              </a:pathLst>
            </a:custGeom>
            <a:solidFill>
              <a:srgbClr val="232323"/>
            </a:solidFill>
          </p:spPr>
          <p:txBody>
            <a:bodyPr wrap="square" lIns="0" tIns="0" rIns="0" bIns="0" rtlCol="0"/>
            <a:lstStyle/>
            <a:p>
              <a:endParaRPr/>
            </a:p>
          </p:txBody>
        </p:sp>
        <p:sp>
          <p:nvSpPr>
            <p:cNvPr id="47" name="object 31"/>
            <p:cNvSpPr/>
            <p:nvPr/>
          </p:nvSpPr>
          <p:spPr>
            <a:xfrm>
              <a:off x="119700" y="710539"/>
              <a:ext cx="12072620" cy="48260"/>
            </a:xfrm>
            <a:custGeom>
              <a:avLst/>
              <a:gdLst/>
              <a:ahLst/>
              <a:cxnLst/>
              <a:rect l="l" t="t" r="r" b="b"/>
              <a:pathLst>
                <a:path w="12072620" h="48259">
                  <a:moveTo>
                    <a:pt x="12072299" y="0"/>
                  </a:moveTo>
                  <a:lnTo>
                    <a:pt x="0" y="0"/>
                  </a:lnTo>
                  <a:lnTo>
                    <a:pt x="0" y="48031"/>
                  </a:lnTo>
                </a:path>
              </a:pathLst>
            </a:custGeom>
            <a:ln w="15240">
              <a:solidFill>
                <a:srgbClr val="232323"/>
              </a:solidFill>
            </a:ln>
          </p:spPr>
          <p:txBody>
            <a:bodyPr wrap="square" lIns="0" tIns="0" rIns="0" bIns="0" rtlCol="0"/>
            <a:lstStyle/>
            <a:p>
              <a:endParaRPr/>
            </a:p>
          </p:txBody>
        </p:sp>
        <p:sp>
          <p:nvSpPr>
            <p:cNvPr id="48" name="object 33"/>
            <p:cNvSpPr/>
            <p:nvPr/>
          </p:nvSpPr>
          <p:spPr>
            <a:xfrm>
              <a:off x="2942691" y="22859"/>
              <a:ext cx="2294218" cy="662940"/>
            </a:xfrm>
            <a:custGeom>
              <a:avLst/>
              <a:gdLst/>
              <a:ahLst/>
              <a:cxnLst/>
              <a:rect l="l" t="t" r="r" b="b"/>
              <a:pathLst>
                <a:path w="1859279" h="662940">
                  <a:moveTo>
                    <a:pt x="0" y="110490"/>
                  </a:moveTo>
                  <a:lnTo>
                    <a:pt x="8691" y="67508"/>
                  </a:lnTo>
                  <a:lnTo>
                    <a:pt x="32384" y="32384"/>
                  </a:lnTo>
                  <a:lnTo>
                    <a:pt x="67508" y="8691"/>
                  </a:lnTo>
                  <a:lnTo>
                    <a:pt x="110490" y="0"/>
                  </a:lnTo>
                  <a:lnTo>
                    <a:pt x="1748789" y="0"/>
                  </a:lnTo>
                  <a:lnTo>
                    <a:pt x="1791771" y="8691"/>
                  </a:lnTo>
                  <a:lnTo>
                    <a:pt x="1826895" y="32385"/>
                  </a:lnTo>
                  <a:lnTo>
                    <a:pt x="1850588" y="67508"/>
                  </a:lnTo>
                  <a:lnTo>
                    <a:pt x="1859280" y="110490"/>
                  </a:lnTo>
                  <a:lnTo>
                    <a:pt x="1859280" y="552450"/>
                  </a:lnTo>
                  <a:lnTo>
                    <a:pt x="1850588" y="595431"/>
                  </a:lnTo>
                  <a:lnTo>
                    <a:pt x="1826895" y="630554"/>
                  </a:lnTo>
                  <a:lnTo>
                    <a:pt x="1791771" y="654248"/>
                  </a:lnTo>
                  <a:lnTo>
                    <a:pt x="1748789" y="662939"/>
                  </a:lnTo>
                  <a:lnTo>
                    <a:pt x="110490" y="662939"/>
                  </a:lnTo>
                  <a:lnTo>
                    <a:pt x="67508" y="654248"/>
                  </a:lnTo>
                  <a:lnTo>
                    <a:pt x="32385" y="630555"/>
                  </a:lnTo>
                  <a:lnTo>
                    <a:pt x="8691" y="595431"/>
                  </a:lnTo>
                  <a:lnTo>
                    <a:pt x="0" y="552450"/>
                  </a:lnTo>
                  <a:lnTo>
                    <a:pt x="0" y="110490"/>
                  </a:lnTo>
                  <a:close/>
                </a:path>
              </a:pathLst>
            </a:custGeom>
            <a:solidFill>
              <a:schemeClr val="accent1">
                <a:lumMod val="20000"/>
                <a:lumOff val="80000"/>
              </a:schemeClr>
            </a:solidFill>
            <a:ln w="15240">
              <a:solidFill>
                <a:srgbClr val="232323"/>
              </a:solidFill>
            </a:ln>
          </p:spPr>
          <p:txBody>
            <a:bodyPr wrap="square" lIns="0" tIns="0" rIns="0" bIns="0" rtlCol="0"/>
            <a:lstStyle/>
            <a:p>
              <a:endParaRPr/>
            </a:p>
          </p:txBody>
        </p:sp>
      </p:grpSp>
      <p:sp>
        <p:nvSpPr>
          <p:cNvPr id="49" name="ZoneTexte 48"/>
          <p:cNvSpPr txBox="1"/>
          <p:nvPr/>
        </p:nvSpPr>
        <p:spPr>
          <a:xfrm>
            <a:off x="136188" y="166015"/>
            <a:ext cx="2699425"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Introduction Générale</a:t>
            </a:r>
          </a:p>
        </p:txBody>
      </p:sp>
      <p:sp>
        <p:nvSpPr>
          <p:cNvPr id="50" name="ZoneTexte 49"/>
          <p:cNvSpPr txBox="1"/>
          <p:nvPr/>
        </p:nvSpPr>
        <p:spPr>
          <a:xfrm>
            <a:off x="2893526" y="138978"/>
            <a:ext cx="2247884"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CPP</a:t>
            </a:r>
            <a:endParaRPr lang="fr-FR" sz="2400" b="1" dirty="0"/>
          </a:p>
        </p:txBody>
      </p:sp>
      <p:sp>
        <p:nvSpPr>
          <p:cNvPr id="51" name="ZoneTexte 50"/>
          <p:cNvSpPr txBox="1"/>
          <p:nvPr/>
        </p:nvSpPr>
        <p:spPr>
          <a:xfrm>
            <a:off x="10164970" y="138978"/>
            <a:ext cx="1773811"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Conclusion</a:t>
            </a:r>
          </a:p>
        </p:txBody>
      </p:sp>
      <p:sp>
        <p:nvSpPr>
          <p:cNvPr id="52" name="ZoneTexte 51"/>
          <p:cNvSpPr txBox="1"/>
          <p:nvPr/>
        </p:nvSpPr>
        <p:spPr>
          <a:xfrm>
            <a:off x="5226163" y="-20468"/>
            <a:ext cx="2077538" cy="830997"/>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Monopole</a:t>
            </a:r>
          </a:p>
        </p:txBody>
      </p:sp>
      <p:grpSp>
        <p:nvGrpSpPr>
          <p:cNvPr id="29" name="object 23">
            <a:extLst>
              <a:ext uri="{FF2B5EF4-FFF2-40B4-BE49-F238E27FC236}">
                <a16:creationId xmlns:a16="http://schemas.microsoft.com/office/drawing/2014/main" id="{8FF5AD70-68F1-4B8A-8352-9840791BB345}"/>
              </a:ext>
            </a:extLst>
          </p:cNvPr>
          <p:cNvGrpSpPr/>
          <p:nvPr/>
        </p:nvGrpSpPr>
        <p:grpSpPr>
          <a:xfrm>
            <a:off x="7385014" y="21493"/>
            <a:ext cx="2390635" cy="662940"/>
            <a:chOff x="8132063" y="0"/>
            <a:chExt cx="1993900" cy="662940"/>
          </a:xfrm>
        </p:grpSpPr>
        <p:sp>
          <p:nvSpPr>
            <p:cNvPr id="36" name="object 24">
              <a:extLst>
                <a:ext uri="{FF2B5EF4-FFF2-40B4-BE49-F238E27FC236}">
                  <a16:creationId xmlns:a16="http://schemas.microsoft.com/office/drawing/2014/main" id="{B5B32B0D-C8C9-41B5-926D-990D122B71F4}"/>
                </a:ext>
              </a:extLst>
            </p:cNvPr>
            <p:cNvSpPr/>
            <p:nvPr/>
          </p:nvSpPr>
          <p:spPr>
            <a:xfrm>
              <a:off x="8132063" y="0"/>
              <a:ext cx="1993900" cy="662940"/>
            </a:xfrm>
            <a:custGeom>
              <a:avLst/>
              <a:gdLst/>
              <a:ahLst/>
              <a:cxnLst/>
              <a:rect l="l" t="t" r="r" b="b"/>
              <a:pathLst>
                <a:path w="1993900" h="662940">
                  <a:moveTo>
                    <a:pt x="1882902" y="0"/>
                  </a:moveTo>
                  <a:lnTo>
                    <a:pt x="110489" y="0"/>
                  </a:lnTo>
                  <a:lnTo>
                    <a:pt x="67508" y="8691"/>
                  </a:lnTo>
                  <a:lnTo>
                    <a:pt x="32385" y="32384"/>
                  </a:lnTo>
                  <a:lnTo>
                    <a:pt x="8691" y="67508"/>
                  </a:lnTo>
                  <a:lnTo>
                    <a:pt x="0" y="110490"/>
                  </a:lnTo>
                  <a:lnTo>
                    <a:pt x="0" y="552450"/>
                  </a:lnTo>
                  <a:lnTo>
                    <a:pt x="8691" y="595431"/>
                  </a:lnTo>
                  <a:lnTo>
                    <a:pt x="32384" y="630555"/>
                  </a:lnTo>
                  <a:lnTo>
                    <a:pt x="67508" y="654248"/>
                  </a:lnTo>
                  <a:lnTo>
                    <a:pt x="110489" y="662939"/>
                  </a:lnTo>
                  <a:lnTo>
                    <a:pt x="1882902" y="662939"/>
                  </a:lnTo>
                  <a:lnTo>
                    <a:pt x="1925883" y="654248"/>
                  </a:lnTo>
                  <a:lnTo>
                    <a:pt x="1961006" y="630554"/>
                  </a:lnTo>
                  <a:lnTo>
                    <a:pt x="1984700" y="595431"/>
                  </a:lnTo>
                  <a:lnTo>
                    <a:pt x="1993391" y="552450"/>
                  </a:lnTo>
                  <a:lnTo>
                    <a:pt x="1993391" y="110490"/>
                  </a:lnTo>
                  <a:lnTo>
                    <a:pt x="1984700" y="67508"/>
                  </a:lnTo>
                  <a:lnTo>
                    <a:pt x="1961006" y="32385"/>
                  </a:lnTo>
                  <a:lnTo>
                    <a:pt x="1925883" y="8691"/>
                  </a:lnTo>
                  <a:lnTo>
                    <a:pt x="1882902" y="0"/>
                  </a:lnTo>
                  <a:close/>
                </a:path>
              </a:pathLst>
            </a:custGeom>
            <a:solidFill>
              <a:srgbClr val="CDDFE9"/>
            </a:solidFill>
          </p:spPr>
          <p:txBody>
            <a:bodyPr wrap="square" lIns="0" tIns="0" rIns="0" bIns="0" rtlCol="0"/>
            <a:lstStyle/>
            <a:p>
              <a:endParaRPr/>
            </a:p>
          </p:txBody>
        </p:sp>
        <p:sp>
          <p:nvSpPr>
            <p:cNvPr id="37" name="object 25">
              <a:extLst>
                <a:ext uri="{FF2B5EF4-FFF2-40B4-BE49-F238E27FC236}">
                  <a16:creationId xmlns:a16="http://schemas.microsoft.com/office/drawing/2014/main" id="{763912E1-5E7A-4DED-9FAC-299BAC458BEA}"/>
                </a:ext>
              </a:extLst>
            </p:cNvPr>
            <p:cNvSpPr/>
            <p:nvPr/>
          </p:nvSpPr>
          <p:spPr>
            <a:xfrm>
              <a:off x="8132063" y="0"/>
              <a:ext cx="1993900" cy="662940"/>
            </a:xfrm>
            <a:custGeom>
              <a:avLst/>
              <a:gdLst/>
              <a:ahLst/>
              <a:cxnLst/>
              <a:rect l="l" t="t" r="r" b="b"/>
              <a:pathLst>
                <a:path w="1993900" h="662940">
                  <a:moveTo>
                    <a:pt x="0" y="110490"/>
                  </a:moveTo>
                  <a:lnTo>
                    <a:pt x="8691" y="67508"/>
                  </a:lnTo>
                  <a:lnTo>
                    <a:pt x="32385" y="32384"/>
                  </a:lnTo>
                  <a:lnTo>
                    <a:pt x="67508" y="8691"/>
                  </a:lnTo>
                  <a:lnTo>
                    <a:pt x="110489" y="0"/>
                  </a:lnTo>
                  <a:lnTo>
                    <a:pt x="1882902" y="0"/>
                  </a:lnTo>
                  <a:lnTo>
                    <a:pt x="1925883" y="8691"/>
                  </a:lnTo>
                  <a:lnTo>
                    <a:pt x="1961006" y="32385"/>
                  </a:lnTo>
                  <a:lnTo>
                    <a:pt x="1984700" y="67508"/>
                  </a:lnTo>
                  <a:lnTo>
                    <a:pt x="1993391" y="110490"/>
                  </a:lnTo>
                  <a:lnTo>
                    <a:pt x="1993391" y="552450"/>
                  </a:lnTo>
                  <a:lnTo>
                    <a:pt x="1984700" y="595431"/>
                  </a:lnTo>
                  <a:lnTo>
                    <a:pt x="1961006" y="630554"/>
                  </a:lnTo>
                  <a:lnTo>
                    <a:pt x="1925883" y="654248"/>
                  </a:lnTo>
                  <a:lnTo>
                    <a:pt x="1882902" y="662939"/>
                  </a:lnTo>
                  <a:lnTo>
                    <a:pt x="110489" y="662939"/>
                  </a:lnTo>
                  <a:lnTo>
                    <a:pt x="67508" y="654248"/>
                  </a:lnTo>
                  <a:lnTo>
                    <a:pt x="32384"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sp>
        <p:nvSpPr>
          <p:cNvPr id="38" name="ZoneTexte 37">
            <a:extLst>
              <a:ext uri="{FF2B5EF4-FFF2-40B4-BE49-F238E27FC236}">
                <a16:creationId xmlns:a16="http://schemas.microsoft.com/office/drawing/2014/main" id="{11DEF4A5-CCA7-4785-A369-F68F2D306C96}"/>
              </a:ext>
            </a:extLst>
          </p:cNvPr>
          <p:cNvSpPr txBox="1"/>
          <p:nvPr/>
        </p:nvSpPr>
        <p:spPr>
          <a:xfrm>
            <a:off x="7385014" y="164199"/>
            <a:ext cx="2305882"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La comparaison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図プレースホルダー 33"/>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t="32455" b="32455"/>
          <a:stretch>
            <a:fillRect/>
          </a:stretch>
        </p:blipFill>
        <p:spPr>
          <a:xfrm>
            <a:off x="5942420" y="2109149"/>
            <a:ext cx="1064405" cy="373335"/>
          </a:xfrm>
          <a:solidFill>
            <a:schemeClr val="accent1">
              <a:lumMod val="60000"/>
              <a:lumOff val="40000"/>
            </a:schemeClr>
          </a:solidFill>
        </p:spPr>
      </p:pic>
      <p:sp>
        <p:nvSpPr>
          <p:cNvPr id="9" name="テキスト プレースホルダー 8"/>
          <p:cNvSpPr>
            <a:spLocks noGrp="1"/>
          </p:cNvSpPr>
          <p:nvPr>
            <p:ph type="body" sz="quarter" idx="15"/>
          </p:nvPr>
        </p:nvSpPr>
        <p:spPr>
          <a:xfrm>
            <a:off x="5601463" y="2123609"/>
            <a:ext cx="1381350" cy="360040"/>
          </a:xfrm>
        </p:spPr>
        <p:txBody>
          <a:bodyPr/>
          <a:lstStyle/>
          <a:p>
            <a:r>
              <a:rPr kumimoji="1" lang="en-US" altLang="ja-JP" dirty="0"/>
              <a:t>01</a:t>
            </a:r>
            <a:endParaRPr kumimoji="1" lang="ja-JP" altLang="en-US" dirty="0"/>
          </a:p>
        </p:txBody>
      </p:sp>
      <p:sp>
        <p:nvSpPr>
          <p:cNvPr id="8" name="テキスト プレースホルダー 7"/>
          <p:cNvSpPr>
            <a:spLocks noGrp="1"/>
          </p:cNvSpPr>
          <p:nvPr>
            <p:ph type="body" sz="quarter" idx="14"/>
          </p:nvPr>
        </p:nvSpPr>
        <p:spPr>
          <a:xfrm>
            <a:off x="6997447" y="2172444"/>
            <a:ext cx="5056925" cy="608837"/>
          </a:xfrm>
        </p:spPr>
        <p:txBody>
          <a:bodyPr/>
          <a:lstStyle/>
          <a:p>
            <a:pPr algn="ctr"/>
            <a:r>
              <a:rPr lang="fr-FR" sz="3200" b="1" dirty="0">
                <a:latin typeface="Arabic Typesetting" panose="03020402040406030203" pitchFamily="66" charset="-78"/>
                <a:cs typeface="Arabic Typesetting" panose="03020402040406030203" pitchFamily="66" charset="-78"/>
              </a:rPr>
              <a:t>Introduction Générale</a:t>
            </a:r>
          </a:p>
          <a:p>
            <a:pPr algn="ctr"/>
            <a:endParaRPr lang="fr-FR" sz="3200" b="1" dirty="0"/>
          </a:p>
        </p:txBody>
      </p:sp>
      <p:pic>
        <p:nvPicPr>
          <p:cNvPr id="35" name="図プレースホルダー 34"/>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t="32455" b="32455"/>
          <a:stretch>
            <a:fillRect/>
          </a:stretch>
        </p:blipFill>
        <p:spPr>
          <a:xfrm>
            <a:off x="5953874" y="3083768"/>
            <a:ext cx="1064405" cy="373335"/>
          </a:xfrm>
          <a:ln>
            <a:solidFill>
              <a:srgbClr val="3DA4B5"/>
            </a:solidFill>
          </a:ln>
        </p:spPr>
      </p:pic>
      <p:sp>
        <p:nvSpPr>
          <p:cNvPr id="12" name="テキスト プレースホルダー 11"/>
          <p:cNvSpPr>
            <a:spLocks noGrp="1"/>
          </p:cNvSpPr>
          <p:nvPr>
            <p:ph type="body" sz="quarter" idx="19"/>
          </p:nvPr>
        </p:nvSpPr>
        <p:spPr>
          <a:xfrm>
            <a:off x="5932067" y="3096942"/>
            <a:ext cx="720142" cy="360040"/>
          </a:xfrm>
        </p:spPr>
        <p:txBody>
          <a:bodyPr/>
          <a:lstStyle/>
          <a:p>
            <a:r>
              <a:rPr kumimoji="1" lang="en-US" altLang="ja-JP" dirty="0"/>
              <a:t>02</a:t>
            </a:r>
            <a:endParaRPr kumimoji="1" lang="ja-JP" altLang="en-US" dirty="0"/>
          </a:p>
        </p:txBody>
      </p:sp>
      <p:sp>
        <p:nvSpPr>
          <p:cNvPr id="13" name="テキスト プレースホルダー 12"/>
          <p:cNvSpPr>
            <a:spLocks noGrp="1"/>
          </p:cNvSpPr>
          <p:nvPr>
            <p:ph type="body" sz="quarter" idx="20"/>
          </p:nvPr>
        </p:nvSpPr>
        <p:spPr>
          <a:xfrm>
            <a:off x="6920361" y="3067728"/>
            <a:ext cx="4846761" cy="867626"/>
          </a:xfrm>
        </p:spPr>
        <p:txBody>
          <a:bodyPr/>
          <a:lstStyle/>
          <a:p>
            <a:pPr algn="ctr"/>
            <a:r>
              <a:rPr lang="fr-FR" sz="3200" b="1" dirty="0">
                <a:latin typeface="Arabic Typesetting" pitchFamily="66" charset="-78"/>
                <a:cs typeface="Arabic Typesetting" pitchFamily="66" charset="-78"/>
              </a:rPr>
              <a:t>Le Marché De CPP</a:t>
            </a:r>
            <a:endParaRPr lang="fr-FR" sz="3200" b="1" dirty="0"/>
          </a:p>
          <a:p>
            <a:pPr algn="ctr"/>
            <a:endParaRPr lang="fr-FR" sz="3200" b="1" dirty="0">
              <a:latin typeface="Arabic Typesetting" pitchFamily="66" charset="-78"/>
              <a:cs typeface="Arabic Typesetting" pitchFamily="66" charset="-78"/>
            </a:endParaRPr>
          </a:p>
        </p:txBody>
      </p:sp>
      <p:pic>
        <p:nvPicPr>
          <p:cNvPr id="36" name="図プレースホルダー 35"/>
          <p:cNvPicPr>
            <a:picLocks noGrp="1" noChangeAspect="1"/>
          </p:cNvPicPr>
          <p:nvPr>
            <p:ph type="pic" sz="quarter" idx="23"/>
          </p:nvPr>
        </p:nvPicPr>
        <p:blipFill>
          <a:blip r:embed="rId4" cstate="print">
            <a:extLst>
              <a:ext uri="{28A0092B-C50C-407E-A947-70E740481C1C}">
                <a14:useLocalDpi xmlns:a14="http://schemas.microsoft.com/office/drawing/2010/main" val="0"/>
              </a:ext>
            </a:extLst>
          </a:blip>
          <a:srcRect t="32438" b="32438"/>
          <a:stretch>
            <a:fillRect/>
          </a:stretch>
        </p:blipFill>
        <p:spPr>
          <a:xfrm>
            <a:off x="5855952" y="4030581"/>
            <a:ext cx="1064405" cy="373335"/>
          </a:xfrm>
        </p:spPr>
      </p:pic>
      <p:sp>
        <p:nvSpPr>
          <p:cNvPr id="16" name="テキスト プレースホルダー 15"/>
          <p:cNvSpPr>
            <a:spLocks noGrp="1"/>
          </p:cNvSpPr>
          <p:nvPr>
            <p:ph type="body" sz="quarter" idx="24"/>
          </p:nvPr>
        </p:nvSpPr>
        <p:spPr/>
        <p:txBody>
          <a:bodyPr/>
          <a:lstStyle/>
          <a:p>
            <a:r>
              <a:rPr kumimoji="1" lang="en-US" altLang="ja-JP" dirty="0"/>
              <a:t>03</a:t>
            </a:r>
            <a:endParaRPr kumimoji="1" lang="ja-JP" altLang="en-US" dirty="0"/>
          </a:p>
        </p:txBody>
      </p:sp>
      <p:sp>
        <p:nvSpPr>
          <p:cNvPr id="17" name="テキスト プレースホルダー 16"/>
          <p:cNvSpPr>
            <a:spLocks noGrp="1"/>
          </p:cNvSpPr>
          <p:nvPr>
            <p:ph type="body" sz="quarter" idx="25"/>
          </p:nvPr>
        </p:nvSpPr>
        <p:spPr>
          <a:xfrm>
            <a:off x="6853207" y="4182776"/>
            <a:ext cx="5622199" cy="725875"/>
          </a:xfrm>
        </p:spPr>
        <p:txBody>
          <a:bodyPr/>
          <a:lstStyle/>
          <a:p>
            <a:pPr algn="ctr"/>
            <a:r>
              <a:rPr lang="fr-FR" sz="3200" b="1" dirty="0">
                <a:latin typeface="Arabic Typesetting" panose="03020402040406030203" pitchFamily="66" charset="-78"/>
                <a:cs typeface="Arabic Typesetting" panose="03020402040406030203" pitchFamily="66" charset="-78"/>
              </a:rPr>
              <a:t>Le Marché De Monopole</a:t>
            </a:r>
          </a:p>
          <a:p>
            <a:pPr algn="ctr"/>
            <a:endParaRPr lang="fr-FR" sz="3200" b="1" dirty="0">
              <a:latin typeface="Arabic Typesetting" panose="03020402040406030203" pitchFamily="66" charset="-78"/>
              <a:cs typeface="Arabic Typesetting" panose="03020402040406030203" pitchFamily="66" charset="-78"/>
            </a:endParaRPr>
          </a:p>
        </p:txBody>
      </p:sp>
      <p:pic>
        <p:nvPicPr>
          <p:cNvPr id="37" name="図プレースホルダー 36"/>
          <p:cNvPicPr>
            <a:picLocks noGrp="1" noChangeAspect="1"/>
          </p:cNvPicPr>
          <p:nvPr>
            <p:ph type="pic" sz="quarter" idx="27"/>
          </p:nvPr>
        </p:nvPicPr>
        <p:blipFill>
          <a:blip r:embed="rId4" cstate="print">
            <a:extLst>
              <a:ext uri="{28A0092B-C50C-407E-A947-70E740481C1C}">
                <a14:useLocalDpi xmlns:a14="http://schemas.microsoft.com/office/drawing/2010/main" val="0"/>
              </a:ext>
            </a:extLst>
          </a:blip>
          <a:srcRect t="32505" b="32505"/>
          <a:stretch>
            <a:fillRect/>
          </a:stretch>
        </p:blipFill>
        <p:spPr>
          <a:xfrm>
            <a:off x="5933042" y="4992005"/>
            <a:ext cx="1064405" cy="373335"/>
          </a:xfrm>
          <a:solidFill>
            <a:schemeClr val="accent1"/>
          </a:solidFill>
        </p:spPr>
      </p:pic>
      <p:sp>
        <p:nvSpPr>
          <p:cNvPr id="20" name="テキスト プレースホルダー 19"/>
          <p:cNvSpPr>
            <a:spLocks noGrp="1"/>
          </p:cNvSpPr>
          <p:nvPr>
            <p:ph type="body" sz="quarter" idx="28"/>
          </p:nvPr>
        </p:nvSpPr>
        <p:spPr>
          <a:xfrm>
            <a:off x="6007300" y="4990368"/>
            <a:ext cx="661207" cy="298411"/>
          </a:xfrm>
        </p:spPr>
        <p:txBody>
          <a:bodyPr/>
          <a:lstStyle/>
          <a:p>
            <a:r>
              <a:rPr kumimoji="1" lang="en-US" altLang="ja-JP" dirty="0"/>
              <a:t>04</a:t>
            </a:r>
            <a:endParaRPr kumimoji="1" lang="ja-JP" altLang="en-US" dirty="0"/>
          </a:p>
        </p:txBody>
      </p:sp>
      <p:sp>
        <p:nvSpPr>
          <p:cNvPr id="21" name="テキスト プレースホルダー 20"/>
          <p:cNvSpPr>
            <a:spLocks noGrp="1"/>
          </p:cNvSpPr>
          <p:nvPr>
            <p:ph type="body" sz="quarter" idx="29"/>
          </p:nvPr>
        </p:nvSpPr>
        <p:spPr>
          <a:xfrm>
            <a:off x="7294813" y="5169770"/>
            <a:ext cx="4792875" cy="455769"/>
          </a:xfrm>
        </p:spPr>
        <p:txBody>
          <a:bodyPr/>
          <a:lstStyle/>
          <a:p>
            <a:pPr algn="ctr"/>
            <a:r>
              <a:rPr lang="fr-FR" sz="3200" b="1" dirty="0">
                <a:latin typeface="Arabic Typesetting" pitchFamily="66" charset="-78"/>
                <a:cs typeface="Arabic Typesetting" pitchFamily="66" charset="-78"/>
              </a:rPr>
              <a:t>La comparaison entre CPP et Monopole</a:t>
            </a:r>
          </a:p>
        </p:txBody>
      </p:sp>
      <p:sp>
        <p:nvSpPr>
          <p:cNvPr id="23" name="テキスト プレースホルダー 22"/>
          <p:cNvSpPr>
            <a:spLocks noGrp="1"/>
          </p:cNvSpPr>
          <p:nvPr>
            <p:ph type="body" sz="quarter" idx="31"/>
          </p:nvPr>
        </p:nvSpPr>
        <p:spPr>
          <a:noFill/>
        </p:spPr>
        <p:txBody>
          <a:bodyPr/>
          <a:lstStyle/>
          <a:p>
            <a:r>
              <a:rPr kumimoji="1" lang="en-US" altLang="ja-JP" dirty="0">
                <a:solidFill>
                  <a:schemeClr val="accent1">
                    <a:lumMod val="75000"/>
                  </a:schemeClr>
                </a:solidFill>
              </a:rPr>
              <a:t>PLAN</a:t>
            </a:r>
            <a:endParaRPr kumimoji="1" lang="ja-JP" altLang="en-US" dirty="0">
              <a:solidFill>
                <a:schemeClr val="accent1">
                  <a:lumMod val="75000"/>
                </a:schemeClr>
              </a:solidFill>
            </a:endParaRPr>
          </a:p>
        </p:txBody>
      </p:sp>
      <p:pic>
        <p:nvPicPr>
          <p:cNvPr id="19" name="図プレースホルダー 36"/>
          <p:cNvPicPr>
            <a:picLocks noChangeAspect="1"/>
          </p:cNvPicPr>
          <p:nvPr/>
        </p:nvPicPr>
        <p:blipFill>
          <a:blip r:embed="rId5" cstate="print">
            <a:extLst>
              <a:ext uri="{28A0092B-C50C-407E-A947-70E740481C1C}">
                <a14:useLocalDpi xmlns:a14="http://schemas.microsoft.com/office/drawing/2010/main" val="0"/>
              </a:ext>
            </a:extLst>
          </a:blip>
          <a:srcRect t="32505" b="32505"/>
          <a:stretch>
            <a:fillRect/>
          </a:stretch>
        </p:blipFill>
        <p:spPr>
          <a:xfrm>
            <a:off x="5764178" y="5860609"/>
            <a:ext cx="1233269" cy="373335"/>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pic>
      <p:sp>
        <p:nvSpPr>
          <p:cNvPr id="22" name="テキスト プレースホルダー 19">
            <a:extLst>
              <a:ext uri="{FF2B5EF4-FFF2-40B4-BE49-F238E27FC236}">
                <a16:creationId xmlns:a16="http://schemas.microsoft.com/office/drawing/2014/main" id="{DD7A29F8-D0CC-4392-B538-EA7E40729A4E}"/>
              </a:ext>
            </a:extLst>
          </p:cNvPr>
          <p:cNvSpPr txBox="1">
            <a:spLocks/>
          </p:cNvSpPr>
          <p:nvPr/>
        </p:nvSpPr>
        <p:spPr>
          <a:xfrm>
            <a:off x="5994102" y="5916175"/>
            <a:ext cx="661207" cy="298411"/>
          </a:xfrm>
          <a:prstGeom prst="rect">
            <a:avLst/>
          </a:prstGeom>
        </p:spPr>
        <p:txBody>
          <a:bodyPr vert="horz" lIns="91440" tIns="45720" rIns="91440" bIns="45720" rtlCol="0" anchor="ctr">
            <a:noAutofit/>
          </a:bodyPr>
          <a:lstStyle>
            <a:lvl1pPr marL="228600" indent="-228600" algn="ctr" defTabSz="914400" rtl="0" eaLnBrk="1" latinLnBrk="0" hangingPunct="1">
              <a:lnSpc>
                <a:spcPct val="120000"/>
              </a:lnSpc>
              <a:spcBef>
                <a:spcPts val="1000"/>
              </a:spcBef>
              <a:buFont typeface="Arial" panose="020B0604020202020204" pitchFamily="34" charset="0"/>
              <a:buChar char="•"/>
              <a:defRPr sz="1867"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dirty="0"/>
              <a:t>05</a:t>
            </a:r>
            <a:endParaRPr kumimoji="1" lang="ja-JP" altLang="en-US" dirty="0"/>
          </a:p>
        </p:txBody>
      </p:sp>
      <p:pic>
        <p:nvPicPr>
          <p:cNvPr id="3" name="Picture 2">
            <a:extLst>
              <a:ext uri="{FF2B5EF4-FFF2-40B4-BE49-F238E27FC236}">
                <a16:creationId xmlns:a16="http://schemas.microsoft.com/office/drawing/2014/main" id="{2C0B5F8D-F703-8431-C66F-FDFFCD444255}"/>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8386" y="0"/>
            <a:ext cx="6037274" cy="6858000"/>
          </a:xfrm>
          <a:prstGeom prst="rect">
            <a:avLst/>
          </a:prstGeom>
        </p:spPr>
      </p:pic>
      <p:sp>
        <p:nvSpPr>
          <p:cNvPr id="25" name="テキスト プレースホルダー 12">
            <a:extLst>
              <a:ext uri="{FF2B5EF4-FFF2-40B4-BE49-F238E27FC236}">
                <a16:creationId xmlns:a16="http://schemas.microsoft.com/office/drawing/2014/main" id="{5873BC36-7749-4171-A2EC-2B48159B8ACE}"/>
              </a:ext>
            </a:extLst>
          </p:cNvPr>
          <p:cNvSpPr txBox="1">
            <a:spLocks/>
          </p:cNvSpPr>
          <p:nvPr/>
        </p:nvSpPr>
        <p:spPr>
          <a:xfrm>
            <a:off x="7240927" y="5695347"/>
            <a:ext cx="4846761" cy="86762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lang="en-US" sz="2200" kern="1200" spc="200" baseline="0" dirty="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ja-JP" sz="3200" b="1" dirty="0">
                <a:latin typeface="Arabic Typesetting" pitchFamily="66" charset="-78"/>
                <a:cs typeface="Arabic Typesetting" pitchFamily="66" charset="-78"/>
              </a:rPr>
              <a:t>Conclusion</a:t>
            </a:r>
            <a:endParaRPr lang="ja-JP" altLang="en-US" sz="3200" b="1" dirty="0">
              <a:latin typeface="Arabic Typesetting" pitchFamily="66" charset="-78"/>
              <a:cs typeface="Arabic Typesetting" pitchFamily="66" charset="-78"/>
            </a:endParaRPr>
          </a:p>
        </p:txBody>
      </p:sp>
    </p:spTree>
    <p:custDataLst>
      <p:tags r:id="rId1"/>
    </p:custDataLst>
    <p:extLst>
      <p:ext uri="{BB962C8B-B14F-4D97-AF65-F5344CB8AC3E}">
        <p14:creationId xmlns:p14="http://schemas.microsoft.com/office/powerpoint/2010/main" val="1742654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1000"/>
                                        <p:tgtEl>
                                          <p:spTgt spid="23">
                                            <p:txEl>
                                              <p:pRg st="0" end="0"/>
                                            </p:txEl>
                                          </p:spTgt>
                                        </p:tgtEl>
                                      </p:cBhvr>
                                    </p:animEffect>
                                    <p:anim calcmode="lin" valueType="num">
                                      <p:cBhvr>
                                        <p:cTn id="8"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9"/>
                                          </p:stCondLst>
                                        </p:cTn>
                                        <p:tgtEl>
                                          <p:spTgt spid="3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3" grpId="0" build="p"/>
      <p:bldP spid="17" grpId="0" build="p"/>
      <p:bldP spid="21" grpId="0" build="p"/>
      <p:bldP spid="23" grpId="0" build="p"/>
      <p:bldP spid="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38"/>
          <p:cNvSpPr txBox="1"/>
          <p:nvPr/>
        </p:nvSpPr>
        <p:spPr>
          <a:xfrm>
            <a:off x="1064768" y="799033"/>
            <a:ext cx="167004" cy="321242"/>
          </a:xfrm>
          <a:prstGeom prst="rect">
            <a:avLst/>
          </a:prstGeom>
        </p:spPr>
        <p:txBody>
          <a:bodyPr vert="horz" wrap="square" lIns="0" tIns="13335" rIns="0" bIns="0" rtlCol="0">
            <a:spAutoFit/>
          </a:bodyPr>
          <a:lstStyle/>
          <a:p>
            <a:pPr marL="12700">
              <a:lnSpc>
                <a:spcPct val="100000"/>
              </a:lnSpc>
              <a:spcBef>
                <a:spcPts val="105"/>
              </a:spcBef>
            </a:pPr>
            <a:r>
              <a:rPr lang="fr-FR" sz="2000" spc="-160" dirty="0">
                <a:solidFill>
                  <a:srgbClr val="FDFFFF"/>
                </a:solidFill>
                <a:latin typeface="Verdana"/>
                <a:cs typeface="Verdana"/>
              </a:rPr>
              <a:t>2</a:t>
            </a:r>
            <a:endParaRPr sz="2000" dirty="0">
              <a:latin typeface="Verdana"/>
              <a:cs typeface="Verdana"/>
            </a:endParaRPr>
          </a:p>
        </p:txBody>
      </p:sp>
      <p:sp>
        <p:nvSpPr>
          <p:cNvPr id="42" name="ZoneTexte 41"/>
          <p:cNvSpPr txBox="1"/>
          <p:nvPr/>
        </p:nvSpPr>
        <p:spPr>
          <a:xfrm>
            <a:off x="1231772" y="6070949"/>
            <a:ext cx="2121028" cy="369332"/>
          </a:xfrm>
          <a:prstGeom prst="rect">
            <a:avLst/>
          </a:prstGeom>
          <a:noFill/>
        </p:spPr>
        <p:txBody>
          <a:bodyPr wrap="square" rtlCol="0">
            <a:spAutoFit/>
          </a:bodyPr>
          <a:lstStyle/>
          <a:p>
            <a:endParaRPr lang="fr-FR" dirty="0"/>
          </a:p>
        </p:txBody>
      </p:sp>
      <p:grpSp>
        <p:nvGrpSpPr>
          <p:cNvPr id="29" name="object 11"/>
          <p:cNvGrpSpPr/>
          <p:nvPr/>
        </p:nvGrpSpPr>
        <p:grpSpPr>
          <a:xfrm>
            <a:off x="225244" y="-17973"/>
            <a:ext cx="2514600" cy="685800"/>
            <a:chOff x="4131564" y="0"/>
            <a:chExt cx="1892935" cy="685800"/>
          </a:xfrm>
          <a:solidFill>
            <a:schemeClr val="accent4">
              <a:lumMod val="40000"/>
              <a:lumOff val="60000"/>
            </a:schemeClr>
          </a:solidFill>
        </p:grpSpPr>
        <p:sp>
          <p:nvSpPr>
            <p:cNvPr id="36" name="object 12"/>
            <p:cNvSpPr/>
            <p:nvPr/>
          </p:nvSpPr>
          <p:spPr>
            <a:xfrm>
              <a:off x="4131564" y="0"/>
              <a:ext cx="1892935" cy="662940"/>
            </a:xfrm>
            <a:custGeom>
              <a:avLst/>
              <a:gdLst/>
              <a:ahLst/>
              <a:cxnLst/>
              <a:rect l="l" t="t" r="r" b="b"/>
              <a:pathLst>
                <a:path w="1892935" h="662940">
                  <a:moveTo>
                    <a:pt x="1782318" y="0"/>
                  </a:moveTo>
                  <a:lnTo>
                    <a:pt x="110489" y="0"/>
                  </a:lnTo>
                  <a:lnTo>
                    <a:pt x="67508" y="8691"/>
                  </a:lnTo>
                  <a:lnTo>
                    <a:pt x="32385" y="32384"/>
                  </a:lnTo>
                  <a:lnTo>
                    <a:pt x="8691" y="67508"/>
                  </a:lnTo>
                  <a:lnTo>
                    <a:pt x="0" y="110489"/>
                  </a:lnTo>
                  <a:lnTo>
                    <a:pt x="0" y="552449"/>
                  </a:lnTo>
                  <a:lnTo>
                    <a:pt x="8691" y="595431"/>
                  </a:lnTo>
                  <a:lnTo>
                    <a:pt x="32385" y="630554"/>
                  </a:lnTo>
                  <a:lnTo>
                    <a:pt x="67508" y="654248"/>
                  </a:lnTo>
                  <a:lnTo>
                    <a:pt x="110489" y="662939"/>
                  </a:lnTo>
                  <a:lnTo>
                    <a:pt x="1782318" y="662939"/>
                  </a:lnTo>
                  <a:lnTo>
                    <a:pt x="1825299" y="654248"/>
                  </a:lnTo>
                  <a:lnTo>
                    <a:pt x="1860423" y="630554"/>
                  </a:lnTo>
                  <a:lnTo>
                    <a:pt x="1884116" y="595431"/>
                  </a:lnTo>
                  <a:lnTo>
                    <a:pt x="1892808" y="552449"/>
                  </a:lnTo>
                  <a:lnTo>
                    <a:pt x="1892808" y="110489"/>
                  </a:lnTo>
                  <a:lnTo>
                    <a:pt x="1884116" y="67508"/>
                  </a:lnTo>
                  <a:lnTo>
                    <a:pt x="1860423" y="32385"/>
                  </a:lnTo>
                  <a:lnTo>
                    <a:pt x="1825299" y="8691"/>
                  </a:lnTo>
                  <a:lnTo>
                    <a:pt x="1782318" y="0"/>
                  </a:lnTo>
                  <a:close/>
                </a:path>
              </a:pathLst>
            </a:custGeom>
            <a:grpFill/>
          </p:spPr>
          <p:txBody>
            <a:bodyPr wrap="square" lIns="0" tIns="0" rIns="0" bIns="0" rtlCol="0"/>
            <a:lstStyle/>
            <a:p>
              <a:endParaRPr/>
            </a:p>
          </p:txBody>
        </p:sp>
        <p:sp>
          <p:nvSpPr>
            <p:cNvPr id="37" name="object 13"/>
            <p:cNvSpPr/>
            <p:nvPr/>
          </p:nvSpPr>
          <p:spPr>
            <a:xfrm>
              <a:off x="4131564" y="22860"/>
              <a:ext cx="1892935" cy="662940"/>
            </a:xfrm>
            <a:custGeom>
              <a:avLst/>
              <a:gdLst/>
              <a:ahLst/>
              <a:cxnLst/>
              <a:rect l="l" t="t" r="r" b="b"/>
              <a:pathLst>
                <a:path w="1892935" h="662940">
                  <a:moveTo>
                    <a:pt x="0" y="110489"/>
                  </a:moveTo>
                  <a:lnTo>
                    <a:pt x="8691" y="67508"/>
                  </a:lnTo>
                  <a:lnTo>
                    <a:pt x="32385" y="32384"/>
                  </a:lnTo>
                  <a:lnTo>
                    <a:pt x="67508" y="8691"/>
                  </a:lnTo>
                  <a:lnTo>
                    <a:pt x="110489" y="0"/>
                  </a:lnTo>
                  <a:lnTo>
                    <a:pt x="1782318" y="0"/>
                  </a:lnTo>
                  <a:lnTo>
                    <a:pt x="1825299" y="8691"/>
                  </a:lnTo>
                  <a:lnTo>
                    <a:pt x="1860423" y="32385"/>
                  </a:lnTo>
                  <a:lnTo>
                    <a:pt x="1884116" y="67508"/>
                  </a:lnTo>
                  <a:lnTo>
                    <a:pt x="1892808" y="110489"/>
                  </a:lnTo>
                  <a:lnTo>
                    <a:pt x="1892808" y="552449"/>
                  </a:lnTo>
                  <a:lnTo>
                    <a:pt x="1884116" y="595431"/>
                  </a:lnTo>
                  <a:lnTo>
                    <a:pt x="1860423" y="630554"/>
                  </a:lnTo>
                  <a:lnTo>
                    <a:pt x="1825299" y="654248"/>
                  </a:lnTo>
                  <a:lnTo>
                    <a:pt x="1782318" y="662939"/>
                  </a:lnTo>
                  <a:lnTo>
                    <a:pt x="110489" y="662939"/>
                  </a:lnTo>
                  <a:lnTo>
                    <a:pt x="67508" y="654248"/>
                  </a:lnTo>
                  <a:lnTo>
                    <a:pt x="32385" y="630554"/>
                  </a:lnTo>
                  <a:lnTo>
                    <a:pt x="8691" y="595431"/>
                  </a:lnTo>
                  <a:lnTo>
                    <a:pt x="0" y="552449"/>
                  </a:lnTo>
                  <a:lnTo>
                    <a:pt x="0" y="110489"/>
                  </a:lnTo>
                  <a:close/>
                </a:path>
              </a:pathLst>
            </a:custGeom>
            <a:grpFill/>
            <a:ln w="15239">
              <a:solidFill>
                <a:srgbClr val="232323"/>
              </a:solidFill>
            </a:ln>
          </p:spPr>
          <p:txBody>
            <a:bodyPr wrap="square" lIns="0" tIns="0" rIns="0" bIns="0" rtlCol="0"/>
            <a:lstStyle/>
            <a:p>
              <a:endParaRPr/>
            </a:p>
          </p:txBody>
        </p:sp>
      </p:grpSp>
      <p:grpSp>
        <p:nvGrpSpPr>
          <p:cNvPr id="39" name="object 17"/>
          <p:cNvGrpSpPr/>
          <p:nvPr/>
        </p:nvGrpSpPr>
        <p:grpSpPr>
          <a:xfrm>
            <a:off x="9860486" y="12192"/>
            <a:ext cx="2247801" cy="673608"/>
            <a:chOff x="10197084" y="0"/>
            <a:chExt cx="1995170" cy="662940"/>
          </a:xfrm>
        </p:grpSpPr>
        <p:sp>
          <p:nvSpPr>
            <p:cNvPr id="40" name="object 18"/>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41" name="object 19"/>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grpSp>
        <p:nvGrpSpPr>
          <p:cNvPr id="45" name="object 23"/>
          <p:cNvGrpSpPr/>
          <p:nvPr/>
        </p:nvGrpSpPr>
        <p:grpSpPr>
          <a:xfrm>
            <a:off x="5221969" y="15560"/>
            <a:ext cx="2397299" cy="675132"/>
            <a:chOff x="8132063" y="-12192"/>
            <a:chExt cx="2002774" cy="675132"/>
          </a:xfrm>
        </p:grpSpPr>
        <p:sp>
          <p:nvSpPr>
            <p:cNvPr id="46" name="object 24"/>
            <p:cNvSpPr/>
            <p:nvPr/>
          </p:nvSpPr>
          <p:spPr>
            <a:xfrm>
              <a:off x="8140937" y="-12192"/>
              <a:ext cx="1993900" cy="662940"/>
            </a:xfrm>
            <a:custGeom>
              <a:avLst/>
              <a:gdLst/>
              <a:ahLst/>
              <a:cxnLst/>
              <a:rect l="l" t="t" r="r" b="b"/>
              <a:pathLst>
                <a:path w="1993900" h="662940">
                  <a:moveTo>
                    <a:pt x="1882902" y="0"/>
                  </a:moveTo>
                  <a:lnTo>
                    <a:pt x="110489" y="0"/>
                  </a:lnTo>
                  <a:lnTo>
                    <a:pt x="67508" y="8691"/>
                  </a:lnTo>
                  <a:lnTo>
                    <a:pt x="32385" y="32384"/>
                  </a:lnTo>
                  <a:lnTo>
                    <a:pt x="8691" y="67508"/>
                  </a:lnTo>
                  <a:lnTo>
                    <a:pt x="0" y="110490"/>
                  </a:lnTo>
                  <a:lnTo>
                    <a:pt x="0" y="552450"/>
                  </a:lnTo>
                  <a:lnTo>
                    <a:pt x="8691" y="595431"/>
                  </a:lnTo>
                  <a:lnTo>
                    <a:pt x="32384" y="630555"/>
                  </a:lnTo>
                  <a:lnTo>
                    <a:pt x="67508" y="654248"/>
                  </a:lnTo>
                  <a:lnTo>
                    <a:pt x="110489" y="662939"/>
                  </a:lnTo>
                  <a:lnTo>
                    <a:pt x="1882902" y="662939"/>
                  </a:lnTo>
                  <a:lnTo>
                    <a:pt x="1925883" y="654248"/>
                  </a:lnTo>
                  <a:lnTo>
                    <a:pt x="1961006" y="630554"/>
                  </a:lnTo>
                  <a:lnTo>
                    <a:pt x="1984700" y="595431"/>
                  </a:lnTo>
                  <a:lnTo>
                    <a:pt x="1993391" y="552450"/>
                  </a:lnTo>
                  <a:lnTo>
                    <a:pt x="1993391" y="110490"/>
                  </a:lnTo>
                  <a:lnTo>
                    <a:pt x="1984700" y="67508"/>
                  </a:lnTo>
                  <a:lnTo>
                    <a:pt x="1961006" y="32385"/>
                  </a:lnTo>
                  <a:lnTo>
                    <a:pt x="1925883" y="8691"/>
                  </a:lnTo>
                  <a:lnTo>
                    <a:pt x="1882902" y="0"/>
                  </a:lnTo>
                  <a:close/>
                </a:path>
              </a:pathLst>
            </a:custGeom>
            <a:solidFill>
              <a:srgbClr val="CDDFE9"/>
            </a:solidFill>
          </p:spPr>
          <p:txBody>
            <a:bodyPr wrap="square" lIns="0" tIns="0" rIns="0" bIns="0" rtlCol="0"/>
            <a:lstStyle/>
            <a:p>
              <a:endParaRPr dirty="0"/>
            </a:p>
          </p:txBody>
        </p:sp>
        <p:sp>
          <p:nvSpPr>
            <p:cNvPr id="47" name="object 25"/>
            <p:cNvSpPr/>
            <p:nvPr/>
          </p:nvSpPr>
          <p:spPr>
            <a:xfrm>
              <a:off x="8132063" y="0"/>
              <a:ext cx="1993900" cy="662940"/>
            </a:xfrm>
            <a:custGeom>
              <a:avLst/>
              <a:gdLst/>
              <a:ahLst/>
              <a:cxnLst/>
              <a:rect l="l" t="t" r="r" b="b"/>
              <a:pathLst>
                <a:path w="1993900" h="662940">
                  <a:moveTo>
                    <a:pt x="0" y="110490"/>
                  </a:moveTo>
                  <a:lnTo>
                    <a:pt x="8691" y="67508"/>
                  </a:lnTo>
                  <a:lnTo>
                    <a:pt x="32385" y="32384"/>
                  </a:lnTo>
                  <a:lnTo>
                    <a:pt x="67508" y="8691"/>
                  </a:lnTo>
                  <a:lnTo>
                    <a:pt x="110489" y="0"/>
                  </a:lnTo>
                  <a:lnTo>
                    <a:pt x="1882902" y="0"/>
                  </a:lnTo>
                  <a:lnTo>
                    <a:pt x="1925883" y="8691"/>
                  </a:lnTo>
                  <a:lnTo>
                    <a:pt x="1961006" y="32385"/>
                  </a:lnTo>
                  <a:lnTo>
                    <a:pt x="1984700" y="67508"/>
                  </a:lnTo>
                  <a:lnTo>
                    <a:pt x="1993391" y="110490"/>
                  </a:lnTo>
                  <a:lnTo>
                    <a:pt x="1993391" y="552450"/>
                  </a:lnTo>
                  <a:lnTo>
                    <a:pt x="1984700" y="595431"/>
                  </a:lnTo>
                  <a:lnTo>
                    <a:pt x="1961006" y="630554"/>
                  </a:lnTo>
                  <a:lnTo>
                    <a:pt x="1925883" y="654248"/>
                  </a:lnTo>
                  <a:lnTo>
                    <a:pt x="1882902" y="662939"/>
                  </a:lnTo>
                  <a:lnTo>
                    <a:pt x="110489" y="662939"/>
                  </a:lnTo>
                  <a:lnTo>
                    <a:pt x="67508" y="654248"/>
                  </a:lnTo>
                  <a:lnTo>
                    <a:pt x="32384"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grpSp>
        <p:nvGrpSpPr>
          <p:cNvPr id="48" name="object 28"/>
          <p:cNvGrpSpPr/>
          <p:nvPr/>
        </p:nvGrpSpPr>
        <p:grpSpPr>
          <a:xfrm>
            <a:off x="0" y="45034"/>
            <a:ext cx="12072620" cy="743331"/>
            <a:chOff x="119700" y="22859"/>
            <a:chExt cx="12072620" cy="743331"/>
          </a:xfrm>
        </p:grpSpPr>
        <p:sp>
          <p:nvSpPr>
            <p:cNvPr id="49" name="object 29"/>
            <p:cNvSpPr/>
            <p:nvPr/>
          </p:nvSpPr>
          <p:spPr>
            <a:xfrm>
              <a:off x="119700" y="710539"/>
              <a:ext cx="12072620" cy="48260"/>
            </a:xfrm>
            <a:custGeom>
              <a:avLst/>
              <a:gdLst/>
              <a:ahLst/>
              <a:cxnLst/>
              <a:rect l="l" t="t" r="r" b="b"/>
              <a:pathLst>
                <a:path w="12072620" h="48259">
                  <a:moveTo>
                    <a:pt x="0" y="48031"/>
                  </a:moveTo>
                  <a:lnTo>
                    <a:pt x="12072299" y="48031"/>
                  </a:lnTo>
                  <a:lnTo>
                    <a:pt x="12072299" y="0"/>
                  </a:lnTo>
                  <a:lnTo>
                    <a:pt x="0" y="0"/>
                  </a:lnTo>
                  <a:lnTo>
                    <a:pt x="0" y="48031"/>
                  </a:lnTo>
                  <a:close/>
                </a:path>
              </a:pathLst>
            </a:custGeom>
            <a:solidFill>
              <a:srgbClr val="255891"/>
            </a:solidFill>
          </p:spPr>
          <p:txBody>
            <a:bodyPr wrap="square" lIns="0" tIns="0" rIns="0" bIns="0" rtlCol="0"/>
            <a:lstStyle/>
            <a:p>
              <a:endParaRPr/>
            </a:p>
          </p:txBody>
        </p:sp>
        <p:sp>
          <p:nvSpPr>
            <p:cNvPr id="50" name="object 30"/>
            <p:cNvSpPr/>
            <p:nvPr/>
          </p:nvSpPr>
          <p:spPr>
            <a:xfrm>
              <a:off x="119700" y="750950"/>
              <a:ext cx="12072620" cy="15240"/>
            </a:xfrm>
            <a:custGeom>
              <a:avLst/>
              <a:gdLst/>
              <a:ahLst/>
              <a:cxnLst/>
              <a:rect l="l" t="t" r="r" b="b"/>
              <a:pathLst>
                <a:path w="12072620" h="15240">
                  <a:moveTo>
                    <a:pt x="0" y="15240"/>
                  </a:moveTo>
                  <a:lnTo>
                    <a:pt x="12072299" y="15240"/>
                  </a:lnTo>
                  <a:lnTo>
                    <a:pt x="12072299" y="0"/>
                  </a:lnTo>
                  <a:lnTo>
                    <a:pt x="0" y="0"/>
                  </a:lnTo>
                  <a:lnTo>
                    <a:pt x="0" y="15240"/>
                  </a:lnTo>
                  <a:close/>
                </a:path>
              </a:pathLst>
            </a:custGeom>
            <a:solidFill>
              <a:srgbClr val="232323"/>
            </a:solidFill>
          </p:spPr>
          <p:txBody>
            <a:bodyPr wrap="square" lIns="0" tIns="0" rIns="0" bIns="0" rtlCol="0"/>
            <a:lstStyle/>
            <a:p>
              <a:endParaRPr/>
            </a:p>
          </p:txBody>
        </p:sp>
        <p:sp>
          <p:nvSpPr>
            <p:cNvPr id="51" name="object 31"/>
            <p:cNvSpPr/>
            <p:nvPr/>
          </p:nvSpPr>
          <p:spPr>
            <a:xfrm>
              <a:off x="119700" y="710539"/>
              <a:ext cx="12072620" cy="48260"/>
            </a:xfrm>
            <a:custGeom>
              <a:avLst/>
              <a:gdLst/>
              <a:ahLst/>
              <a:cxnLst/>
              <a:rect l="l" t="t" r="r" b="b"/>
              <a:pathLst>
                <a:path w="12072620" h="48259">
                  <a:moveTo>
                    <a:pt x="12072299" y="0"/>
                  </a:moveTo>
                  <a:lnTo>
                    <a:pt x="0" y="0"/>
                  </a:lnTo>
                  <a:lnTo>
                    <a:pt x="0" y="48031"/>
                  </a:lnTo>
                </a:path>
              </a:pathLst>
            </a:custGeom>
            <a:ln w="15240">
              <a:solidFill>
                <a:srgbClr val="232323"/>
              </a:solidFill>
            </a:ln>
          </p:spPr>
          <p:txBody>
            <a:bodyPr wrap="square" lIns="0" tIns="0" rIns="0" bIns="0" rtlCol="0"/>
            <a:lstStyle/>
            <a:p>
              <a:endParaRPr/>
            </a:p>
          </p:txBody>
        </p:sp>
        <p:sp>
          <p:nvSpPr>
            <p:cNvPr id="52" name="object 33"/>
            <p:cNvSpPr/>
            <p:nvPr/>
          </p:nvSpPr>
          <p:spPr>
            <a:xfrm>
              <a:off x="2942691" y="22859"/>
              <a:ext cx="2294218" cy="662940"/>
            </a:xfrm>
            <a:custGeom>
              <a:avLst/>
              <a:gdLst/>
              <a:ahLst/>
              <a:cxnLst/>
              <a:rect l="l" t="t" r="r" b="b"/>
              <a:pathLst>
                <a:path w="1859279" h="662940">
                  <a:moveTo>
                    <a:pt x="0" y="110490"/>
                  </a:moveTo>
                  <a:lnTo>
                    <a:pt x="8691" y="67508"/>
                  </a:lnTo>
                  <a:lnTo>
                    <a:pt x="32384" y="32384"/>
                  </a:lnTo>
                  <a:lnTo>
                    <a:pt x="67508" y="8691"/>
                  </a:lnTo>
                  <a:lnTo>
                    <a:pt x="110490" y="0"/>
                  </a:lnTo>
                  <a:lnTo>
                    <a:pt x="1748789" y="0"/>
                  </a:lnTo>
                  <a:lnTo>
                    <a:pt x="1791771" y="8691"/>
                  </a:lnTo>
                  <a:lnTo>
                    <a:pt x="1826895" y="32385"/>
                  </a:lnTo>
                  <a:lnTo>
                    <a:pt x="1850588" y="67508"/>
                  </a:lnTo>
                  <a:lnTo>
                    <a:pt x="1859280" y="110490"/>
                  </a:lnTo>
                  <a:lnTo>
                    <a:pt x="1859280" y="552450"/>
                  </a:lnTo>
                  <a:lnTo>
                    <a:pt x="1850588" y="595431"/>
                  </a:lnTo>
                  <a:lnTo>
                    <a:pt x="1826895" y="630554"/>
                  </a:lnTo>
                  <a:lnTo>
                    <a:pt x="1791771" y="654248"/>
                  </a:lnTo>
                  <a:lnTo>
                    <a:pt x="1748789" y="662939"/>
                  </a:lnTo>
                  <a:lnTo>
                    <a:pt x="110490" y="662939"/>
                  </a:lnTo>
                  <a:lnTo>
                    <a:pt x="67508" y="654248"/>
                  </a:lnTo>
                  <a:lnTo>
                    <a:pt x="32385" y="630555"/>
                  </a:lnTo>
                  <a:lnTo>
                    <a:pt x="8691" y="595431"/>
                  </a:lnTo>
                  <a:lnTo>
                    <a:pt x="0" y="552450"/>
                  </a:lnTo>
                  <a:lnTo>
                    <a:pt x="0" y="110490"/>
                  </a:lnTo>
                  <a:close/>
                </a:path>
              </a:pathLst>
            </a:custGeom>
            <a:solidFill>
              <a:schemeClr val="accent1">
                <a:lumMod val="20000"/>
                <a:lumOff val="80000"/>
              </a:schemeClr>
            </a:solidFill>
            <a:ln w="15240">
              <a:solidFill>
                <a:srgbClr val="232323"/>
              </a:solidFill>
            </a:ln>
          </p:spPr>
          <p:txBody>
            <a:bodyPr wrap="square" lIns="0" tIns="0" rIns="0" bIns="0" rtlCol="0"/>
            <a:lstStyle/>
            <a:p>
              <a:endParaRPr dirty="0"/>
            </a:p>
          </p:txBody>
        </p:sp>
      </p:grpSp>
      <p:sp>
        <p:nvSpPr>
          <p:cNvPr id="55" name="ZoneTexte 54"/>
          <p:cNvSpPr txBox="1"/>
          <p:nvPr/>
        </p:nvSpPr>
        <p:spPr>
          <a:xfrm>
            <a:off x="10046841" y="154759"/>
            <a:ext cx="1773811"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Conclusion</a:t>
            </a:r>
          </a:p>
        </p:txBody>
      </p:sp>
      <p:sp>
        <p:nvSpPr>
          <p:cNvPr id="58" name="ZoneTexte 57"/>
          <p:cNvSpPr txBox="1"/>
          <p:nvPr/>
        </p:nvSpPr>
        <p:spPr>
          <a:xfrm>
            <a:off x="5241890" y="120941"/>
            <a:ext cx="2386677"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Monopole</a:t>
            </a:r>
          </a:p>
        </p:txBody>
      </p:sp>
      <p:grpSp>
        <p:nvGrpSpPr>
          <p:cNvPr id="24" name="object 23">
            <a:extLst>
              <a:ext uri="{FF2B5EF4-FFF2-40B4-BE49-F238E27FC236}">
                <a16:creationId xmlns:a16="http://schemas.microsoft.com/office/drawing/2014/main" id="{5A8FA9F1-9FCF-44E0-9112-6F373A3D2BB3}"/>
              </a:ext>
            </a:extLst>
          </p:cNvPr>
          <p:cNvGrpSpPr/>
          <p:nvPr/>
        </p:nvGrpSpPr>
        <p:grpSpPr>
          <a:xfrm>
            <a:off x="7703147" y="-4537"/>
            <a:ext cx="2098782" cy="675132"/>
            <a:chOff x="8132063" y="-12192"/>
            <a:chExt cx="2002774" cy="675132"/>
          </a:xfrm>
        </p:grpSpPr>
        <p:sp>
          <p:nvSpPr>
            <p:cNvPr id="25" name="object 24">
              <a:extLst>
                <a:ext uri="{FF2B5EF4-FFF2-40B4-BE49-F238E27FC236}">
                  <a16:creationId xmlns:a16="http://schemas.microsoft.com/office/drawing/2014/main" id="{0A29DDF7-60DA-472A-95E2-E711780A3EDF}"/>
                </a:ext>
              </a:extLst>
            </p:cNvPr>
            <p:cNvSpPr/>
            <p:nvPr/>
          </p:nvSpPr>
          <p:spPr>
            <a:xfrm>
              <a:off x="8140937" y="-12192"/>
              <a:ext cx="1993900" cy="662940"/>
            </a:xfrm>
            <a:custGeom>
              <a:avLst/>
              <a:gdLst/>
              <a:ahLst/>
              <a:cxnLst/>
              <a:rect l="l" t="t" r="r" b="b"/>
              <a:pathLst>
                <a:path w="1993900" h="662940">
                  <a:moveTo>
                    <a:pt x="1882902" y="0"/>
                  </a:moveTo>
                  <a:lnTo>
                    <a:pt x="110489" y="0"/>
                  </a:lnTo>
                  <a:lnTo>
                    <a:pt x="67508" y="8691"/>
                  </a:lnTo>
                  <a:lnTo>
                    <a:pt x="32385" y="32384"/>
                  </a:lnTo>
                  <a:lnTo>
                    <a:pt x="8691" y="67508"/>
                  </a:lnTo>
                  <a:lnTo>
                    <a:pt x="0" y="110490"/>
                  </a:lnTo>
                  <a:lnTo>
                    <a:pt x="0" y="552450"/>
                  </a:lnTo>
                  <a:lnTo>
                    <a:pt x="8691" y="595431"/>
                  </a:lnTo>
                  <a:lnTo>
                    <a:pt x="32384" y="630555"/>
                  </a:lnTo>
                  <a:lnTo>
                    <a:pt x="67508" y="654248"/>
                  </a:lnTo>
                  <a:lnTo>
                    <a:pt x="110489" y="662939"/>
                  </a:lnTo>
                  <a:lnTo>
                    <a:pt x="1882902" y="662939"/>
                  </a:lnTo>
                  <a:lnTo>
                    <a:pt x="1925883" y="654248"/>
                  </a:lnTo>
                  <a:lnTo>
                    <a:pt x="1961006" y="630554"/>
                  </a:lnTo>
                  <a:lnTo>
                    <a:pt x="1984700" y="595431"/>
                  </a:lnTo>
                  <a:lnTo>
                    <a:pt x="1993391" y="552450"/>
                  </a:lnTo>
                  <a:lnTo>
                    <a:pt x="1993391" y="110490"/>
                  </a:lnTo>
                  <a:lnTo>
                    <a:pt x="1984700" y="67508"/>
                  </a:lnTo>
                  <a:lnTo>
                    <a:pt x="1961006" y="32385"/>
                  </a:lnTo>
                  <a:lnTo>
                    <a:pt x="1925883" y="8691"/>
                  </a:lnTo>
                  <a:lnTo>
                    <a:pt x="1882902" y="0"/>
                  </a:lnTo>
                  <a:close/>
                </a:path>
              </a:pathLst>
            </a:custGeom>
            <a:solidFill>
              <a:srgbClr val="CDDFE9"/>
            </a:solidFill>
          </p:spPr>
          <p:txBody>
            <a:bodyPr wrap="square" lIns="0" tIns="0" rIns="0" bIns="0" rtlCol="0"/>
            <a:lstStyle/>
            <a:p>
              <a:endParaRPr dirty="0"/>
            </a:p>
          </p:txBody>
        </p:sp>
        <p:sp>
          <p:nvSpPr>
            <p:cNvPr id="26" name="object 25">
              <a:extLst>
                <a:ext uri="{FF2B5EF4-FFF2-40B4-BE49-F238E27FC236}">
                  <a16:creationId xmlns:a16="http://schemas.microsoft.com/office/drawing/2014/main" id="{1605210F-9C71-4E18-9618-A42DC5521A6A}"/>
                </a:ext>
              </a:extLst>
            </p:cNvPr>
            <p:cNvSpPr/>
            <p:nvPr/>
          </p:nvSpPr>
          <p:spPr>
            <a:xfrm>
              <a:off x="8132063" y="0"/>
              <a:ext cx="1993900" cy="662940"/>
            </a:xfrm>
            <a:custGeom>
              <a:avLst/>
              <a:gdLst/>
              <a:ahLst/>
              <a:cxnLst/>
              <a:rect l="l" t="t" r="r" b="b"/>
              <a:pathLst>
                <a:path w="1993900" h="662940">
                  <a:moveTo>
                    <a:pt x="0" y="110490"/>
                  </a:moveTo>
                  <a:lnTo>
                    <a:pt x="8691" y="67508"/>
                  </a:lnTo>
                  <a:lnTo>
                    <a:pt x="32385" y="32384"/>
                  </a:lnTo>
                  <a:lnTo>
                    <a:pt x="67508" y="8691"/>
                  </a:lnTo>
                  <a:lnTo>
                    <a:pt x="110489" y="0"/>
                  </a:lnTo>
                  <a:lnTo>
                    <a:pt x="1882902" y="0"/>
                  </a:lnTo>
                  <a:lnTo>
                    <a:pt x="1925883" y="8691"/>
                  </a:lnTo>
                  <a:lnTo>
                    <a:pt x="1961006" y="32385"/>
                  </a:lnTo>
                  <a:lnTo>
                    <a:pt x="1984700" y="67508"/>
                  </a:lnTo>
                  <a:lnTo>
                    <a:pt x="1993391" y="110490"/>
                  </a:lnTo>
                  <a:lnTo>
                    <a:pt x="1993391" y="552450"/>
                  </a:lnTo>
                  <a:lnTo>
                    <a:pt x="1984700" y="595431"/>
                  </a:lnTo>
                  <a:lnTo>
                    <a:pt x="1961006" y="630554"/>
                  </a:lnTo>
                  <a:lnTo>
                    <a:pt x="1925883" y="654248"/>
                  </a:lnTo>
                  <a:lnTo>
                    <a:pt x="1882902" y="662939"/>
                  </a:lnTo>
                  <a:lnTo>
                    <a:pt x="110489" y="662939"/>
                  </a:lnTo>
                  <a:lnTo>
                    <a:pt x="67508" y="654248"/>
                  </a:lnTo>
                  <a:lnTo>
                    <a:pt x="32384"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sp>
        <p:nvSpPr>
          <p:cNvPr id="27" name="ZoneTexte 26">
            <a:extLst>
              <a:ext uri="{FF2B5EF4-FFF2-40B4-BE49-F238E27FC236}">
                <a16:creationId xmlns:a16="http://schemas.microsoft.com/office/drawing/2014/main" id="{50732B7D-FFF2-4504-939C-FF06B4EE40F9}"/>
              </a:ext>
            </a:extLst>
          </p:cNvPr>
          <p:cNvSpPr txBox="1"/>
          <p:nvPr/>
        </p:nvSpPr>
        <p:spPr>
          <a:xfrm>
            <a:off x="7733690" y="120941"/>
            <a:ext cx="2077538"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La comparaison</a:t>
            </a:r>
          </a:p>
        </p:txBody>
      </p:sp>
      <p:sp>
        <p:nvSpPr>
          <p:cNvPr id="4" name="Rectangle 3">
            <a:extLst>
              <a:ext uri="{FF2B5EF4-FFF2-40B4-BE49-F238E27FC236}">
                <a16:creationId xmlns:a16="http://schemas.microsoft.com/office/drawing/2014/main" id="{B3F78A13-AB96-4764-BB35-42A2460D22E4}"/>
              </a:ext>
            </a:extLst>
          </p:cNvPr>
          <p:cNvSpPr/>
          <p:nvPr/>
        </p:nvSpPr>
        <p:spPr>
          <a:xfrm>
            <a:off x="395973" y="121632"/>
            <a:ext cx="2085828" cy="461665"/>
          </a:xfrm>
          <a:prstGeom prst="rect">
            <a:avLst/>
          </a:prstGeom>
        </p:spPr>
        <p:txBody>
          <a:bodyPr wrap="none">
            <a:spAutoFit/>
          </a:bodyPr>
          <a:lstStyle/>
          <a:p>
            <a:pPr algn="ctr"/>
            <a:r>
              <a:rPr lang="fr-FR" sz="2400" b="1" dirty="0">
                <a:latin typeface="Arabic Typesetting" panose="03020402040406030203" pitchFamily="66" charset="-78"/>
                <a:cs typeface="Arabic Typesetting" panose="03020402040406030203" pitchFamily="66" charset="-78"/>
              </a:rPr>
              <a:t>Introduction Générale</a:t>
            </a:r>
          </a:p>
        </p:txBody>
      </p:sp>
      <p:sp>
        <p:nvSpPr>
          <p:cNvPr id="6" name="TextBox 5">
            <a:extLst>
              <a:ext uri="{FF2B5EF4-FFF2-40B4-BE49-F238E27FC236}">
                <a16:creationId xmlns:a16="http://schemas.microsoft.com/office/drawing/2014/main" id="{43795182-715E-E3C1-73D2-3CE312A5C0DA}"/>
              </a:ext>
            </a:extLst>
          </p:cNvPr>
          <p:cNvSpPr txBox="1"/>
          <p:nvPr/>
        </p:nvSpPr>
        <p:spPr>
          <a:xfrm>
            <a:off x="3033943" y="128389"/>
            <a:ext cx="1900391" cy="461665"/>
          </a:xfrm>
          <a:prstGeom prst="rect">
            <a:avLst/>
          </a:prstGeom>
          <a:noFill/>
        </p:spPr>
        <p:txBody>
          <a:bodyPr wrap="square">
            <a:spAutoFit/>
          </a:bodyPr>
          <a:lstStyle/>
          <a:p>
            <a:pPr algn="ctr"/>
            <a:r>
              <a:rPr lang="fr-FR" sz="2400" b="1" dirty="0">
                <a:latin typeface="Arabic Typesetting" pitchFamily="66" charset="-78"/>
                <a:cs typeface="Arabic Typesetting" pitchFamily="66" charset="-78"/>
              </a:rPr>
              <a:t>Le Marché De CPP</a:t>
            </a:r>
            <a:endParaRPr lang="fr-FR" sz="2400" b="1" dirty="0"/>
          </a:p>
        </p:txBody>
      </p:sp>
      <p:sp>
        <p:nvSpPr>
          <p:cNvPr id="2" name="TextBox 1">
            <a:extLst>
              <a:ext uri="{FF2B5EF4-FFF2-40B4-BE49-F238E27FC236}">
                <a16:creationId xmlns:a16="http://schemas.microsoft.com/office/drawing/2014/main" id="{818316C6-46CC-571D-8C5E-0781B514977F}"/>
              </a:ext>
            </a:extLst>
          </p:cNvPr>
          <p:cNvSpPr txBox="1"/>
          <p:nvPr/>
        </p:nvSpPr>
        <p:spPr>
          <a:xfrm>
            <a:off x="1231772" y="2057400"/>
            <a:ext cx="8979028" cy="3970318"/>
          </a:xfrm>
          <a:prstGeom prst="rect">
            <a:avLst/>
          </a:prstGeom>
          <a:noFill/>
        </p:spPr>
        <p:txBody>
          <a:bodyPr wrap="square" rtlCol="0">
            <a:spAutoFit/>
          </a:bodyPr>
          <a:lstStyle/>
          <a:p>
            <a:r>
              <a:rPr lang="fr-FR" sz="2000" dirty="0"/>
              <a:t>              La théorie des marchés est une branche de l'économie qui se penche sur l'étude des mécanismes, des structures et des dynamiques qui régissent les transactions économiques. Elle cherche à comprendre comment les échanges de biens et de services se déroulent au sein d'une économie et comment les prix sont déterminés. Voici quelques éléments clés de la théorie des marchés :</a:t>
            </a:r>
          </a:p>
          <a:p>
            <a:endParaRPr lang="fr-FR" sz="2000" dirty="0"/>
          </a:p>
          <a:p>
            <a:r>
              <a:rPr lang="fr-FR" sz="2000" dirty="0"/>
              <a:t>       -  </a:t>
            </a:r>
            <a:r>
              <a:rPr lang="fr-FR" sz="2800" b="1" dirty="0">
                <a:latin typeface="Arabic Typesetting" pitchFamily="66" charset="-78"/>
                <a:cs typeface="Arabic Typesetting" pitchFamily="66" charset="-78"/>
              </a:rPr>
              <a:t>Le marché de CPP .</a:t>
            </a:r>
          </a:p>
          <a:p>
            <a:r>
              <a:rPr lang="fr-FR" sz="2800" b="1" dirty="0">
                <a:latin typeface="Arabic Typesetting" pitchFamily="66" charset="-78"/>
                <a:cs typeface="Arabic Typesetting" pitchFamily="66" charset="-78"/>
              </a:rPr>
              <a:t>      - Le Marché De Monopole .</a:t>
            </a:r>
          </a:p>
          <a:p>
            <a:endParaRPr lang="fr-FR" sz="2800" b="1" dirty="0">
              <a:latin typeface="Arabic Typesetting" pitchFamily="66" charset="-78"/>
              <a:cs typeface="Arabic Typesetting" pitchFamily="66" charset="-78"/>
            </a:endParaRPr>
          </a:p>
          <a:p>
            <a:endParaRPr lang="fr-FR" sz="2800" b="1" dirty="0"/>
          </a:p>
          <a:p>
            <a:endParaRPr lang="fr-FR" sz="2000" dirty="0"/>
          </a:p>
        </p:txBody>
      </p:sp>
      <p:pic>
        <p:nvPicPr>
          <p:cNvPr id="5" name="Picture 4">
            <a:extLst>
              <a:ext uri="{FF2B5EF4-FFF2-40B4-BE49-F238E27FC236}">
                <a16:creationId xmlns:a16="http://schemas.microsoft.com/office/drawing/2014/main" id="{FB28F50E-6116-8CC4-0A77-B72D77A5A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798" y="4495800"/>
            <a:ext cx="2534004" cy="2057687"/>
          </a:xfrm>
          <a:prstGeom prst="ellipse">
            <a:avLst/>
          </a:prstGeom>
          <a:ln>
            <a:noFill/>
          </a:ln>
          <a:effectLst>
            <a:softEdge rad="112500"/>
          </a:effectLst>
        </p:spPr>
      </p:pic>
    </p:spTree>
    <p:extLst>
      <p:ext uri="{BB962C8B-B14F-4D97-AF65-F5344CB8AC3E}">
        <p14:creationId xmlns:p14="http://schemas.microsoft.com/office/powerpoint/2010/main" val="232574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35"/>
          <p:cNvGrpSpPr/>
          <p:nvPr/>
        </p:nvGrpSpPr>
        <p:grpSpPr>
          <a:xfrm>
            <a:off x="112082" y="702919"/>
            <a:ext cx="12087860" cy="63500"/>
            <a:chOff x="112080" y="702919"/>
            <a:chExt cx="12087860" cy="63500"/>
          </a:xfrm>
        </p:grpSpPr>
        <p:sp>
          <p:nvSpPr>
            <p:cNvPr id="36" name="object 36"/>
            <p:cNvSpPr/>
            <p:nvPr/>
          </p:nvSpPr>
          <p:spPr>
            <a:xfrm>
              <a:off x="119700" y="710539"/>
              <a:ext cx="12072620" cy="48260"/>
            </a:xfrm>
            <a:custGeom>
              <a:avLst/>
              <a:gdLst/>
              <a:ahLst/>
              <a:cxnLst/>
              <a:rect l="l" t="t" r="r" b="b"/>
              <a:pathLst>
                <a:path w="12072620" h="48259">
                  <a:moveTo>
                    <a:pt x="0" y="48031"/>
                  </a:moveTo>
                  <a:lnTo>
                    <a:pt x="12072299" y="48031"/>
                  </a:lnTo>
                  <a:lnTo>
                    <a:pt x="12072299" y="0"/>
                  </a:lnTo>
                  <a:lnTo>
                    <a:pt x="0" y="0"/>
                  </a:lnTo>
                  <a:lnTo>
                    <a:pt x="0" y="48031"/>
                  </a:lnTo>
                  <a:close/>
                </a:path>
              </a:pathLst>
            </a:custGeom>
            <a:solidFill>
              <a:srgbClr val="255891"/>
            </a:solidFill>
          </p:spPr>
          <p:txBody>
            <a:bodyPr wrap="square" lIns="0" tIns="0" rIns="0" bIns="0" rtlCol="0"/>
            <a:lstStyle/>
            <a:p>
              <a:endParaRPr/>
            </a:p>
          </p:txBody>
        </p:sp>
        <p:sp>
          <p:nvSpPr>
            <p:cNvPr id="37" name="object 37"/>
            <p:cNvSpPr/>
            <p:nvPr/>
          </p:nvSpPr>
          <p:spPr>
            <a:xfrm>
              <a:off x="119700" y="750950"/>
              <a:ext cx="12072620" cy="15240"/>
            </a:xfrm>
            <a:custGeom>
              <a:avLst/>
              <a:gdLst/>
              <a:ahLst/>
              <a:cxnLst/>
              <a:rect l="l" t="t" r="r" b="b"/>
              <a:pathLst>
                <a:path w="12072620" h="15240">
                  <a:moveTo>
                    <a:pt x="0" y="15240"/>
                  </a:moveTo>
                  <a:lnTo>
                    <a:pt x="12072299" y="15240"/>
                  </a:lnTo>
                  <a:lnTo>
                    <a:pt x="12072299" y="0"/>
                  </a:lnTo>
                  <a:lnTo>
                    <a:pt x="0" y="0"/>
                  </a:lnTo>
                  <a:lnTo>
                    <a:pt x="0" y="15240"/>
                  </a:lnTo>
                  <a:close/>
                </a:path>
              </a:pathLst>
            </a:custGeom>
            <a:solidFill>
              <a:srgbClr val="232323"/>
            </a:solidFill>
          </p:spPr>
          <p:txBody>
            <a:bodyPr wrap="square" lIns="0" tIns="0" rIns="0" bIns="0" rtlCol="0"/>
            <a:lstStyle/>
            <a:p>
              <a:endParaRPr/>
            </a:p>
          </p:txBody>
        </p:sp>
        <p:sp>
          <p:nvSpPr>
            <p:cNvPr id="38" name="object 38"/>
            <p:cNvSpPr/>
            <p:nvPr/>
          </p:nvSpPr>
          <p:spPr>
            <a:xfrm>
              <a:off x="119700" y="710539"/>
              <a:ext cx="12072620" cy="48260"/>
            </a:xfrm>
            <a:custGeom>
              <a:avLst/>
              <a:gdLst/>
              <a:ahLst/>
              <a:cxnLst/>
              <a:rect l="l" t="t" r="r" b="b"/>
              <a:pathLst>
                <a:path w="12072620" h="48259">
                  <a:moveTo>
                    <a:pt x="12072299" y="0"/>
                  </a:moveTo>
                  <a:lnTo>
                    <a:pt x="0" y="0"/>
                  </a:lnTo>
                  <a:lnTo>
                    <a:pt x="0" y="48031"/>
                  </a:lnTo>
                </a:path>
              </a:pathLst>
            </a:custGeom>
            <a:ln w="15240">
              <a:solidFill>
                <a:srgbClr val="232323"/>
              </a:solidFill>
            </a:ln>
          </p:spPr>
          <p:txBody>
            <a:bodyPr wrap="square" lIns="0" tIns="0" rIns="0" bIns="0" rtlCol="0"/>
            <a:lstStyle/>
            <a:p>
              <a:endParaRPr/>
            </a:p>
          </p:txBody>
        </p:sp>
      </p:grpSp>
      <p:sp>
        <p:nvSpPr>
          <p:cNvPr id="39" name="object 39"/>
          <p:cNvSpPr txBox="1"/>
          <p:nvPr/>
        </p:nvSpPr>
        <p:spPr>
          <a:xfrm>
            <a:off x="1064768" y="799033"/>
            <a:ext cx="167004" cy="321242"/>
          </a:xfrm>
          <a:prstGeom prst="rect">
            <a:avLst/>
          </a:prstGeom>
        </p:spPr>
        <p:txBody>
          <a:bodyPr vert="horz" wrap="square" lIns="0" tIns="13335" rIns="0" bIns="0" rtlCol="0">
            <a:spAutoFit/>
          </a:bodyPr>
          <a:lstStyle/>
          <a:p>
            <a:pPr marL="12700">
              <a:lnSpc>
                <a:spcPct val="100000"/>
              </a:lnSpc>
              <a:spcBef>
                <a:spcPts val="105"/>
              </a:spcBef>
            </a:pPr>
            <a:r>
              <a:rPr lang="fr-FR" sz="2000" spc="-160" dirty="0">
                <a:solidFill>
                  <a:srgbClr val="FDFFFF"/>
                </a:solidFill>
                <a:latin typeface="Verdana"/>
                <a:cs typeface="Verdana"/>
              </a:rPr>
              <a:t>3</a:t>
            </a:r>
            <a:endParaRPr sz="2000" dirty="0">
              <a:latin typeface="Verdana"/>
              <a:cs typeface="Verdana"/>
            </a:endParaRPr>
          </a:p>
        </p:txBody>
      </p:sp>
      <p:sp>
        <p:nvSpPr>
          <p:cNvPr id="56" name="テキスト プレースホルダー 16"/>
          <p:cNvSpPr txBox="1">
            <a:spLocks/>
          </p:cNvSpPr>
          <p:nvPr/>
        </p:nvSpPr>
        <p:spPr>
          <a:xfrm>
            <a:off x="4828313" y="853789"/>
            <a:ext cx="6754087" cy="483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fr-FR" altLang="ja-JP" sz="3600" dirty="0">
              <a:latin typeface="Arabic Typesetting" panose="03020402040406030203" pitchFamily="66" charset="-78"/>
              <a:cs typeface="Arabic Typesetting" panose="03020402040406030203" pitchFamily="66" charset="-78"/>
            </a:endParaRPr>
          </a:p>
        </p:txBody>
      </p:sp>
      <p:sp>
        <p:nvSpPr>
          <p:cNvPr id="57" name="テキスト プレースホルダー 18"/>
          <p:cNvSpPr txBox="1">
            <a:spLocks/>
          </p:cNvSpPr>
          <p:nvPr/>
        </p:nvSpPr>
        <p:spPr>
          <a:xfrm>
            <a:off x="5190134" y="3061552"/>
            <a:ext cx="6395128" cy="7893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sz="3600" b="1" kern="0" dirty="0">
              <a:solidFill>
                <a:srgbClr val="FF0000"/>
              </a:solidFill>
            </a:endParaRPr>
          </a:p>
          <a:p>
            <a:pPr marL="0" lvl="0" indent="0">
              <a:buNone/>
            </a:pPr>
            <a:endParaRPr lang="fr-FR" sz="3600" b="1" kern="0" dirty="0">
              <a:solidFill>
                <a:srgbClr val="FF0000"/>
              </a:solidFill>
            </a:endParaRPr>
          </a:p>
          <a:p>
            <a:pPr marL="0" indent="0">
              <a:buNone/>
            </a:pPr>
            <a:endParaRPr kumimoji="1" lang="ja-JP" altLang="en-US" sz="3600" dirty="0">
              <a:latin typeface="Gill Sans MT" panose="020B0502020104020203" pitchFamily="34" charset="0"/>
            </a:endParaRPr>
          </a:p>
        </p:txBody>
      </p:sp>
      <p:sp>
        <p:nvSpPr>
          <p:cNvPr id="60" name="テキスト プレースホルダー 20"/>
          <p:cNvSpPr txBox="1">
            <a:spLocks/>
          </p:cNvSpPr>
          <p:nvPr/>
        </p:nvSpPr>
        <p:spPr>
          <a:xfrm>
            <a:off x="5705376" y="4509204"/>
            <a:ext cx="5596269" cy="8469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ja-JP" altLang="en-US" sz="3600" dirty="0">
              <a:latin typeface="Times New Roman" panose="02020603050405020304" pitchFamily="18" charset="0"/>
              <a:cs typeface="Times New Roman" panose="02020603050405020304" pitchFamily="18" charset="0"/>
            </a:endParaRPr>
          </a:p>
        </p:txBody>
      </p:sp>
      <p:sp>
        <p:nvSpPr>
          <p:cNvPr id="64" name="テキスト プレースホルダー 16"/>
          <p:cNvSpPr txBox="1">
            <a:spLocks/>
          </p:cNvSpPr>
          <p:nvPr/>
        </p:nvSpPr>
        <p:spPr>
          <a:xfrm>
            <a:off x="5613889" y="1922199"/>
            <a:ext cx="3471708" cy="5659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ltLang="ja-JP" sz="3600" b="1" dirty="0">
                <a:latin typeface="Arabic Typesetting" panose="03020402040406030203" pitchFamily="66" charset="-78"/>
                <a:cs typeface="Arabic Typesetting" panose="03020402040406030203" pitchFamily="66" charset="-78"/>
              </a:rPr>
              <a:t> </a:t>
            </a:r>
            <a:endParaRPr lang="ja-JP" altLang="en-US" sz="3600" b="1" dirty="0">
              <a:latin typeface="Arabic Typesetting" panose="03020402040406030203" pitchFamily="66" charset="-78"/>
              <a:cs typeface="Arabic Typesetting" panose="03020402040406030203" pitchFamily="66" charset="-78"/>
            </a:endParaRPr>
          </a:p>
        </p:txBody>
      </p:sp>
      <p:cxnSp>
        <p:nvCxnSpPr>
          <p:cNvPr id="65" name="Straight Connector 22"/>
          <p:cNvCxnSpPr>
            <a:cxnSpLocks/>
          </p:cNvCxnSpPr>
          <p:nvPr/>
        </p:nvCxnSpPr>
        <p:spPr>
          <a:xfrm flipV="1">
            <a:off x="-11809" y="776146"/>
            <a:ext cx="12203809" cy="915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7" name="object 11"/>
          <p:cNvGrpSpPr/>
          <p:nvPr/>
        </p:nvGrpSpPr>
        <p:grpSpPr>
          <a:xfrm>
            <a:off x="228601" y="0"/>
            <a:ext cx="2514600" cy="685800"/>
            <a:chOff x="4131564" y="0"/>
            <a:chExt cx="1892935" cy="685800"/>
          </a:xfrm>
          <a:solidFill>
            <a:schemeClr val="accent1">
              <a:lumMod val="20000"/>
              <a:lumOff val="80000"/>
            </a:schemeClr>
          </a:solidFill>
        </p:grpSpPr>
        <p:sp>
          <p:nvSpPr>
            <p:cNvPr id="68" name="object 12"/>
            <p:cNvSpPr/>
            <p:nvPr/>
          </p:nvSpPr>
          <p:spPr>
            <a:xfrm>
              <a:off x="4131564" y="0"/>
              <a:ext cx="1892935" cy="662940"/>
            </a:xfrm>
            <a:custGeom>
              <a:avLst/>
              <a:gdLst/>
              <a:ahLst/>
              <a:cxnLst/>
              <a:rect l="l" t="t" r="r" b="b"/>
              <a:pathLst>
                <a:path w="1892935" h="662940">
                  <a:moveTo>
                    <a:pt x="1782318" y="0"/>
                  </a:moveTo>
                  <a:lnTo>
                    <a:pt x="110489" y="0"/>
                  </a:lnTo>
                  <a:lnTo>
                    <a:pt x="67508" y="8691"/>
                  </a:lnTo>
                  <a:lnTo>
                    <a:pt x="32385" y="32384"/>
                  </a:lnTo>
                  <a:lnTo>
                    <a:pt x="8691" y="67508"/>
                  </a:lnTo>
                  <a:lnTo>
                    <a:pt x="0" y="110489"/>
                  </a:lnTo>
                  <a:lnTo>
                    <a:pt x="0" y="552449"/>
                  </a:lnTo>
                  <a:lnTo>
                    <a:pt x="8691" y="595431"/>
                  </a:lnTo>
                  <a:lnTo>
                    <a:pt x="32385" y="630554"/>
                  </a:lnTo>
                  <a:lnTo>
                    <a:pt x="67508" y="654248"/>
                  </a:lnTo>
                  <a:lnTo>
                    <a:pt x="110489" y="662939"/>
                  </a:lnTo>
                  <a:lnTo>
                    <a:pt x="1782318" y="662939"/>
                  </a:lnTo>
                  <a:lnTo>
                    <a:pt x="1825299" y="654248"/>
                  </a:lnTo>
                  <a:lnTo>
                    <a:pt x="1860423" y="630554"/>
                  </a:lnTo>
                  <a:lnTo>
                    <a:pt x="1884116" y="595431"/>
                  </a:lnTo>
                  <a:lnTo>
                    <a:pt x="1892808" y="552449"/>
                  </a:lnTo>
                  <a:lnTo>
                    <a:pt x="1892808" y="110489"/>
                  </a:lnTo>
                  <a:lnTo>
                    <a:pt x="1884116" y="67508"/>
                  </a:lnTo>
                  <a:lnTo>
                    <a:pt x="1860423" y="32385"/>
                  </a:lnTo>
                  <a:lnTo>
                    <a:pt x="1825299" y="8691"/>
                  </a:lnTo>
                  <a:lnTo>
                    <a:pt x="1782318" y="0"/>
                  </a:lnTo>
                  <a:close/>
                </a:path>
              </a:pathLst>
            </a:custGeom>
            <a:grpFill/>
          </p:spPr>
          <p:txBody>
            <a:bodyPr wrap="square" lIns="0" tIns="0" rIns="0" bIns="0" rtlCol="0"/>
            <a:lstStyle/>
            <a:p>
              <a:endParaRPr/>
            </a:p>
          </p:txBody>
        </p:sp>
        <p:sp>
          <p:nvSpPr>
            <p:cNvPr id="69" name="object 13"/>
            <p:cNvSpPr/>
            <p:nvPr/>
          </p:nvSpPr>
          <p:spPr>
            <a:xfrm>
              <a:off x="4131564" y="22860"/>
              <a:ext cx="1892935" cy="662940"/>
            </a:xfrm>
            <a:custGeom>
              <a:avLst/>
              <a:gdLst/>
              <a:ahLst/>
              <a:cxnLst/>
              <a:rect l="l" t="t" r="r" b="b"/>
              <a:pathLst>
                <a:path w="1892935" h="662940">
                  <a:moveTo>
                    <a:pt x="0" y="110489"/>
                  </a:moveTo>
                  <a:lnTo>
                    <a:pt x="8691" y="67508"/>
                  </a:lnTo>
                  <a:lnTo>
                    <a:pt x="32385" y="32384"/>
                  </a:lnTo>
                  <a:lnTo>
                    <a:pt x="67508" y="8691"/>
                  </a:lnTo>
                  <a:lnTo>
                    <a:pt x="110489" y="0"/>
                  </a:lnTo>
                  <a:lnTo>
                    <a:pt x="1782318" y="0"/>
                  </a:lnTo>
                  <a:lnTo>
                    <a:pt x="1825299" y="8691"/>
                  </a:lnTo>
                  <a:lnTo>
                    <a:pt x="1860423" y="32385"/>
                  </a:lnTo>
                  <a:lnTo>
                    <a:pt x="1884116" y="67508"/>
                  </a:lnTo>
                  <a:lnTo>
                    <a:pt x="1892808" y="110489"/>
                  </a:lnTo>
                  <a:lnTo>
                    <a:pt x="1892808" y="552449"/>
                  </a:lnTo>
                  <a:lnTo>
                    <a:pt x="1884116" y="595431"/>
                  </a:lnTo>
                  <a:lnTo>
                    <a:pt x="1860423" y="630554"/>
                  </a:lnTo>
                  <a:lnTo>
                    <a:pt x="1825299" y="654248"/>
                  </a:lnTo>
                  <a:lnTo>
                    <a:pt x="1782318" y="662939"/>
                  </a:lnTo>
                  <a:lnTo>
                    <a:pt x="110489" y="662939"/>
                  </a:lnTo>
                  <a:lnTo>
                    <a:pt x="67508" y="654248"/>
                  </a:lnTo>
                  <a:lnTo>
                    <a:pt x="32385" y="630554"/>
                  </a:lnTo>
                  <a:lnTo>
                    <a:pt x="8691" y="595431"/>
                  </a:lnTo>
                  <a:lnTo>
                    <a:pt x="0" y="552449"/>
                  </a:lnTo>
                  <a:lnTo>
                    <a:pt x="0" y="110489"/>
                  </a:lnTo>
                  <a:close/>
                </a:path>
              </a:pathLst>
            </a:custGeom>
            <a:grpFill/>
            <a:ln w="15239">
              <a:solidFill>
                <a:srgbClr val="232323"/>
              </a:solidFill>
            </a:ln>
          </p:spPr>
          <p:txBody>
            <a:bodyPr wrap="square" lIns="0" tIns="0" rIns="0" bIns="0" rtlCol="0"/>
            <a:lstStyle/>
            <a:p>
              <a:endParaRPr/>
            </a:p>
          </p:txBody>
        </p:sp>
      </p:grpSp>
      <p:grpSp>
        <p:nvGrpSpPr>
          <p:cNvPr id="70" name="object 17"/>
          <p:cNvGrpSpPr/>
          <p:nvPr/>
        </p:nvGrpSpPr>
        <p:grpSpPr>
          <a:xfrm>
            <a:off x="9822629" y="9135"/>
            <a:ext cx="2247884" cy="662940"/>
            <a:chOff x="10197084" y="0"/>
            <a:chExt cx="1995170" cy="662940"/>
          </a:xfrm>
        </p:grpSpPr>
        <p:sp>
          <p:nvSpPr>
            <p:cNvPr id="71" name="object 18"/>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72" name="object 19"/>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grpSp>
        <p:nvGrpSpPr>
          <p:cNvPr id="73" name="object 23"/>
          <p:cNvGrpSpPr/>
          <p:nvPr/>
        </p:nvGrpSpPr>
        <p:grpSpPr>
          <a:xfrm>
            <a:off x="5212968" y="13371"/>
            <a:ext cx="2091064" cy="662940"/>
            <a:chOff x="8132063" y="0"/>
            <a:chExt cx="1993900" cy="662940"/>
          </a:xfrm>
        </p:grpSpPr>
        <p:sp>
          <p:nvSpPr>
            <p:cNvPr id="74" name="object 24"/>
            <p:cNvSpPr/>
            <p:nvPr/>
          </p:nvSpPr>
          <p:spPr>
            <a:xfrm>
              <a:off x="8132063" y="0"/>
              <a:ext cx="1993900" cy="662940"/>
            </a:xfrm>
            <a:custGeom>
              <a:avLst/>
              <a:gdLst/>
              <a:ahLst/>
              <a:cxnLst/>
              <a:rect l="l" t="t" r="r" b="b"/>
              <a:pathLst>
                <a:path w="1993900" h="662940">
                  <a:moveTo>
                    <a:pt x="1882902" y="0"/>
                  </a:moveTo>
                  <a:lnTo>
                    <a:pt x="110489" y="0"/>
                  </a:lnTo>
                  <a:lnTo>
                    <a:pt x="67508" y="8691"/>
                  </a:lnTo>
                  <a:lnTo>
                    <a:pt x="32385" y="32384"/>
                  </a:lnTo>
                  <a:lnTo>
                    <a:pt x="8691" y="67508"/>
                  </a:lnTo>
                  <a:lnTo>
                    <a:pt x="0" y="110490"/>
                  </a:lnTo>
                  <a:lnTo>
                    <a:pt x="0" y="552450"/>
                  </a:lnTo>
                  <a:lnTo>
                    <a:pt x="8691" y="595431"/>
                  </a:lnTo>
                  <a:lnTo>
                    <a:pt x="32384" y="630555"/>
                  </a:lnTo>
                  <a:lnTo>
                    <a:pt x="67508" y="654248"/>
                  </a:lnTo>
                  <a:lnTo>
                    <a:pt x="110489" y="662939"/>
                  </a:lnTo>
                  <a:lnTo>
                    <a:pt x="1882902" y="662939"/>
                  </a:lnTo>
                  <a:lnTo>
                    <a:pt x="1925883" y="654248"/>
                  </a:lnTo>
                  <a:lnTo>
                    <a:pt x="1961006" y="630554"/>
                  </a:lnTo>
                  <a:lnTo>
                    <a:pt x="1984700" y="595431"/>
                  </a:lnTo>
                  <a:lnTo>
                    <a:pt x="1993391" y="552450"/>
                  </a:lnTo>
                  <a:lnTo>
                    <a:pt x="1993391" y="110490"/>
                  </a:lnTo>
                  <a:lnTo>
                    <a:pt x="1984700" y="67508"/>
                  </a:lnTo>
                  <a:lnTo>
                    <a:pt x="1961006" y="32385"/>
                  </a:lnTo>
                  <a:lnTo>
                    <a:pt x="1925883" y="8691"/>
                  </a:lnTo>
                  <a:lnTo>
                    <a:pt x="1882902" y="0"/>
                  </a:lnTo>
                  <a:close/>
                </a:path>
              </a:pathLst>
            </a:custGeom>
            <a:solidFill>
              <a:srgbClr val="CDDFE9"/>
            </a:solidFill>
          </p:spPr>
          <p:txBody>
            <a:bodyPr wrap="square" lIns="0" tIns="0" rIns="0" bIns="0" rtlCol="0"/>
            <a:lstStyle/>
            <a:p>
              <a:endParaRPr/>
            </a:p>
          </p:txBody>
        </p:sp>
        <p:sp>
          <p:nvSpPr>
            <p:cNvPr id="75" name="object 25"/>
            <p:cNvSpPr/>
            <p:nvPr/>
          </p:nvSpPr>
          <p:spPr>
            <a:xfrm>
              <a:off x="8132063" y="0"/>
              <a:ext cx="1993900" cy="662940"/>
            </a:xfrm>
            <a:custGeom>
              <a:avLst/>
              <a:gdLst/>
              <a:ahLst/>
              <a:cxnLst/>
              <a:rect l="l" t="t" r="r" b="b"/>
              <a:pathLst>
                <a:path w="1993900" h="662940">
                  <a:moveTo>
                    <a:pt x="0" y="110490"/>
                  </a:moveTo>
                  <a:lnTo>
                    <a:pt x="8691" y="67508"/>
                  </a:lnTo>
                  <a:lnTo>
                    <a:pt x="32385" y="32384"/>
                  </a:lnTo>
                  <a:lnTo>
                    <a:pt x="67508" y="8691"/>
                  </a:lnTo>
                  <a:lnTo>
                    <a:pt x="110489" y="0"/>
                  </a:lnTo>
                  <a:lnTo>
                    <a:pt x="1882902" y="0"/>
                  </a:lnTo>
                  <a:lnTo>
                    <a:pt x="1925883" y="8691"/>
                  </a:lnTo>
                  <a:lnTo>
                    <a:pt x="1961006" y="32385"/>
                  </a:lnTo>
                  <a:lnTo>
                    <a:pt x="1984700" y="67508"/>
                  </a:lnTo>
                  <a:lnTo>
                    <a:pt x="1993391" y="110490"/>
                  </a:lnTo>
                  <a:lnTo>
                    <a:pt x="1993391" y="552450"/>
                  </a:lnTo>
                  <a:lnTo>
                    <a:pt x="1984700" y="595431"/>
                  </a:lnTo>
                  <a:lnTo>
                    <a:pt x="1961006" y="630554"/>
                  </a:lnTo>
                  <a:lnTo>
                    <a:pt x="1925883" y="654248"/>
                  </a:lnTo>
                  <a:lnTo>
                    <a:pt x="1882902" y="662939"/>
                  </a:lnTo>
                  <a:lnTo>
                    <a:pt x="110489" y="662939"/>
                  </a:lnTo>
                  <a:lnTo>
                    <a:pt x="67508" y="654248"/>
                  </a:lnTo>
                  <a:lnTo>
                    <a:pt x="32384"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grpSp>
        <p:nvGrpSpPr>
          <p:cNvPr id="76" name="object 28"/>
          <p:cNvGrpSpPr/>
          <p:nvPr/>
        </p:nvGrpSpPr>
        <p:grpSpPr>
          <a:xfrm>
            <a:off x="-12807" y="-16490"/>
            <a:ext cx="12072620" cy="743331"/>
            <a:chOff x="119700" y="22859"/>
            <a:chExt cx="12072620" cy="743331"/>
          </a:xfrm>
        </p:grpSpPr>
        <p:sp>
          <p:nvSpPr>
            <p:cNvPr id="77" name="object 29"/>
            <p:cNvSpPr/>
            <p:nvPr/>
          </p:nvSpPr>
          <p:spPr>
            <a:xfrm>
              <a:off x="119700" y="710539"/>
              <a:ext cx="12072620" cy="48260"/>
            </a:xfrm>
            <a:custGeom>
              <a:avLst/>
              <a:gdLst/>
              <a:ahLst/>
              <a:cxnLst/>
              <a:rect l="l" t="t" r="r" b="b"/>
              <a:pathLst>
                <a:path w="12072620" h="48259">
                  <a:moveTo>
                    <a:pt x="0" y="48031"/>
                  </a:moveTo>
                  <a:lnTo>
                    <a:pt x="12072299" y="48031"/>
                  </a:lnTo>
                  <a:lnTo>
                    <a:pt x="12072299" y="0"/>
                  </a:lnTo>
                  <a:lnTo>
                    <a:pt x="0" y="0"/>
                  </a:lnTo>
                  <a:lnTo>
                    <a:pt x="0" y="48031"/>
                  </a:lnTo>
                  <a:close/>
                </a:path>
              </a:pathLst>
            </a:custGeom>
            <a:solidFill>
              <a:srgbClr val="255891"/>
            </a:solidFill>
          </p:spPr>
          <p:txBody>
            <a:bodyPr wrap="square" lIns="0" tIns="0" rIns="0" bIns="0" rtlCol="0"/>
            <a:lstStyle/>
            <a:p>
              <a:endParaRPr/>
            </a:p>
          </p:txBody>
        </p:sp>
        <p:sp>
          <p:nvSpPr>
            <p:cNvPr id="78" name="object 30"/>
            <p:cNvSpPr/>
            <p:nvPr/>
          </p:nvSpPr>
          <p:spPr>
            <a:xfrm>
              <a:off x="119700" y="750950"/>
              <a:ext cx="12072620" cy="15240"/>
            </a:xfrm>
            <a:custGeom>
              <a:avLst/>
              <a:gdLst/>
              <a:ahLst/>
              <a:cxnLst/>
              <a:rect l="l" t="t" r="r" b="b"/>
              <a:pathLst>
                <a:path w="12072620" h="15240">
                  <a:moveTo>
                    <a:pt x="0" y="15240"/>
                  </a:moveTo>
                  <a:lnTo>
                    <a:pt x="12072299" y="15240"/>
                  </a:lnTo>
                  <a:lnTo>
                    <a:pt x="12072299" y="0"/>
                  </a:lnTo>
                  <a:lnTo>
                    <a:pt x="0" y="0"/>
                  </a:lnTo>
                  <a:lnTo>
                    <a:pt x="0" y="15240"/>
                  </a:lnTo>
                  <a:close/>
                </a:path>
              </a:pathLst>
            </a:custGeom>
            <a:solidFill>
              <a:srgbClr val="232323"/>
            </a:solidFill>
          </p:spPr>
          <p:txBody>
            <a:bodyPr wrap="square" lIns="0" tIns="0" rIns="0" bIns="0" rtlCol="0"/>
            <a:lstStyle/>
            <a:p>
              <a:endParaRPr/>
            </a:p>
          </p:txBody>
        </p:sp>
        <p:sp>
          <p:nvSpPr>
            <p:cNvPr id="79" name="object 31"/>
            <p:cNvSpPr/>
            <p:nvPr/>
          </p:nvSpPr>
          <p:spPr>
            <a:xfrm>
              <a:off x="119700" y="710539"/>
              <a:ext cx="12072620" cy="48260"/>
            </a:xfrm>
            <a:custGeom>
              <a:avLst/>
              <a:gdLst/>
              <a:ahLst/>
              <a:cxnLst/>
              <a:rect l="l" t="t" r="r" b="b"/>
              <a:pathLst>
                <a:path w="12072620" h="48259">
                  <a:moveTo>
                    <a:pt x="12072299" y="0"/>
                  </a:moveTo>
                  <a:lnTo>
                    <a:pt x="0" y="0"/>
                  </a:lnTo>
                  <a:lnTo>
                    <a:pt x="0" y="48031"/>
                  </a:lnTo>
                </a:path>
              </a:pathLst>
            </a:custGeom>
            <a:ln w="15240">
              <a:solidFill>
                <a:srgbClr val="232323"/>
              </a:solidFill>
            </a:ln>
          </p:spPr>
          <p:txBody>
            <a:bodyPr wrap="square" lIns="0" tIns="0" rIns="0" bIns="0" rtlCol="0"/>
            <a:lstStyle/>
            <a:p>
              <a:endParaRPr/>
            </a:p>
          </p:txBody>
        </p:sp>
        <p:sp>
          <p:nvSpPr>
            <p:cNvPr id="80" name="object 33"/>
            <p:cNvSpPr/>
            <p:nvPr/>
          </p:nvSpPr>
          <p:spPr>
            <a:xfrm>
              <a:off x="2942691" y="22859"/>
              <a:ext cx="2294218" cy="662940"/>
            </a:xfrm>
            <a:custGeom>
              <a:avLst/>
              <a:gdLst/>
              <a:ahLst/>
              <a:cxnLst/>
              <a:rect l="l" t="t" r="r" b="b"/>
              <a:pathLst>
                <a:path w="1859279" h="662940">
                  <a:moveTo>
                    <a:pt x="0" y="110490"/>
                  </a:moveTo>
                  <a:lnTo>
                    <a:pt x="8691" y="67508"/>
                  </a:lnTo>
                  <a:lnTo>
                    <a:pt x="32384" y="32384"/>
                  </a:lnTo>
                  <a:lnTo>
                    <a:pt x="67508" y="8691"/>
                  </a:lnTo>
                  <a:lnTo>
                    <a:pt x="110490" y="0"/>
                  </a:lnTo>
                  <a:lnTo>
                    <a:pt x="1748789" y="0"/>
                  </a:lnTo>
                  <a:lnTo>
                    <a:pt x="1791771" y="8691"/>
                  </a:lnTo>
                  <a:lnTo>
                    <a:pt x="1826895" y="32385"/>
                  </a:lnTo>
                  <a:lnTo>
                    <a:pt x="1850588" y="67508"/>
                  </a:lnTo>
                  <a:lnTo>
                    <a:pt x="1859280" y="110490"/>
                  </a:lnTo>
                  <a:lnTo>
                    <a:pt x="1859280" y="552450"/>
                  </a:lnTo>
                  <a:lnTo>
                    <a:pt x="1850588" y="595431"/>
                  </a:lnTo>
                  <a:lnTo>
                    <a:pt x="1826895" y="630554"/>
                  </a:lnTo>
                  <a:lnTo>
                    <a:pt x="1791771" y="654248"/>
                  </a:lnTo>
                  <a:lnTo>
                    <a:pt x="1748789" y="662939"/>
                  </a:lnTo>
                  <a:lnTo>
                    <a:pt x="110490" y="662939"/>
                  </a:lnTo>
                  <a:lnTo>
                    <a:pt x="67508" y="654248"/>
                  </a:lnTo>
                  <a:lnTo>
                    <a:pt x="32385" y="630555"/>
                  </a:lnTo>
                  <a:lnTo>
                    <a:pt x="8691" y="595431"/>
                  </a:lnTo>
                  <a:lnTo>
                    <a:pt x="0" y="552450"/>
                  </a:lnTo>
                  <a:lnTo>
                    <a:pt x="0" y="110490"/>
                  </a:lnTo>
                  <a:close/>
                </a:path>
              </a:pathLst>
            </a:custGeom>
            <a:solidFill>
              <a:srgbClr val="CCFFFF"/>
            </a:solidFill>
            <a:ln w="15240">
              <a:solidFill>
                <a:srgbClr val="232323"/>
              </a:solidFill>
            </a:ln>
          </p:spPr>
          <p:txBody>
            <a:bodyPr wrap="square" lIns="0" tIns="0" rIns="0" bIns="0" rtlCol="0"/>
            <a:lstStyle/>
            <a:p>
              <a:endParaRPr dirty="0">
                <a:solidFill>
                  <a:srgbClr val="CCFFFF"/>
                </a:solidFill>
              </a:endParaRPr>
            </a:p>
          </p:txBody>
        </p:sp>
      </p:grpSp>
      <p:sp>
        <p:nvSpPr>
          <p:cNvPr id="81" name="ZoneTexte 80"/>
          <p:cNvSpPr txBox="1"/>
          <p:nvPr/>
        </p:nvSpPr>
        <p:spPr>
          <a:xfrm>
            <a:off x="164037" y="125128"/>
            <a:ext cx="2670263"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Introduction Générale</a:t>
            </a:r>
          </a:p>
        </p:txBody>
      </p:sp>
      <p:sp>
        <p:nvSpPr>
          <p:cNvPr id="82" name="ZoneTexte 81"/>
          <p:cNvSpPr txBox="1"/>
          <p:nvPr/>
        </p:nvSpPr>
        <p:spPr>
          <a:xfrm>
            <a:off x="2767037" y="72212"/>
            <a:ext cx="2253244"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CPP</a:t>
            </a:r>
            <a:endParaRPr lang="fr-FR" sz="2400" b="1" dirty="0"/>
          </a:p>
        </p:txBody>
      </p:sp>
      <p:sp>
        <p:nvSpPr>
          <p:cNvPr id="83" name="ZoneTexte 82"/>
          <p:cNvSpPr txBox="1"/>
          <p:nvPr/>
        </p:nvSpPr>
        <p:spPr>
          <a:xfrm>
            <a:off x="10009327" y="142717"/>
            <a:ext cx="1773811"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Conclusion</a:t>
            </a:r>
          </a:p>
        </p:txBody>
      </p:sp>
      <p:sp>
        <p:nvSpPr>
          <p:cNvPr id="84" name="ZoneTexte 83"/>
          <p:cNvSpPr txBox="1"/>
          <p:nvPr/>
        </p:nvSpPr>
        <p:spPr>
          <a:xfrm>
            <a:off x="5088539" y="130168"/>
            <a:ext cx="2397718"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Monopole</a:t>
            </a:r>
          </a:p>
        </p:txBody>
      </p:sp>
      <p:grpSp>
        <p:nvGrpSpPr>
          <p:cNvPr id="58" name="object 17">
            <a:extLst>
              <a:ext uri="{FF2B5EF4-FFF2-40B4-BE49-F238E27FC236}">
                <a16:creationId xmlns:a16="http://schemas.microsoft.com/office/drawing/2014/main" id="{979558EC-D734-41FE-979F-8DC56C0D10F7}"/>
              </a:ext>
            </a:extLst>
          </p:cNvPr>
          <p:cNvGrpSpPr/>
          <p:nvPr/>
        </p:nvGrpSpPr>
        <p:grpSpPr>
          <a:xfrm>
            <a:off x="7459696" y="6283"/>
            <a:ext cx="2247884" cy="662940"/>
            <a:chOff x="10197084" y="0"/>
            <a:chExt cx="1995170" cy="662940"/>
          </a:xfrm>
        </p:grpSpPr>
        <p:sp>
          <p:nvSpPr>
            <p:cNvPr id="59" name="object 18">
              <a:extLst>
                <a:ext uri="{FF2B5EF4-FFF2-40B4-BE49-F238E27FC236}">
                  <a16:creationId xmlns:a16="http://schemas.microsoft.com/office/drawing/2014/main" id="{FF496B4D-4088-4BB2-B068-8A7740E12DFB}"/>
                </a:ext>
              </a:extLst>
            </p:cNvPr>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61" name="object 19">
              <a:extLst>
                <a:ext uri="{FF2B5EF4-FFF2-40B4-BE49-F238E27FC236}">
                  <a16:creationId xmlns:a16="http://schemas.microsoft.com/office/drawing/2014/main" id="{6F5E732C-C129-42DC-8D21-2971ED4F8F78}"/>
                </a:ext>
              </a:extLst>
            </p:cNvPr>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sp>
        <p:nvSpPr>
          <p:cNvPr id="62" name="ZoneTexte 61">
            <a:extLst>
              <a:ext uri="{FF2B5EF4-FFF2-40B4-BE49-F238E27FC236}">
                <a16:creationId xmlns:a16="http://schemas.microsoft.com/office/drawing/2014/main" id="{A3C94DF4-CD0D-48BA-A995-80B2A3E3D5E8}"/>
              </a:ext>
            </a:extLst>
          </p:cNvPr>
          <p:cNvSpPr txBox="1"/>
          <p:nvPr/>
        </p:nvSpPr>
        <p:spPr>
          <a:xfrm>
            <a:off x="7614619" y="155373"/>
            <a:ext cx="1964599"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La comparaison</a:t>
            </a:r>
          </a:p>
        </p:txBody>
      </p:sp>
      <p:sp>
        <p:nvSpPr>
          <p:cNvPr id="7" name="TextBox 6">
            <a:extLst>
              <a:ext uri="{FF2B5EF4-FFF2-40B4-BE49-F238E27FC236}">
                <a16:creationId xmlns:a16="http://schemas.microsoft.com/office/drawing/2014/main" id="{75C920CB-EC03-5070-802E-B8125CFD61BA}"/>
              </a:ext>
            </a:extLst>
          </p:cNvPr>
          <p:cNvSpPr txBox="1"/>
          <p:nvPr/>
        </p:nvSpPr>
        <p:spPr>
          <a:xfrm>
            <a:off x="1772107" y="841152"/>
            <a:ext cx="6112412" cy="461665"/>
          </a:xfrm>
          <a:prstGeom prst="rect">
            <a:avLst/>
          </a:prstGeom>
          <a:noFill/>
        </p:spPr>
        <p:txBody>
          <a:bodyPr wrap="square">
            <a:spAutoFit/>
          </a:bodyPr>
          <a:lstStyle/>
          <a:p>
            <a:r>
              <a:rPr lang="fr-FR" sz="2400" dirty="0">
                <a:solidFill>
                  <a:schemeClr val="accent5">
                    <a:lumMod val="50000"/>
                  </a:schemeClr>
                </a:solidFill>
              </a:rPr>
              <a:t>Définition de marché CPP</a:t>
            </a:r>
          </a:p>
        </p:txBody>
      </p:sp>
      <p:sp>
        <p:nvSpPr>
          <p:cNvPr id="8" name="TextBox 7">
            <a:extLst>
              <a:ext uri="{FF2B5EF4-FFF2-40B4-BE49-F238E27FC236}">
                <a16:creationId xmlns:a16="http://schemas.microsoft.com/office/drawing/2014/main" id="{47CF07C9-F47E-430E-7DF7-645460796B55}"/>
              </a:ext>
            </a:extLst>
          </p:cNvPr>
          <p:cNvSpPr txBox="1"/>
          <p:nvPr/>
        </p:nvSpPr>
        <p:spPr>
          <a:xfrm>
            <a:off x="1905000" y="2057400"/>
            <a:ext cx="9067800" cy="1600438"/>
          </a:xfrm>
          <a:prstGeom prst="rect">
            <a:avLst/>
          </a:prstGeom>
          <a:noFill/>
        </p:spPr>
        <p:txBody>
          <a:bodyPr wrap="square" rtlCol="0">
            <a:spAutoFit/>
          </a:bodyPr>
          <a:lstStyle/>
          <a:p>
            <a:pPr algn="just">
              <a:buFontTx/>
              <a:buNone/>
            </a:pPr>
            <a:r>
              <a:rPr lang="fr-FR" sz="2000" dirty="0">
                <a:latin typeface="Garamond" pitchFamily="18" charset="0"/>
              </a:rPr>
              <a:t>       Selon la théorie N-C, le marché de référence est dit marché de concurrence pure et parfaite.</a:t>
            </a:r>
          </a:p>
          <a:p>
            <a:pPr algn="just">
              <a:buFontTx/>
              <a:buNone/>
            </a:pPr>
            <a:r>
              <a:rPr lang="fr-FR" sz="2000" dirty="0">
                <a:latin typeface="Garamond" pitchFamily="18" charset="0"/>
              </a:rPr>
              <a:t>       Toute autre forme de marché est dit « de concurrence imparfaite »</a:t>
            </a:r>
          </a:p>
          <a:p>
            <a:pPr algn="just">
              <a:buFontTx/>
              <a:buNone/>
            </a:pPr>
            <a:r>
              <a:rPr lang="fr-FR" sz="2000" dirty="0">
                <a:latin typeface="Garamond" pitchFamily="18" charset="0"/>
              </a:rPr>
              <a:t>Il se définit par des caractéristiques spécifiques.</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1+#ppt_w/2"/>
                                          </p:val>
                                        </p:tav>
                                        <p:tav tm="100000">
                                          <p:val>
                                            <p:strVal val="#ppt_x"/>
                                          </p:val>
                                        </p:tav>
                                      </p:tavLst>
                                    </p:anim>
                                    <p:anim calcmode="lin" valueType="num">
                                      <p:cBhvr additive="base">
                                        <p:cTn id="12" dur="500" fill="hold"/>
                                        <p:tgtEl>
                                          <p:spTgt spid="6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0"/>
                                  </p:stCondLst>
                                  <p:endCondLst>
                                    <p:cond evt="begin" delay="0">
                                      <p:tn val="13"/>
                                    </p:cond>
                                  </p:end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1+#ppt_w/2"/>
                                          </p:val>
                                        </p:tav>
                                        <p:tav tm="100000">
                                          <p:val>
                                            <p:strVal val="#ppt_x"/>
                                          </p:val>
                                        </p:tav>
                                      </p:tavLst>
                                    </p:anim>
                                    <p:anim calcmode="lin" valueType="num">
                                      <p:cBhvr additive="base">
                                        <p:cTn id="16" dur="500" fill="hold"/>
                                        <p:tgtEl>
                                          <p:spTgt spid="5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nodePh="1">
                                  <p:stCondLst>
                                    <p:cond delay="0"/>
                                  </p:stCondLst>
                                  <p:endCondLst>
                                    <p:cond evt="begin" delay="0">
                                      <p:tn val="17"/>
                                    </p:cond>
                                  </p:end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1+#ppt_w/2"/>
                                          </p:val>
                                        </p:tav>
                                        <p:tav tm="100000">
                                          <p:val>
                                            <p:strVal val="#ppt_x"/>
                                          </p:val>
                                        </p:tav>
                                      </p:tavLst>
                                    </p:anim>
                                    <p:anim calcmode="lin" valueType="num">
                                      <p:cBhvr additive="base">
                                        <p:cTn id="20"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tmplLst>
          <p:tmpl>
            <p:tnLst>
              <p:par>
                <p:cTn presetID="2" presetClass="entr" presetSubtype="2" decel="10000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p:tmplLst>
          <p:tmpl>
            <p:tnLst>
              <p:par>
                <p:cTn presetID="2" presetClass="entr" presetSubtype="2" decel="10000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60" grpId="0">
        <p:tmplLst>
          <p:tmpl>
            <p:tnLst>
              <p:par>
                <p:cTn presetID="2" presetClass="entr" presetSubtype="2" decel="10000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4" grpId="0">
        <p:tmplLst>
          <p:tmpl>
            <p:tnLst>
              <p:par>
                <p:cTn presetID="2" presetClass="entr" presetSubtype="2"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35"/>
          <p:cNvGrpSpPr/>
          <p:nvPr/>
        </p:nvGrpSpPr>
        <p:grpSpPr>
          <a:xfrm>
            <a:off x="112082" y="702919"/>
            <a:ext cx="12087860" cy="63500"/>
            <a:chOff x="112080" y="702919"/>
            <a:chExt cx="12087860" cy="63500"/>
          </a:xfrm>
        </p:grpSpPr>
        <p:sp>
          <p:nvSpPr>
            <p:cNvPr id="36" name="object 36"/>
            <p:cNvSpPr/>
            <p:nvPr/>
          </p:nvSpPr>
          <p:spPr>
            <a:xfrm>
              <a:off x="119700" y="710539"/>
              <a:ext cx="12072620" cy="48260"/>
            </a:xfrm>
            <a:custGeom>
              <a:avLst/>
              <a:gdLst/>
              <a:ahLst/>
              <a:cxnLst/>
              <a:rect l="l" t="t" r="r" b="b"/>
              <a:pathLst>
                <a:path w="12072620" h="48259">
                  <a:moveTo>
                    <a:pt x="0" y="48031"/>
                  </a:moveTo>
                  <a:lnTo>
                    <a:pt x="12072299" y="48031"/>
                  </a:lnTo>
                  <a:lnTo>
                    <a:pt x="12072299" y="0"/>
                  </a:lnTo>
                  <a:lnTo>
                    <a:pt x="0" y="0"/>
                  </a:lnTo>
                  <a:lnTo>
                    <a:pt x="0" y="48031"/>
                  </a:lnTo>
                  <a:close/>
                </a:path>
              </a:pathLst>
            </a:custGeom>
            <a:solidFill>
              <a:srgbClr val="255891"/>
            </a:solidFill>
          </p:spPr>
          <p:txBody>
            <a:bodyPr wrap="square" lIns="0" tIns="0" rIns="0" bIns="0" rtlCol="0"/>
            <a:lstStyle/>
            <a:p>
              <a:endParaRPr/>
            </a:p>
          </p:txBody>
        </p:sp>
        <p:sp>
          <p:nvSpPr>
            <p:cNvPr id="37" name="object 37"/>
            <p:cNvSpPr/>
            <p:nvPr/>
          </p:nvSpPr>
          <p:spPr>
            <a:xfrm>
              <a:off x="119700" y="750950"/>
              <a:ext cx="12072620" cy="15240"/>
            </a:xfrm>
            <a:custGeom>
              <a:avLst/>
              <a:gdLst/>
              <a:ahLst/>
              <a:cxnLst/>
              <a:rect l="l" t="t" r="r" b="b"/>
              <a:pathLst>
                <a:path w="12072620" h="15240">
                  <a:moveTo>
                    <a:pt x="0" y="15240"/>
                  </a:moveTo>
                  <a:lnTo>
                    <a:pt x="12072299" y="15240"/>
                  </a:lnTo>
                  <a:lnTo>
                    <a:pt x="12072299" y="0"/>
                  </a:lnTo>
                  <a:lnTo>
                    <a:pt x="0" y="0"/>
                  </a:lnTo>
                  <a:lnTo>
                    <a:pt x="0" y="15240"/>
                  </a:lnTo>
                  <a:close/>
                </a:path>
              </a:pathLst>
            </a:custGeom>
            <a:solidFill>
              <a:srgbClr val="232323"/>
            </a:solidFill>
          </p:spPr>
          <p:txBody>
            <a:bodyPr wrap="square" lIns="0" tIns="0" rIns="0" bIns="0" rtlCol="0"/>
            <a:lstStyle/>
            <a:p>
              <a:endParaRPr/>
            </a:p>
          </p:txBody>
        </p:sp>
        <p:sp>
          <p:nvSpPr>
            <p:cNvPr id="38" name="object 38"/>
            <p:cNvSpPr/>
            <p:nvPr/>
          </p:nvSpPr>
          <p:spPr>
            <a:xfrm>
              <a:off x="119700" y="710539"/>
              <a:ext cx="12072620" cy="48260"/>
            </a:xfrm>
            <a:custGeom>
              <a:avLst/>
              <a:gdLst/>
              <a:ahLst/>
              <a:cxnLst/>
              <a:rect l="l" t="t" r="r" b="b"/>
              <a:pathLst>
                <a:path w="12072620" h="48259">
                  <a:moveTo>
                    <a:pt x="12072299" y="0"/>
                  </a:moveTo>
                  <a:lnTo>
                    <a:pt x="0" y="0"/>
                  </a:lnTo>
                  <a:lnTo>
                    <a:pt x="0" y="48031"/>
                  </a:lnTo>
                </a:path>
              </a:pathLst>
            </a:custGeom>
            <a:ln w="15240">
              <a:solidFill>
                <a:srgbClr val="232323"/>
              </a:solidFill>
            </a:ln>
          </p:spPr>
          <p:txBody>
            <a:bodyPr wrap="square" lIns="0" tIns="0" rIns="0" bIns="0" rtlCol="0"/>
            <a:lstStyle/>
            <a:p>
              <a:endParaRPr/>
            </a:p>
          </p:txBody>
        </p:sp>
      </p:grpSp>
      <p:sp>
        <p:nvSpPr>
          <p:cNvPr id="39" name="object 39"/>
          <p:cNvSpPr txBox="1"/>
          <p:nvPr/>
        </p:nvSpPr>
        <p:spPr>
          <a:xfrm>
            <a:off x="1064768" y="799033"/>
            <a:ext cx="167004" cy="321242"/>
          </a:xfrm>
          <a:prstGeom prst="rect">
            <a:avLst/>
          </a:prstGeom>
        </p:spPr>
        <p:txBody>
          <a:bodyPr vert="horz" wrap="square" lIns="0" tIns="13335" rIns="0" bIns="0" rtlCol="0">
            <a:spAutoFit/>
          </a:bodyPr>
          <a:lstStyle/>
          <a:p>
            <a:pPr marL="12700">
              <a:lnSpc>
                <a:spcPct val="100000"/>
              </a:lnSpc>
              <a:spcBef>
                <a:spcPts val="105"/>
              </a:spcBef>
            </a:pPr>
            <a:r>
              <a:rPr lang="fr-FR" sz="2000" spc="-160" dirty="0">
                <a:solidFill>
                  <a:srgbClr val="FDFFFF"/>
                </a:solidFill>
                <a:latin typeface="Verdana"/>
                <a:cs typeface="Verdana"/>
              </a:rPr>
              <a:t>4</a:t>
            </a:r>
            <a:endParaRPr sz="2000" dirty="0">
              <a:latin typeface="Verdana"/>
              <a:cs typeface="Verdana"/>
            </a:endParaRPr>
          </a:p>
        </p:txBody>
      </p:sp>
      <p:sp>
        <p:nvSpPr>
          <p:cNvPr id="56" name="テキスト プレースホルダー 16"/>
          <p:cNvSpPr txBox="1">
            <a:spLocks/>
          </p:cNvSpPr>
          <p:nvPr/>
        </p:nvSpPr>
        <p:spPr>
          <a:xfrm>
            <a:off x="4828313" y="853789"/>
            <a:ext cx="6754087" cy="483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fr-FR" altLang="ja-JP" sz="3600" dirty="0">
              <a:latin typeface="Arabic Typesetting" panose="03020402040406030203" pitchFamily="66" charset="-78"/>
              <a:cs typeface="Arabic Typesetting" panose="03020402040406030203" pitchFamily="66" charset="-78"/>
            </a:endParaRPr>
          </a:p>
        </p:txBody>
      </p:sp>
      <p:sp>
        <p:nvSpPr>
          <p:cNvPr id="57" name="テキスト プレースホルダー 18"/>
          <p:cNvSpPr txBox="1">
            <a:spLocks/>
          </p:cNvSpPr>
          <p:nvPr/>
        </p:nvSpPr>
        <p:spPr>
          <a:xfrm>
            <a:off x="5190134" y="3061552"/>
            <a:ext cx="6395128" cy="7893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sz="3600" b="1" kern="0" dirty="0">
              <a:solidFill>
                <a:srgbClr val="FF0000"/>
              </a:solidFill>
            </a:endParaRPr>
          </a:p>
          <a:p>
            <a:pPr marL="0" lvl="0" indent="0">
              <a:buNone/>
            </a:pPr>
            <a:endParaRPr lang="fr-FR" sz="3600" b="1" kern="0" dirty="0">
              <a:solidFill>
                <a:srgbClr val="FF0000"/>
              </a:solidFill>
            </a:endParaRPr>
          </a:p>
          <a:p>
            <a:pPr marL="0" indent="0">
              <a:buNone/>
            </a:pPr>
            <a:endParaRPr kumimoji="1" lang="ja-JP" altLang="en-US" sz="3600" dirty="0">
              <a:latin typeface="Gill Sans MT" panose="020B0502020104020203" pitchFamily="34" charset="0"/>
            </a:endParaRPr>
          </a:p>
        </p:txBody>
      </p:sp>
      <p:sp>
        <p:nvSpPr>
          <p:cNvPr id="60" name="テキスト プレースホルダー 20"/>
          <p:cNvSpPr txBox="1">
            <a:spLocks/>
          </p:cNvSpPr>
          <p:nvPr/>
        </p:nvSpPr>
        <p:spPr>
          <a:xfrm>
            <a:off x="5705376" y="4509204"/>
            <a:ext cx="5596269" cy="8469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ja-JP" altLang="en-US" sz="3600" dirty="0">
              <a:latin typeface="Times New Roman" panose="02020603050405020304" pitchFamily="18" charset="0"/>
              <a:cs typeface="Times New Roman" panose="02020603050405020304" pitchFamily="18" charset="0"/>
            </a:endParaRPr>
          </a:p>
        </p:txBody>
      </p:sp>
      <p:sp>
        <p:nvSpPr>
          <p:cNvPr id="64" name="テキスト プレースホルダー 16"/>
          <p:cNvSpPr txBox="1">
            <a:spLocks/>
          </p:cNvSpPr>
          <p:nvPr/>
        </p:nvSpPr>
        <p:spPr>
          <a:xfrm>
            <a:off x="5613889" y="1922199"/>
            <a:ext cx="3471708" cy="5659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ltLang="ja-JP" sz="3600" b="1" dirty="0">
                <a:latin typeface="Arabic Typesetting" panose="03020402040406030203" pitchFamily="66" charset="-78"/>
                <a:cs typeface="Arabic Typesetting" panose="03020402040406030203" pitchFamily="66" charset="-78"/>
              </a:rPr>
              <a:t> </a:t>
            </a:r>
            <a:endParaRPr lang="ja-JP" altLang="en-US" sz="3600" b="1" dirty="0">
              <a:latin typeface="Arabic Typesetting" panose="03020402040406030203" pitchFamily="66" charset="-78"/>
              <a:cs typeface="Arabic Typesetting" panose="03020402040406030203" pitchFamily="66" charset="-78"/>
            </a:endParaRPr>
          </a:p>
        </p:txBody>
      </p:sp>
      <p:cxnSp>
        <p:nvCxnSpPr>
          <p:cNvPr id="65" name="Straight Connector 22"/>
          <p:cNvCxnSpPr>
            <a:cxnSpLocks/>
          </p:cNvCxnSpPr>
          <p:nvPr/>
        </p:nvCxnSpPr>
        <p:spPr>
          <a:xfrm flipV="1">
            <a:off x="-11809" y="776146"/>
            <a:ext cx="12203809" cy="915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7" name="object 11"/>
          <p:cNvGrpSpPr/>
          <p:nvPr/>
        </p:nvGrpSpPr>
        <p:grpSpPr>
          <a:xfrm>
            <a:off x="228601" y="0"/>
            <a:ext cx="2514600" cy="685800"/>
            <a:chOff x="4131564" y="0"/>
            <a:chExt cx="1892935" cy="685800"/>
          </a:xfrm>
          <a:solidFill>
            <a:schemeClr val="accent1">
              <a:lumMod val="20000"/>
              <a:lumOff val="80000"/>
            </a:schemeClr>
          </a:solidFill>
        </p:grpSpPr>
        <p:sp>
          <p:nvSpPr>
            <p:cNvPr id="68" name="object 12"/>
            <p:cNvSpPr/>
            <p:nvPr/>
          </p:nvSpPr>
          <p:spPr>
            <a:xfrm>
              <a:off x="4131564" y="0"/>
              <a:ext cx="1892935" cy="662940"/>
            </a:xfrm>
            <a:custGeom>
              <a:avLst/>
              <a:gdLst/>
              <a:ahLst/>
              <a:cxnLst/>
              <a:rect l="l" t="t" r="r" b="b"/>
              <a:pathLst>
                <a:path w="1892935" h="662940">
                  <a:moveTo>
                    <a:pt x="1782318" y="0"/>
                  </a:moveTo>
                  <a:lnTo>
                    <a:pt x="110489" y="0"/>
                  </a:lnTo>
                  <a:lnTo>
                    <a:pt x="67508" y="8691"/>
                  </a:lnTo>
                  <a:lnTo>
                    <a:pt x="32385" y="32384"/>
                  </a:lnTo>
                  <a:lnTo>
                    <a:pt x="8691" y="67508"/>
                  </a:lnTo>
                  <a:lnTo>
                    <a:pt x="0" y="110489"/>
                  </a:lnTo>
                  <a:lnTo>
                    <a:pt x="0" y="552449"/>
                  </a:lnTo>
                  <a:lnTo>
                    <a:pt x="8691" y="595431"/>
                  </a:lnTo>
                  <a:lnTo>
                    <a:pt x="32385" y="630554"/>
                  </a:lnTo>
                  <a:lnTo>
                    <a:pt x="67508" y="654248"/>
                  </a:lnTo>
                  <a:lnTo>
                    <a:pt x="110489" y="662939"/>
                  </a:lnTo>
                  <a:lnTo>
                    <a:pt x="1782318" y="662939"/>
                  </a:lnTo>
                  <a:lnTo>
                    <a:pt x="1825299" y="654248"/>
                  </a:lnTo>
                  <a:lnTo>
                    <a:pt x="1860423" y="630554"/>
                  </a:lnTo>
                  <a:lnTo>
                    <a:pt x="1884116" y="595431"/>
                  </a:lnTo>
                  <a:lnTo>
                    <a:pt x="1892808" y="552449"/>
                  </a:lnTo>
                  <a:lnTo>
                    <a:pt x="1892808" y="110489"/>
                  </a:lnTo>
                  <a:lnTo>
                    <a:pt x="1884116" y="67508"/>
                  </a:lnTo>
                  <a:lnTo>
                    <a:pt x="1860423" y="32385"/>
                  </a:lnTo>
                  <a:lnTo>
                    <a:pt x="1825299" y="8691"/>
                  </a:lnTo>
                  <a:lnTo>
                    <a:pt x="1782318" y="0"/>
                  </a:lnTo>
                  <a:close/>
                </a:path>
              </a:pathLst>
            </a:custGeom>
            <a:grpFill/>
          </p:spPr>
          <p:txBody>
            <a:bodyPr wrap="square" lIns="0" tIns="0" rIns="0" bIns="0" rtlCol="0"/>
            <a:lstStyle/>
            <a:p>
              <a:endParaRPr/>
            </a:p>
          </p:txBody>
        </p:sp>
        <p:sp>
          <p:nvSpPr>
            <p:cNvPr id="69" name="object 13"/>
            <p:cNvSpPr/>
            <p:nvPr/>
          </p:nvSpPr>
          <p:spPr>
            <a:xfrm>
              <a:off x="4131564" y="22860"/>
              <a:ext cx="1892935" cy="662940"/>
            </a:xfrm>
            <a:custGeom>
              <a:avLst/>
              <a:gdLst/>
              <a:ahLst/>
              <a:cxnLst/>
              <a:rect l="l" t="t" r="r" b="b"/>
              <a:pathLst>
                <a:path w="1892935" h="662940">
                  <a:moveTo>
                    <a:pt x="0" y="110489"/>
                  </a:moveTo>
                  <a:lnTo>
                    <a:pt x="8691" y="67508"/>
                  </a:lnTo>
                  <a:lnTo>
                    <a:pt x="32385" y="32384"/>
                  </a:lnTo>
                  <a:lnTo>
                    <a:pt x="67508" y="8691"/>
                  </a:lnTo>
                  <a:lnTo>
                    <a:pt x="110489" y="0"/>
                  </a:lnTo>
                  <a:lnTo>
                    <a:pt x="1782318" y="0"/>
                  </a:lnTo>
                  <a:lnTo>
                    <a:pt x="1825299" y="8691"/>
                  </a:lnTo>
                  <a:lnTo>
                    <a:pt x="1860423" y="32385"/>
                  </a:lnTo>
                  <a:lnTo>
                    <a:pt x="1884116" y="67508"/>
                  </a:lnTo>
                  <a:lnTo>
                    <a:pt x="1892808" y="110489"/>
                  </a:lnTo>
                  <a:lnTo>
                    <a:pt x="1892808" y="552449"/>
                  </a:lnTo>
                  <a:lnTo>
                    <a:pt x="1884116" y="595431"/>
                  </a:lnTo>
                  <a:lnTo>
                    <a:pt x="1860423" y="630554"/>
                  </a:lnTo>
                  <a:lnTo>
                    <a:pt x="1825299" y="654248"/>
                  </a:lnTo>
                  <a:lnTo>
                    <a:pt x="1782318" y="662939"/>
                  </a:lnTo>
                  <a:lnTo>
                    <a:pt x="110489" y="662939"/>
                  </a:lnTo>
                  <a:lnTo>
                    <a:pt x="67508" y="654248"/>
                  </a:lnTo>
                  <a:lnTo>
                    <a:pt x="32385" y="630554"/>
                  </a:lnTo>
                  <a:lnTo>
                    <a:pt x="8691" y="595431"/>
                  </a:lnTo>
                  <a:lnTo>
                    <a:pt x="0" y="552449"/>
                  </a:lnTo>
                  <a:lnTo>
                    <a:pt x="0" y="110489"/>
                  </a:lnTo>
                  <a:close/>
                </a:path>
              </a:pathLst>
            </a:custGeom>
            <a:grpFill/>
            <a:ln w="15239">
              <a:solidFill>
                <a:srgbClr val="232323"/>
              </a:solidFill>
            </a:ln>
          </p:spPr>
          <p:txBody>
            <a:bodyPr wrap="square" lIns="0" tIns="0" rIns="0" bIns="0" rtlCol="0"/>
            <a:lstStyle/>
            <a:p>
              <a:endParaRPr/>
            </a:p>
          </p:txBody>
        </p:sp>
      </p:grpSp>
      <p:grpSp>
        <p:nvGrpSpPr>
          <p:cNvPr id="70" name="object 17"/>
          <p:cNvGrpSpPr/>
          <p:nvPr/>
        </p:nvGrpSpPr>
        <p:grpSpPr>
          <a:xfrm>
            <a:off x="9822629" y="9135"/>
            <a:ext cx="2247884" cy="662940"/>
            <a:chOff x="10197084" y="0"/>
            <a:chExt cx="1995170" cy="662940"/>
          </a:xfrm>
        </p:grpSpPr>
        <p:sp>
          <p:nvSpPr>
            <p:cNvPr id="71" name="object 18"/>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72" name="object 19"/>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grpSp>
        <p:nvGrpSpPr>
          <p:cNvPr id="73" name="object 23"/>
          <p:cNvGrpSpPr/>
          <p:nvPr/>
        </p:nvGrpSpPr>
        <p:grpSpPr>
          <a:xfrm>
            <a:off x="5212968" y="13371"/>
            <a:ext cx="2091064" cy="662940"/>
            <a:chOff x="8132063" y="0"/>
            <a:chExt cx="1993900" cy="662940"/>
          </a:xfrm>
        </p:grpSpPr>
        <p:sp>
          <p:nvSpPr>
            <p:cNvPr id="74" name="object 24"/>
            <p:cNvSpPr/>
            <p:nvPr/>
          </p:nvSpPr>
          <p:spPr>
            <a:xfrm>
              <a:off x="8132063" y="0"/>
              <a:ext cx="1993900" cy="662940"/>
            </a:xfrm>
            <a:custGeom>
              <a:avLst/>
              <a:gdLst/>
              <a:ahLst/>
              <a:cxnLst/>
              <a:rect l="l" t="t" r="r" b="b"/>
              <a:pathLst>
                <a:path w="1993900" h="662940">
                  <a:moveTo>
                    <a:pt x="1882902" y="0"/>
                  </a:moveTo>
                  <a:lnTo>
                    <a:pt x="110489" y="0"/>
                  </a:lnTo>
                  <a:lnTo>
                    <a:pt x="67508" y="8691"/>
                  </a:lnTo>
                  <a:lnTo>
                    <a:pt x="32385" y="32384"/>
                  </a:lnTo>
                  <a:lnTo>
                    <a:pt x="8691" y="67508"/>
                  </a:lnTo>
                  <a:lnTo>
                    <a:pt x="0" y="110490"/>
                  </a:lnTo>
                  <a:lnTo>
                    <a:pt x="0" y="552450"/>
                  </a:lnTo>
                  <a:lnTo>
                    <a:pt x="8691" y="595431"/>
                  </a:lnTo>
                  <a:lnTo>
                    <a:pt x="32384" y="630555"/>
                  </a:lnTo>
                  <a:lnTo>
                    <a:pt x="67508" y="654248"/>
                  </a:lnTo>
                  <a:lnTo>
                    <a:pt x="110489" y="662939"/>
                  </a:lnTo>
                  <a:lnTo>
                    <a:pt x="1882902" y="662939"/>
                  </a:lnTo>
                  <a:lnTo>
                    <a:pt x="1925883" y="654248"/>
                  </a:lnTo>
                  <a:lnTo>
                    <a:pt x="1961006" y="630554"/>
                  </a:lnTo>
                  <a:lnTo>
                    <a:pt x="1984700" y="595431"/>
                  </a:lnTo>
                  <a:lnTo>
                    <a:pt x="1993391" y="552450"/>
                  </a:lnTo>
                  <a:lnTo>
                    <a:pt x="1993391" y="110490"/>
                  </a:lnTo>
                  <a:lnTo>
                    <a:pt x="1984700" y="67508"/>
                  </a:lnTo>
                  <a:lnTo>
                    <a:pt x="1961006" y="32385"/>
                  </a:lnTo>
                  <a:lnTo>
                    <a:pt x="1925883" y="8691"/>
                  </a:lnTo>
                  <a:lnTo>
                    <a:pt x="1882902" y="0"/>
                  </a:lnTo>
                  <a:close/>
                </a:path>
              </a:pathLst>
            </a:custGeom>
            <a:solidFill>
              <a:srgbClr val="CDDFE9"/>
            </a:solidFill>
          </p:spPr>
          <p:txBody>
            <a:bodyPr wrap="square" lIns="0" tIns="0" rIns="0" bIns="0" rtlCol="0"/>
            <a:lstStyle/>
            <a:p>
              <a:endParaRPr/>
            </a:p>
          </p:txBody>
        </p:sp>
        <p:sp>
          <p:nvSpPr>
            <p:cNvPr id="75" name="object 25"/>
            <p:cNvSpPr/>
            <p:nvPr/>
          </p:nvSpPr>
          <p:spPr>
            <a:xfrm>
              <a:off x="8132063" y="0"/>
              <a:ext cx="1993900" cy="662940"/>
            </a:xfrm>
            <a:custGeom>
              <a:avLst/>
              <a:gdLst/>
              <a:ahLst/>
              <a:cxnLst/>
              <a:rect l="l" t="t" r="r" b="b"/>
              <a:pathLst>
                <a:path w="1993900" h="662940">
                  <a:moveTo>
                    <a:pt x="0" y="110490"/>
                  </a:moveTo>
                  <a:lnTo>
                    <a:pt x="8691" y="67508"/>
                  </a:lnTo>
                  <a:lnTo>
                    <a:pt x="32385" y="32384"/>
                  </a:lnTo>
                  <a:lnTo>
                    <a:pt x="67508" y="8691"/>
                  </a:lnTo>
                  <a:lnTo>
                    <a:pt x="110489" y="0"/>
                  </a:lnTo>
                  <a:lnTo>
                    <a:pt x="1882902" y="0"/>
                  </a:lnTo>
                  <a:lnTo>
                    <a:pt x="1925883" y="8691"/>
                  </a:lnTo>
                  <a:lnTo>
                    <a:pt x="1961006" y="32385"/>
                  </a:lnTo>
                  <a:lnTo>
                    <a:pt x="1984700" y="67508"/>
                  </a:lnTo>
                  <a:lnTo>
                    <a:pt x="1993391" y="110490"/>
                  </a:lnTo>
                  <a:lnTo>
                    <a:pt x="1993391" y="552450"/>
                  </a:lnTo>
                  <a:lnTo>
                    <a:pt x="1984700" y="595431"/>
                  </a:lnTo>
                  <a:lnTo>
                    <a:pt x="1961006" y="630554"/>
                  </a:lnTo>
                  <a:lnTo>
                    <a:pt x="1925883" y="654248"/>
                  </a:lnTo>
                  <a:lnTo>
                    <a:pt x="1882902" y="662939"/>
                  </a:lnTo>
                  <a:lnTo>
                    <a:pt x="110489" y="662939"/>
                  </a:lnTo>
                  <a:lnTo>
                    <a:pt x="67508" y="654248"/>
                  </a:lnTo>
                  <a:lnTo>
                    <a:pt x="32384"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grpSp>
        <p:nvGrpSpPr>
          <p:cNvPr id="76" name="object 28"/>
          <p:cNvGrpSpPr/>
          <p:nvPr/>
        </p:nvGrpSpPr>
        <p:grpSpPr>
          <a:xfrm>
            <a:off x="-12807" y="-16490"/>
            <a:ext cx="12072620" cy="743331"/>
            <a:chOff x="119700" y="22859"/>
            <a:chExt cx="12072620" cy="743331"/>
          </a:xfrm>
        </p:grpSpPr>
        <p:sp>
          <p:nvSpPr>
            <p:cNvPr id="77" name="object 29"/>
            <p:cNvSpPr/>
            <p:nvPr/>
          </p:nvSpPr>
          <p:spPr>
            <a:xfrm>
              <a:off x="119700" y="710539"/>
              <a:ext cx="12072620" cy="48260"/>
            </a:xfrm>
            <a:custGeom>
              <a:avLst/>
              <a:gdLst/>
              <a:ahLst/>
              <a:cxnLst/>
              <a:rect l="l" t="t" r="r" b="b"/>
              <a:pathLst>
                <a:path w="12072620" h="48259">
                  <a:moveTo>
                    <a:pt x="0" y="48031"/>
                  </a:moveTo>
                  <a:lnTo>
                    <a:pt x="12072299" y="48031"/>
                  </a:lnTo>
                  <a:lnTo>
                    <a:pt x="12072299" y="0"/>
                  </a:lnTo>
                  <a:lnTo>
                    <a:pt x="0" y="0"/>
                  </a:lnTo>
                  <a:lnTo>
                    <a:pt x="0" y="48031"/>
                  </a:lnTo>
                  <a:close/>
                </a:path>
              </a:pathLst>
            </a:custGeom>
            <a:solidFill>
              <a:srgbClr val="255891"/>
            </a:solidFill>
          </p:spPr>
          <p:txBody>
            <a:bodyPr wrap="square" lIns="0" tIns="0" rIns="0" bIns="0" rtlCol="0"/>
            <a:lstStyle/>
            <a:p>
              <a:endParaRPr/>
            </a:p>
          </p:txBody>
        </p:sp>
        <p:sp>
          <p:nvSpPr>
            <p:cNvPr id="78" name="object 30"/>
            <p:cNvSpPr/>
            <p:nvPr/>
          </p:nvSpPr>
          <p:spPr>
            <a:xfrm>
              <a:off x="119700" y="750950"/>
              <a:ext cx="12072620" cy="15240"/>
            </a:xfrm>
            <a:custGeom>
              <a:avLst/>
              <a:gdLst/>
              <a:ahLst/>
              <a:cxnLst/>
              <a:rect l="l" t="t" r="r" b="b"/>
              <a:pathLst>
                <a:path w="12072620" h="15240">
                  <a:moveTo>
                    <a:pt x="0" y="15240"/>
                  </a:moveTo>
                  <a:lnTo>
                    <a:pt x="12072299" y="15240"/>
                  </a:lnTo>
                  <a:lnTo>
                    <a:pt x="12072299" y="0"/>
                  </a:lnTo>
                  <a:lnTo>
                    <a:pt x="0" y="0"/>
                  </a:lnTo>
                  <a:lnTo>
                    <a:pt x="0" y="15240"/>
                  </a:lnTo>
                  <a:close/>
                </a:path>
              </a:pathLst>
            </a:custGeom>
            <a:solidFill>
              <a:srgbClr val="232323"/>
            </a:solidFill>
          </p:spPr>
          <p:txBody>
            <a:bodyPr wrap="square" lIns="0" tIns="0" rIns="0" bIns="0" rtlCol="0"/>
            <a:lstStyle/>
            <a:p>
              <a:endParaRPr/>
            </a:p>
          </p:txBody>
        </p:sp>
        <p:sp>
          <p:nvSpPr>
            <p:cNvPr id="79" name="object 31"/>
            <p:cNvSpPr/>
            <p:nvPr/>
          </p:nvSpPr>
          <p:spPr>
            <a:xfrm>
              <a:off x="119700" y="710539"/>
              <a:ext cx="12072620" cy="48260"/>
            </a:xfrm>
            <a:custGeom>
              <a:avLst/>
              <a:gdLst/>
              <a:ahLst/>
              <a:cxnLst/>
              <a:rect l="l" t="t" r="r" b="b"/>
              <a:pathLst>
                <a:path w="12072620" h="48259">
                  <a:moveTo>
                    <a:pt x="12072299" y="0"/>
                  </a:moveTo>
                  <a:lnTo>
                    <a:pt x="0" y="0"/>
                  </a:lnTo>
                  <a:lnTo>
                    <a:pt x="0" y="48031"/>
                  </a:lnTo>
                </a:path>
              </a:pathLst>
            </a:custGeom>
            <a:ln w="15240">
              <a:solidFill>
                <a:srgbClr val="232323"/>
              </a:solidFill>
            </a:ln>
          </p:spPr>
          <p:txBody>
            <a:bodyPr wrap="square" lIns="0" tIns="0" rIns="0" bIns="0" rtlCol="0"/>
            <a:lstStyle/>
            <a:p>
              <a:endParaRPr/>
            </a:p>
          </p:txBody>
        </p:sp>
        <p:sp>
          <p:nvSpPr>
            <p:cNvPr id="80" name="object 33"/>
            <p:cNvSpPr/>
            <p:nvPr/>
          </p:nvSpPr>
          <p:spPr>
            <a:xfrm>
              <a:off x="2942691" y="22859"/>
              <a:ext cx="2294218" cy="662940"/>
            </a:xfrm>
            <a:custGeom>
              <a:avLst/>
              <a:gdLst/>
              <a:ahLst/>
              <a:cxnLst/>
              <a:rect l="l" t="t" r="r" b="b"/>
              <a:pathLst>
                <a:path w="1859279" h="662940">
                  <a:moveTo>
                    <a:pt x="0" y="110490"/>
                  </a:moveTo>
                  <a:lnTo>
                    <a:pt x="8691" y="67508"/>
                  </a:lnTo>
                  <a:lnTo>
                    <a:pt x="32384" y="32384"/>
                  </a:lnTo>
                  <a:lnTo>
                    <a:pt x="67508" y="8691"/>
                  </a:lnTo>
                  <a:lnTo>
                    <a:pt x="110490" y="0"/>
                  </a:lnTo>
                  <a:lnTo>
                    <a:pt x="1748789" y="0"/>
                  </a:lnTo>
                  <a:lnTo>
                    <a:pt x="1791771" y="8691"/>
                  </a:lnTo>
                  <a:lnTo>
                    <a:pt x="1826895" y="32385"/>
                  </a:lnTo>
                  <a:lnTo>
                    <a:pt x="1850588" y="67508"/>
                  </a:lnTo>
                  <a:lnTo>
                    <a:pt x="1859280" y="110490"/>
                  </a:lnTo>
                  <a:lnTo>
                    <a:pt x="1859280" y="552450"/>
                  </a:lnTo>
                  <a:lnTo>
                    <a:pt x="1850588" y="595431"/>
                  </a:lnTo>
                  <a:lnTo>
                    <a:pt x="1826895" y="630554"/>
                  </a:lnTo>
                  <a:lnTo>
                    <a:pt x="1791771" y="654248"/>
                  </a:lnTo>
                  <a:lnTo>
                    <a:pt x="1748789" y="662939"/>
                  </a:lnTo>
                  <a:lnTo>
                    <a:pt x="110490" y="662939"/>
                  </a:lnTo>
                  <a:lnTo>
                    <a:pt x="67508" y="654248"/>
                  </a:lnTo>
                  <a:lnTo>
                    <a:pt x="32385" y="630555"/>
                  </a:lnTo>
                  <a:lnTo>
                    <a:pt x="8691" y="595431"/>
                  </a:lnTo>
                  <a:lnTo>
                    <a:pt x="0" y="552450"/>
                  </a:lnTo>
                  <a:lnTo>
                    <a:pt x="0" y="110490"/>
                  </a:lnTo>
                  <a:close/>
                </a:path>
              </a:pathLst>
            </a:custGeom>
            <a:solidFill>
              <a:srgbClr val="CCFFFF"/>
            </a:solidFill>
            <a:ln w="15240">
              <a:solidFill>
                <a:srgbClr val="232323"/>
              </a:solidFill>
            </a:ln>
          </p:spPr>
          <p:txBody>
            <a:bodyPr wrap="square" lIns="0" tIns="0" rIns="0" bIns="0" rtlCol="0"/>
            <a:lstStyle/>
            <a:p>
              <a:endParaRPr dirty="0">
                <a:solidFill>
                  <a:srgbClr val="CCFFFF"/>
                </a:solidFill>
              </a:endParaRPr>
            </a:p>
          </p:txBody>
        </p:sp>
      </p:grpSp>
      <p:sp>
        <p:nvSpPr>
          <p:cNvPr id="81" name="ZoneTexte 80"/>
          <p:cNvSpPr txBox="1"/>
          <p:nvPr/>
        </p:nvSpPr>
        <p:spPr>
          <a:xfrm>
            <a:off x="164037" y="125128"/>
            <a:ext cx="2670263"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Introduction Générale</a:t>
            </a:r>
          </a:p>
        </p:txBody>
      </p:sp>
      <p:sp>
        <p:nvSpPr>
          <p:cNvPr id="82" name="ZoneTexte 81"/>
          <p:cNvSpPr txBox="1"/>
          <p:nvPr/>
        </p:nvSpPr>
        <p:spPr>
          <a:xfrm>
            <a:off x="2767037" y="72212"/>
            <a:ext cx="2253244"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CPP</a:t>
            </a:r>
            <a:endParaRPr lang="fr-FR" sz="2400" b="1" dirty="0"/>
          </a:p>
        </p:txBody>
      </p:sp>
      <p:sp>
        <p:nvSpPr>
          <p:cNvPr id="83" name="ZoneTexte 82"/>
          <p:cNvSpPr txBox="1"/>
          <p:nvPr/>
        </p:nvSpPr>
        <p:spPr>
          <a:xfrm>
            <a:off x="10009327" y="142717"/>
            <a:ext cx="1773811"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Conclusion</a:t>
            </a:r>
          </a:p>
        </p:txBody>
      </p:sp>
      <p:sp>
        <p:nvSpPr>
          <p:cNvPr id="84" name="ZoneTexte 83"/>
          <p:cNvSpPr txBox="1"/>
          <p:nvPr/>
        </p:nvSpPr>
        <p:spPr>
          <a:xfrm>
            <a:off x="5088539" y="130168"/>
            <a:ext cx="2397718"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Monopole</a:t>
            </a:r>
          </a:p>
        </p:txBody>
      </p:sp>
      <p:grpSp>
        <p:nvGrpSpPr>
          <p:cNvPr id="58" name="object 17">
            <a:extLst>
              <a:ext uri="{FF2B5EF4-FFF2-40B4-BE49-F238E27FC236}">
                <a16:creationId xmlns:a16="http://schemas.microsoft.com/office/drawing/2014/main" id="{979558EC-D734-41FE-979F-8DC56C0D10F7}"/>
              </a:ext>
            </a:extLst>
          </p:cNvPr>
          <p:cNvGrpSpPr/>
          <p:nvPr/>
        </p:nvGrpSpPr>
        <p:grpSpPr>
          <a:xfrm>
            <a:off x="7459696" y="6283"/>
            <a:ext cx="2247884" cy="662940"/>
            <a:chOff x="10197084" y="0"/>
            <a:chExt cx="1995170" cy="662940"/>
          </a:xfrm>
        </p:grpSpPr>
        <p:sp>
          <p:nvSpPr>
            <p:cNvPr id="59" name="object 18">
              <a:extLst>
                <a:ext uri="{FF2B5EF4-FFF2-40B4-BE49-F238E27FC236}">
                  <a16:creationId xmlns:a16="http://schemas.microsoft.com/office/drawing/2014/main" id="{FF496B4D-4088-4BB2-B068-8A7740E12DFB}"/>
                </a:ext>
              </a:extLst>
            </p:cNvPr>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61" name="object 19">
              <a:extLst>
                <a:ext uri="{FF2B5EF4-FFF2-40B4-BE49-F238E27FC236}">
                  <a16:creationId xmlns:a16="http://schemas.microsoft.com/office/drawing/2014/main" id="{6F5E732C-C129-42DC-8D21-2971ED4F8F78}"/>
                </a:ext>
              </a:extLst>
            </p:cNvPr>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sp>
        <p:nvSpPr>
          <p:cNvPr id="62" name="ZoneTexte 61">
            <a:extLst>
              <a:ext uri="{FF2B5EF4-FFF2-40B4-BE49-F238E27FC236}">
                <a16:creationId xmlns:a16="http://schemas.microsoft.com/office/drawing/2014/main" id="{A3C94DF4-CD0D-48BA-A995-80B2A3E3D5E8}"/>
              </a:ext>
            </a:extLst>
          </p:cNvPr>
          <p:cNvSpPr txBox="1"/>
          <p:nvPr/>
        </p:nvSpPr>
        <p:spPr>
          <a:xfrm>
            <a:off x="7614619" y="155373"/>
            <a:ext cx="1964599"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La comparaison</a:t>
            </a:r>
          </a:p>
        </p:txBody>
      </p:sp>
      <p:sp>
        <p:nvSpPr>
          <p:cNvPr id="7" name="TextBox 6">
            <a:extLst>
              <a:ext uri="{FF2B5EF4-FFF2-40B4-BE49-F238E27FC236}">
                <a16:creationId xmlns:a16="http://schemas.microsoft.com/office/drawing/2014/main" id="{75C920CB-EC03-5070-802E-B8125CFD61BA}"/>
              </a:ext>
            </a:extLst>
          </p:cNvPr>
          <p:cNvSpPr txBox="1"/>
          <p:nvPr/>
        </p:nvSpPr>
        <p:spPr>
          <a:xfrm>
            <a:off x="1772107" y="841152"/>
            <a:ext cx="6112412" cy="461665"/>
          </a:xfrm>
          <a:prstGeom prst="rect">
            <a:avLst/>
          </a:prstGeom>
          <a:noFill/>
        </p:spPr>
        <p:txBody>
          <a:bodyPr wrap="square">
            <a:spAutoFit/>
          </a:bodyPr>
          <a:lstStyle/>
          <a:p>
            <a:r>
              <a:rPr lang="fr-FR" sz="2400" dirty="0" err="1">
                <a:solidFill>
                  <a:schemeClr val="accent5">
                    <a:lumMod val="50000"/>
                  </a:schemeClr>
                </a:solidFill>
              </a:rPr>
              <a:t>Caractiréstique</a:t>
            </a:r>
            <a:r>
              <a:rPr lang="fr-FR" sz="2400" dirty="0">
                <a:solidFill>
                  <a:schemeClr val="accent5">
                    <a:lumMod val="50000"/>
                  </a:schemeClr>
                </a:solidFill>
              </a:rPr>
              <a:t> de marché CPP</a:t>
            </a:r>
          </a:p>
        </p:txBody>
      </p:sp>
      <p:sp>
        <p:nvSpPr>
          <p:cNvPr id="8" name="TextBox 7">
            <a:extLst>
              <a:ext uri="{FF2B5EF4-FFF2-40B4-BE49-F238E27FC236}">
                <a16:creationId xmlns:a16="http://schemas.microsoft.com/office/drawing/2014/main" id="{47CF07C9-F47E-430E-7DF7-645460796B55}"/>
              </a:ext>
            </a:extLst>
          </p:cNvPr>
          <p:cNvSpPr txBox="1"/>
          <p:nvPr/>
        </p:nvSpPr>
        <p:spPr>
          <a:xfrm>
            <a:off x="1499168" y="1958761"/>
            <a:ext cx="9067800" cy="984885"/>
          </a:xfrm>
          <a:prstGeom prst="rect">
            <a:avLst/>
          </a:prstGeom>
          <a:noFill/>
        </p:spPr>
        <p:txBody>
          <a:bodyPr wrap="square" rtlCol="0">
            <a:spAutoFit/>
          </a:bodyPr>
          <a:lstStyle/>
          <a:p>
            <a:pPr algn="just"/>
            <a:r>
              <a:rPr lang="fr-FR" sz="2000" dirty="0">
                <a:latin typeface="Garamond" pitchFamily="18" charset="0"/>
              </a:rPr>
              <a:t>       </a:t>
            </a:r>
            <a:r>
              <a:rPr lang="fr-FR" sz="2000" dirty="0"/>
              <a:t>Il existe cinq conditions du marché : les trois premières pour que la concurrence soit « pure » et les deux suivantes pour qu’elle soit « parfaite ».</a:t>
            </a:r>
          </a:p>
          <a:p>
            <a:pPr algn="just">
              <a:buFontTx/>
              <a:buNone/>
            </a:pPr>
            <a:endParaRPr lang="fr-FR" dirty="0"/>
          </a:p>
        </p:txBody>
      </p:sp>
      <p:sp>
        <p:nvSpPr>
          <p:cNvPr id="3" name="TextBox 2">
            <a:extLst>
              <a:ext uri="{FF2B5EF4-FFF2-40B4-BE49-F238E27FC236}">
                <a16:creationId xmlns:a16="http://schemas.microsoft.com/office/drawing/2014/main" id="{3C95A8B2-6E5F-6475-6635-35D4F956CD68}"/>
              </a:ext>
            </a:extLst>
          </p:cNvPr>
          <p:cNvSpPr txBox="1"/>
          <p:nvPr/>
        </p:nvSpPr>
        <p:spPr>
          <a:xfrm>
            <a:off x="2395369" y="3077235"/>
            <a:ext cx="6112412" cy="461665"/>
          </a:xfrm>
          <a:prstGeom prst="rect">
            <a:avLst/>
          </a:prstGeom>
          <a:noFill/>
        </p:spPr>
        <p:txBody>
          <a:bodyPr wrap="square">
            <a:spAutoFit/>
          </a:bodyPr>
          <a:lstStyle/>
          <a:p>
            <a:pPr>
              <a:buFontTx/>
              <a:buNone/>
              <a:defRPr/>
            </a:pPr>
            <a:r>
              <a:rPr lang="fr-FR" sz="2400" b="1" i="1" dirty="0">
                <a:solidFill>
                  <a:srgbClr val="000099"/>
                </a:solidFill>
                <a:effectLst>
                  <a:outerShdw blurRad="38100" dist="38100" dir="2700000" algn="tl">
                    <a:srgbClr val="C0C0C0"/>
                  </a:outerShdw>
                </a:effectLst>
                <a:latin typeface="Garamond" pitchFamily="18" charset="0"/>
              </a:rPr>
              <a:t>a) </a:t>
            </a:r>
            <a:r>
              <a:rPr lang="fr-FR" sz="2400" b="1" i="1" u="sng" dirty="0">
                <a:solidFill>
                  <a:srgbClr val="000099"/>
                </a:solidFill>
                <a:effectLst>
                  <a:outerShdw blurRad="38100" dist="38100" dir="2700000" algn="tl">
                    <a:srgbClr val="C0C0C0"/>
                  </a:outerShdw>
                </a:effectLst>
                <a:latin typeface="Garamond" pitchFamily="18" charset="0"/>
              </a:rPr>
              <a:t>Concurrence Pure</a:t>
            </a:r>
            <a:r>
              <a:rPr lang="fr-FR" sz="2400" b="1" i="1" dirty="0">
                <a:solidFill>
                  <a:srgbClr val="000099"/>
                </a:solidFill>
                <a:effectLst>
                  <a:outerShdw blurRad="38100" dist="38100" dir="2700000" algn="tl">
                    <a:srgbClr val="C0C0C0"/>
                  </a:outerShdw>
                </a:effectLst>
                <a:latin typeface="Garamond" pitchFamily="18" charset="0"/>
              </a:rPr>
              <a:t> = 3 caractéristiques</a:t>
            </a:r>
            <a:endParaRPr lang="fr-FR" sz="2400" b="1" dirty="0">
              <a:latin typeface="Garamond" pitchFamily="18" charset="0"/>
            </a:endParaRPr>
          </a:p>
        </p:txBody>
      </p:sp>
      <p:sp>
        <p:nvSpPr>
          <p:cNvPr id="5" name="TextBox 4">
            <a:extLst>
              <a:ext uri="{FF2B5EF4-FFF2-40B4-BE49-F238E27FC236}">
                <a16:creationId xmlns:a16="http://schemas.microsoft.com/office/drawing/2014/main" id="{7B474B93-4DA4-D427-476B-59BED60EB27F}"/>
              </a:ext>
            </a:extLst>
          </p:cNvPr>
          <p:cNvSpPr txBox="1"/>
          <p:nvPr/>
        </p:nvSpPr>
        <p:spPr>
          <a:xfrm>
            <a:off x="1478867" y="3743193"/>
            <a:ext cx="6112412" cy="461665"/>
          </a:xfrm>
          <a:prstGeom prst="rect">
            <a:avLst/>
          </a:prstGeom>
          <a:noFill/>
        </p:spPr>
        <p:txBody>
          <a:bodyPr wrap="square">
            <a:spAutoFit/>
          </a:bodyPr>
          <a:lstStyle/>
          <a:p>
            <a:r>
              <a:rPr lang="fr-FR" sz="2400" b="1" i="1" dirty="0">
                <a:solidFill>
                  <a:srgbClr val="FF0000"/>
                </a:solidFill>
                <a:latin typeface="Garamond" pitchFamily="18" charset="0"/>
              </a:rPr>
              <a:t>1°. </a:t>
            </a:r>
            <a:r>
              <a:rPr lang="fr-FR" sz="2400" b="1" i="1" u="sng" dirty="0">
                <a:solidFill>
                  <a:srgbClr val="FF0000"/>
                </a:solidFill>
                <a:latin typeface="Garamond" pitchFamily="18" charset="0"/>
              </a:rPr>
              <a:t>Atomicité</a:t>
            </a:r>
            <a:r>
              <a:rPr lang="fr-FR" sz="2400" b="1" i="1" dirty="0">
                <a:solidFill>
                  <a:srgbClr val="FF0000"/>
                </a:solidFill>
                <a:latin typeface="Garamond" pitchFamily="18" charset="0"/>
              </a:rPr>
              <a:t> :</a:t>
            </a:r>
            <a:r>
              <a:rPr lang="fr-FR" sz="2400" dirty="0">
                <a:latin typeface="Garamond" pitchFamily="18" charset="0"/>
              </a:rPr>
              <a:t> </a:t>
            </a:r>
            <a:endParaRPr lang="fr-FR" sz="2400" dirty="0"/>
          </a:p>
        </p:txBody>
      </p:sp>
      <p:sp>
        <p:nvSpPr>
          <p:cNvPr id="9" name="TextBox 8">
            <a:extLst>
              <a:ext uri="{FF2B5EF4-FFF2-40B4-BE49-F238E27FC236}">
                <a16:creationId xmlns:a16="http://schemas.microsoft.com/office/drawing/2014/main" id="{48AA20C7-6505-45DB-5F6C-E21C52679170}"/>
              </a:ext>
            </a:extLst>
          </p:cNvPr>
          <p:cNvSpPr txBox="1"/>
          <p:nvPr/>
        </p:nvSpPr>
        <p:spPr>
          <a:xfrm>
            <a:off x="1669965" y="4327732"/>
            <a:ext cx="8972093" cy="1015663"/>
          </a:xfrm>
          <a:prstGeom prst="rect">
            <a:avLst/>
          </a:prstGeom>
          <a:noFill/>
        </p:spPr>
        <p:txBody>
          <a:bodyPr wrap="square">
            <a:spAutoFit/>
          </a:bodyPr>
          <a:lstStyle/>
          <a:p>
            <a:pPr>
              <a:buFont typeface="Wingdings" pitchFamily="2" charset="2"/>
              <a:buNone/>
              <a:defRPr/>
            </a:pPr>
            <a:r>
              <a:rPr lang="fr-FR" sz="2000" dirty="0">
                <a:latin typeface="Garamond" pitchFamily="18" charset="0"/>
              </a:rPr>
              <a:t>- nombre d ’offreurs et de demandeurs en grand nombre</a:t>
            </a:r>
          </a:p>
          <a:p>
            <a:pPr>
              <a:buFont typeface="Wingdings" pitchFamily="2" charset="2"/>
              <a:buNone/>
              <a:defRPr/>
            </a:pPr>
            <a:r>
              <a:rPr lang="fr-FR" sz="2000" dirty="0">
                <a:latin typeface="Garamond" pitchFamily="18" charset="0"/>
              </a:rPr>
              <a:t>- petite taille</a:t>
            </a:r>
          </a:p>
          <a:p>
            <a:pPr>
              <a:buFont typeface="Wingdings" pitchFamily="2" charset="2"/>
              <a:buNone/>
              <a:defRPr/>
            </a:pPr>
            <a:r>
              <a:rPr lang="fr-FR" sz="2000" dirty="0">
                <a:latin typeface="Garamond" pitchFamily="18" charset="0"/>
              </a:rPr>
              <a:t>- influence individuelle négligeable</a:t>
            </a:r>
          </a:p>
        </p:txBody>
      </p:sp>
      <p:sp>
        <p:nvSpPr>
          <p:cNvPr id="13" name="TextBox 12">
            <a:extLst>
              <a:ext uri="{FF2B5EF4-FFF2-40B4-BE49-F238E27FC236}">
                <a16:creationId xmlns:a16="http://schemas.microsoft.com/office/drawing/2014/main" id="{C361BF62-FBE4-85C4-C1D4-48B84DFFBC03}"/>
              </a:ext>
            </a:extLst>
          </p:cNvPr>
          <p:cNvSpPr txBox="1"/>
          <p:nvPr/>
        </p:nvSpPr>
        <p:spPr>
          <a:xfrm>
            <a:off x="1478867" y="5537583"/>
            <a:ext cx="6112412" cy="738664"/>
          </a:xfrm>
          <a:prstGeom prst="rect">
            <a:avLst/>
          </a:prstGeom>
          <a:noFill/>
        </p:spPr>
        <p:txBody>
          <a:bodyPr wrap="square">
            <a:spAutoFit/>
          </a:bodyPr>
          <a:lstStyle/>
          <a:p>
            <a:pPr>
              <a:buClr>
                <a:schemeClr val="tx1"/>
              </a:buClr>
            </a:pPr>
            <a:r>
              <a:rPr lang="fr-FR" sz="2400" b="1" i="1" dirty="0">
                <a:solidFill>
                  <a:srgbClr val="FF0000"/>
                </a:solidFill>
                <a:latin typeface="Garamond" pitchFamily="18" charset="0"/>
              </a:rPr>
              <a:t>2°. </a:t>
            </a:r>
            <a:r>
              <a:rPr lang="fr-FR" sz="2400" b="1" i="1" u="sng" dirty="0">
                <a:solidFill>
                  <a:srgbClr val="FF0000"/>
                </a:solidFill>
                <a:latin typeface="Garamond" pitchFamily="18" charset="0"/>
              </a:rPr>
              <a:t>Homogénéité du produit</a:t>
            </a:r>
            <a:r>
              <a:rPr lang="fr-FR" sz="2400" b="1" i="1" dirty="0">
                <a:solidFill>
                  <a:srgbClr val="FF0000"/>
                </a:solidFill>
                <a:latin typeface="Garamond" pitchFamily="18" charset="0"/>
              </a:rPr>
              <a:t> </a:t>
            </a:r>
            <a:r>
              <a:rPr lang="fr-FR" sz="1800" dirty="0">
                <a:latin typeface="Garamond" pitchFamily="18" charset="0"/>
              </a:rPr>
              <a:t>caractéristiques identiques (non différenciés)</a:t>
            </a:r>
          </a:p>
        </p:txBody>
      </p:sp>
    </p:spTree>
    <p:extLst>
      <p:ext uri="{BB962C8B-B14F-4D97-AF65-F5344CB8AC3E}">
        <p14:creationId xmlns:p14="http://schemas.microsoft.com/office/powerpoint/2010/main" val="197911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1+#ppt_w/2"/>
                                          </p:val>
                                        </p:tav>
                                        <p:tav tm="100000">
                                          <p:val>
                                            <p:strVal val="#ppt_x"/>
                                          </p:val>
                                        </p:tav>
                                      </p:tavLst>
                                    </p:anim>
                                    <p:anim calcmode="lin" valueType="num">
                                      <p:cBhvr additive="base">
                                        <p:cTn id="12" dur="500" fill="hold"/>
                                        <p:tgtEl>
                                          <p:spTgt spid="6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0"/>
                                  </p:stCondLst>
                                  <p:endCondLst>
                                    <p:cond evt="begin" delay="0">
                                      <p:tn val="13"/>
                                    </p:cond>
                                  </p:end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1+#ppt_w/2"/>
                                          </p:val>
                                        </p:tav>
                                        <p:tav tm="100000">
                                          <p:val>
                                            <p:strVal val="#ppt_x"/>
                                          </p:val>
                                        </p:tav>
                                      </p:tavLst>
                                    </p:anim>
                                    <p:anim calcmode="lin" valueType="num">
                                      <p:cBhvr additive="base">
                                        <p:cTn id="16" dur="500" fill="hold"/>
                                        <p:tgtEl>
                                          <p:spTgt spid="5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nodePh="1">
                                  <p:stCondLst>
                                    <p:cond delay="0"/>
                                  </p:stCondLst>
                                  <p:endCondLst>
                                    <p:cond evt="begin" delay="0">
                                      <p:tn val="17"/>
                                    </p:cond>
                                  </p:end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1+#ppt_w/2"/>
                                          </p:val>
                                        </p:tav>
                                        <p:tav tm="100000">
                                          <p:val>
                                            <p:strVal val="#ppt_x"/>
                                          </p:val>
                                        </p:tav>
                                      </p:tavLst>
                                    </p:anim>
                                    <p:anim calcmode="lin" valueType="num">
                                      <p:cBhvr additive="base">
                                        <p:cTn id="20"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tmplLst>
          <p:tmpl>
            <p:tnLst>
              <p:par>
                <p:cTn presetID="2" presetClass="entr" presetSubtype="2" decel="10000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p:tmplLst>
          <p:tmpl>
            <p:tnLst>
              <p:par>
                <p:cTn presetID="2" presetClass="entr" presetSubtype="2" decel="10000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60" grpId="0">
        <p:tmplLst>
          <p:tmpl>
            <p:tnLst>
              <p:par>
                <p:cTn presetID="2" presetClass="entr" presetSubtype="2" decel="10000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4" grpId="0">
        <p:tmplLst>
          <p:tmpl>
            <p:tnLst>
              <p:par>
                <p:cTn presetID="2" presetClass="entr" presetSubtype="2"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35"/>
          <p:cNvGrpSpPr/>
          <p:nvPr/>
        </p:nvGrpSpPr>
        <p:grpSpPr>
          <a:xfrm>
            <a:off x="112082" y="702919"/>
            <a:ext cx="12087860" cy="63500"/>
            <a:chOff x="112080" y="702919"/>
            <a:chExt cx="12087860" cy="63500"/>
          </a:xfrm>
        </p:grpSpPr>
        <p:sp>
          <p:nvSpPr>
            <p:cNvPr id="36" name="object 36"/>
            <p:cNvSpPr/>
            <p:nvPr/>
          </p:nvSpPr>
          <p:spPr>
            <a:xfrm>
              <a:off x="119700" y="710539"/>
              <a:ext cx="12072620" cy="48260"/>
            </a:xfrm>
            <a:custGeom>
              <a:avLst/>
              <a:gdLst/>
              <a:ahLst/>
              <a:cxnLst/>
              <a:rect l="l" t="t" r="r" b="b"/>
              <a:pathLst>
                <a:path w="12072620" h="48259">
                  <a:moveTo>
                    <a:pt x="0" y="48031"/>
                  </a:moveTo>
                  <a:lnTo>
                    <a:pt x="12072299" y="48031"/>
                  </a:lnTo>
                  <a:lnTo>
                    <a:pt x="12072299" y="0"/>
                  </a:lnTo>
                  <a:lnTo>
                    <a:pt x="0" y="0"/>
                  </a:lnTo>
                  <a:lnTo>
                    <a:pt x="0" y="48031"/>
                  </a:lnTo>
                  <a:close/>
                </a:path>
              </a:pathLst>
            </a:custGeom>
            <a:solidFill>
              <a:srgbClr val="255891"/>
            </a:solidFill>
          </p:spPr>
          <p:txBody>
            <a:bodyPr wrap="square" lIns="0" tIns="0" rIns="0" bIns="0" rtlCol="0"/>
            <a:lstStyle/>
            <a:p>
              <a:endParaRPr/>
            </a:p>
          </p:txBody>
        </p:sp>
        <p:sp>
          <p:nvSpPr>
            <p:cNvPr id="37" name="object 37"/>
            <p:cNvSpPr/>
            <p:nvPr/>
          </p:nvSpPr>
          <p:spPr>
            <a:xfrm>
              <a:off x="119700" y="750950"/>
              <a:ext cx="12072620" cy="15240"/>
            </a:xfrm>
            <a:custGeom>
              <a:avLst/>
              <a:gdLst/>
              <a:ahLst/>
              <a:cxnLst/>
              <a:rect l="l" t="t" r="r" b="b"/>
              <a:pathLst>
                <a:path w="12072620" h="15240">
                  <a:moveTo>
                    <a:pt x="0" y="15240"/>
                  </a:moveTo>
                  <a:lnTo>
                    <a:pt x="12072299" y="15240"/>
                  </a:lnTo>
                  <a:lnTo>
                    <a:pt x="12072299" y="0"/>
                  </a:lnTo>
                  <a:lnTo>
                    <a:pt x="0" y="0"/>
                  </a:lnTo>
                  <a:lnTo>
                    <a:pt x="0" y="15240"/>
                  </a:lnTo>
                  <a:close/>
                </a:path>
              </a:pathLst>
            </a:custGeom>
            <a:solidFill>
              <a:srgbClr val="232323"/>
            </a:solidFill>
          </p:spPr>
          <p:txBody>
            <a:bodyPr wrap="square" lIns="0" tIns="0" rIns="0" bIns="0" rtlCol="0"/>
            <a:lstStyle/>
            <a:p>
              <a:endParaRPr/>
            </a:p>
          </p:txBody>
        </p:sp>
        <p:sp>
          <p:nvSpPr>
            <p:cNvPr id="38" name="object 38"/>
            <p:cNvSpPr/>
            <p:nvPr/>
          </p:nvSpPr>
          <p:spPr>
            <a:xfrm>
              <a:off x="119700" y="710539"/>
              <a:ext cx="12072620" cy="48260"/>
            </a:xfrm>
            <a:custGeom>
              <a:avLst/>
              <a:gdLst/>
              <a:ahLst/>
              <a:cxnLst/>
              <a:rect l="l" t="t" r="r" b="b"/>
              <a:pathLst>
                <a:path w="12072620" h="48259">
                  <a:moveTo>
                    <a:pt x="12072299" y="0"/>
                  </a:moveTo>
                  <a:lnTo>
                    <a:pt x="0" y="0"/>
                  </a:lnTo>
                  <a:lnTo>
                    <a:pt x="0" y="48031"/>
                  </a:lnTo>
                </a:path>
              </a:pathLst>
            </a:custGeom>
            <a:ln w="15240">
              <a:solidFill>
                <a:srgbClr val="232323"/>
              </a:solidFill>
            </a:ln>
          </p:spPr>
          <p:txBody>
            <a:bodyPr wrap="square" lIns="0" tIns="0" rIns="0" bIns="0" rtlCol="0"/>
            <a:lstStyle/>
            <a:p>
              <a:endParaRPr/>
            </a:p>
          </p:txBody>
        </p:sp>
      </p:grpSp>
      <p:sp>
        <p:nvSpPr>
          <p:cNvPr id="39" name="object 39"/>
          <p:cNvSpPr txBox="1"/>
          <p:nvPr/>
        </p:nvSpPr>
        <p:spPr>
          <a:xfrm>
            <a:off x="1064768" y="799033"/>
            <a:ext cx="167004" cy="629018"/>
          </a:xfrm>
          <a:prstGeom prst="rect">
            <a:avLst/>
          </a:prstGeom>
        </p:spPr>
        <p:txBody>
          <a:bodyPr vert="horz" wrap="square" lIns="0" tIns="13335" rIns="0" bIns="0" rtlCol="0">
            <a:spAutoFit/>
          </a:bodyPr>
          <a:lstStyle/>
          <a:p>
            <a:pPr marL="12700">
              <a:lnSpc>
                <a:spcPct val="100000"/>
              </a:lnSpc>
              <a:spcBef>
                <a:spcPts val="105"/>
              </a:spcBef>
            </a:pPr>
            <a:r>
              <a:rPr lang="fr-FR" sz="2000" spc="-160" dirty="0">
                <a:solidFill>
                  <a:srgbClr val="FDFFFF"/>
                </a:solidFill>
                <a:latin typeface="Verdana"/>
                <a:cs typeface="Verdana"/>
              </a:rPr>
              <a:t>54</a:t>
            </a:r>
            <a:endParaRPr sz="2000" dirty="0">
              <a:latin typeface="Verdana"/>
              <a:cs typeface="Verdana"/>
            </a:endParaRPr>
          </a:p>
        </p:txBody>
      </p:sp>
      <p:sp>
        <p:nvSpPr>
          <p:cNvPr id="56" name="テキスト プレースホルダー 16"/>
          <p:cNvSpPr txBox="1">
            <a:spLocks/>
          </p:cNvSpPr>
          <p:nvPr/>
        </p:nvSpPr>
        <p:spPr>
          <a:xfrm>
            <a:off x="4828313" y="853789"/>
            <a:ext cx="6754087" cy="483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fr-FR" altLang="ja-JP" sz="3600" dirty="0">
              <a:latin typeface="Arabic Typesetting" panose="03020402040406030203" pitchFamily="66" charset="-78"/>
              <a:cs typeface="Arabic Typesetting" panose="03020402040406030203" pitchFamily="66" charset="-78"/>
            </a:endParaRPr>
          </a:p>
        </p:txBody>
      </p:sp>
      <p:sp>
        <p:nvSpPr>
          <p:cNvPr id="57" name="テキスト プレースホルダー 18"/>
          <p:cNvSpPr txBox="1">
            <a:spLocks/>
          </p:cNvSpPr>
          <p:nvPr/>
        </p:nvSpPr>
        <p:spPr>
          <a:xfrm>
            <a:off x="5190134" y="3061552"/>
            <a:ext cx="6395128" cy="7893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sz="3600" b="1" kern="0" dirty="0">
              <a:solidFill>
                <a:srgbClr val="FF0000"/>
              </a:solidFill>
            </a:endParaRPr>
          </a:p>
          <a:p>
            <a:pPr marL="0" lvl="0" indent="0">
              <a:buNone/>
            </a:pPr>
            <a:endParaRPr lang="fr-FR" sz="3600" b="1" kern="0" dirty="0">
              <a:solidFill>
                <a:srgbClr val="FF0000"/>
              </a:solidFill>
            </a:endParaRPr>
          </a:p>
          <a:p>
            <a:pPr marL="0" indent="0">
              <a:buNone/>
            </a:pPr>
            <a:endParaRPr kumimoji="1" lang="ja-JP" altLang="en-US" sz="3600" dirty="0">
              <a:latin typeface="Gill Sans MT" panose="020B0502020104020203" pitchFamily="34" charset="0"/>
            </a:endParaRPr>
          </a:p>
        </p:txBody>
      </p:sp>
      <p:sp>
        <p:nvSpPr>
          <p:cNvPr id="60" name="テキスト プレースホルダー 20"/>
          <p:cNvSpPr txBox="1">
            <a:spLocks/>
          </p:cNvSpPr>
          <p:nvPr/>
        </p:nvSpPr>
        <p:spPr>
          <a:xfrm>
            <a:off x="5705376" y="4509204"/>
            <a:ext cx="5596269" cy="8469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ja-JP" altLang="en-US" sz="3600" dirty="0">
              <a:latin typeface="Times New Roman" panose="02020603050405020304" pitchFamily="18" charset="0"/>
              <a:cs typeface="Times New Roman" panose="02020603050405020304" pitchFamily="18" charset="0"/>
            </a:endParaRPr>
          </a:p>
        </p:txBody>
      </p:sp>
      <p:sp>
        <p:nvSpPr>
          <p:cNvPr id="64" name="テキスト プレースホルダー 16"/>
          <p:cNvSpPr txBox="1">
            <a:spLocks/>
          </p:cNvSpPr>
          <p:nvPr/>
        </p:nvSpPr>
        <p:spPr>
          <a:xfrm>
            <a:off x="5613889" y="1922199"/>
            <a:ext cx="3471708" cy="5659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ltLang="ja-JP" sz="3600" b="1" dirty="0">
                <a:latin typeface="Arabic Typesetting" panose="03020402040406030203" pitchFamily="66" charset="-78"/>
                <a:cs typeface="Arabic Typesetting" panose="03020402040406030203" pitchFamily="66" charset="-78"/>
              </a:rPr>
              <a:t> </a:t>
            </a:r>
            <a:endParaRPr lang="ja-JP" altLang="en-US" sz="3600" b="1" dirty="0">
              <a:latin typeface="Arabic Typesetting" panose="03020402040406030203" pitchFamily="66" charset="-78"/>
              <a:cs typeface="Arabic Typesetting" panose="03020402040406030203" pitchFamily="66" charset="-78"/>
            </a:endParaRPr>
          </a:p>
        </p:txBody>
      </p:sp>
      <p:cxnSp>
        <p:nvCxnSpPr>
          <p:cNvPr id="65" name="Straight Connector 22"/>
          <p:cNvCxnSpPr>
            <a:cxnSpLocks/>
          </p:cNvCxnSpPr>
          <p:nvPr/>
        </p:nvCxnSpPr>
        <p:spPr>
          <a:xfrm flipV="1">
            <a:off x="-11809" y="776146"/>
            <a:ext cx="12203809" cy="915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7" name="object 11"/>
          <p:cNvGrpSpPr/>
          <p:nvPr/>
        </p:nvGrpSpPr>
        <p:grpSpPr>
          <a:xfrm>
            <a:off x="228601" y="0"/>
            <a:ext cx="2514600" cy="685800"/>
            <a:chOff x="4131564" y="0"/>
            <a:chExt cx="1892935" cy="685800"/>
          </a:xfrm>
          <a:solidFill>
            <a:schemeClr val="accent1">
              <a:lumMod val="20000"/>
              <a:lumOff val="80000"/>
            </a:schemeClr>
          </a:solidFill>
        </p:grpSpPr>
        <p:sp>
          <p:nvSpPr>
            <p:cNvPr id="68" name="object 12"/>
            <p:cNvSpPr/>
            <p:nvPr/>
          </p:nvSpPr>
          <p:spPr>
            <a:xfrm>
              <a:off x="4131564" y="0"/>
              <a:ext cx="1892935" cy="662940"/>
            </a:xfrm>
            <a:custGeom>
              <a:avLst/>
              <a:gdLst/>
              <a:ahLst/>
              <a:cxnLst/>
              <a:rect l="l" t="t" r="r" b="b"/>
              <a:pathLst>
                <a:path w="1892935" h="662940">
                  <a:moveTo>
                    <a:pt x="1782318" y="0"/>
                  </a:moveTo>
                  <a:lnTo>
                    <a:pt x="110489" y="0"/>
                  </a:lnTo>
                  <a:lnTo>
                    <a:pt x="67508" y="8691"/>
                  </a:lnTo>
                  <a:lnTo>
                    <a:pt x="32385" y="32384"/>
                  </a:lnTo>
                  <a:lnTo>
                    <a:pt x="8691" y="67508"/>
                  </a:lnTo>
                  <a:lnTo>
                    <a:pt x="0" y="110489"/>
                  </a:lnTo>
                  <a:lnTo>
                    <a:pt x="0" y="552449"/>
                  </a:lnTo>
                  <a:lnTo>
                    <a:pt x="8691" y="595431"/>
                  </a:lnTo>
                  <a:lnTo>
                    <a:pt x="32385" y="630554"/>
                  </a:lnTo>
                  <a:lnTo>
                    <a:pt x="67508" y="654248"/>
                  </a:lnTo>
                  <a:lnTo>
                    <a:pt x="110489" y="662939"/>
                  </a:lnTo>
                  <a:lnTo>
                    <a:pt x="1782318" y="662939"/>
                  </a:lnTo>
                  <a:lnTo>
                    <a:pt x="1825299" y="654248"/>
                  </a:lnTo>
                  <a:lnTo>
                    <a:pt x="1860423" y="630554"/>
                  </a:lnTo>
                  <a:lnTo>
                    <a:pt x="1884116" y="595431"/>
                  </a:lnTo>
                  <a:lnTo>
                    <a:pt x="1892808" y="552449"/>
                  </a:lnTo>
                  <a:lnTo>
                    <a:pt x="1892808" y="110489"/>
                  </a:lnTo>
                  <a:lnTo>
                    <a:pt x="1884116" y="67508"/>
                  </a:lnTo>
                  <a:lnTo>
                    <a:pt x="1860423" y="32385"/>
                  </a:lnTo>
                  <a:lnTo>
                    <a:pt x="1825299" y="8691"/>
                  </a:lnTo>
                  <a:lnTo>
                    <a:pt x="1782318" y="0"/>
                  </a:lnTo>
                  <a:close/>
                </a:path>
              </a:pathLst>
            </a:custGeom>
            <a:grpFill/>
          </p:spPr>
          <p:txBody>
            <a:bodyPr wrap="square" lIns="0" tIns="0" rIns="0" bIns="0" rtlCol="0"/>
            <a:lstStyle/>
            <a:p>
              <a:endParaRPr/>
            </a:p>
          </p:txBody>
        </p:sp>
        <p:sp>
          <p:nvSpPr>
            <p:cNvPr id="69" name="object 13"/>
            <p:cNvSpPr/>
            <p:nvPr/>
          </p:nvSpPr>
          <p:spPr>
            <a:xfrm>
              <a:off x="4131564" y="22860"/>
              <a:ext cx="1892935" cy="662940"/>
            </a:xfrm>
            <a:custGeom>
              <a:avLst/>
              <a:gdLst/>
              <a:ahLst/>
              <a:cxnLst/>
              <a:rect l="l" t="t" r="r" b="b"/>
              <a:pathLst>
                <a:path w="1892935" h="662940">
                  <a:moveTo>
                    <a:pt x="0" y="110489"/>
                  </a:moveTo>
                  <a:lnTo>
                    <a:pt x="8691" y="67508"/>
                  </a:lnTo>
                  <a:lnTo>
                    <a:pt x="32385" y="32384"/>
                  </a:lnTo>
                  <a:lnTo>
                    <a:pt x="67508" y="8691"/>
                  </a:lnTo>
                  <a:lnTo>
                    <a:pt x="110489" y="0"/>
                  </a:lnTo>
                  <a:lnTo>
                    <a:pt x="1782318" y="0"/>
                  </a:lnTo>
                  <a:lnTo>
                    <a:pt x="1825299" y="8691"/>
                  </a:lnTo>
                  <a:lnTo>
                    <a:pt x="1860423" y="32385"/>
                  </a:lnTo>
                  <a:lnTo>
                    <a:pt x="1884116" y="67508"/>
                  </a:lnTo>
                  <a:lnTo>
                    <a:pt x="1892808" y="110489"/>
                  </a:lnTo>
                  <a:lnTo>
                    <a:pt x="1892808" y="552449"/>
                  </a:lnTo>
                  <a:lnTo>
                    <a:pt x="1884116" y="595431"/>
                  </a:lnTo>
                  <a:lnTo>
                    <a:pt x="1860423" y="630554"/>
                  </a:lnTo>
                  <a:lnTo>
                    <a:pt x="1825299" y="654248"/>
                  </a:lnTo>
                  <a:lnTo>
                    <a:pt x="1782318" y="662939"/>
                  </a:lnTo>
                  <a:lnTo>
                    <a:pt x="110489" y="662939"/>
                  </a:lnTo>
                  <a:lnTo>
                    <a:pt x="67508" y="654248"/>
                  </a:lnTo>
                  <a:lnTo>
                    <a:pt x="32385" y="630554"/>
                  </a:lnTo>
                  <a:lnTo>
                    <a:pt x="8691" y="595431"/>
                  </a:lnTo>
                  <a:lnTo>
                    <a:pt x="0" y="552449"/>
                  </a:lnTo>
                  <a:lnTo>
                    <a:pt x="0" y="110489"/>
                  </a:lnTo>
                  <a:close/>
                </a:path>
              </a:pathLst>
            </a:custGeom>
            <a:grpFill/>
            <a:ln w="15239">
              <a:solidFill>
                <a:srgbClr val="232323"/>
              </a:solidFill>
            </a:ln>
          </p:spPr>
          <p:txBody>
            <a:bodyPr wrap="square" lIns="0" tIns="0" rIns="0" bIns="0" rtlCol="0"/>
            <a:lstStyle/>
            <a:p>
              <a:endParaRPr/>
            </a:p>
          </p:txBody>
        </p:sp>
      </p:grpSp>
      <p:grpSp>
        <p:nvGrpSpPr>
          <p:cNvPr id="70" name="object 17"/>
          <p:cNvGrpSpPr/>
          <p:nvPr/>
        </p:nvGrpSpPr>
        <p:grpSpPr>
          <a:xfrm>
            <a:off x="9822629" y="9135"/>
            <a:ext cx="2247884" cy="662940"/>
            <a:chOff x="10197084" y="0"/>
            <a:chExt cx="1995170" cy="662940"/>
          </a:xfrm>
        </p:grpSpPr>
        <p:sp>
          <p:nvSpPr>
            <p:cNvPr id="71" name="object 18"/>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72" name="object 19"/>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grpSp>
        <p:nvGrpSpPr>
          <p:cNvPr id="73" name="object 23"/>
          <p:cNvGrpSpPr/>
          <p:nvPr/>
        </p:nvGrpSpPr>
        <p:grpSpPr>
          <a:xfrm>
            <a:off x="5212968" y="13371"/>
            <a:ext cx="2091064" cy="662940"/>
            <a:chOff x="8132063" y="0"/>
            <a:chExt cx="1993900" cy="662940"/>
          </a:xfrm>
        </p:grpSpPr>
        <p:sp>
          <p:nvSpPr>
            <p:cNvPr id="74" name="object 24"/>
            <p:cNvSpPr/>
            <p:nvPr/>
          </p:nvSpPr>
          <p:spPr>
            <a:xfrm>
              <a:off x="8132063" y="0"/>
              <a:ext cx="1993900" cy="662940"/>
            </a:xfrm>
            <a:custGeom>
              <a:avLst/>
              <a:gdLst/>
              <a:ahLst/>
              <a:cxnLst/>
              <a:rect l="l" t="t" r="r" b="b"/>
              <a:pathLst>
                <a:path w="1993900" h="662940">
                  <a:moveTo>
                    <a:pt x="1882902" y="0"/>
                  </a:moveTo>
                  <a:lnTo>
                    <a:pt x="110489" y="0"/>
                  </a:lnTo>
                  <a:lnTo>
                    <a:pt x="67508" y="8691"/>
                  </a:lnTo>
                  <a:lnTo>
                    <a:pt x="32385" y="32384"/>
                  </a:lnTo>
                  <a:lnTo>
                    <a:pt x="8691" y="67508"/>
                  </a:lnTo>
                  <a:lnTo>
                    <a:pt x="0" y="110490"/>
                  </a:lnTo>
                  <a:lnTo>
                    <a:pt x="0" y="552450"/>
                  </a:lnTo>
                  <a:lnTo>
                    <a:pt x="8691" y="595431"/>
                  </a:lnTo>
                  <a:lnTo>
                    <a:pt x="32384" y="630555"/>
                  </a:lnTo>
                  <a:lnTo>
                    <a:pt x="67508" y="654248"/>
                  </a:lnTo>
                  <a:lnTo>
                    <a:pt x="110489" y="662939"/>
                  </a:lnTo>
                  <a:lnTo>
                    <a:pt x="1882902" y="662939"/>
                  </a:lnTo>
                  <a:lnTo>
                    <a:pt x="1925883" y="654248"/>
                  </a:lnTo>
                  <a:lnTo>
                    <a:pt x="1961006" y="630554"/>
                  </a:lnTo>
                  <a:lnTo>
                    <a:pt x="1984700" y="595431"/>
                  </a:lnTo>
                  <a:lnTo>
                    <a:pt x="1993391" y="552450"/>
                  </a:lnTo>
                  <a:lnTo>
                    <a:pt x="1993391" y="110490"/>
                  </a:lnTo>
                  <a:lnTo>
                    <a:pt x="1984700" y="67508"/>
                  </a:lnTo>
                  <a:lnTo>
                    <a:pt x="1961006" y="32385"/>
                  </a:lnTo>
                  <a:lnTo>
                    <a:pt x="1925883" y="8691"/>
                  </a:lnTo>
                  <a:lnTo>
                    <a:pt x="1882902" y="0"/>
                  </a:lnTo>
                  <a:close/>
                </a:path>
              </a:pathLst>
            </a:custGeom>
            <a:solidFill>
              <a:srgbClr val="CDDFE9"/>
            </a:solidFill>
          </p:spPr>
          <p:txBody>
            <a:bodyPr wrap="square" lIns="0" tIns="0" rIns="0" bIns="0" rtlCol="0"/>
            <a:lstStyle/>
            <a:p>
              <a:endParaRPr/>
            </a:p>
          </p:txBody>
        </p:sp>
        <p:sp>
          <p:nvSpPr>
            <p:cNvPr id="75" name="object 25"/>
            <p:cNvSpPr/>
            <p:nvPr/>
          </p:nvSpPr>
          <p:spPr>
            <a:xfrm>
              <a:off x="8132063" y="0"/>
              <a:ext cx="1993900" cy="662940"/>
            </a:xfrm>
            <a:custGeom>
              <a:avLst/>
              <a:gdLst/>
              <a:ahLst/>
              <a:cxnLst/>
              <a:rect l="l" t="t" r="r" b="b"/>
              <a:pathLst>
                <a:path w="1993900" h="662940">
                  <a:moveTo>
                    <a:pt x="0" y="110490"/>
                  </a:moveTo>
                  <a:lnTo>
                    <a:pt x="8691" y="67508"/>
                  </a:lnTo>
                  <a:lnTo>
                    <a:pt x="32385" y="32384"/>
                  </a:lnTo>
                  <a:lnTo>
                    <a:pt x="67508" y="8691"/>
                  </a:lnTo>
                  <a:lnTo>
                    <a:pt x="110489" y="0"/>
                  </a:lnTo>
                  <a:lnTo>
                    <a:pt x="1882902" y="0"/>
                  </a:lnTo>
                  <a:lnTo>
                    <a:pt x="1925883" y="8691"/>
                  </a:lnTo>
                  <a:lnTo>
                    <a:pt x="1961006" y="32385"/>
                  </a:lnTo>
                  <a:lnTo>
                    <a:pt x="1984700" y="67508"/>
                  </a:lnTo>
                  <a:lnTo>
                    <a:pt x="1993391" y="110490"/>
                  </a:lnTo>
                  <a:lnTo>
                    <a:pt x="1993391" y="552450"/>
                  </a:lnTo>
                  <a:lnTo>
                    <a:pt x="1984700" y="595431"/>
                  </a:lnTo>
                  <a:lnTo>
                    <a:pt x="1961006" y="630554"/>
                  </a:lnTo>
                  <a:lnTo>
                    <a:pt x="1925883" y="654248"/>
                  </a:lnTo>
                  <a:lnTo>
                    <a:pt x="1882902" y="662939"/>
                  </a:lnTo>
                  <a:lnTo>
                    <a:pt x="110489" y="662939"/>
                  </a:lnTo>
                  <a:lnTo>
                    <a:pt x="67508" y="654248"/>
                  </a:lnTo>
                  <a:lnTo>
                    <a:pt x="32384"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grpSp>
        <p:nvGrpSpPr>
          <p:cNvPr id="76" name="object 28"/>
          <p:cNvGrpSpPr/>
          <p:nvPr/>
        </p:nvGrpSpPr>
        <p:grpSpPr>
          <a:xfrm>
            <a:off x="-12807" y="-16490"/>
            <a:ext cx="12072620" cy="743331"/>
            <a:chOff x="119700" y="22859"/>
            <a:chExt cx="12072620" cy="743331"/>
          </a:xfrm>
        </p:grpSpPr>
        <p:sp>
          <p:nvSpPr>
            <p:cNvPr id="77" name="object 29"/>
            <p:cNvSpPr/>
            <p:nvPr/>
          </p:nvSpPr>
          <p:spPr>
            <a:xfrm>
              <a:off x="119700" y="710539"/>
              <a:ext cx="12072620" cy="48260"/>
            </a:xfrm>
            <a:custGeom>
              <a:avLst/>
              <a:gdLst/>
              <a:ahLst/>
              <a:cxnLst/>
              <a:rect l="l" t="t" r="r" b="b"/>
              <a:pathLst>
                <a:path w="12072620" h="48259">
                  <a:moveTo>
                    <a:pt x="0" y="48031"/>
                  </a:moveTo>
                  <a:lnTo>
                    <a:pt x="12072299" y="48031"/>
                  </a:lnTo>
                  <a:lnTo>
                    <a:pt x="12072299" y="0"/>
                  </a:lnTo>
                  <a:lnTo>
                    <a:pt x="0" y="0"/>
                  </a:lnTo>
                  <a:lnTo>
                    <a:pt x="0" y="48031"/>
                  </a:lnTo>
                  <a:close/>
                </a:path>
              </a:pathLst>
            </a:custGeom>
            <a:solidFill>
              <a:srgbClr val="255891"/>
            </a:solidFill>
          </p:spPr>
          <p:txBody>
            <a:bodyPr wrap="square" lIns="0" tIns="0" rIns="0" bIns="0" rtlCol="0"/>
            <a:lstStyle/>
            <a:p>
              <a:endParaRPr/>
            </a:p>
          </p:txBody>
        </p:sp>
        <p:sp>
          <p:nvSpPr>
            <p:cNvPr id="78" name="object 30"/>
            <p:cNvSpPr/>
            <p:nvPr/>
          </p:nvSpPr>
          <p:spPr>
            <a:xfrm>
              <a:off x="119700" y="750950"/>
              <a:ext cx="12072620" cy="15240"/>
            </a:xfrm>
            <a:custGeom>
              <a:avLst/>
              <a:gdLst/>
              <a:ahLst/>
              <a:cxnLst/>
              <a:rect l="l" t="t" r="r" b="b"/>
              <a:pathLst>
                <a:path w="12072620" h="15240">
                  <a:moveTo>
                    <a:pt x="0" y="15240"/>
                  </a:moveTo>
                  <a:lnTo>
                    <a:pt x="12072299" y="15240"/>
                  </a:lnTo>
                  <a:lnTo>
                    <a:pt x="12072299" y="0"/>
                  </a:lnTo>
                  <a:lnTo>
                    <a:pt x="0" y="0"/>
                  </a:lnTo>
                  <a:lnTo>
                    <a:pt x="0" y="15240"/>
                  </a:lnTo>
                  <a:close/>
                </a:path>
              </a:pathLst>
            </a:custGeom>
            <a:solidFill>
              <a:srgbClr val="232323"/>
            </a:solidFill>
          </p:spPr>
          <p:txBody>
            <a:bodyPr wrap="square" lIns="0" tIns="0" rIns="0" bIns="0" rtlCol="0"/>
            <a:lstStyle/>
            <a:p>
              <a:endParaRPr/>
            </a:p>
          </p:txBody>
        </p:sp>
        <p:sp>
          <p:nvSpPr>
            <p:cNvPr id="79" name="object 31"/>
            <p:cNvSpPr/>
            <p:nvPr/>
          </p:nvSpPr>
          <p:spPr>
            <a:xfrm>
              <a:off x="119700" y="710539"/>
              <a:ext cx="12072620" cy="48260"/>
            </a:xfrm>
            <a:custGeom>
              <a:avLst/>
              <a:gdLst/>
              <a:ahLst/>
              <a:cxnLst/>
              <a:rect l="l" t="t" r="r" b="b"/>
              <a:pathLst>
                <a:path w="12072620" h="48259">
                  <a:moveTo>
                    <a:pt x="12072299" y="0"/>
                  </a:moveTo>
                  <a:lnTo>
                    <a:pt x="0" y="0"/>
                  </a:lnTo>
                  <a:lnTo>
                    <a:pt x="0" y="48031"/>
                  </a:lnTo>
                </a:path>
              </a:pathLst>
            </a:custGeom>
            <a:ln w="15240">
              <a:solidFill>
                <a:srgbClr val="232323"/>
              </a:solidFill>
            </a:ln>
          </p:spPr>
          <p:txBody>
            <a:bodyPr wrap="square" lIns="0" tIns="0" rIns="0" bIns="0" rtlCol="0"/>
            <a:lstStyle/>
            <a:p>
              <a:endParaRPr/>
            </a:p>
          </p:txBody>
        </p:sp>
        <p:sp>
          <p:nvSpPr>
            <p:cNvPr id="80" name="object 33"/>
            <p:cNvSpPr/>
            <p:nvPr/>
          </p:nvSpPr>
          <p:spPr>
            <a:xfrm>
              <a:off x="2942691" y="22859"/>
              <a:ext cx="2294218" cy="662940"/>
            </a:xfrm>
            <a:custGeom>
              <a:avLst/>
              <a:gdLst/>
              <a:ahLst/>
              <a:cxnLst/>
              <a:rect l="l" t="t" r="r" b="b"/>
              <a:pathLst>
                <a:path w="1859279" h="662940">
                  <a:moveTo>
                    <a:pt x="0" y="110490"/>
                  </a:moveTo>
                  <a:lnTo>
                    <a:pt x="8691" y="67508"/>
                  </a:lnTo>
                  <a:lnTo>
                    <a:pt x="32384" y="32384"/>
                  </a:lnTo>
                  <a:lnTo>
                    <a:pt x="67508" y="8691"/>
                  </a:lnTo>
                  <a:lnTo>
                    <a:pt x="110490" y="0"/>
                  </a:lnTo>
                  <a:lnTo>
                    <a:pt x="1748789" y="0"/>
                  </a:lnTo>
                  <a:lnTo>
                    <a:pt x="1791771" y="8691"/>
                  </a:lnTo>
                  <a:lnTo>
                    <a:pt x="1826895" y="32385"/>
                  </a:lnTo>
                  <a:lnTo>
                    <a:pt x="1850588" y="67508"/>
                  </a:lnTo>
                  <a:lnTo>
                    <a:pt x="1859280" y="110490"/>
                  </a:lnTo>
                  <a:lnTo>
                    <a:pt x="1859280" y="552450"/>
                  </a:lnTo>
                  <a:lnTo>
                    <a:pt x="1850588" y="595431"/>
                  </a:lnTo>
                  <a:lnTo>
                    <a:pt x="1826895" y="630554"/>
                  </a:lnTo>
                  <a:lnTo>
                    <a:pt x="1791771" y="654248"/>
                  </a:lnTo>
                  <a:lnTo>
                    <a:pt x="1748789" y="662939"/>
                  </a:lnTo>
                  <a:lnTo>
                    <a:pt x="110490" y="662939"/>
                  </a:lnTo>
                  <a:lnTo>
                    <a:pt x="67508" y="654248"/>
                  </a:lnTo>
                  <a:lnTo>
                    <a:pt x="32385" y="630555"/>
                  </a:lnTo>
                  <a:lnTo>
                    <a:pt x="8691" y="595431"/>
                  </a:lnTo>
                  <a:lnTo>
                    <a:pt x="0" y="552450"/>
                  </a:lnTo>
                  <a:lnTo>
                    <a:pt x="0" y="110490"/>
                  </a:lnTo>
                  <a:close/>
                </a:path>
              </a:pathLst>
            </a:custGeom>
            <a:solidFill>
              <a:srgbClr val="CCFFFF"/>
            </a:solidFill>
            <a:ln w="15240">
              <a:solidFill>
                <a:srgbClr val="232323"/>
              </a:solidFill>
            </a:ln>
          </p:spPr>
          <p:txBody>
            <a:bodyPr wrap="square" lIns="0" tIns="0" rIns="0" bIns="0" rtlCol="0"/>
            <a:lstStyle/>
            <a:p>
              <a:endParaRPr dirty="0">
                <a:solidFill>
                  <a:srgbClr val="CCFFFF"/>
                </a:solidFill>
              </a:endParaRPr>
            </a:p>
          </p:txBody>
        </p:sp>
      </p:grpSp>
      <p:sp>
        <p:nvSpPr>
          <p:cNvPr id="81" name="ZoneTexte 80"/>
          <p:cNvSpPr txBox="1"/>
          <p:nvPr/>
        </p:nvSpPr>
        <p:spPr>
          <a:xfrm>
            <a:off x="164037" y="125128"/>
            <a:ext cx="2670263"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Introduction Générale</a:t>
            </a:r>
          </a:p>
        </p:txBody>
      </p:sp>
      <p:sp>
        <p:nvSpPr>
          <p:cNvPr id="82" name="ZoneTexte 81"/>
          <p:cNvSpPr txBox="1"/>
          <p:nvPr/>
        </p:nvSpPr>
        <p:spPr>
          <a:xfrm>
            <a:off x="2767037" y="72212"/>
            <a:ext cx="2253244"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CPP</a:t>
            </a:r>
            <a:endParaRPr lang="fr-FR" sz="2400" b="1" dirty="0"/>
          </a:p>
        </p:txBody>
      </p:sp>
      <p:sp>
        <p:nvSpPr>
          <p:cNvPr id="83" name="ZoneTexte 82"/>
          <p:cNvSpPr txBox="1"/>
          <p:nvPr/>
        </p:nvSpPr>
        <p:spPr>
          <a:xfrm>
            <a:off x="10009327" y="142717"/>
            <a:ext cx="1773811"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Conclusion</a:t>
            </a:r>
          </a:p>
        </p:txBody>
      </p:sp>
      <p:sp>
        <p:nvSpPr>
          <p:cNvPr id="84" name="ZoneTexte 83"/>
          <p:cNvSpPr txBox="1"/>
          <p:nvPr/>
        </p:nvSpPr>
        <p:spPr>
          <a:xfrm>
            <a:off x="5088539" y="130168"/>
            <a:ext cx="2397718"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Monopole</a:t>
            </a:r>
          </a:p>
        </p:txBody>
      </p:sp>
      <p:grpSp>
        <p:nvGrpSpPr>
          <p:cNvPr id="58" name="object 17">
            <a:extLst>
              <a:ext uri="{FF2B5EF4-FFF2-40B4-BE49-F238E27FC236}">
                <a16:creationId xmlns:a16="http://schemas.microsoft.com/office/drawing/2014/main" id="{979558EC-D734-41FE-979F-8DC56C0D10F7}"/>
              </a:ext>
            </a:extLst>
          </p:cNvPr>
          <p:cNvGrpSpPr/>
          <p:nvPr/>
        </p:nvGrpSpPr>
        <p:grpSpPr>
          <a:xfrm>
            <a:off x="7459696" y="6283"/>
            <a:ext cx="2247884" cy="662940"/>
            <a:chOff x="10197084" y="0"/>
            <a:chExt cx="1995170" cy="662940"/>
          </a:xfrm>
        </p:grpSpPr>
        <p:sp>
          <p:nvSpPr>
            <p:cNvPr id="59" name="object 18">
              <a:extLst>
                <a:ext uri="{FF2B5EF4-FFF2-40B4-BE49-F238E27FC236}">
                  <a16:creationId xmlns:a16="http://schemas.microsoft.com/office/drawing/2014/main" id="{FF496B4D-4088-4BB2-B068-8A7740E12DFB}"/>
                </a:ext>
              </a:extLst>
            </p:cNvPr>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61" name="object 19">
              <a:extLst>
                <a:ext uri="{FF2B5EF4-FFF2-40B4-BE49-F238E27FC236}">
                  <a16:creationId xmlns:a16="http://schemas.microsoft.com/office/drawing/2014/main" id="{6F5E732C-C129-42DC-8D21-2971ED4F8F78}"/>
                </a:ext>
              </a:extLst>
            </p:cNvPr>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sp>
        <p:nvSpPr>
          <p:cNvPr id="62" name="ZoneTexte 61">
            <a:extLst>
              <a:ext uri="{FF2B5EF4-FFF2-40B4-BE49-F238E27FC236}">
                <a16:creationId xmlns:a16="http://schemas.microsoft.com/office/drawing/2014/main" id="{A3C94DF4-CD0D-48BA-A995-80B2A3E3D5E8}"/>
              </a:ext>
            </a:extLst>
          </p:cNvPr>
          <p:cNvSpPr txBox="1"/>
          <p:nvPr/>
        </p:nvSpPr>
        <p:spPr>
          <a:xfrm>
            <a:off x="7614619" y="155373"/>
            <a:ext cx="1964599"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La comparaison</a:t>
            </a:r>
          </a:p>
        </p:txBody>
      </p:sp>
      <p:sp>
        <p:nvSpPr>
          <p:cNvPr id="7" name="TextBox 6">
            <a:extLst>
              <a:ext uri="{FF2B5EF4-FFF2-40B4-BE49-F238E27FC236}">
                <a16:creationId xmlns:a16="http://schemas.microsoft.com/office/drawing/2014/main" id="{75C920CB-EC03-5070-802E-B8125CFD61BA}"/>
              </a:ext>
            </a:extLst>
          </p:cNvPr>
          <p:cNvSpPr txBox="1"/>
          <p:nvPr/>
        </p:nvSpPr>
        <p:spPr>
          <a:xfrm>
            <a:off x="1772107" y="841152"/>
            <a:ext cx="6112412" cy="461665"/>
          </a:xfrm>
          <a:prstGeom prst="rect">
            <a:avLst/>
          </a:prstGeom>
          <a:noFill/>
        </p:spPr>
        <p:txBody>
          <a:bodyPr wrap="square">
            <a:spAutoFit/>
          </a:bodyPr>
          <a:lstStyle/>
          <a:p>
            <a:r>
              <a:rPr lang="fr-FR" sz="2400" dirty="0" err="1">
                <a:solidFill>
                  <a:schemeClr val="accent5">
                    <a:lumMod val="50000"/>
                  </a:schemeClr>
                </a:solidFill>
              </a:rPr>
              <a:t>Caractiréstique</a:t>
            </a:r>
            <a:r>
              <a:rPr lang="fr-FR" sz="2400" dirty="0">
                <a:solidFill>
                  <a:schemeClr val="accent5">
                    <a:lumMod val="50000"/>
                  </a:schemeClr>
                </a:solidFill>
              </a:rPr>
              <a:t> de marché CPP</a:t>
            </a:r>
          </a:p>
        </p:txBody>
      </p:sp>
      <p:sp>
        <p:nvSpPr>
          <p:cNvPr id="10" name="TextBox 9">
            <a:extLst>
              <a:ext uri="{FF2B5EF4-FFF2-40B4-BE49-F238E27FC236}">
                <a16:creationId xmlns:a16="http://schemas.microsoft.com/office/drawing/2014/main" id="{1DE83E03-D035-4E93-A002-CA60A72A6CF6}"/>
              </a:ext>
            </a:extLst>
          </p:cNvPr>
          <p:cNvSpPr txBox="1"/>
          <p:nvPr/>
        </p:nvSpPr>
        <p:spPr>
          <a:xfrm>
            <a:off x="1787347" y="1597806"/>
            <a:ext cx="6112412" cy="1015663"/>
          </a:xfrm>
          <a:prstGeom prst="rect">
            <a:avLst/>
          </a:prstGeom>
          <a:noFill/>
        </p:spPr>
        <p:txBody>
          <a:bodyPr wrap="square">
            <a:spAutoFit/>
          </a:bodyPr>
          <a:lstStyle/>
          <a:p>
            <a:pPr>
              <a:buClr>
                <a:schemeClr val="tx1"/>
              </a:buClr>
            </a:pPr>
            <a:r>
              <a:rPr lang="fr-FR" sz="1800" b="1" i="1" dirty="0">
                <a:solidFill>
                  <a:srgbClr val="FF0000"/>
                </a:solidFill>
                <a:latin typeface="Garamond" pitchFamily="18" charset="0"/>
              </a:rPr>
              <a:t> </a:t>
            </a:r>
            <a:r>
              <a:rPr lang="fr-FR" sz="2400" b="1" i="1" dirty="0">
                <a:solidFill>
                  <a:srgbClr val="FF0000"/>
                </a:solidFill>
                <a:latin typeface="Garamond" pitchFamily="18" charset="0"/>
              </a:rPr>
              <a:t>3°. </a:t>
            </a:r>
            <a:r>
              <a:rPr lang="fr-FR" sz="2400" b="1" i="1" u="sng" dirty="0">
                <a:solidFill>
                  <a:srgbClr val="FF0000"/>
                </a:solidFill>
                <a:latin typeface="Garamond" pitchFamily="18" charset="0"/>
              </a:rPr>
              <a:t>Libre entrée sur les marchés</a:t>
            </a:r>
            <a:endParaRPr lang="fr-FR" sz="2400" u="sng" dirty="0">
              <a:latin typeface="Garamond" pitchFamily="18" charset="0"/>
            </a:endParaRPr>
          </a:p>
          <a:p>
            <a:pPr>
              <a:buFont typeface="Wingdings" pitchFamily="2" charset="2"/>
              <a:buNone/>
            </a:pPr>
            <a:r>
              <a:rPr lang="fr-FR" sz="1800" dirty="0">
                <a:latin typeface="Garamond" pitchFamily="18" charset="0"/>
              </a:rPr>
              <a:t>	entrées / sorties sur le marché sans entrave pour tous les concurrents</a:t>
            </a:r>
          </a:p>
        </p:txBody>
      </p:sp>
      <p:sp>
        <p:nvSpPr>
          <p:cNvPr id="12" name="TextBox 11">
            <a:extLst>
              <a:ext uri="{FF2B5EF4-FFF2-40B4-BE49-F238E27FC236}">
                <a16:creationId xmlns:a16="http://schemas.microsoft.com/office/drawing/2014/main" id="{46270719-C675-1572-2E4E-2484616E515F}"/>
              </a:ext>
            </a:extLst>
          </p:cNvPr>
          <p:cNvSpPr txBox="1"/>
          <p:nvPr/>
        </p:nvSpPr>
        <p:spPr>
          <a:xfrm>
            <a:off x="1148270" y="2736814"/>
            <a:ext cx="6112412" cy="461665"/>
          </a:xfrm>
          <a:prstGeom prst="rect">
            <a:avLst/>
          </a:prstGeom>
          <a:noFill/>
        </p:spPr>
        <p:txBody>
          <a:bodyPr wrap="square">
            <a:spAutoFit/>
          </a:bodyPr>
          <a:lstStyle/>
          <a:p>
            <a:pPr>
              <a:buFontTx/>
              <a:buNone/>
              <a:defRPr/>
            </a:pPr>
            <a:r>
              <a:rPr lang="fr-FR" sz="2400" b="1" i="1" dirty="0">
                <a:solidFill>
                  <a:srgbClr val="000099"/>
                </a:solidFill>
                <a:latin typeface="Garamond" pitchFamily="18" charset="0"/>
              </a:rPr>
              <a:t>b) </a:t>
            </a:r>
            <a:r>
              <a:rPr lang="fr-FR" sz="2400" b="1" i="1" u="sng" dirty="0">
                <a:solidFill>
                  <a:srgbClr val="000099"/>
                </a:solidFill>
                <a:effectLst>
                  <a:outerShdw blurRad="38100" dist="38100" dir="2700000" algn="tl">
                    <a:srgbClr val="C0C0C0"/>
                  </a:outerShdw>
                </a:effectLst>
                <a:latin typeface="Garamond" pitchFamily="18" charset="0"/>
              </a:rPr>
              <a:t>Parfaite</a:t>
            </a:r>
            <a:r>
              <a:rPr lang="fr-FR" sz="2400" i="1" dirty="0">
                <a:solidFill>
                  <a:srgbClr val="990033"/>
                </a:solidFill>
                <a:effectLst>
                  <a:outerShdw blurRad="38100" dist="38100" dir="2700000" algn="tl">
                    <a:srgbClr val="C0C0C0"/>
                  </a:outerShdw>
                </a:effectLst>
                <a:latin typeface="Garamond" pitchFamily="18" charset="0"/>
              </a:rPr>
              <a:t> </a:t>
            </a:r>
            <a:r>
              <a:rPr lang="fr-FR" sz="2400" i="1" dirty="0">
                <a:solidFill>
                  <a:srgbClr val="000099"/>
                </a:solidFill>
                <a:latin typeface="Garamond" pitchFamily="18" charset="0"/>
              </a:rPr>
              <a:t>= </a:t>
            </a:r>
            <a:r>
              <a:rPr lang="fr-FR" sz="2400" b="1" i="1" dirty="0">
                <a:solidFill>
                  <a:srgbClr val="000099"/>
                </a:solidFill>
                <a:latin typeface="Garamond" pitchFamily="18" charset="0"/>
              </a:rPr>
              <a:t>2 caractéristiques</a:t>
            </a:r>
            <a:endParaRPr lang="fr-FR" sz="2400" b="1" i="1" dirty="0">
              <a:solidFill>
                <a:srgbClr val="990033"/>
              </a:solidFill>
              <a:effectLst>
                <a:outerShdw blurRad="38100" dist="38100" dir="2700000" algn="tl">
                  <a:srgbClr val="C0C0C0"/>
                </a:outerShdw>
              </a:effectLst>
              <a:latin typeface="Garamond" pitchFamily="18" charset="0"/>
            </a:endParaRPr>
          </a:p>
        </p:txBody>
      </p:sp>
      <p:sp>
        <p:nvSpPr>
          <p:cNvPr id="14" name="TextBox 13">
            <a:extLst>
              <a:ext uri="{FF2B5EF4-FFF2-40B4-BE49-F238E27FC236}">
                <a16:creationId xmlns:a16="http://schemas.microsoft.com/office/drawing/2014/main" id="{D9DB0613-1492-8910-B9B2-8C78004AA43E}"/>
              </a:ext>
            </a:extLst>
          </p:cNvPr>
          <p:cNvSpPr txBox="1"/>
          <p:nvPr/>
        </p:nvSpPr>
        <p:spPr>
          <a:xfrm>
            <a:off x="1789692" y="3534578"/>
            <a:ext cx="6112412" cy="1179041"/>
          </a:xfrm>
          <a:prstGeom prst="rect">
            <a:avLst/>
          </a:prstGeom>
          <a:noFill/>
        </p:spPr>
        <p:txBody>
          <a:bodyPr wrap="square">
            <a:spAutoFit/>
          </a:bodyPr>
          <a:lstStyle/>
          <a:p>
            <a:pPr>
              <a:buClr>
                <a:schemeClr val="tx1"/>
              </a:buClr>
              <a:defRPr/>
            </a:pPr>
            <a:r>
              <a:rPr lang="fr-FR" sz="2400" b="1" i="1" dirty="0">
                <a:solidFill>
                  <a:srgbClr val="FF0000"/>
                </a:solidFill>
                <a:effectLst>
                  <a:outerShdw blurRad="38100" dist="38100" dir="2700000" algn="tl">
                    <a:srgbClr val="C0C0C0"/>
                  </a:outerShdw>
                </a:effectLst>
                <a:latin typeface="Garamond" pitchFamily="18" charset="0"/>
              </a:rPr>
              <a:t>4°. </a:t>
            </a:r>
            <a:r>
              <a:rPr lang="fr-FR" sz="2400" b="1" i="1" u="sng" dirty="0">
                <a:solidFill>
                  <a:srgbClr val="FF0000"/>
                </a:solidFill>
                <a:effectLst>
                  <a:outerShdw blurRad="38100" dist="38100" dir="2700000" algn="tl">
                    <a:srgbClr val="C0C0C0"/>
                  </a:outerShdw>
                </a:effectLst>
                <a:latin typeface="Garamond" pitchFamily="18" charset="0"/>
              </a:rPr>
              <a:t>Transparence</a:t>
            </a:r>
            <a:endParaRPr lang="fr-FR" sz="2400" u="sng" dirty="0">
              <a:latin typeface="Garamond" pitchFamily="18" charset="0"/>
            </a:endParaRPr>
          </a:p>
          <a:p>
            <a:pPr>
              <a:lnSpc>
                <a:spcPct val="120000"/>
              </a:lnSpc>
              <a:buFont typeface="Wingdings" pitchFamily="2" charset="2"/>
              <a:buNone/>
              <a:defRPr/>
            </a:pPr>
            <a:r>
              <a:rPr lang="fr-FR" sz="1800" dirty="0">
                <a:latin typeface="Garamond" pitchFamily="18" charset="0"/>
              </a:rPr>
              <a:t>	</a:t>
            </a:r>
            <a:r>
              <a:rPr lang="fr-FR" sz="2000" dirty="0">
                <a:latin typeface="Garamond" pitchFamily="18" charset="0"/>
              </a:rPr>
              <a:t>information libre, accessible et complète sur O / D et prix (sans coût)</a:t>
            </a:r>
            <a:endParaRPr lang="fr-FR" sz="2000" dirty="0"/>
          </a:p>
        </p:txBody>
      </p:sp>
      <p:sp>
        <p:nvSpPr>
          <p:cNvPr id="16" name="TextBox 15">
            <a:extLst>
              <a:ext uri="{FF2B5EF4-FFF2-40B4-BE49-F238E27FC236}">
                <a16:creationId xmlns:a16="http://schemas.microsoft.com/office/drawing/2014/main" id="{935EB7D8-3509-8879-C9C8-202A43EA5991}"/>
              </a:ext>
            </a:extLst>
          </p:cNvPr>
          <p:cNvSpPr txBox="1"/>
          <p:nvPr/>
        </p:nvSpPr>
        <p:spPr>
          <a:xfrm>
            <a:off x="1760384" y="4932657"/>
            <a:ext cx="6112412" cy="1697068"/>
          </a:xfrm>
          <a:prstGeom prst="rect">
            <a:avLst/>
          </a:prstGeom>
          <a:noFill/>
        </p:spPr>
        <p:txBody>
          <a:bodyPr wrap="square">
            <a:spAutoFit/>
          </a:bodyPr>
          <a:lstStyle/>
          <a:p>
            <a:pPr>
              <a:lnSpc>
                <a:spcPct val="120000"/>
              </a:lnSpc>
              <a:defRPr/>
            </a:pPr>
            <a:r>
              <a:rPr lang="fr-FR" sz="2400" b="1" i="1" dirty="0">
                <a:solidFill>
                  <a:srgbClr val="FF0000"/>
                </a:solidFill>
                <a:effectLst>
                  <a:outerShdw blurRad="38100" dist="38100" dir="2700000" algn="tl">
                    <a:srgbClr val="C0C0C0"/>
                  </a:outerShdw>
                </a:effectLst>
                <a:latin typeface="Garamond" pitchFamily="18" charset="0"/>
              </a:rPr>
              <a:t>5°. </a:t>
            </a:r>
            <a:r>
              <a:rPr lang="fr-FR" sz="2400" b="1" i="1" u="sng" dirty="0">
                <a:solidFill>
                  <a:srgbClr val="FF0000"/>
                </a:solidFill>
                <a:effectLst>
                  <a:outerShdw blurRad="38100" dist="38100" dir="2700000" algn="tl">
                    <a:srgbClr val="C0C0C0"/>
                  </a:outerShdw>
                </a:effectLst>
                <a:latin typeface="Garamond" pitchFamily="18" charset="0"/>
              </a:rPr>
              <a:t>Mobilité des facteurs de production</a:t>
            </a:r>
            <a:r>
              <a:rPr lang="fr-FR" sz="2400" dirty="0">
                <a:latin typeface="Garamond" pitchFamily="18" charset="0"/>
              </a:rPr>
              <a:t> (</a:t>
            </a:r>
            <a:r>
              <a:rPr lang="fr-FR" sz="2400" b="1" i="1" u="sng" dirty="0">
                <a:solidFill>
                  <a:srgbClr val="FF0000"/>
                </a:solidFill>
                <a:effectLst>
                  <a:outerShdw blurRad="38100" dist="38100" dir="2700000" algn="tl">
                    <a:srgbClr val="C0C0C0"/>
                  </a:outerShdw>
                </a:effectLst>
                <a:latin typeface="Garamond" pitchFamily="18" charset="0"/>
              </a:rPr>
              <a:t>Fluidité</a:t>
            </a:r>
            <a:r>
              <a:rPr lang="fr-FR" sz="2400" dirty="0">
                <a:solidFill>
                  <a:srgbClr val="FF0000"/>
                </a:solidFill>
                <a:latin typeface="Garamond" pitchFamily="18" charset="0"/>
              </a:rPr>
              <a:t> ) : </a:t>
            </a:r>
            <a:r>
              <a:rPr lang="fr-FR" sz="2000" dirty="0">
                <a:latin typeface="Garamond" pitchFamily="18" charset="0"/>
              </a:rPr>
              <a:t>permet une bonne adaptation O/D car les facteurs (travail et capital) peuvent se déplacer d’un marché à un autre.</a:t>
            </a:r>
          </a:p>
        </p:txBody>
      </p:sp>
    </p:spTree>
    <p:extLst>
      <p:ext uri="{BB962C8B-B14F-4D97-AF65-F5344CB8AC3E}">
        <p14:creationId xmlns:p14="http://schemas.microsoft.com/office/powerpoint/2010/main" val="19757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1+#ppt_w/2"/>
                                          </p:val>
                                        </p:tav>
                                        <p:tav tm="100000">
                                          <p:val>
                                            <p:strVal val="#ppt_x"/>
                                          </p:val>
                                        </p:tav>
                                      </p:tavLst>
                                    </p:anim>
                                    <p:anim calcmode="lin" valueType="num">
                                      <p:cBhvr additive="base">
                                        <p:cTn id="12" dur="500" fill="hold"/>
                                        <p:tgtEl>
                                          <p:spTgt spid="6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0"/>
                                  </p:stCondLst>
                                  <p:endCondLst>
                                    <p:cond evt="begin" delay="0">
                                      <p:tn val="13"/>
                                    </p:cond>
                                  </p:end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1+#ppt_w/2"/>
                                          </p:val>
                                        </p:tav>
                                        <p:tav tm="100000">
                                          <p:val>
                                            <p:strVal val="#ppt_x"/>
                                          </p:val>
                                        </p:tav>
                                      </p:tavLst>
                                    </p:anim>
                                    <p:anim calcmode="lin" valueType="num">
                                      <p:cBhvr additive="base">
                                        <p:cTn id="16" dur="500" fill="hold"/>
                                        <p:tgtEl>
                                          <p:spTgt spid="5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nodePh="1">
                                  <p:stCondLst>
                                    <p:cond delay="0"/>
                                  </p:stCondLst>
                                  <p:endCondLst>
                                    <p:cond evt="begin" delay="0">
                                      <p:tn val="17"/>
                                    </p:cond>
                                  </p:end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1+#ppt_w/2"/>
                                          </p:val>
                                        </p:tav>
                                        <p:tav tm="100000">
                                          <p:val>
                                            <p:strVal val="#ppt_x"/>
                                          </p:val>
                                        </p:tav>
                                      </p:tavLst>
                                    </p:anim>
                                    <p:anim calcmode="lin" valueType="num">
                                      <p:cBhvr additive="base">
                                        <p:cTn id="20"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tmplLst>
          <p:tmpl>
            <p:tnLst>
              <p:par>
                <p:cTn presetID="2" presetClass="entr" presetSubtype="2" decel="10000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p:tmplLst>
          <p:tmpl>
            <p:tnLst>
              <p:par>
                <p:cTn presetID="2" presetClass="entr" presetSubtype="2" decel="10000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60" grpId="0">
        <p:tmplLst>
          <p:tmpl>
            <p:tnLst>
              <p:par>
                <p:cTn presetID="2" presetClass="entr" presetSubtype="2" decel="10000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4" grpId="0">
        <p:tmplLst>
          <p:tmpl>
            <p:tnLst>
              <p:par>
                <p:cTn presetID="2" presetClass="entr" presetSubtype="2"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055077" y="772053"/>
            <a:ext cx="324857" cy="321242"/>
          </a:xfrm>
          <a:prstGeom prst="rect">
            <a:avLst/>
          </a:prstGeom>
        </p:spPr>
        <p:txBody>
          <a:bodyPr vert="horz" wrap="square" lIns="0" tIns="13335" rIns="0" bIns="0" rtlCol="0">
            <a:spAutoFit/>
          </a:bodyPr>
          <a:lstStyle/>
          <a:p>
            <a:pPr marL="12700">
              <a:lnSpc>
                <a:spcPct val="100000"/>
              </a:lnSpc>
              <a:spcBef>
                <a:spcPts val="105"/>
              </a:spcBef>
            </a:pPr>
            <a:r>
              <a:rPr lang="fr-FR" sz="2000" dirty="0">
                <a:solidFill>
                  <a:schemeClr val="bg1"/>
                </a:solidFill>
                <a:latin typeface="Verdana"/>
                <a:cs typeface="Verdana"/>
              </a:rPr>
              <a:t>6</a:t>
            </a:r>
            <a:endParaRPr sz="2000" dirty="0">
              <a:solidFill>
                <a:schemeClr val="bg1"/>
              </a:solidFill>
              <a:latin typeface="Verdana"/>
              <a:cs typeface="Verdana"/>
            </a:endParaRPr>
          </a:p>
        </p:txBody>
      </p:sp>
      <p:grpSp>
        <p:nvGrpSpPr>
          <p:cNvPr id="44" name="object 11"/>
          <p:cNvGrpSpPr/>
          <p:nvPr/>
        </p:nvGrpSpPr>
        <p:grpSpPr>
          <a:xfrm>
            <a:off x="228601" y="0"/>
            <a:ext cx="2514600" cy="685800"/>
            <a:chOff x="4131564" y="0"/>
            <a:chExt cx="1892935" cy="685800"/>
          </a:xfrm>
        </p:grpSpPr>
        <p:sp>
          <p:nvSpPr>
            <p:cNvPr id="45" name="object 12"/>
            <p:cNvSpPr/>
            <p:nvPr/>
          </p:nvSpPr>
          <p:spPr>
            <a:xfrm>
              <a:off x="4131564" y="0"/>
              <a:ext cx="1892935" cy="662940"/>
            </a:xfrm>
            <a:custGeom>
              <a:avLst/>
              <a:gdLst/>
              <a:ahLst/>
              <a:cxnLst/>
              <a:rect l="l" t="t" r="r" b="b"/>
              <a:pathLst>
                <a:path w="1892935" h="662940">
                  <a:moveTo>
                    <a:pt x="1782318" y="0"/>
                  </a:moveTo>
                  <a:lnTo>
                    <a:pt x="110489" y="0"/>
                  </a:lnTo>
                  <a:lnTo>
                    <a:pt x="67508" y="8691"/>
                  </a:lnTo>
                  <a:lnTo>
                    <a:pt x="32385" y="32384"/>
                  </a:lnTo>
                  <a:lnTo>
                    <a:pt x="8691" y="67508"/>
                  </a:lnTo>
                  <a:lnTo>
                    <a:pt x="0" y="110489"/>
                  </a:lnTo>
                  <a:lnTo>
                    <a:pt x="0" y="552449"/>
                  </a:lnTo>
                  <a:lnTo>
                    <a:pt x="8691" y="595431"/>
                  </a:lnTo>
                  <a:lnTo>
                    <a:pt x="32385" y="630554"/>
                  </a:lnTo>
                  <a:lnTo>
                    <a:pt x="67508" y="654248"/>
                  </a:lnTo>
                  <a:lnTo>
                    <a:pt x="110489" y="662939"/>
                  </a:lnTo>
                  <a:lnTo>
                    <a:pt x="1782318" y="662939"/>
                  </a:lnTo>
                  <a:lnTo>
                    <a:pt x="1825299" y="654248"/>
                  </a:lnTo>
                  <a:lnTo>
                    <a:pt x="1860423" y="630554"/>
                  </a:lnTo>
                  <a:lnTo>
                    <a:pt x="1884116" y="595431"/>
                  </a:lnTo>
                  <a:lnTo>
                    <a:pt x="1892808" y="552449"/>
                  </a:lnTo>
                  <a:lnTo>
                    <a:pt x="1892808" y="110489"/>
                  </a:lnTo>
                  <a:lnTo>
                    <a:pt x="1884116" y="67508"/>
                  </a:lnTo>
                  <a:lnTo>
                    <a:pt x="1860423" y="32385"/>
                  </a:lnTo>
                  <a:lnTo>
                    <a:pt x="1825299" y="8691"/>
                  </a:lnTo>
                  <a:lnTo>
                    <a:pt x="1782318" y="0"/>
                  </a:lnTo>
                  <a:close/>
                </a:path>
              </a:pathLst>
            </a:custGeom>
            <a:solidFill>
              <a:srgbClr val="CDDFE9"/>
            </a:solidFill>
          </p:spPr>
          <p:txBody>
            <a:bodyPr wrap="square" lIns="0" tIns="0" rIns="0" bIns="0" rtlCol="0"/>
            <a:lstStyle/>
            <a:p>
              <a:endParaRPr/>
            </a:p>
          </p:txBody>
        </p:sp>
        <p:sp>
          <p:nvSpPr>
            <p:cNvPr id="46" name="object 13"/>
            <p:cNvSpPr/>
            <p:nvPr/>
          </p:nvSpPr>
          <p:spPr>
            <a:xfrm>
              <a:off x="4131564" y="22860"/>
              <a:ext cx="1892935" cy="662940"/>
            </a:xfrm>
            <a:custGeom>
              <a:avLst/>
              <a:gdLst/>
              <a:ahLst/>
              <a:cxnLst/>
              <a:rect l="l" t="t" r="r" b="b"/>
              <a:pathLst>
                <a:path w="1892935" h="662940">
                  <a:moveTo>
                    <a:pt x="0" y="110489"/>
                  </a:moveTo>
                  <a:lnTo>
                    <a:pt x="8691" y="67508"/>
                  </a:lnTo>
                  <a:lnTo>
                    <a:pt x="32385" y="32384"/>
                  </a:lnTo>
                  <a:lnTo>
                    <a:pt x="67508" y="8691"/>
                  </a:lnTo>
                  <a:lnTo>
                    <a:pt x="110489" y="0"/>
                  </a:lnTo>
                  <a:lnTo>
                    <a:pt x="1782318" y="0"/>
                  </a:lnTo>
                  <a:lnTo>
                    <a:pt x="1825299" y="8691"/>
                  </a:lnTo>
                  <a:lnTo>
                    <a:pt x="1860423" y="32385"/>
                  </a:lnTo>
                  <a:lnTo>
                    <a:pt x="1884116" y="67508"/>
                  </a:lnTo>
                  <a:lnTo>
                    <a:pt x="1892808" y="110489"/>
                  </a:lnTo>
                  <a:lnTo>
                    <a:pt x="1892808" y="552449"/>
                  </a:lnTo>
                  <a:lnTo>
                    <a:pt x="1884116" y="595431"/>
                  </a:lnTo>
                  <a:lnTo>
                    <a:pt x="1860423" y="630554"/>
                  </a:lnTo>
                  <a:lnTo>
                    <a:pt x="1825299" y="654248"/>
                  </a:lnTo>
                  <a:lnTo>
                    <a:pt x="1782318" y="662939"/>
                  </a:lnTo>
                  <a:lnTo>
                    <a:pt x="110489" y="662939"/>
                  </a:lnTo>
                  <a:lnTo>
                    <a:pt x="67508" y="654248"/>
                  </a:lnTo>
                  <a:lnTo>
                    <a:pt x="32385" y="630554"/>
                  </a:lnTo>
                  <a:lnTo>
                    <a:pt x="8691" y="595431"/>
                  </a:lnTo>
                  <a:lnTo>
                    <a:pt x="0" y="552449"/>
                  </a:lnTo>
                  <a:lnTo>
                    <a:pt x="0" y="110489"/>
                  </a:lnTo>
                  <a:close/>
                </a:path>
              </a:pathLst>
            </a:custGeom>
            <a:ln w="15239">
              <a:solidFill>
                <a:srgbClr val="232323"/>
              </a:solidFill>
            </a:ln>
          </p:spPr>
          <p:txBody>
            <a:bodyPr wrap="square" lIns="0" tIns="0" rIns="0" bIns="0" rtlCol="0"/>
            <a:lstStyle/>
            <a:p>
              <a:endParaRPr dirty="0"/>
            </a:p>
          </p:txBody>
        </p:sp>
      </p:grpSp>
      <p:grpSp>
        <p:nvGrpSpPr>
          <p:cNvPr id="47" name="object 17"/>
          <p:cNvGrpSpPr/>
          <p:nvPr/>
        </p:nvGrpSpPr>
        <p:grpSpPr>
          <a:xfrm>
            <a:off x="9922396" y="-2682"/>
            <a:ext cx="2221377" cy="662940"/>
            <a:chOff x="10197084" y="0"/>
            <a:chExt cx="1995170" cy="662940"/>
          </a:xfrm>
        </p:grpSpPr>
        <p:sp>
          <p:nvSpPr>
            <p:cNvPr id="48" name="object 18"/>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49" name="object 19"/>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grpSp>
        <p:nvGrpSpPr>
          <p:cNvPr id="50" name="object 23"/>
          <p:cNvGrpSpPr/>
          <p:nvPr/>
        </p:nvGrpSpPr>
        <p:grpSpPr>
          <a:xfrm>
            <a:off x="5285493" y="-18132"/>
            <a:ext cx="2247884" cy="662940"/>
            <a:chOff x="8132063" y="0"/>
            <a:chExt cx="1993900" cy="662940"/>
          </a:xfrm>
          <a:solidFill>
            <a:schemeClr val="accent4">
              <a:lumMod val="60000"/>
              <a:lumOff val="40000"/>
            </a:schemeClr>
          </a:solidFill>
        </p:grpSpPr>
        <p:sp>
          <p:nvSpPr>
            <p:cNvPr id="51" name="object 24"/>
            <p:cNvSpPr/>
            <p:nvPr/>
          </p:nvSpPr>
          <p:spPr>
            <a:xfrm>
              <a:off x="8132063" y="0"/>
              <a:ext cx="1993900" cy="662940"/>
            </a:xfrm>
            <a:custGeom>
              <a:avLst/>
              <a:gdLst/>
              <a:ahLst/>
              <a:cxnLst/>
              <a:rect l="l" t="t" r="r" b="b"/>
              <a:pathLst>
                <a:path w="1993900" h="662940">
                  <a:moveTo>
                    <a:pt x="1882902" y="0"/>
                  </a:moveTo>
                  <a:lnTo>
                    <a:pt x="110489" y="0"/>
                  </a:lnTo>
                  <a:lnTo>
                    <a:pt x="67508" y="8691"/>
                  </a:lnTo>
                  <a:lnTo>
                    <a:pt x="32385" y="32384"/>
                  </a:lnTo>
                  <a:lnTo>
                    <a:pt x="8691" y="67508"/>
                  </a:lnTo>
                  <a:lnTo>
                    <a:pt x="0" y="110490"/>
                  </a:lnTo>
                  <a:lnTo>
                    <a:pt x="0" y="552450"/>
                  </a:lnTo>
                  <a:lnTo>
                    <a:pt x="8691" y="595431"/>
                  </a:lnTo>
                  <a:lnTo>
                    <a:pt x="32384" y="630555"/>
                  </a:lnTo>
                  <a:lnTo>
                    <a:pt x="67508" y="654248"/>
                  </a:lnTo>
                  <a:lnTo>
                    <a:pt x="110489" y="662939"/>
                  </a:lnTo>
                  <a:lnTo>
                    <a:pt x="1882902" y="662939"/>
                  </a:lnTo>
                  <a:lnTo>
                    <a:pt x="1925883" y="654248"/>
                  </a:lnTo>
                  <a:lnTo>
                    <a:pt x="1961006" y="630554"/>
                  </a:lnTo>
                  <a:lnTo>
                    <a:pt x="1984700" y="595431"/>
                  </a:lnTo>
                  <a:lnTo>
                    <a:pt x="1993391" y="552450"/>
                  </a:lnTo>
                  <a:lnTo>
                    <a:pt x="1993391" y="110490"/>
                  </a:lnTo>
                  <a:lnTo>
                    <a:pt x="1984700" y="67508"/>
                  </a:lnTo>
                  <a:lnTo>
                    <a:pt x="1961006" y="32385"/>
                  </a:lnTo>
                  <a:lnTo>
                    <a:pt x="1925883" y="8691"/>
                  </a:lnTo>
                  <a:lnTo>
                    <a:pt x="1882902" y="0"/>
                  </a:lnTo>
                  <a:close/>
                </a:path>
              </a:pathLst>
            </a:custGeom>
            <a:grpFill/>
          </p:spPr>
          <p:txBody>
            <a:bodyPr wrap="square" lIns="0" tIns="0" rIns="0" bIns="0" rtlCol="0"/>
            <a:lstStyle/>
            <a:p>
              <a:endParaRPr>
                <a:solidFill>
                  <a:srgbClr val="FFC000"/>
                </a:solidFill>
              </a:endParaRPr>
            </a:p>
          </p:txBody>
        </p:sp>
        <p:sp>
          <p:nvSpPr>
            <p:cNvPr id="52" name="object 25"/>
            <p:cNvSpPr/>
            <p:nvPr/>
          </p:nvSpPr>
          <p:spPr>
            <a:xfrm>
              <a:off x="8132063" y="0"/>
              <a:ext cx="1993900" cy="662940"/>
            </a:xfrm>
            <a:custGeom>
              <a:avLst/>
              <a:gdLst/>
              <a:ahLst/>
              <a:cxnLst/>
              <a:rect l="l" t="t" r="r" b="b"/>
              <a:pathLst>
                <a:path w="1993900" h="662940">
                  <a:moveTo>
                    <a:pt x="0" y="110490"/>
                  </a:moveTo>
                  <a:lnTo>
                    <a:pt x="8691" y="67508"/>
                  </a:lnTo>
                  <a:lnTo>
                    <a:pt x="32385" y="32384"/>
                  </a:lnTo>
                  <a:lnTo>
                    <a:pt x="67508" y="8691"/>
                  </a:lnTo>
                  <a:lnTo>
                    <a:pt x="110489" y="0"/>
                  </a:lnTo>
                  <a:lnTo>
                    <a:pt x="1882902" y="0"/>
                  </a:lnTo>
                  <a:lnTo>
                    <a:pt x="1925883" y="8691"/>
                  </a:lnTo>
                  <a:lnTo>
                    <a:pt x="1961006" y="32385"/>
                  </a:lnTo>
                  <a:lnTo>
                    <a:pt x="1984700" y="67508"/>
                  </a:lnTo>
                  <a:lnTo>
                    <a:pt x="1993391" y="110490"/>
                  </a:lnTo>
                  <a:lnTo>
                    <a:pt x="1993391" y="552450"/>
                  </a:lnTo>
                  <a:lnTo>
                    <a:pt x="1984700" y="595431"/>
                  </a:lnTo>
                  <a:lnTo>
                    <a:pt x="1961006" y="630554"/>
                  </a:lnTo>
                  <a:lnTo>
                    <a:pt x="1925883" y="654248"/>
                  </a:lnTo>
                  <a:lnTo>
                    <a:pt x="1882902" y="662939"/>
                  </a:lnTo>
                  <a:lnTo>
                    <a:pt x="110489" y="662939"/>
                  </a:lnTo>
                  <a:lnTo>
                    <a:pt x="67508" y="654248"/>
                  </a:lnTo>
                  <a:lnTo>
                    <a:pt x="32384" y="630555"/>
                  </a:lnTo>
                  <a:lnTo>
                    <a:pt x="8691" y="595431"/>
                  </a:lnTo>
                  <a:lnTo>
                    <a:pt x="0" y="552450"/>
                  </a:lnTo>
                  <a:lnTo>
                    <a:pt x="0" y="110490"/>
                  </a:lnTo>
                  <a:close/>
                </a:path>
              </a:pathLst>
            </a:custGeom>
            <a:grpFill/>
            <a:ln w="15240">
              <a:solidFill>
                <a:srgbClr val="232323"/>
              </a:solidFill>
            </a:ln>
          </p:spPr>
          <p:txBody>
            <a:bodyPr wrap="square" lIns="0" tIns="0" rIns="0" bIns="0" rtlCol="0"/>
            <a:lstStyle/>
            <a:p>
              <a:endParaRPr>
                <a:solidFill>
                  <a:srgbClr val="FFC000"/>
                </a:solidFill>
              </a:endParaRPr>
            </a:p>
          </p:txBody>
        </p:sp>
      </p:grpSp>
      <p:grpSp>
        <p:nvGrpSpPr>
          <p:cNvPr id="53" name="object 28"/>
          <p:cNvGrpSpPr/>
          <p:nvPr/>
        </p:nvGrpSpPr>
        <p:grpSpPr>
          <a:xfrm>
            <a:off x="-15240" y="4266"/>
            <a:ext cx="12175953" cy="743331"/>
            <a:chOff x="16367" y="22859"/>
            <a:chExt cx="12175953" cy="743331"/>
          </a:xfrm>
        </p:grpSpPr>
        <p:sp>
          <p:nvSpPr>
            <p:cNvPr id="54" name="object 29"/>
            <p:cNvSpPr/>
            <p:nvPr/>
          </p:nvSpPr>
          <p:spPr>
            <a:xfrm>
              <a:off x="119700" y="710539"/>
              <a:ext cx="12072620" cy="48260"/>
            </a:xfrm>
            <a:custGeom>
              <a:avLst/>
              <a:gdLst/>
              <a:ahLst/>
              <a:cxnLst/>
              <a:rect l="l" t="t" r="r" b="b"/>
              <a:pathLst>
                <a:path w="12072620" h="48259">
                  <a:moveTo>
                    <a:pt x="0" y="48031"/>
                  </a:moveTo>
                  <a:lnTo>
                    <a:pt x="12072299" y="48031"/>
                  </a:lnTo>
                  <a:lnTo>
                    <a:pt x="12072299" y="0"/>
                  </a:lnTo>
                  <a:lnTo>
                    <a:pt x="0" y="0"/>
                  </a:lnTo>
                  <a:lnTo>
                    <a:pt x="0" y="48031"/>
                  </a:lnTo>
                  <a:close/>
                </a:path>
              </a:pathLst>
            </a:custGeom>
            <a:solidFill>
              <a:srgbClr val="255891"/>
            </a:solidFill>
          </p:spPr>
          <p:txBody>
            <a:bodyPr wrap="square" lIns="0" tIns="0" rIns="0" bIns="0" rtlCol="0"/>
            <a:lstStyle/>
            <a:p>
              <a:endParaRPr/>
            </a:p>
          </p:txBody>
        </p:sp>
        <p:sp>
          <p:nvSpPr>
            <p:cNvPr id="55" name="object 30"/>
            <p:cNvSpPr/>
            <p:nvPr/>
          </p:nvSpPr>
          <p:spPr>
            <a:xfrm>
              <a:off x="119700" y="750950"/>
              <a:ext cx="12072620" cy="15240"/>
            </a:xfrm>
            <a:custGeom>
              <a:avLst/>
              <a:gdLst/>
              <a:ahLst/>
              <a:cxnLst/>
              <a:rect l="l" t="t" r="r" b="b"/>
              <a:pathLst>
                <a:path w="12072620" h="15240">
                  <a:moveTo>
                    <a:pt x="0" y="15240"/>
                  </a:moveTo>
                  <a:lnTo>
                    <a:pt x="12072299" y="15240"/>
                  </a:lnTo>
                  <a:lnTo>
                    <a:pt x="12072299" y="0"/>
                  </a:lnTo>
                  <a:lnTo>
                    <a:pt x="0" y="0"/>
                  </a:lnTo>
                  <a:lnTo>
                    <a:pt x="0" y="15240"/>
                  </a:lnTo>
                  <a:close/>
                </a:path>
              </a:pathLst>
            </a:custGeom>
            <a:solidFill>
              <a:srgbClr val="232323"/>
            </a:solidFill>
          </p:spPr>
          <p:txBody>
            <a:bodyPr wrap="square" lIns="0" tIns="0" rIns="0" bIns="0" rtlCol="0"/>
            <a:lstStyle/>
            <a:p>
              <a:endParaRPr/>
            </a:p>
          </p:txBody>
        </p:sp>
        <p:sp>
          <p:nvSpPr>
            <p:cNvPr id="56" name="object 31"/>
            <p:cNvSpPr/>
            <p:nvPr/>
          </p:nvSpPr>
          <p:spPr>
            <a:xfrm>
              <a:off x="16367" y="701530"/>
              <a:ext cx="12072620" cy="48260"/>
            </a:xfrm>
            <a:custGeom>
              <a:avLst/>
              <a:gdLst/>
              <a:ahLst/>
              <a:cxnLst/>
              <a:rect l="l" t="t" r="r" b="b"/>
              <a:pathLst>
                <a:path w="12072620" h="48259">
                  <a:moveTo>
                    <a:pt x="12072299" y="0"/>
                  </a:moveTo>
                  <a:lnTo>
                    <a:pt x="0" y="0"/>
                  </a:lnTo>
                  <a:lnTo>
                    <a:pt x="0" y="48031"/>
                  </a:lnTo>
                </a:path>
              </a:pathLst>
            </a:custGeom>
            <a:ln w="15240">
              <a:solidFill>
                <a:srgbClr val="232323"/>
              </a:solidFill>
            </a:ln>
          </p:spPr>
          <p:txBody>
            <a:bodyPr wrap="square" lIns="0" tIns="0" rIns="0" bIns="0" rtlCol="0"/>
            <a:lstStyle/>
            <a:p>
              <a:endParaRPr dirty="0"/>
            </a:p>
          </p:txBody>
        </p:sp>
        <p:sp>
          <p:nvSpPr>
            <p:cNvPr id="57" name="object 33"/>
            <p:cNvSpPr/>
            <p:nvPr/>
          </p:nvSpPr>
          <p:spPr>
            <a:xfrm>
              <a:off x="2942691" y="22859"/>
              <a:ext cx="2294218" cy="662940"/>
            </a:xfrm>
            <a:custGeom>
              <a:avLst/>
              <a:gdLst/>
              <a:ahLst/>
              <a:cxnLst/>
              <a:rect l="l" t="t" r="r" b="b"/>
              <a:pathLst>
                <a:path w="1859279" h="662940">
                  <a:moveTo>
                    <a:pt x="0" y="110490"/>
                  </a:moveTo>
                  <a:lnTo>
                    <a:pt x="8691" y="67508"/>
                  </a:lnTo>
                  <a:lnTo>
                    <a:pt x="32384" y="32384"/>
                  </a:lnTo>
                  <a:lnTo>
                    <a:pt x="67508" y="8691"/>
                  </a:lnTo>
                  <a:lnTo>
                    <a:pt x="110490" y="0"/>
                  </a:lnTo>
                  <a:lnTo>
                    <a:pt x="1748789" y="0"/>
                  </a:lnTo>
                  <a:lnTo>
                    <a:pt x="1791771" y="8691"/>
                  </a:lnTo>
                  <a:lnTo>
                    <a:pt x="1826895" y="32385"/>
                  </a:lnTo>
                  <a:lnTo>
                    <a:pt x="1850588" y="67508"/>
                  </a:lnTo>
                  <a:lnTo>
                    <a:pt x="1859280" y="110490"/>
                  </a:lnTo>
                  <a:lnTo>
                    <a:pt x="1859280" y="552450"/>
                  </a:lnTo>
                  <a:lnTo>
                    <a:pt x="1850588" y="595431"/>
                  </a:lnTo>
                  <a:lnTo>
                    <a:pt x="1826895" y="630554"/>
                  </a:lnTo>
                  <a:lnTo>
                    <a:pt x="1791771" y="654248"/>
                  </a:lnTo>
                  <a:lnTo>
                    <a:pt x="1748789" y="662939"/>
                  </a:lnTo>
                  <a:lnTo>
                    <a:pt x="110490" y="662939"/>
                  </a:lnTo>
                  <a:lnTo>
                    <a:pt x="67508" y="654248"/>
                  </a:lnTo>
                  <a:lnTo>
                    <a:pt x="32385" y="630555"/>
                  </a:lnTo>
                  <a:lnTo>
                    <a:pt x="8691" y="595431"/>
                  </a:lnTo>
                  <a:lnTo>
                    <a:pt x="0" y="552450"/>
                  </a:lnTo>
                  <a:lnTo>
                    <a:pt x="0" y="110490"/>
                  </a:lnTo>
                  <a:close/>
                </a:path>
              </a:pathLst>
            </a:custGeom>
            <a:solidFill>
              <a:schemeClr val="accent1">
                <a:lumMod val="20000"/>
                <a:lumOff val="80000"/>
              </a:schemeClr>
            </a:solidFill>
            <a:ln w="15240">
              <a:solidFill>
                <a:srgbClr val="232323"/>
              </a:solidFill>
            </a:ln>
          </p:spPr>
          <p:txBody>
            <a:bodyPr wrap="square" lIns="0" tIns="0" rIns="0" bIns="0" rtlCol="0"/>
            <a:lstStyle/>
            <a:p>
              <a:endParaRPr dirty="0"/>
            </a:p>
          </p:txBody>
        </p:sp>
      </p:grpSp>
      <p:sp>
        <p:nvSpPr>
          <p:cNvPr id="58" name="ZoneTexte 57"/>
          <p:cNvSpPr txBox="1"/>
          <p:nvPr/>
        </p:nvSpPr>
        <p:spPr>
          <a:xfrm>
            <a:off x="169612" y="154358"/>
            <a:ext cx="2609796"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Introduction Générale</a:t>
            </a:r>
          </a:p>
        </p:txBody>
      </p:sp>
      <p:sp>
        <p:nvSpPr>
          <p:cNvPr id="59" name="ZoneTexte 58"/>
          <p:cNvSpPr txBox="1"/>
          <p:nvPr/>
        </p:nvSpPr>
        <p:spPr>
          <a:xfrm>
            <a:off x="2942254" y="108121"/>
            <a:ext cx="2247884"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CPP</a:t>
            </a:r>
            <a:endParaRPr lang="fr-FR" sz="2400" b="1" dirty="0"/>
          </a:p>
        </p:txBody>
      </p:sp>
      <p:sp>
        <p:nvSpPr>
          <p:cNvPr id="60" name="ZoneTexte 59"/>
          <p:cNvSpPr txBox="1"/>
          <p:nvPr/>
        </p:nvSpPr>
        <p:spPr>
          <a:xfrm>
            <a:off x="10184924" y="132556"/>
            <a:ext cx="1715245"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Conclusion</a:t>
            </a:r>
          </a:p>
        </p:txBody>
      </p:sp>
      <p:sp>
        <p:nvSpPr>
          <p:cNvPr id="61" name="ZoneTexte 60"/>
          <p:cNvSpPr txBox="1"/>
          <p:nvPr/>
        </p:nvSpPr>
        <p:spPr>
          <a:xfrm>
            <a:off x="5181648" y="96833"/>
            <a:ext cx="2372626"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Monopole</a:t>
            </a:r>
          </a:p>
        </p:txBody>
      </p:sp>
      <p:grpSp>
        <p:nvGrpSpPr>
          <p:cNvPr id="36" name="object 17">
            <a:extLst>
              <a:ext uri="{FF2B5EF4-FFF2-40B4-BE49-F238E27FC236}">
                <a16:creationId xmlns:a16="http://schemas.microsoft.com/office/drawing/2014/main" id="{72799B6A-530C-4A01-9054-81C704532224}"/>
              </a:ext>
            </a:extLst>
          </p:cNvPr>
          <p:cNvGrpSpPr/>
          <p:nvPr/>
        </p:nvGrpSpPr>
        <p:grpSpPr>
          <a:xfrm>
            <a:off x="7613568" y="-5873"/>
            <a:ext cx="2221377" cy="662940"/>
            <a:chOff x="10197084" y="0"/>
            <a:chExt cx="1995170" cy="662940"/>
          </a:xfrm>
        </p:grpSpPr>
        <p:sp>
          <p:nvSpPr>
            <p:cNvPr id="41" name="object 18">
              <a:extLst>
                <a:ext uri="{FF2B5EF4-FFF2-40B4-BE49-F238E27FC236}">
                  <a16:creationId xmlns:a16="http://schemas.microsoft.com/office/drawing/2014/main" id="{B56472B4-AC0B-4F62-A716-B2A9FCD7C7FB}"/>
                </a:ext>
              </a:extLst>
            </p:cNvPr>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42" name="object 19">
              <a:extLst>
                <a:ext uri="{FF2B5EF4-FFF2-40B4-BE49-F238E27FC236}">
                  <a16:creationId xmlns:a16="http://schemas.microsoft.com/office/drawing/2014/main" id="{B45F9696-70B3-40E6-849A-570FC110B7A2}"/>
                </a:ext>
              </a:extLst>
            </p:cNvPr>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sp>
        <p:nvSpPr>
          <p:cNvPr id="65" name="ZoneTexte 64">
            <a:extLst>
              <a:ext uri="{FF2B5EF4-FFF2-40B4-BE49-F238E27FC236}">
                <a16:creationId xmlns:a16="http://schemas.microsoft.com/office/drawing/2014/main" id="{14C66D40-29B7-4604-B10C-E7C9904D9937}"/>
              </a:ext>
            </a:extLst>
          </p:cNvPr>
          <p:cNvSpPr txBox="1"/>
          <p:nvPr/>
        </p:nvSpPr>
        <p:spPr>
          <a:xfrm>
            <a:off x="7592366" y="102003"/>
            <a:ext cx="2127885"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La comparaison</a:t>
            </a:r>
          </a:p>
        </p:txBody>
      </p:sp>
      <p:pic>
        <p:nvPicPr>
          <p:cNvPr id="4" name="Picture 3">
            <a:extLst>
              <a:ext uri="{FF2B5EF4-FFF2-40B4-BE49-F238E27FC236}">
                <a16:creationId xmlns:a16="http://schemas.microsoft.com/office/drawing/2014/main" id="{08E69EE3-9103-B627-038A-496F2A0163B3}"/>
              </a:ext>
            </a:extLst>
          </p:cNvPr>
          <p:cNvPicPr>
            <a:picLocks noChangeAspect="1"/>
          </p:cNvPicPr>
          <p:nvPr/>
        </p:nvPicPr>
        <p:blipFill>
          <a:blip r:embed="rId2"/>
          <a:stretch>
            <a:fillRect/>
          </a:stretch>
        </p:blipFill>
        <p:spPr>
          <a:xfrm>
            <a:off x="7741414" y="3679373"/>
            <a:ext cx="4145860" cy="2446270"/>
          </a:xfrm>
          <a:prstGeom prst="rect">
            <a:avLst/>
          </a:prstGeom>
        </p:spPr>
      </p:pic>
      <p:sp>
        <p:nvSpPr>
          <p:cNvPr id="9" name="TextBox 8">
            <a:extLst>
              <a:ext uri="{FF2B5EF4-FFF2-40B4-BE49-F238E27FC236}">
                <a16:creationId xmlns:a16="http://schemas.microsoft.com/office/drawing/2014/main" id="{5C2FCA3F-ADCE-7670-B325-4549120091FA}"/>
              </a:ext>
            </a:extLst>
          </p:cNvPr>
          <p:cNvSpPr txBox="1"/>
          <p:nvPr/>
        </p:nvSpPr>
        <p:spPr>
          <a:xfrm>
            <a:off x="1828800" y="1855188"/>
            <a:ext cx="8534400" cy="1323439"/>
          </a:xfrm>
          <a:prstGeom prst="rect">
            <a:avLst/>
          </a:prstGeom>
          <a:noFill/>
        </p:spPr>
        <p:txBody>
          <a:bodyPr wrap="square" rtlCol="0">
            <a:spAutoFit/>
          </a:bodyPr>
          <a:lstStyle/>
          <a:p>
            <a:r>
              <a:rPr lang="fr-FR" sz="1800" kern="150" dirty="0">
                <a:effectLst/>
                <a:latin typeface="Calibri" panose="020F0502020204030204" pitchFamily="34" charset="0"/>
                <a:ea typeface="Calibri" panose="020F0502020204030204" pitchFamily="34" charset="0"/>
                <a:cs typeface="Arial" panose="020B0604020202020204" pitchFamily="34" charset="0"/>
              </a:rPr>
              <a:t>      </a:t>
            </a:r>
            <a:r>
              <a:rPr lang="fr-FR" sz="2000" kern="150" dirty="0">
                <a:effectLst/>
                <a:latin typeface="Calibri" panose="020F0502020204030204" pitchFamily="34" charset="0"/>
                <a:ea typeface="Calibri" panose="020F0502020204030204" pitchFamily="34" charset="0"/>
                <a:cs typeface="Arial" panose="020B0604020202020204" pitchFamily="34" charset="0"/>
              </a:rPr>
              <a:t>Un marché en monopole se caractérise par la domination d'un seul fournisseur ou entreprise qui contrôle l'offre d'un produit ou service donné, n'ayant pas de concurrents significatifs. Cela confère au monopoleur un pouvoir considérable sur les prix et les conditions du marché</a:t>
            </a:r>
            <a:r>
              <a:rPr lang="fr-FR" sz="1800" kern="150" dirty="0">
                <a:effectLst/>
                <a:latin typeface="Calibri" panose="020F0502020204030204" pitchFamily="34" charset="0"/>
                <a:ea typeface="Calibri" panose="020F050202020403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3A532DC1-E71B-C1CF-B419-05F1A70E3928}"/>
              </a:ext>
            </a:extLst>
          </p:cNvPr>
          <p:cNvSpPr txBox="1"/>
          <p:nvPr/>
        </p:nvSpPr>
        <p:spPr>
          <a:xfrm>
            <a:off x="1600200" y="769415"/>
            <a:ext cx="2895600" cy="461665"/>
          </a:xfrm>
          <a:prstGeom prst="rect">
            <a:avLst/>
          </a:prstGeom>
          <a:noFill/>
        </p:spPr>
        <p:txBody>
          <a:bodyPr wrap="square" rtlCol="0">
            <a:spAutoFit/>
          </a:bodyPr>
          <a:lstStyle/>
          <a:p>
            <a:r>
              <a:rPr lang="fr-FR" sz="2400" dirty="0">
                <a:solidFill>
                  <a:schemeClr val="accent4">
                    <a:lumMod val="50000"/>
                  </a:schemeClr>
                </a:solidFill>
              </a:rPr>
              <a:t>Définition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38"/>
          <p:cNvSpPr txBox="1"/>
          <p:nvPr/>
        </p:nvSpPr>
        <p:spPr>
          <a:xfrm>
            <a:off x="1064768" y="799033"/>
            <a:ext cx="167004" cy="321242"/>
          </a:xfrm>
          <a:prstGeom prst="rect">
            <a:avLst/>
          </a:prstGeom>
        </p:spPr>
        <p:txBody>
          <a:bodyPr vert="horz" wrap="square" lIns="0" tIns="13335" rIns="0" bIns="0" rtlCol="0">
            <a:spAutoFit/>
          </a:bodyPr>
          <a:lstStyle/>
          <a:p>
            <a:pPr marL="12700">
              <a:lnSpc>
                <a:spcPct val="100000"/>
              </a:lnSpc>
              <a:spcBef>
                <a:spcPts val="105"/>
              </a:spcBef>
            </a:pPr>
            <a:r>
              <a:rPr lang="fr-FR" sz="2000" spc="-160" dirty="0">
                <a:solidFill>
                  <a:srgbClr val="FDFFFF"/>
                </a:solidFill>
                <a:latin typeface="Verdana"/>
                <a:cs typeface="Verdana"/>
              </a:rPr>
              <a:t>7</a:t>
            </a:r>
            <a:endParaRPr sz="2000" dirty="0">
              <a:latin typeface="Verdana"/>
              <a:cs typeface="Verdana"/>
            </a:endParaRPr>
          </a:p>
        </p:txBody>
      </p:sp>
      <p:sp>
        <p:nvSpPr>
          <p:cNvPr id="42" name="ZoneTexte 41"/>
          <p:cNvSpPr txBox="1"/>
          <p:nvPr/>
        </p:nvSpPr>
        <p:spPr>
          <a:xfrm>
            <a:off x="1231772" y="6070949"/>
            <a:ext cx="2121028" cy="369332"/>
          </a:xfrm>
          <a:prstGeom prst="rect">
            <a:avLst/>
          </a:prstGeom>
          <a:noFill/>
        </p:spPr>
        <p:txBody>
          <a:bodyPr wrap="square" rtlCol="0">
            <a:spAutoFit/>
          </a:bodyPr>
          <a:lstStyle/>
          <a:p>
            <a:endParaRPr lang="fr-FR" dirty="0"/>
          </a:p>
        </p:txBody>
      </p:sp>
      <p:sp>
        <p:nvSpPr>
          <p:cNvPr id="40" name="Arc 39">
            <a:extLst>
              <a:ext uri="{FF2B5EF4-FFF2-40B4-BE49-F238E27FC236}">
                <a16:creationId xmlns:a16="http://schemas.microsoft.com/office/drawing/2014/main" id="{D2370DE2-3A12-9649-9C09-1C64A0DF4350}"/>
              </a:ext>
            </a:extLst>
          </p:cNvPr>
          <p:cNvSpPr>
            <a:spLocks noChangeAspect="1"/>
          </p:cNvSpPr>
          <p:nvPr/>
        </p:nvSpPr>
        <p:spPr>
          <a:xfrm rot="6251086">
            <a:off x="5650040" y="2644460"/>
            <a:ext cx="2190542" cy="2190537"/>
          </a:xfrm>
          <a:prstGeom prst="arc">
            <a:avLst>
              <a:gd name="adj1" fmla="val 16541113"/>
              <a:gd name="adj2" fmla="val 18419446"/>
            </a:avLst>
          </a:prstGeom>
          <a:ln w="228600">
            <a:solidFill>
              <a:srgbClr val="F5BE46"/>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solidFill>
                <a:prstClr val="black"/>
              </a:solidFill>
            </a:endParaRPr>
          </a:p>
        </p:txBody>
      </p:sp>
      <p:sp>
        <p:nvSpPr>
          <p:cNvPr id="46" name="Arc 45">
            <a:extLst>
              <a:ext uri="{FF2B5EF4-FFF2-40B4-BE49-F238E27FC236}">
                <a16:creationId xmlns:a16="http://schemas.microsoft.com/office/drawing/2014/main" id="{0B2DB1A3-EBED-2E4F-9A25-8898B9E42F97}"/>
              </a:ext>
            </a:extLst>
          </p:cNvPr>
          <p:cNvSpPr>
            <a:spLocks noChangeAspect="1"/>
          </p:cNvSpPr>
          <p:nvPr/>
        </p:nvSpPr>
        <p:spPr>
          <a:xfrm rot="11310236">
            <a:off x="5672426" y="2632090"/>
            <a:ext cx="2190542" cy="2190537"/>
          </a:xfrm>
          <a:prstGeom prst="arc">
            <a:avLst>
              <a:gd name="adj1" fmla="val 16566029"/>
              <a:gd name="adj2" fmla="val 18592927"/>
            </a:avLst>
          </a:prstGeom>
          <a:ln w="228600">
            <a:solidFill>
              <a:srgbClr val="50B5F8"/>
            </a:solidFill>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solidFill>
                <a:prstClr val="black"/>
              </a:solidFill>
            </a:endParaRPr>
          </a:p>
        </p:txBody>
      </p:sp>
      <p:sp>
        <p:nvSpPr>
          <p:cNvPr id="48" name="Arc 47">
            <a:extLst>
              <a:ext uri="{FF2B5EF4-FFF2-40B4-BE49-F238E27FC236}">
                <a16:creationId xmlns:a16="http://schemas.microsoft.com/office/drawing/2014/main" id="{B7BADEE2-3821-7148-9470-EFBCE588C3AC}"/>
              </a:ext>
            </a:extLst>
          </p:cNvPr>
          <p:cNvSpPr>
            <a:spLocks noChangeAspect="1"/>
          </p:cNvSpPr>
          <p:nvPr/>
        </p:nvSpPr>
        <p:spPr>
          <a:xfrm rot="21102864">
            <a:off x="5831781" y="2783937"/>
            <a:ext cx="2190542" cy="2190537"/>
          </a:xfrm>
          <a:prstGeom prst="arc">
            <a:avLst>
              <a:gd name="adj1" fmla="val 16479773"/>
              <a:gd name="adj2" fmla="val 18543763"/>
            </a:avLst>
          </a:prstGeom>
          <a:ln w="228600">
            <a:solidFill>
              <a:srgbClr val="DD99D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solidFill>
                <a:prstClr val="black"/>
              </a:solidFill>
            </a:endParaRPr>
          </a:p>
        </p:txBody>
      </p:sp>
      <p:grpSp>
        <p:nvGrpSpPr>
          <p:cNvPr id="55" name="Group 37">
            <a:extLst>
              <a:ext uri="{FF2B5EF4-FFF2-40B4-BE49-F238E27FC236}">
                <a16:creationId xmlns:a16="http://schemas.microsoft.com/office/drawing/2014/main" id="{301F4ACB-B7C7-2E41-A251-C1DC30743DC9}"/>
              </a:ext>
            </a:extLst>
          </p:cNvPr>
          <p:cNvGrpSpPr/>
          <p:nvPr/>
        </p:nvGrpSpPr>
        <p:grpSpPr>
          <a:xfrm flipH="1">
            <a:off x="7740454" y="4379722"/>
            <a:ext cx="428274" cy="294280"/>
            <a:chOff x="4659850" y="1864933"/>
            <a:chExt cx="1218660" cy="424929"/>
          </a:xfrm>
        </p:grpSpPr>
        <p:cxnSp>
          <p:nvCxnSpPr>
            <p:cNvPr id="59" name="Straight Connector 38">
              <a:extLst>
                <a:ext uri="{FF2B5EF4-FFF2-40B4-BE49-F238E27FC236}">
                  <a16:creationId xmlns:a16="http://schemas.microsoft.com/office/drawing/2014/main" id="{A8F0DF1D-7D23-A04B-A0DD-CCDCF3CFE158}"/>
                </a:ext>
              </a:extLst>
            </p:cNvPr>
            <p:cNvCxnSpPr>
              <a:cxnSpLocks/>
            </p:cNvCxnSpPr>
            <p:nvPr/>
          </p:nvCxnSpPr>
          <p:spPr>
            <a:xfrm flipV="1">
              <a:off x="4659850" y="1865410"/>
              <a:ext cx="510971" cy="424452"/>
            </a:xfrm>
            <a:prstGeom prst="line">
              <a:avLst/>
            </a:prstGeom>
            <a:ln w="19050">
              <a:solidFill>
                <a:srgbClr val="F5BE46"/>
              </a:solidFill>
            </a:ln>
          </p:spPr>
          <p:style>
            <a:lnRef idx="1">
              <a:schemeClr val="accent1"/>
            </a:lnRef>
            <a:fillRef idx="0">
              <a:schemeClr val="accent1"/>
            </a:fillRef>
            <a:effectRef idx="0">
              <a:schemeClr val="accent1"/>
            </a:effectRef>
            <a:fontRef idx="minor">
              <a:schemeClr val="tx1"/>
            </a:fontRef>
          </p:style>
        </p:cxnSp>
        <p:cxnSp>
          <p:nvCxnSpPr>
            <p:cNvPr id="62" name="Straight Connector 39">
              <a:extLst>
                <a:ext uri="{FF2B5EF4-FFF2-40B4-BE49-F238E27FC236}">
                  <a16:creationId xmlns:a16="http://schemas.microsoft.com/office/drawing/2014/main" id="{679D09B1-4C21-8B4B-A8C4-75BA5CFDD3FF}"/>
                </a:ext>
              </a:extLst>
            </p:cNvPr>
            <p:cNvCxnSpPr>
              <a:cxnSpLocks/>
            </p:cNvCxnSpPr>
            <p:nvPr/>
          </p:nvCxnSpPr>
          <p:spPr>
            <a:xfrm>
              <a:off x="5167646" y="1864933"/>
              <a:ext cx="710864" cy="0"/>
            </a:xfrm>
            <a:prstGeom prst="line">
              <a:avLst/>
            </a:prstGeom>
            <a:ln w="19050">
              <a:solidFill>
                <a:srgbClr val="F5BE46"/>
              </a:solidFill>
            </a:ln>
          </p:spPr>
          <p:style>
            <a:lnRef idx="1">
              <a:schemeClr val="accent1"/>
            </a:lnRef>
            <a:fillRef idx="0">
              <a:schemeClr val="accent1"/>
            </a:fillRef>
            <a:effectRef idx="0">
              <a:schemeClr val="accent1"/>
            </a:effectRef>
            <a:fontRef idx="minor">
              <a:schemeClr val="tx1"/>
            </a:fontRef>
          </p:style>
        </p:cxnSp>
      </p:grpSp>
      <p:cxnSp>
        <p:nvCxnSpPr>
          <p:cNvPr id="72" name="Straight Connector 51">
            <a:extLst>
              <a:ext uri="{FF2B5EF4-FFF2-40B4-BE49-F238E27FC236}">
                <a16:creationId xmlns:a16="http://schemas.microsoft.com/office/drawing/2014/main" id="{AB3614E0-4DBD-3E4B-9755-2813EED0ABC8}"/>
              </a:ext>
            </a:extLst>
          </p:cNvPr>
          <p:cNvCxnSpPr>
            <a:cxnSpLocks/>
          </p:cNvCxnSpPr>
          <p:nvPr/>
        </p:nvCxnSpPr>
        <p:spPr>
          <a:xfrm>
            <a:off x="6863873" y="2110635"/>
            <a:ext cx="1" cy="584549"/>
          </a:xfrm>
          <a:prstGeom prst="line">
            <a:avLst/>
          </a:prstGeom>
          <a:ln w="19050">
            <a:solidFill>
              <a:srgbClr val="DD99DE"/>
            </a:solidFill>
          </a:ln>
        </p:spPr>
        <p:style>
          <a:lnRef idx="1">
            <a:schemeClr val="accent1"/>
          </a:lnRef>
          <a:fillRef idx="0">
            <a:schemeClr val="accent1"/>
          </a:fillRef>
          <a:effectRef idx="0">
            <a:schemeClr val="accent1"/>
          </a:effectRef>
          <a:fontRef idx="minor">
            <a:schemeClr val="tx1"/>
          </a:fontRef>
        </p:style>
      </p:cxnSp>
      <p:sp>
        <p:nvSpPr>
          <p:cNvPr id="80" name="TextBox 33">
            <a:extLst>
              <a:ext uri="{FF2B5EF4-FFF2-40B4-BE49-F238E27FC236}">
                <a16:creationId xmlns:a16="http://schemas.microsoft.com/office/drawing/2014/main" id="{FC32D044-BA71-7646-88D2-0AE21CB3E946}"/>
              </a:ext>
            </a:extLst>
          </p:cNvPr>
          <p:cNvSpPr txBox="1"/>
          <p:nvPr/>
        </p:nvSpPr>
        <p:spPr>
          <a:xfrm>
            <a:off x="6863873" y="1703863"/>
            <a:ext cx="3625073" cy="461665"/>
          </a:xfrm>
          <a:prstGeom prst="rect">
            <a:avLst/>
          </a:prstGeom>
          <a:noFill/>
          <a:ln w="12700">
            <a:solidFill>
              <a:srgbClr val="CC0099"/>
            </a:solidFill>
          </a:ln>
        </p:spPr>
        <p:txBody>
          <a:bodyPr wrap="square" rtlCol="0">
            <a:spAutoFit/>
          </a:bodyPr>
          <a:lstStyle/>
          <a:p>
            <a:pPr algn="ctr"/>
            <a:r>
              <a:rPr lang="fr-FR" sz="2400" b="1" dirty="0"/>
              <a:t>Monopole naturel</a:t>
            </a:r>
          </a:p>
        </p:txBody>
      </p:sp>
      <p:grpSp>
        <p:nvGrpSpPr>
          <p:cNvPr id="84" name="Group 53">
            <a:extLst>
              <a:ext uri="{FF2B5EF4-FFF2-40B4-BE49-F238E27FC236}">
                <a16:creationId xmlns:a16="http://schemas.microsoft.com/office/drawing/2014/main" id="{6FE92D79-D613-604B-A246-5664AB0EF9A7}"/>
              </a:ext>
            </a:extLst>
          </p:cNvPr>
          <p:cNvGrpSpPr/>
          <p:nvPr/>
        </p:nvGrpSpPr>
        <p:grpSpPr>
          <a:xfrm>
            <a:off x="7683509" y="4613111"/>
            <a:ext cx="3491880" cy="519843"/>
            <a:chOff x="4488931" y="440945"/>
            <a:chExt cx="6027223" cy="693126"/>
          </a:xfrm>
        </p:grpSpPr>
        <p:sp>
          <p:nvSpPr>
            <p:cNvPr id="85" name="TextBox 54">
              <a:extLst>
                <a:ext uri="{FF2B5EF4-FFF2-40B4-BE49-F238E27FC236}">
                  <a16:creationId xmlns:a16="http://schemas.microsoft.com/office/drawing/2014/main" id="{BD949145-EEE2-1A45-97A4-7CD59055E732}"/>
                </a:ext>
              </a:extLst>
            </p:cNvPr>
            <p:cNvSpPr txBox="1"/>
            <p:nvPr/>
          </p:nvSpPr>
          <p:spPr>
            <a:xfrm>
              <a:off x="4846072" y="440945"/>
              <a:ext cx="894682" cy="307776"/>
            </a:xfrm>
            <a:prstGeom prst="rect">
              <a:avLst/>
            </a:prstGeom>
            <a:noFill/>
          </p:spPr>
          <p:txBody>
            <a:bodyPr wrap="square" rtlCol="0">
              <a:spAutoFit/>
            </a:bodyPr>
            <a:lstStyle/>
            <a:p>
              <a:pPr algn="ctr">
                <a:defRPr/>
              </a:pPr>
              <a:endParaRPr lang="en-US" sz="900" dirty="0">
                <a:solidFill>
                  <a:srgbClr val="F5BE46"/>
                </a:solidFill>
                <a:latin typeface="Bauhaus 93" pitchFamily="82" charset="77"/>
              </a:endParaRPr>
            </a:p>
          </p:txBody>
        </p:sp>
        <p:sp>
          <p:nvSpPr>
            <p:cNvPr id="86" name="TextBox 55">
              <a:extLst>
                <a:ext uri="{FF2B5EF4-FFF2-40B4-BE49-F238E27FC236}">
                  <a16:creationId xmlns:a16="http://schemas.microsoft.com/office/drawing/2014/main" id="{D88F2857-A29C-B546-A9AA-C7CAF5A18E05}"/>
                </a:ext>
              </a:extLst>
            </p:cNvPr>
            <p:cNvSpPr txBox="1"/>
            <p:nvPr/>
          </p:nvSpPr>
          <p:spPr>
            <a:xfrm>
              <a:off x="4488931" y="518516"/>
              <a:ext cx="6027223" cy="615555"/>
            </a:xfrm>
            <a:prstGeom prst="rect">
              <a:avLst/>
            </a:prstGeom>
            <a:noFill/>
            <a:ln w="12700">
              <a:solidFill>
                <a:srgbClr val="FFC000"/>
              </a:solidFill>
            </a:ln>
          </p:spPr>
          <p:txBody>
            <a:bodyPr wrap="square" rtlCol="0">
              <a:spAutoFit/>
            </a:bodyPr>
            <a:lstStyle/>
            <a:p>
              <a:pPr algn="ctr"/>
              <a:r>
                <a:rPr lang="fr-FR" sz="2400" b="1" kern="150" dirty="0">
                  <a:effectLst/>
                  <a:latin typeface="Calibri" panose="020F0502020204030204" pitchFamily="34" charset="0"/>
                  <a:ea typeface="Calibri" panose="020F0502020204030204" pitchFamily="34" charset="0"/>
                  <a:cs typeface="Arial" panose="020B0604020202020204" pitchFamily="34" charset="0"/>
                </a:rPr>
                <a:t>Monopole pur</a:t>
              </a:r>
            </a:p>
          </p:txBody>
        </p:sp>
      </p:grpSp>
      <p:grpSp>
        <p:nvGrpSpPr>
          <p:cNvPr id="90" name="Group 61">
            <a:extLst>
              <a:ext uri="{FF2B5EF4-FFF2-40B4-BE49-F238E27FC236}">
                <a16:creationId xmlns:a16="http://schemas.microsoft.com/office/drawing/2014/main" id="{6A9AF2CD-2123-174F-98FC-B950C7A808AB}"/>
              </a:ext>
            </a:extLst>
          </p:cNvPr>
          <p:cNvGrpSpPr/>
          <p:nvPr/>
        </p:nvGrpSpPr>
        <p:grpSpPr>
          <a:xfrm>
            <a:off x="2515842" y="4605322"/>
            <a:ext cx="3210977" cy="956962"/>
            <a:chOff x="1823828" y="-527228"/>
            <a:chExt cx="4281299" cy="1275949"/>
          </a:xfrm>
        </p:grpSpPr>
        <p:sp>
          <p:nvSpPr>
            <p:cNvPr id="91" name="TextBox 62">
              <a:extLst>
                <a:ext uri="{FF2B5EF4-FFF2-40B4-BE49-F238E27FC236}">
                  <a16:creationId xmlns:a16="http://schemas.microsoft.com/office/drawing/2014/main" id="{152BEFB0-7D5A-9042-9833-1E1819F76C12}"/>
                </a:ext>
              </a:extLst>
            </p:cNvPr>
            <p:cNvSpPr txBox="1"/>
            <p:nvPr/>
          </p:nvSpPr>
          <p:spPr>
            <a:xfrm>
              <a:off x="4846071" y="440945"/>
              <a:ext cx="894682" cy="307776"/>
            </a:xfrm>
            <a:prstGeom prst="rect">
              <a:avLst/>
            </a:prstGeom>
            <a:noFill/>
          </p:spPr>
          <p:txBody>
            <a:bodyPr wrap="square" rtlCol="0">
              <a:spAutoFit/>
            </a:bodyPr>
            <a:lstStyle/>
            <a:p>
              <a:pPr algn="ctr">
                <a:defRPr/>
              </a:pPr>
              <a:endParaRPr lang="en-US" sz="900" dirty="0">
                <a:solidFill>
                  <a:srgbClr val="50B5F8"/>
                </a:solidFill>
                <a:latin typeface="Bauhaus 93" pitchFamily="82" charset="77"/>
              </a:endParaRPr>
            </a:p>
          </p:txBody>
        </p:sp>
        <p:sp>
          <p:nvSpPr>
            <p:cNvPr id="92" name="TextBox 63">
              <a:extLst>
                <a:ext uri="{FF2B5EF4-FFF2-40B4-BE49-F238E27FC236}">
                  <a16:creationId xmlns:a16="http://schemas.microsoft.com/office/drawing/2014/main" id="{D7DF893A-599A-9F4E-8371-DCBA94D88A1F}"/>
                </a:ext>
              </a:extLst>
            </p:cNvPr>
            <p:cNvSpPr txBox="1"/>
            <p:nvPr/>
          </p:nvSpPr>
          <p:spPr>
            <a:xfrm>
              <a:off x="1823828" y="-527228"/>
              <a:ext cx="4281299" cy="615553"/>
            </a:xfrm>
            <a:prstGeom prst="rect">
              <a:avLst/>
            </a:prstGeom>
            <a:noFill/>
            <a:ln w="12700">
              <a:solidFill>
                <a:schemeClr val="tx2">
                  <a:lumMod val="60000"/>
                  <a:lumOff val="40000"/>
                </a:schemeClr>
              </a:solidFill>
            </a:ln>
          </p:spPr>
          <p:txBody>
            <a:bodyPr wrap="square" rtlCol="0">
              <a:spAutoFit/>
            </a:bodyPr>
            <a:lstStyle/>
            <a:p>
              <a:pPr algn="ctr">
                <a:defRPr/>
              </a:pPr>
              <a:r>
                <a:rPr lang="fr-FR" sz="2400" b="1" kern="150" dirty="0">
                  <a:effectLst/>
                  <a:latin typeface="Calibri" panose="020F0502020204030204" pitchFamily="34" charset="0"/>
                  <a:ea typeface="Calibri" panose="020F0502020204030204" pitchFamily="34" charset="0"/>
                  <a:cs typeface="Arial" panose="020B0604020202020204" pitchFamily="34" charset="0"/>
                </a:rPr>
                <a:t>Monopole réglementé</a:t>
              </a:r>
            </a:p>
          </p:txBody>
        </p:sp>
      </p:grpSp>
      <p:sp>
        <p:nvSpPr>
          <p:cNvPr id="96" name="TextBox 73">
            <a:extLst>
              <a:ext uri="{FF2B5EF4-FFF2-40B4-BE49-F238E27FC236}">
                <a16:creationId xmlns:a16="http://schemas.microsoft.com/office/drawing/2014/main" id="{47430FD8-0D8F-904F-98C8-0C27D0EEAF31}"/>
              </a:ext>
            </a:extLst>
          </p:cNvPr>
          <p:cNvSpPr txBox="1"/>
          <p:nvPr/>
        </p:nvSpPr>
        <p:spPr>
          <a:xfrm>
            <a:off x="5871150" y="3145932"/>
            <a:ext cx="2450475" cy="1200329"/>
          </a:xfrm>
          <a:prstGeom prst="rect">
            <a:avLst/>
          </a:prstGeom>
          <a:noFill/>
        </p:spPr>
        <p:txBody>
          <a:bodyPr wrap="square" rtlCol="0">
            <a:spAutoFit/>
          </a:bodyPr>
          <a:lstStyle/>
          <a:p>
            <a:r>
              <a:rPr lang="fr-FR" sz="3600" b="1" dirty="0">
                <a:solidFill>
                  <a:schemeClr val="accent4">
                    <a:lumMod val="75000"/>
                  </a:schemeClr>
                </a:solidFill>
                <a:latin typeface="Arabic Typesetting" pitchFamily="66" charset="-78"/>
                <a:cs typeface="Arabic Typesetting" pitchFamily="66" charset="-78"/>
              </a:rPr>
              <a:t>Type de marché         monopole </a:t>
            </a:r>
          </a:p>
        </p:txBody>
      </p:sp>
      <p:grpSp>
        <p:nvGrpSpPr>
          <p:cNvPr id="47" name="object 11"/>
          <p:cNvGrpSpPr/>
          <p:nvPr/>
        </p:nvGrpSpPr>
        <p:grpSpPr>
          <a:xfrm>
            <a:off x="217122" y="-17528"/>
            <a:ext cx="2514600" cy="667061"/>
            <a:chOff x="4131564" y="-4121"/>
            <a:chExt cx="1892935" cy="667061"/>
          </a:xfrm>
          <a:solidFill>
            <a:schemeClr val="accent1">
              <a:lumMod val="20000"/>
              <a:lumOff val="80000"/>
            </a:schemeClr>
          </a:solidFill>
        </p:grpSpPr>
        <p:sp>
          <p:nvSpPr>
            <p:cNvPr id="49" name="object 12"/>
            <p:cNvSpPr/>
            <p:nvPr/>
          </p:nvSpPr>
          <p:spPr>
            <a:xfrm>
              <a:off x="4131564" y="0"/>
              <a:ext cx="1892935" cy="662940"/>
            </a:xfrm>
            <a:custGeom>
              <a:avLst/>
              <a:gdLst/>
              <a:ahLst/>
              <a:cxnLst/>
              <a:rect l="l" t="t" r="r" b="b"/>
              <a:pathLst>
                <a:path w="1892935" h="662940">
                  <a:moveTo>
                    <a:pt x="1782318" y="0"/>
                  </a:moveTo>
                  <a:lnTo>
                    <a:pt x="110489" y="0"/>
                  </a:lnTo>
                  <a:lnTo>
                    <a:pt x="67508" y="8691"/>
                  </a:lnTo>
                  <a:lnTo>
                    <a:pt x="32385" y="32384"/>
                  </a:lnTo>
                  <a:lnTo>
                    <a:pt x="8691" y="67508"/>
                  </a:lnTo>
                  <a:lnTo>
                    <a:pt x="0" y="110489"/>
                  </a:lnTo>
                  <a:lnTo>
                    <a:pt x="0" y="552449"/>
                  </a:lnTo>
                  <a:lnTo>
                    <a:pt x="8691" y="595431"/>
                  </a:lnTo>
                  <a:lnTo>
                    <a:pt x="32385" y="630554"/>
                  </a:lnTo>
                  <a:lnTo>
                    <a:pt x="67508" y="654248"/>
                  </a:lnTo>
                  <a:lnTo>
                    <a:pt x="110489" y="662939"/>
                  </a:lnTo>
                  <a:lnTo>
                    <a:pt x="1782318" y="662939"/>
                  </a:lnTo>
                  <a:lnTo>
                    <a:pt x="1825299" y="654248"/>
                  </a:lnTo>
                  <a:lnTo>
                    <a:pt x="1860423" y="630554"/>
                  </a:lnTo>
                  <a:lnTo>
                    <a:pt x="1884116" y="595431"/>
                  </a:lnTo>
                  <a:lnTo>
                    <a:pt x="1892808" y="552449"/>
                  </a:lnTo>
                  <a:lnTo>
                    <a:pt x="1892808" y="110489"/>
                  </a:lnTo>
                  <a:lnTo>
                    <a:pt x="1884116" y="67508"/>
                  </a:lnTo>
                  <a:lnTo>
                    <a:pt x="1860423" y="32385"/>
                  </a:lnTo>
                  <a:lnTo>
                    <a:pt x="1825299" y="8691"/>
                  </a:lnTo>
                  <a:lnTo>
                    <a:pt x="1782318" y="0"/>
                  </a:lnTo>
                  <a:close/>
                </a:path>
              </a:pathLst>
            </a:custGeom>
            <a:grpFill/>
          </p:spPr>
          <p:txBody>
            <a:bodyPr wrap="square" lIns="0" tIns="0" rIns="0" bIns="0" rtlCol="0"/>
            <a:lstStyle/>
            <a:p>
              <a:endParaRPr/>
            </a:p>
          </p:txBody>
        </p:sp>
        <p:sp>
          <p:nvSpPr>
            <p:cNvPr id="50" name="object 13"/>
            <p:cNvSpPr/>
            <p:nvPr/>
          </p:nvSpPr>
          <p:spPr>
            <a:xfrm>
              <a:off x="4131564" y="-4121"/>
              <a:ext cx="1892935" cy="662940"/>
            </a:xfrm>
            <a:custGeom>
              <a:avLst/>
              <a:gdLst/>
              <a:ahLst/>
              <a:cxnLst/>
              <a:rect l="l" t="t" r="r" b="b"/>
              <a:pathLst>
                <a:path w="1892935" h="662940">
                  <a:moveTo>
                    <a:pt x="0" y="110489"/>
                  </a:moveTo>
                  <a:lnTo>
                    <a:pt x="8691" y="67508"/>
                  </a:lnTo>
                  <a:lnTo>
                    <a:pt x="32385" y="32384"/>
                  </a:lnTo>
                  <a:lnTo>
                    <a:pt x="67508" y="8691"/>
                  </a:lnTo>
                  <a:lnTo>
                    <a:pt x="110489" y="0"/>
                  </a:lnTo>
                  <a:lnTo>
                    <a:pt x="1782318" y="0"/>
                  </a:lnTo>
                  <a:lnTo>
                    <a:pt x="1825299" y="8691"/>
                  </a:lnTo>
                  <a:lnTo>
                    <a:pt x="1860423" y="32385"/>
                  </a:lnTo>
                  <a:lnTo>
                    <a:pt x="1884116" y="67508"/>
                  </a:lnTo>
                  <a:lnTo>
                    <a:pt x="1892808" y="110489"/>
                  </a:lnTo>
                  <a:lnTo>
                    <a:pt x="1892808" y="552449"/>
                  </a:lnTo>
                  <a:lnTo>
                    <a:pt x="1884116" y="595431"/>
                  </a:lnTo>
                  <a:lnTo>
                    <a:pt x="1860423" y="630554"/>
                  </a:lnTo>
                  <a:lnTo>
                    <a:pt x="1825299" y="654248"/>
                  </a:lnTo>
                  <a:lnTo>
                    <a:pt x="1782318" y="662939"/>
                  </a:lnTo>
                  <a:lnTo>
                    <a:pt x="110489" y="662939"/>
                  </a:lnTo>
                  <a:lnTo>
                    <a:pt x="67508" y="654248"/>
                  </a:lnTo>
                  <a:lnTo>
                    <a:pt x="32385" y="630554"/>
                  </a:lnTo>
                  <a:lnTo>
                    <a:pt x="8691" y="595431"/>
                  </a:lnTo>
                  <a:lnTo>
                    <a:pt x="0" y="552449"/>
                  </a:lnTo>
                  <a:lnTo>
                    <a:pt x="0" y="110489"/>
                  </a:lnTo>
                  <a:close/>
                </a:path>
              </a:pathLst>
            </a:custGeom>
            <a:grpFill/>
            <a:ln w="15239">
              <a:solidFill>
                <a:srgbClr val="232323"/>
              </a:solidFill>
            </a:ln>
          </p:spPr>
          <p:txBody>
            <a:bodyPr wrap="square" lIns="0" tIns="0" rIns="0" bIns="0" rtlCol="0"/>
            <a:lstStyle/>
            <a:p>
              <a:endParaRPr/>
            </a:p>
          </p:txBody>
        </p:sp>
      </p:grpSp>
      <p:grpSp>
        <p:nvGrpSpPr>
          <p:cNvPr id="51" name="object 17"/>
          <p:cNvGrpSpPr/>
          <p:nvPr/>
        </p:nvGrpSpPr>
        <p:grpSpPr>
          <a:xfrm>
            <a:off x="9864302" y="-4121"/>
            <a:ext cx="2308539" cy="662940"/>
            <a:chOff x="10197084" y="0"/>
            <a:chExt cx="1995170" cy="662940"/>
          </a:xfrm>
        </p:grpSpPr>
        <p:sp>
          <p:nvSpPr>
            <p:cNvPr id="52" name="object 18"/>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a:p>
          </p:txBody>
        </p:sp>
        <p:sp>
          <p:nvSpPr>
            <p:cNvPr id="53" name="object 19"/>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dirty="0"/>
            </a:p>
          </p:txBody>
        </p:sp>
      </p:grpSp>
      <p:grpSp>
        <p:nvGrpSpPr>
          <p:cNvPr id="54" name="object 23"/>
          <p:cNvGrpSpPr/>
          <p:nvPr/>
        </p:nvGrpSpPr>
        <p:grpSpPr>
          <a:xfrm>
            <a:off x="5212066" y="-14839"/>
            <a:ext cx="2247884" cy="662940"/>
            <a:chOff x="8132063" y="0"/>
            <a:chExt cx="1993900" cy="662940"/>
          </a:xfrm>
          <a:solidFill>
            <a:schemeClr val="accent4">
              <a:lumMod val="60000"/>
              <a:lumOff val="40000"/>
            </a:schemeClr>
          </a:solidFill>
        </p:grpSpPr>
        <p:sp>
          <p:nvSpPr>
            <p:cNvPr id="56" name="object 24"/>
            <p:cNvSpPr/>
            <p:nvPr/>
          </p:nvSpPr>
          <p:spPr>
            <a:xfrm>
              <a:off x="8132063" y="0"/>
              <a:ext cx="1993900" cy="662940"/>
            </a:xfrm>
            <a:custGeom>
              <a:avLst/>
              <a:gdLst/>
              <a:ahLst/>
              <a:cxnLst/>
              <a:rect l="l" t="t" r="r" b="b"/>
              <a:pathLst>
                <a:path w="1993900" h="662940">
                  <a:moveTo>
                    <a:pt x="1882902" y="0"/>
                  </a:moveTo>
                  <a:lnTo>
                    <a:pt x="110489" y="0"/>
                  </a:lnTo>
                  <a:lnTo>
                    <a:pt x="67508" y="8691"/>
                  </a:lnTo>
                  <a:lnTo>
                    <a:pt x="32385" y="32384"/>
                  </a:lnTo>
                  <a:lnTo>
                    <a:pt x="8691" y="67508"/>
                  </a:lnTo>
                  <a:lnTo>
                    <a:pt x="0" y="110490"/>
                  </a:lnTo>
                  <a:lnTo>
                    <a:pt x="0" y="552450"/>
                  </a:lnTo>
                  <a:lnTo>
                    <a:pt x="8691" y="595431"/>
                  </a:lnTo>
                  <a:lnTo>
                    <a:pt x="32384" y="630555"/>
                  </a:lnTo>
                  <a:lnTo>
                    <a:pt x="67508" y="654248"/>
                  </a:lnTo>
                  <a:lnTo>
                    <a:pt x="110489" y="662939"/>
                  </a:lnTo>
                  <a:lnTo>
                    <a:pt x="1882902" y="662939"/>
                  </a:lnTo>
                  <a:lnTo>
                    <a:pt x="1925883" y="654248"/>
                  </a:lnTo>
                  <a:lnTo>
                    <a:pt x="1961006" y="630554"/>
                  </a:lnTo>
                  <a:lnTo>
                    <a:pt x="1984700" y="595431"/>
                  </a:lnTo>
                  <a:lnTo>
                    <a:pt x="1993391" y="552450"/>
                  </a:lnTo>
                  <a:lnTo>
                    <a:pt x="1993391" y="110490"/>
                  </a:lnTo>
                  <a:lnTo>
                    <a:pt x="1984700" y="67508"/>
                  </a:lnTo>
                  <a:lnTo>
                    <a:pt x="1961006" y="32385"/>
                  </a:lnTo>
                  <a:lnTo>
                    <a:pt x="1925883" y="8691"/>
                  </a:lnTo>
                  <a:lnTo>
                    <a:pt x="1882902" y="0"/>
                  </a:lnTo>
                  <a:close/>
                </a:path>
              </a:pathLst>
            </a:custGeom>
            <a:grpFill/>
          </p:spPr>
          <p:txBody>
            <a:bodyPr wrap="square" lIns="0" tIns="0" rIns="0" bIns="0" rtlCol="0"/>
            <a:lstStyle/>
            <a:p>
              <a:endParaRPr/>
            </a:p>
          </p:txBody>
        </p:sp>
        <p:sp>
          <p:nvSpPr>
            <p:cNvPr id="57" name="object 25"/>
            <p:cNvSpPr/>
            <p:nvPr/>
          </p:nvSpPr>
          <p:spPr>
            <a:xfrm>
              <a:off x="8132063" y="0"/>
              <a:ext cx="1993900" cy="662940"/>
            </a:xfrm>
            <a:custGeom>
              <a:avLst/>
              <a:gdLst/>
              <a:ahLst/>
              <a:cxnLst/>
              <a:rect l="l" t="t" r="r" b="b"/>
              <a:pathLst>
                <a:path w="1993900" h="662940">
                  <a:moveTo>
                    <a:pt x="0" y="110490"/>
                  </a:moveTo>
                  <a:lnTo>
                    <a:pt x="8691" y="67508"/>
                  </a:lnTo>
                  <a:lnTo>
                    <a:pt x="32385" y="32384"/>
                  </a:lnTo>
                  <a:lnTo>
                    <a:pt x="67508" y="8691"/>
                  </a:lnTo>
                  <a:lnTo>
                    <a:pt x="110489" y="0"/>
                  </a:lnTo>
                  <a:lnTo>
                    <a:pt x="1882902" y="0"/>
                  </a:lnTo>
                  <a:lnTo>
                    <a:pt x="1925883" y="8691"/>
                  </a:lnTo>
                  <a:lnTo>
                    <a:pt x="1961006" y="32385"/>
                  </a:lnTo>
                  <a:lnTo>
                    <a:pt x="1984700" y="67508"/>
                  </a:lnTo>
                  <a:lnTo>
                    <a:pt x="1993391" y="110490"/>
                  </a:lnTo>
                  <a:lnTo>
                    <a:pt x="1993391" y="552450"/>
                  </a:lnTo>
                  <a:lnTo>
                    <a:pt x="1984700" y="595431"/>
                  </a:lnTo>
                  <a:lnTo>
                    <a:pt x="1961006" y="630554"/>
                  </a:lnTo>
                  <a:lnTo>
                    <a:pt x="1925883" y="654248"/>
                  </a:lnTo>
                  <a:lnTo>
                    <a:pt x="1882902" y="662939"/>
                  </a:lnTo>
                  <a:lnTo>
                    <a:pt x="110489" y="662939"/>
                  </a:lnTo>
                  <a:lnTo>
                    <a:pt x="67508" y="654248"/>
                  </a:lnTo>
                  <a:lnTo>
                    <a:pt x="32384" y="630555"/>
                  </a:lnTo>
                  <a:lnTo>
                    <a:pt x="8691" y="595431"/>
                  </a:lnTo>
                  <a:lnTo>
                    <a:pt x="0" y="552450"/>
                  </a:lnTo>
                  <a:lnTo>
                    <a:pt x="0" y="110490"/>
                  </a:lnTo>
                  <a:close/>
                </a:path>
              </a:pathLst>
            </a:custGeom>
            <a:grpFill/>
            <a:ln w="15240">
              <a:solidFill>
                <a:srgbClr val="232323"/>
              </a:solidFill>
            </a:ln>
          </p:spPr>
          <p:txBody>
            <a:bodyPr wrap="square" lIns="0" tIns="0" rIns="0" bIns="0" rtlCol="0"/>
            <a:lstStyle/>
            <a:p>
              <a:endParaRPr/>
            </a:p>
          </p:txBody>
        </p:sp>
      </p:grpSp>
      <p:grpSp>
        <p:nvGrpSpPr>
          <p:cNvPr id="58" name="object 28"/>
          <p:cNvGrpSpPr/>
          <p:nvPr/>
        </p:nvGrpSpPr>
        <p:grpSpPr>
          <a:xfrm>
            <a:off x="0" y="8368"/>
            <a:ext cx="12072620" cy="743331"/>
            <a:chOff x="119700" y="22859"/>
            <a:chExt cx="12072620" cy="743331"/>
          </a:xfrm>
        </p:grpSpPr>
        <p:sp>
          <p:nvSpPr>
            <p:cNvPr id="60" name="object 29"/>
            <p:cNvSpPr/>
            <p:nvPr/>
          </p:nvSpPr>
          <p:spPr>
            <a:xfrm>
              <a:off x="119700" y="710539"/>
              <a:ext cx="12072620" cy="48260"/>
            </a:xfrm>
            <a:custGeom>
              <a:avLst/>
              <a:gdLst/>
              <a:ahLst/>
              <a:cxnLst/>
              <a:rect l="l" t="t" r="r" b="b"/>
              <a:pathLst>
                <a:path w="12072620" h="48259">
                  <a:moveTo>
                    <a:pt x="0" y="48031"/>
                  </a:moveTo>
                  <a:lnTo>
                    <a:pt x="12072299" y="48031"/>
                  </a:lnTo>
                  <a:lnTo>
                    <a:pt x="12072299" y="0"/>
                  </a:lnTo>
                  <a:lnTo>
                    <a:pt x="0" y="0"/>
                  </a:lnTo>
                  <a:lnTo>
                    <a:pt x="0" y="48031"/>
                  </a:lnTo>
                  <a:close/>
                </a:path>
              </a:pathLst>
            </a:custGeom>
            <a:solidFill>
              <a:srgbClr val="255891"/>
            </a:solidFill>
          </p:spPr>
          <p:txBody>
            <a:bodyPr wrap="square" lIns="0" tIns="0" rIns="0" bIns="0" rtlCol="0"/>
            <a:lstStyle/>
            <a:p>
              <a:endParaRPr/>
            </a:p>
          </p:txBody>
        </p:sp>
        <p:sp>
          <p:nvSpPr>
            <p:cNvPr id="61" name="object 30"/>
            <p:cNvSpPr/>
            <p:nvPr/>
          </p:nvSpPr>
          <p:spPr>
            <a:xfrm>
              <a:off x="119700" y="750950"/>
              <a:ext cx="12072620" cy="15240"/>
            </a:xfrm>
            <a:custGeom>
              <a:avLst/>
              <a:gdLst/>
              <a:ahLst/>
              <a:cxnLst/>
              <a:rect l="l" t="t" r="r" b="b"/>
              <a:pathLst>
                <a:path w="12072620" h="15240">
                  <a:moveTo>
                    <a:pt x="0" y="15240"/>
                  </a:moveTo>
                  <a:lnTo>
                    <a:pt x="12072299" y="15240"/>
                  </a:lnTo>
                  <a:lnTo>
                    <a:pt x="12072299" y="0"/>
                  </a:lnTo>
                  <a:lnTo>
                    <a:pt x="0" y="0"/>
                  </a:lnTo>
                  <a:lnTo>
                    <a:pt x="0" y="15240"/>
                  </a:lnTo>
                  <a:close/>
                </a:path>
              </a:pathLst>
            </a:custGeom>
            <a:solidFill>
              <a:srgbClr val="232323"/>
            </a:solidFill>
          </p:spPr>
          <p:txBody>
            <a:bodyPr wrap="square" lIns="0" tIns="0" rIns="0" bIns="0" rtlCol="0"/>
            <a:lstStyle/>
            <a:p>
              <a:endParaRPr/>
            </a:p>
          </p:txBody>
        </p:sp>
        <p:sp>
          <p:nvSpPr>
            <p:cNvPr id="66" name="object 31"/>
            <p:cNvSpPr/>
            <p:nvPr/>
          </p:nvSpPr>
          <p:spPr>
            <a:xfrm>
              <a:off x="119700" y="710539"/>
              <a:ext cx="12072620" cy="48260"/>
            </a:xfrm>
            <a:custGeom>
              <a:avLst/>
              <a:gdLst/>
              <a:ahLst/>
              <a:cxnLst/>
              <a:rect l="l" t="t" r="r" b="b"/>
              <a:pathLst>
                <a:path w="12072620" h="48259">
                  <a:moveTo>
                    <a:pt x="12072299" y="0"/>
                  </a:moveTo>
                  <a:lnTo>
                    <a:pt x="0" y="0"/>
                  </a:lnTo>
                  <a:lnTo>
                    <a:pt x="0" y="48031"/>
                  </a:lnTo>
                </a:path>
              </a:pathLst>
            </a:custGeom>
            <a:ln w="15240">
              <a:solidFill>
                <a:srgbClr val="232323"/>
              </a:solidFill>
            </a:ln>
          </p:spPr>
          <p:txBody>
            <a:bodyPr wrap="square" lIns="0" tIns="0" rIns="0" bIns="0" rtlCol="0"/>
            <a:lstStyle/>
            <a:p>
              <a:endParaRPr/>
            </a:p>
          </p:txBody>
        </p:sp>
        <p:sp>
          <p:nvSpPr>
            <p:cNvPr id="68" name="object 33"/>
            <p:cNvSpPr/>
            <p:nvPr/>
          </p:nvSpPr>
          <p:spPr>
            <a:xfrm>
              <a:off x="2942691" y="22859"/>
              <a:ext cx="2294218" cy="662940"/>
            </a:xfrm>
            <a:custGeom>
              <a:avLst/>
              <a:gdLst/>
              <a:ahLst/>
              <a:cxnLst/>
              <a:rect l="l" t="t" r="r" b="b"/>
              <a:pathLst>
                <a:path w="1859279" h="662940">
                  <a:moveTo>
                    <a:pt x="0" y="110490"/>
                  </a:moveTo>
                  <a:lnTo>
                    <a:pt x="8691" y="67508"/>
                  </a:lnTo>
                  <a:lnTo>
                    <a:pt x="32384" y="32384"/>
                  </a:lnTo>
                  <a:lnTo>
                    <a:pt x="67508" y="8691"/>
                  </a:lnTo>
                  <a:lnTo>
                    <a:pt x="110490" y="0"/>
                  </a:lnTo>
                  <a:lnTo>
                    <a:pt x="1748789" y="0"/>
                  </a:lnTo>
                  <a:lnTo>
                    <a:pt x="1791771" y="8691"/>
                  </a:lnTo>
                  <a:lnTo>
                    <a:pt x="1826895" y="32385"/>
                  </a:lnTo>
                  <a:lnTo>
                    <a:pt x="1850588" y="67508"/>
                  </a:lnTo>
                  <a:lnTo>
                    <a:pt x="1859280" y="110490"/>
                  </a:lnTo>
                  <a:lnTo>
                    <a:pt x="1859280" y="552450"/>
                  </a:lnTo>
                  <a:lnTo>
                    <a:pt x="1850588" y="595431"/>
                  </a:lnTo>
                  <a:lnTo>
                    <a:pt x="1826895" y="630554"/>
                  </a:lnTo>
                  <a:lnTo>
                    <a:pt x="1791771" y="654248"/>
                  </a:lnTo>
                  <a:lnTo>
                    <a:pt x="1748789" y="662939"/>
                  </a:lnTo>
                  <a:lnTo>
                    <a:pt x="110490" y="662939"/>
                  </a:lnTo>
                  <a:lnTo>
                    <a:pt x="67508" y="654248"/>
                  </a:lnTo>
                  <a:lnTo>
                    <a:pt x="32385" y="630555"/>
                  </a:lnTo>
                  <a:lnTo>
                    <a:pt x="8691" y="595431"/>
                  </a:lnTo>
                  <a:lnTo>
                    <a:pt x="0" y="552450"/>
                  </a:lnTo>
                  <a:lnTo>
                    <a:pt x="0" y="110490"/>
                  </a:lnTo>
                  <a:close/>
                </a:path>
              </a:pathLst>
            </a:custGeom>
            <a:solidFill>
              <a:schemeClr val="accent1">
                <a:lumMod val="20000"/>
                <a:lumOff val="80000"/>
              </a:schemeClr>
            </a:solidFill>
            <a:ln w="15240">
              <a:solidFill>
                <a:srgbClr val="232323"/>
              </a:solidFill>
            </a:ln>
          </p:spPr>
          <p:txBody>
            <a:bodyPr wrap="square" lIns="0" tIns="0" rIns="0" bIns="0" rtlCol="0"/>
            <a:lstStyle/>
            <a:p>
              <a:endParaRPr/>
            </a:p>
          </p:txBody>
        </p:sp>
      </p:grpSp>
      <p:sp>
        <p:nvSpPr>
          <p:cNvPr id="73" name="ZoneTexte 72"/>
          <p:cNvSpPr txBox="1"/>
          <p:nvPr/>
        </p:nvSpPr>
        <p:spPr>
          <a:xfrm>
            <a:off x="2855816" y="96516"/>
            <a:ext cx="2247884"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CPP</a:t>
            </a:r>
            <a:endParaRPr lang="fr-FR" sz="2400" b="1" dirty="0"/>
          </a:p>
        </p:txBody>
      </p:sp>
      <p:sp>
        <p:nvSpPr>
          <p:cNvPr id="74" name="ZoneTexte 73"/>
          <p:cNvSpPr txBox="1"/>
          <p:nvPr/>
        </p:nvSpPr>
        <p:spPr>
          <a:xfrm>
            <a:off x="10046841" y="142003"/>
            <a:ext cx="1773811"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Conclusion</a:t>
            </a:r>
          </a:p>
        </p:txBody>
      </p:sp>
      <p:grpSp>
        <p:nvGrpSpPr>
          <p:cNvPr id="41" name="object 23">
            <a:extLst>
              <a:ext uri="{FF2B5EF4-FFF2-40B4-BE49-F238E27FC236}">
                <a16:creationId xmlns:a16="http://schemas.microsoft.com/office/drawing/2014/main" id="{CCEDA0B2-86EF-45E7-8B30-0AD58BF884F6}"/>
              </a:ext>
            </a:extLst>
          </p:cNvPr>
          <p:cNvGrpSpPr/>
          <p:nvPr/>
        </p:nvGrpSpPr>
        <p:grpSpPr>
          <a:xfrm>
            <a:off x="7538184" y="-2294"/>
            <a:ext cx="2247884" cy="662940"/>
            <a:chOff x="8132063" y="0"/>
            <a:chExt cx="1993900" cy="662940"/>
          </a:xfrm>
        </p:grpSpPr>
        <p:sp>
          <p:nvSpPr>
            <p:cNvPr id="43" name="object 24">
              <a:extLst>
                <a:ext uri="{FF2B5EF4-FFF2-40B4-BE49-F238E27FC236}">
                  <a16:creationId xmlns:a16="http://schemas.microsoft.com/office/drawing/2014/main" id="{E8E12208-7C44-4DC1-B877-3A7448996963}"/>
                </a:ext>
              </a:extLst>
            </p:cNvPr>
            <p:cNvSpPr/>
            <p:nvPr/>
          </p:nvSpPr>
          <p:spPr>
            <a:xfrm>
              <a:off x="8132063" y="0"/>
              <a:ext cx="1993900" cy="662940"/>
            </a:xfrm>
            <a:custGeom>
              <a:avLst/>
              <a:gdLst/>
              <a:ahLst/>
              <a:cxnLst/>
              <a:rect l="l" t="t" r="r" b="b"/>
              <a:pathLst>
                <a:path w="1993900" h="662940">
                  <a:moveTo>
                    <a:pt x="1882902" y="0"/>
                  </a:moveTo>
                  <a:lnTo>
                    <a:pt x="110489" y="0"/>
                  </a:lnTo>
                  <a:lnTo>
                    <a:pt x="67508" y="8691"/>
                  </a:lnTo>
                  <a:lnTo>
                    <a:pt x="32385" y="32384"/>
                  </a:lnTo>
                  <a:lnTo>
                    <a:pt x="8691" y="67508"/>
                  </a:lnTo>
                  <a:lnTo>
                    <a:pt x="0" y="110490"/>
                  </a:lnTo>
                  <a:lnTo>
                    <a:pt x="0" y="552450"/>
                  </a:lnTo>
                  <a:lnTo>
                    <a:pt x="8691" y="595431"/>
                  </a:lnTo>
                  <a:lnTo>
                    <a:pt x="32384" y="630555"/>
                  </a:lnTo>
                  <a:lnTo>
                    <a:pt x="67508" y="654248"/>
                  </a:lnTo>
                  <a:lnTo>
                    <a:pt x="110489" y="662939"/>
                  </a:lnTo>
                  <a:lnTo>
                    <a:pt x="1882902" y="662939"/>
                  </a:lnTo>
                  <a:lnTo>
                    <a:pt x="1925883" y="654248"/>
                  </a:lnTo>
                  <a:lnTo>
                    <a:pt x="1961006" y="630554"/>
                  </a:lnTo>
                  <a:lnTo>
                    <a:pt x="1984700" y="595431"/>
                  </a:lnTo>
                  <a:lnTo>
                    <a:pt x="1993391" y="552450"/>
                  </a:lnTo>
                  <a:lnTo>
                    <a:pt x="1993391" y="110490"/>
                  </a:lnTo>
                  <a:lnTo>
                    <a:pt x="1984700" y="67508"/>
                  </a:lnTo>
                  <a:lnTo>
                    <a:pt x="1961006" y="32385"/>
                  </a:lnTo>
                  <a:lnTo>
                    <a:pt x="1925883" y="8691"/>
                  </a:lnTo>
                  <a:lnTo>
                    <a:pt x="1882902" y="0"/>
                  </a:lnTo>
                  <a:close/>
                </a:path>
              </a:pathLst>
            </a:custGeom>
            <a:solidFill>
              <a:srgbClr val="CDDFE9"/>
            </a:solidFill>
          </p:spPr>
          <p:txBody>
            <a:bodyPr wrap="square" lIns="0" tIns="0" rIns="0" bIns="0" rtlCol="0"/>
            <a:lstStyle/>
            <a:p>
              <a:endParaRPr/>
            </a:p>
          </p:txBody>
        </p:sp>
        <p:sp>
          <p:nvSpPr>
            <p:cNvPr id="44" name="object 25">
              <a:extLst>
                <a:ext uri="{FF2B5EF4-FFF2-40B4-BE49-F238E27FC236}">
                  <a16:creationId xmlns:a16="http://schemas.microsoft.com/office/drawing/2014/main" id="{6CBB6478-3EE0-4925-AF23-12EEE2908C7E}"/>
                </a:ext>
              </a:extLst>
            </p:cNvPr>
            <p:cNvSpPr/>
            <p:nvPr/>
          </p:nvSpPr>
          <p:spPr>
            <a:xfrm>
              <a:off x="8132063" y="0"/>
              <a:ext cx="1993900" cy="662940"/>
            </a:xfrm>
            <a:custGeom>
              <a:avLst/>
              <a:gdLst/>
              <a:ahLst/>
              <a:cxnLst/>
              <a:rect l="l" t="t" r="r" b="b"/>
              <a:pathLst>
                <a:path w="1993900" h="662940">
                  <a:moveTo>
                    <a:pt x="0" y="110490"/>
                  </a:moveTo>
                  <a:lnTo>
                    <a:pt x="8691" y="67508"/>
                  </a:lnTo>
                  <a:lnTo>
                    <a:pt x="32385" y="32384"/>
                  </a:lnTo>
                  <a:lnTo>
                    <a:pt x="67508" y="8691"/>
                  </a:lnTo>
                  <a:lnTo>
                    <a:pt x="110489" y="0"/>
                  </a:lnTo>
                  <a:lnTo>
                    <a:pt x="1882902" y="0"/>
                  </a:lnTo>
                  <a:lnTo>
                    <a:pt x="1925883" y="8691"/>
                  </a:lnTo>
                  <a:lnTo>
                    <a:pt x="1961006" y="32385"/>
                  </a:lnTo>
                  <a:lnTo>
                    <a:pt x="1984700" y="67508"/>
                  </a:lnTo>
                  <a:lnTo>
                    <a:pt x="1993391" y="110490"/>
                  </a:lnTo>
                  <a:lnTo>
                    <a:pt x="1993391" y="552450"/>
                  </a:lnTo>
                  <a:lnTo>
                    <a:pt x="1984700" y="595431"/>
                  </a:lnTo>
                  <a:lnTo>
                    <a:pt x="1961006" y="630554"/>
                  </a:lnTo>
                  <a:lnTo>
                    <a:pt x="1925883" y="654248"/>
                  </a:lnTo>
                  <a:lnTo>
                    <a:pt x="1882902" y="662939"/>
                  </a:lnTo>
                  <a:lnTo>
                    <a:pt x="110489" y="662939"/>
                  </a:lnTo>
                  <a:lnTo>
                    <a:pt x="67508" y="654248"/>
                  </a:lnTo>
                  <a:lnTo>
                    <a:pt x="32384" y="630555"/>
                  </a:lnTo>
                  <a:lnTo>
                    <a:pt x="8691" y="595431"/>
                  </a:lnTo>
                  <a:lnTo>
                    <a:pt x="0" y="552450"/>
                  </a:lnTo>
                  <a:lnTo>
                    <a:pt x="0" y="110490"/>
                  </a:lnTo>
                  <a:close/>
                </a:path>
              </a:pathLst>
            </a:custGeom>
            <a:ln w="15240">
              <a:solidFill>
                <a:srgbClr val="232323"/>
              </a:solidFill>
            </a:ln>
          </p:spPr>
          <p:txBody>
            <a:bodyPr wrap="square" lIns="0" tIns="0" rIns="0" bIns="0" rtlCol="0"/>
            <a:lstStyle/>
            <a:p>
              <a:endParaRPr/>
            </a:p>
          </p:txBody>
        </p:sp>
      </p:grpSp>
      <p:sp>
        <p:nvSpPr>
          <p:cNvPr id="82" name="ZoneTexte 81">
            <a:extLst>
              <a:ext uri="{FF2B5EF4-FFF2-40B4-BE49-F238E27FC236}">
                <a16:creationId xmlns:a16="http://schemas.microsoft.com/office/drawing/2014/main" id="{805245ED-2795-48A4-AE16-CF88F3F6750E}"/>
              </a:ext>
            </a:extLst>
          </p:cNvPr>
          <p:cNvSpPr txBox="1"/>
          <p:nvPr/>
        </p:nvSpPr>
        <p:spPr>
          <a:xfrm>
            <a:off x="7686152" y="109005"/>
            <a:ext cx="1951947" cy="461665"/>
          </a:xfrm>
          <a:prstGeom prst="rect">
            <a:avLst/>
          </a:prstGeom>
          <a:noFill/>
        </p:spPr>
        <p:txBody>
          <a:bodyPr wrap="square" rtlCol="0">
            <a:spAutoFit/>
          </a:bodyPr>
          <a:lstStyle/>
          <a:p>
            <a:pPr algn="ctr"/>
            <a:r>
              <a:rPr lang="fr-FR" sz="2400" b="1">
                <a:latin typeface="Arabic Typesetting" panose="03020402040406030203" pitchFamily="66" charset="-78"/>
                <a:cs typeface="Arabic Typesetting" panose="03020402040406030203" pitchFamily="66" charset="-78"/>
              </a:rPr>
              <a:t>R</a:t>
            </a:r>
            <a:endParaRPr lang="fr-FR" sz="2400" b="1" dirty="0">
              <a:latin typeface="Arabic Typesetting" panose="03020402040406030203" pitchFamily="66" charset="-78"/>
              <a:cs typeface="Arabic Typesetting" panose="03020402040406030203" pitchFamily="66" charset="-78"/>
            </a:endParaRPr>
          </a:p>
        </p:txBody>
      </p:sp>
      <p:sp>
        <p:nvSpPr>
          <p:cNvPr id="89" name="ZoneTexte 88">
            <a:extLst>
              <a:ext uri="{FF2B5EF4-FFF2-40B4-BE49-F238E27FC236}">
                <a16:creationId xmlns:a16="http://schemas.microsoft.com/office/drawing/2014/main" id="{EEA32498-C473-4243-A67B-FC28509AEFC9}"/>
              </a:ext>
            </a:extLst>
          </p:cNvPr>
          <p:cNvSpPr txBox="1"/>
          <p:nvPr/>
        </p:nvSpPr>
        <p:spPr>
          <a:xfrm>
            <a:off x="5093318" y="75962"/>
            <a:ext cx="2514600" cy="461665"/>
          </a:xfrm>
          <a:prstGeom prst="rect">
            <a:avLst/>
          </a:prstGeom>
          <a:noFill/>
        </p:spPr>
        <p:txBody>
          <a:bodyPr wrap="square" rtlCol="0">
            <a:spAutoFit/>
          </a:bodyPr>
          <a:lstStyle/>
          <a:p>
            <a:pPr algn="ctr"/>
            <a:r>
              <a:rPr lang="fr-FR" sz="2400" b="1" dirty="0">
                <a:latin typeface="Arabic Typesetting" panose="03020402040406030203" pitchFamily="66" charset="-78"/>
                <a:cs typeface="Arabic Typesetting" panose="03020402040406030203" pitchFamily="66" charset="-78"/>
              </a:rPr>
              <a:t>Le Marché De Monopole</a:t>
            </a:r>
          </a:p>
        </p:txBody>
      </p:sp>
      <p:sp>
        <p:nvSpPr>
          <p:cNvPr id="2" name="Rectangle 1">
            <a:extLst>
              <a:ext uri="{FF2B5EF4-FFF2-40B4-BE49-F238E27FC236}">
                <a16:creationId xmlns:a16="http://schemas.microsoft.com/office/drawing/2014/main" id="{EE9E73D1-A63C-42EC-8C19-A24B0817C97C}"/>
              </a:ext>
            </a:extLst>
          </p:cNvPr>
          <p:cNvSpPr/>
          <p:nvPr/>
        </p:nvSpPr>
        <p:spPr>
          <a:xfrm>
            <a:off x="149825" y="109003"/>
            <a:ext cx="2622272" cy="461665"/>
          </a:xfrm>
          <a:prstGeom prst="rect">
            <a:avLst/>
          </a:prstGeom>
        </p:spPr>
        <p:txBody>
          <a:bodyPr wrap="square">
            <a:spAutoFit/>
          </a:bodyPr>
          <a:lstStyle/>
          <a:p>
            <a:pPr algn="ctr"/>
            <a:r>
              <a:rPr lang="fr-FR" sz="2400" b="1" dirty="0">
                <a:latin typeface="Arabic Typesetting" panose="03020402040406030203" pitchFamily="66" charset="-78"/>
                <a:cs typeface="Arabic Typesetting" panose="03020402040406030203" pitchFamily="66" charset="-78"/>
              </a:rPr>
              <a:t>Introduction Générale</a:t>
            </a:r>
          </a:p>
        </p:txBody>
      </p:sp>
      <p:sp>
        <p:nvSpPr>
          <p:cNvPr id="3" name="ZoneTexte 25">
            <a:extLst>
              <a:ext uri="{FF2B5EF4-FFF2-40B4-BE49-F238E27FC236}">
                <a16:creationId xmlns:a16="http://schemas.microsoft.com/office/drawing/2014/main" id="{1985778D-686D-9C14-9134-BD51C50E2038}"/>
              </a:ext>
            </a:extLst>
          </p:cNvPr>
          <p:cNvSpPr txBox="1"/>
          <p:nvPr/>
        </p:nvSpPr>
        <p:spPr>
          <a:xfrm>
            <a:off x="1770029" y="759208"/>
            <a:ext cx="4267200" cy="584775"/>
          </a:xfrm>
          <a:prstGeom prst="rect">
            <a:avLst/>
          </a:prstGeom>
          <a:noFill/>
        </p:spPr>
        <p:txBody>
          <a:bodyPr wrap="square" rtlCol="0">
            <a:spAutoFit/>
          </a:bodyPr>
          <a:lstStyle/>
          <a:p>
            <a:r>
              <a:rPr lang="fr-FR" sz="3200" b="1" dirty="0">
                <a:solidFill>
                  <a:schemeClr val="accent4">
                    <a:lumMod val="75000"/>
                  </a:schemeClr>
                </a:solidFill>
                <a:latin typeface="Arabic Typesetting" pitchFamily="66" charset="-78"/>
                <a:cs typeface="Arabic Typesetting" pitchFamily="66" charset="-78"/>
              </a:rPr>
              <a:t>Types du monopole </a:t>
            </a:r>
          </a:p>
        </p:txBody>
      </p:sp>
      <p:cxnSp>
        <p:nvCxnSpPr>
          <p:cNvPr id="4" name="Straight Connector 51">
            <a:extLst>
              <a:ext uri="{FF2B5EF4-FFF2-40B4-BE49-F238E27FC236}">
                <a16:creationId xmlns:a16="http://schemas.microsoft.com/office/drawing/2014/main" id="{E75FB124-B423-EA47-7AD3-74860015E96D}"/>
              </a:ext>
            </a:extLst>
          </p:cNvPr>
          <p:cNvCxnSpPr>
            <a:cxnSpLocks/>
          </p:cNvCxnSpPr>
          <p:nvPr/>
        </p:nvCxnSpPr>
        <p:spPr>
          <a:xfrm>
            <a:off x="5746031" y="4622950"/>
            <a:ext cx="1" cy="584549"/>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Arc 4">
            <a:extLst>
              <a:ext uri="{FF2B5EF4-FFF2-40B4-BE49-F238E27FC236}">
                <a16:creationId xmlns:a16="http://schemas.microsoft.com/office/drawing/2014/main" id="{A183AE62-F0D9-3EA4-327E-2CF430B15079}"/>
              </a:ext>
            </a:extLst>
          </p:cNvPr>
          <p:cNvSpPr>
            <a:spLocks noChangeAspect="1"/>
          </p:cNvSpPr>
          <p:nvPr/>
        </p:nvSpPr>
        <p:spPr>
          <a:xfrm rot="16200000">
            <a:off x="5727535" y="2681110"/>
            <a:ext cx="2190542" cy="2190537"/>
          </a:xfrm>
          <a:prstGeom prst="arc">
            <a:avLst>
              <a:gd name="adj1" fmla="val 16566029"/>
              <a:gd name="adj2" fmla="val 18592927"/>
            </a:avLst>
          </a:prstGeom>
          <a:ln w="228600">
            <a:solidFill>
              <a:srgbClr val="50B5F8"/>
            </a:solidFill>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solidFill>
                <a:prstClr val="black"/>
              </a:solidFill>
            </a:endParaRPr>
          </a:p>
        </p:txBody>
      </p:sp>
      <p:grpSp>
        <p:nvGrpSpPr>
          <p:cNvPr id="6" name="Group 44">
            <a:extLst>
              <a:ext uri="{FF2B5EF4-FFF2-40B4-BE49-F238E27FC236}">
                <a16:creationId xmlns:a16="http://schemas.microsoft.com/office/drawing/2014/main" id="{526D7672-A9FA-C9FC-EFE9-C42920C70736}"/>
              </a:ext>
            </a:extLst>
          </p:cNvPr>
          <p:cNvGrpSpPr/>
          <p:nvPr/>
        </p:nvGrpSpPr>
        <p:grpSpPr>
          <a:xfrm flipH="1" flipV="1">
            <a:off x="5741431" y="4850946"/>
            <a:ext cx="699935" cy="356553"/>
            <a:chOff x="4663024" y="1799143"/>
            <a:chExt cx="1114343" cy="487544"/>
          </a:xfrm>
        </p:grpSpPr>
        <p:cxnSp>
          <p:nvCxnSpPr>
            <p:cNvPr id="7" name="Straight Connector 45">
              <a:extLst>
                <a:ext uri="{FF2B5EF4-FFF2-40B4-BE49-F238E27FC236}">
                  <a16:creationId xmlns:a16="http://schemas.microsoft.com/office/drawing/2014/main" id="{8CFEF54A-0089-3BEA-A1B7-BB021D5F01BB}"/>
                </a:ext>
              </a:extLst>
            </p:cNvPr>
            <p:cNvCxnSpPr>
              <a:cxnSpLocks/>
            </p:cNvCxnSpPr>
            <p:nvPr/>
          </p:nvCxnSpPr>
          <p:spPr>
            <a:xfrm flipV="1">
              <a:off x="4663024" y="1799143"/>
              <a:ext cx="421415" cy="487544"/>
            </a:xfrm>
            <a:prstGeom prst="line">
              <a:avLst/>
            </a:prstGeom>
            <a:ln w="19050">
              <a:solidFill>
                <a:srgbClr val="50B5F8"/>
              </a:solidFill>
            </a:ln>
          </p:spPr>
          <p:style>
            <a:lnRef idx="1">
              <a:schemeClr val="accent1"/>
            </a:lnRef>
            <a:fillRef idx="0">
              <a:schemeClr val="accent1"/>
            </a:fillRef>
            <a:effectRef idx="0">
              <a:schemeClr val="accent1"/>
            </a:effectRef>
            <a:fontRef idx="minor">
              <a:schemeClr val="tx1"/>
            </a:fontRef>
          </p:style>
        </p:cxnSp>
        <p:cxnSp>
          <p:nvCxnSpPr>
            <p:cNvPr id="8" name="Straight Connector 46">
              <a:extLst>
                <a:ext uri="{FF2B5EF4-FFF2-40B4-BE49-F238E27FC236}">
                  <a16:creationId xmlns:a16="http://schemas.microsoft.com/office/drawing/2014/main" id="{584E9DDB-D510-A304-10F1-ACE067F2B4BF}"/>
                </a:ext>
              </a:extLst>
            </p:cNvPr>
            <p:cNvCxnSpPr>
              <a:cxnSpLocks/>
            </p:cNvCxnSpPr>
            <p:nvPr/>
          </p:nvCxnSpPr>
          <p:spPr>
            <a:xfrm>
              <a:off x="5066503" y="1799143"/>
              <a:ext cx="710864" cy="0"/>
            </a:xfrm>
            <a:prstGeom prst="line">
              <a:avLst/>
            </a:prstGeom>
            <a:ln w="19050">
              <a:solidFill>
                <a:srgbClr val="50B5F8"/>
              </a:solidFill>
            </a:ln>
          </p:spPr>
          <p:style>
            <a:lnRef idx="1">
              <a:schemeClr val="accent1"/>
            </a:lnRef>
            <a:fillRef idx="0">
              <a:schemeClr val="accent1"/>
            </a:fillRef>
            <a:effectRef idx="0">
              <a:schemeClr val="accent1"/>
            </a:effectRef>
            <a:fontRef idx="minor">
              <a:schemeClr val="tx1"/>
            </a:fontRef>
          </p:style>
        </p:cxnSp>
      </p:grpSp>
      <p:grpSp>
        <p:nvGrpSpPr>
          <p:cNvPr id="9" name="Group 44">
            <a:extLst>
              <a:ext uri="{FF2B5EF4-FFF2-40B4-BE49-F238E27FC236}">
                <a16:creationId xmlns:a16="http://schemas.microsoft.com/office/drawing/2014/main" id="{753963BC-5935-5B6B-6156-6A4833395A4F}"/>
              </a:ext>
            </a:extLst>
          </p:cNvPr>
          <p:cNvGrpSpPr/>
          <p:nvPr/>
        </p:nvGrpSpPr>
        <p:grpSpPr>
          <a:xfrm rot="13963438" flipH="1" flipV="1">
            <a:off x="5198211" y="2647811"/>
            <a:ext cx="699935" cy="356553"/>
            <a:chOff x="4663024" y="1799143"/>
            <a:chExt cx="1114343" cy="487544"/>
          </a:xfrm>
        </p:grpSpPr>
        <p:cxnSp>
          <p:nvCxnSpPr>
            <p:cNvPr id="10" name="Straight Connector 45">
              <a:extLst>
                <a:ext uri="{FF2B5EF4-FFF2-40B4-BE49-F238E27FC236}">
                  <a16:creationId xmlns:a16="http://schemas.microsoft.com/office/drawing/2014/main" id="{2A6710FC-9DC6-FA21-69F8-2D23C3AFCB9B}"/>
                </a:ext>
              </a:extLst>
            </p:cNvPr>
            <p:cNvCxnSpPr>
              <a:cxnSpLocks/>
            </p:cNvCxnSpPr>
            <p:nvPr/>
          </p:nvCxnSpPr>
          <p:spPr>
            <a:xfrm flipV="1">
              <a:off x="4663024" y="1799143"/>
              <a:ext cx="421415" cy="487544"/>
            </a:xfrm>
            <a:prstGeom prst="line">
              <a:avLst/>
            </a:prstGeom>
            <a:ln w="19050">
              <a:solidFill>
                <a:srgbClr val="50B5F8"/>
              </a:solidFill>
            </a:ln>
          </p:spPr>
          <p:style>
            <a:lnRef idx="1">
              <a:schemeClr val="accent1"/>
            </a:lnRef>
            <a:fillRef idx="0">
              <a:schemeClr val="accent1"/>
            </a:fillRef>
            <a:effectRef idx="0">
              <a:schemeClr val="accent1"/>
            </a:effectRef>
            <a:fontRef idx="minor">
              <a:schemeClr val="tx1"/>
            </a:fontRef>
          </p:style>
        </p:cxnSp>
        <p:cxnSp>
          <p:nvCxnSpPr>
            <p:cNvPr id="11" name="Straight Connector 46">
              <a:extLst>
                <a:ext uri="{FF2B5EF4-FFF2-40B4-BE49-F238E27FC236}">
                  <a16:creationId xmlns:a16="http://schemas.microsoft.com/office/drawing/2014/main" id="{F71D5371-D07D-398F-4977-1748355DF160}"/>
                </a:ext>
              </a:extLst>
            </p:cNvPr>
            <p:cNvCxnSpPr>
              <a:cxnSpLocks/>
            </p:cNvCxnSpPr>
            <p:nvPr/>
          </p:nvCxnSpPr>
          <p:spPr>
            <a:xfrm>
              <a:off x="5066503" y="1799143"/>
              <a:ext cx="710864" cy="0"/>
            </a:xfrm>
            <a:prstGeom prst="line">
              <a:avLst/>
            </a:prstGeom>
            <a:ln w="19050">
              <a:solidFill>
                <a:srgbClr val="50B5F8"/>
              </a:solidFill>
            </a:ln>
          </p:spPr>
          <p:style>
            <a:lnRef idx="1">
              <a:schemeClr val="accent1"/>
            </a:lnRef>
            <a:fillRef idx="0">
              <a:schemeClr val="accent1"/>
            </a:fillRef>
            <a:effectRef idx="0">
              <a:schemeClr val="accent1"/>
            </a:effectRef>
            <a:fontRef idx="minor">
              <a:schemeClr val="tx1"/>
            </a:fontRef>
          </p:style>
        </p:cxnSp>
      </p:grpSp>
      <p:grpSp>
        <p:nvGrpSpPr>
          <p:cNvPr id="12" name="Group 61">
            <a:extLst>
              <a:ext uri="{FF2B5EF4-FFF2-40B4-BE49-F238E27FC236}">
                <a16:creationId xmlns:a16="http://schemas.microsoft.com/office/drawing/2014/main" id="{708B8912-02A9-1D5D-3FB1-31C793C8B04F}"/>
              </a:ext>
            </a:extLst>
          </p:cNvPr>
          <p:cNvGrpSpPr/>
          <p:nvPr/>
        </p:nvGrpSpPr>
        <p:grpSpPr>
          <a:xfrm>
            <a:off x="2408380" y="2604614"/>
            <a:ext cx="2783116" cy="956962"/>
            <a:chOff x="2394310" y="-527228"/>
            <a:chExt cx="3710819" cy="1275949"/>
          </a:xfrm>
        </p:grpSpPr>
        <p:sp>
          <p:nvSpPr>
            <p:cNvPr id="13" name="TextBox 62">
              <a:extLst>
                <a:ext uri="{FF2B5EF4-FFF2-40B4-BE49-F238E27FC236}">
                  <a16:creationId xmlns:a16="http://schemas.microsoft.com/office/drawing/2014/main" id="{5C6C140B-2087-4009-5F19-12010E8F16C3}"/>
                </a:ext>
              </a:extLst>
            </p:cNvPr>
            <p:cNvSpPr txBox="1"/>
            <p:nvPr/>
          </p:nvSpPr>
          <p:spPr>
            <a:xfrm>
              <a:off x="4846071" y="440945"/>
              <a:ext cx="894682" cy="307776"/>
            </a:xfrm>
            <a:prstGeom prst="rect">
              <a:avLst/>
            </a:prstGeom>
            <a:noFill/>
          </p:spPr>
          <p:txBody>
            <a:bodyPr wrap="square" rtlCol="0">
              <a:spAutoFit/>
            </a:bodyPr>
            <a:lstStyle/>
            <a:p>
              <a:pPr algn="ctr">
                <a:defRPr/>
              </a:pPr>
              <a:endParaRPr lang="en-US" sz="900" dirty="0">
                <a:solidFill>
                  <a:srgbClr val="50B5F8"/>
                </a:solidFill>
                <a:latin typeface="Bauhaus 93" pitchFamily="82" charset="77"/>
              </a:endParaRPr>
            </a:p>
          </p:txBody>
        </p:sp>
        <p:sp>
          <p:nvSpPr>
            <p:cNvPr id="14" name="TextBox 63">
              <a:extLst>
                <a:ext uri="{FF2B5EF4-FFF2-40B4-BE49-F238E27FC236}">
                  <a16:creationId xmlns:a16="http://schemas.microsoft.com/office/drawing/2014/main" id="{5956A938-6222-4E49-23FC-4C84C4B66D76}"/>
                </a:ext>
              </a:extLst>
            </p:cNvPr>
            <p:cNvSpPr txBox="1"/>
            <p:nvPr/>
          </p:nvSpPr>
          <p:spPr>
            <a:xfrm>
              <a:off x="2394310" y="-527228"/>
              <a:ext cx="3710819" cy="615553"/>
            </a:xfrm>
            <a:prstGeom prst="rect">
              <a:avLst/>
            </a:prstGeom>
            <a:noFill/>
            <a:ln w="12700">
              <a:solidFill>
                <a:schemeClr val="tx2">
                  <a:lumMod val="60000"/>
                  <a:lumOff val="40000"/>
                </a:schemeClr>
              </a:solidFill>
            </a:ln>
          </p:spPr>
          <p:txBody>
            <a:bodyPr wrap="square" rtlCol="0">
              <a:spAutoFit/>
            </a:bodyPr>
            <a:lstStyle/>
            <a:p>
              <a:pPr algn="ctr">
                <a:defRPr/>
              </a:pPr>
              <a:r>
                <a:rPr lang="fr-FR" sz="2400" b="1" kern="150" dirty="0">
                  <a:effectLst/>
                  <a:latin typeface="Calibri" panose="020F0502020204030204" pitchFamily="34" charset="0"/>
                  <a:ea typeface="Calibri" panose="020F0502020204030204" pitchFamily="34" charset="0"/>
                  <a:cs typeface="Arial" panose="020B0604020202020204" pitchFamily="34" charset="0"/>
                </a:rPr>
                <a:t>Monopole artificiel</a:t>
              </a:r>
            </a:p>
          </p:txBody>
        </p:sp>
      </p:grpSp>
    </p:spTree>
    <p:extLst>
      <p:ext uri="{BB962C8B-B14F-4D97-AF65-F5344CB8AC3E}">
        <p14:creationId xmlns:p14="http://schemas.microsoft.com/office/powerpoint/2010/main" val="229628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p:cTn id="11" dur="250" fill="hold"/>
                                        <p:tgtEl>
                                          <p:spTgt spid="40"/>
                                        </p:tgtEl>
                                        <p:attrNameLst>
                                          <p:attrName>ppt_w</p:attrName>
                                        </p:attrNameLst>
                                      </p:cBhvr>
                                      <p:tavLst>
                                        <p:tav tm="0">
                                          <p:val>
                                            <p:fltVal val="0"/>
                                          </p:val>
                                        </p:tav>
                                        <p:tav tm="100000">
                                          <p:val>
                                            <p:strVal val="#ppt_w"/>
                                          </p:val>
                                        </p:tav>
                                      </p:tavLst>
                                    </p:anim>
                                    <p:anim calcmode="lin" valueType="num">
                                      <p:cBhvr>
                                        <p:cTn id="12" dur="250" fill="hold"/>
                                        <p:tgtEl>
                                          <p:spTgt spid="40"/>
                                        </p:tgtEl>
                                        <p:attrNameLst>
                                          <p:attrName>ppt_h</p:attrName>
                                        </p:attrNameLst>
                                      </p:cBhvr>
                                      <p:tavLst>
                                        <p:tav tm="0">
                                          <p:val>
                                            <p:fltVal val="0"/>
                                          </p:val>
                                        </p:tav>
                                        <p:tav tm="100000">
                                          <p:val>
                                            <p:strVal val="#ppt_h"/>
                                          </p:val>
                                        </p:tav>
                                      </p:tavLst>
                                    </p:anim>
                                  </p:childTnLst>
                                </p:cTn>
                              </p:par>
                            </p:childTnLst>
                          </p:cTn>
                        </p:par>
                        <p:par>
                          <p:cTn id="13" fill="hold">
                            <p:stCondLst>
                              <p:cond delay="750"/>
                            </p:stCondLst>
                            <p:childTnLst>
                              <p:par>
                                <p:cTn id="14" presetID="23" presetClass="entr" presetSubtype="16"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250" fill="hold"/>
                                        <p:tgtEl>
                                          <p:spTgt spid="46"/>
                                        </p:tgtEl>
                                        <p:attrNameLst>
                                          <p:attrName>ppt_w</p:attrName>
                                        </p:attrNameLst>
                                      </p:cBhvr>
                                      <p:tavLst>
                                        <p:tav tm="0">
                                          <p:val>
                                            <p:fltVal val="0"/>
                                          </p:val>
                                        </p:tav>
                                        <p:tav tm="100000">
                                          <p:val>
                                            <p:strVal val="#ppt_w"/>
                                          </p:val>
                                        </p:tav>
                                      </p:tavLst>
                                    </p:anim>
                                    <p:anim calcmode="lin" valueType="num">
                                      <p:cBhvr>
                                        <p:cTn id="17" dur="250" fill="hold"/>
                                        <p:tgtEl>
                                          <p:spTgt spid="46"/>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23" presetClass="entr" presetSubtype="16" fill="hold" grpId="0" nodeType="after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p:cTn id="21" dur="250" fill="hold"/>
                                        <p:tgtEl>
                                          <p:spTgt spid="48"/>
                                        </p:tgtEl>
                                        <p:attrNameLst>
                                          <p:attrName>ppt_w</p:attrName>
                                        </p:attrNameLst>
                                      </p:cBhvr>
                                      <p:tavLst>
                                        <p:tav tm="0">
                                          <p:val>
                                            <p:fltVal val="0"/>
                                          </p:val>
                                        </p:tav>
                                        <p:tav tm="100000">
                                          <p:val>
                                            <p:strVal val="#ppt_w"/>
                                          </p:val>
                                        </p:tav>
                                      </p:tavLst>
                                    </p:anim>
                                    <p:anim calcmode="lin" valueType="num">
                                      <p:cBhvr>
                                        <p:cTn id="22" dur="250" fill="hold"/>
                                        <p:tgtEl>
                                          <p:spTgt spid="48"/>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wipe(down)">
                                      <p:cBhvr>
                                        <p:cTn id="27" dur="500"/>
                                        <p:tgtEl>
                                          <p:spTgt spid="72"/>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8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wipe(left)">
                                      <p:cBhvr>
                                        <p:cTn id="34" dur="500"/>
                                        <p:tgtEl>
                                          <p:spTgt spid="55"/>
                                        </p:tgtEl>
                                      </p:cBhvr>
                                    </p:animEffec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wipe(down)">
                                      <p:cBhvr>
                                        <p:cTn id="38" dur="500"/>
                                        <p:tgtEl>
                                          <p:spTgt spid="84"/>
                                        </p:tgtEl>
                                      </p:cBhvr>
                                    </p:animEffect>
                                  </p:childTnLst>
                                </p:cTn>
                              </p:par>
                            </p:childTnLst>
                          </p:cTn>
                        </p:par>
                        <p:par>
                          <p:cTn id="39" fill="hold">
                            <p:stCondLst>
                              <p:cond delay="1000"/>
                            </p:stCondLst>
                            <p:childTnLst>
                              <p:par>
                                <p:cTn id="40" presetID="22" presetClass="entr" presetSubtype="4" fill="hold" nodeType="afterEffect">
                                  <p:stCondLst>
                                    <p:cond delay="0"/>
                                  </p:stCondLst>
                                  <p:childTnLst>
                                    <p:set>
                                      <p:cBhvr>
                                        <p:cTn id="41" dur="1" fill="hold">
                                          <p:stCondLst>
                                            <p:cond delay="0"/>
                                          </p:stCondLst>
                                        </p:cTn>
                                        <p:tgtEl>
                                          <p:spTgt spid="90"/>
                                        </p:tgtEl>
                                        <p:attrNameLst>
                                          <p:attrName>style.visibility</p:attrName>
                                        </p:attrNameLst>
                                      </p:cBhvr>
                                      <p:to>
                                        <p:strVal val="visible"/>
                                      </p:to>
                                    </p:set>
                                    <p:animEffect transition="in" filter="wipe(down)">
                                      <p:cBhvr>
                                        <p:cTn id="42" dur="500"/>
                                        <p:tgtEl>
                                          <p:spTgt spid="9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par>
                          <p:cTn id="53" fill="hold">
                            <p:stCondLst>
                              <p:cond delay="500"/>
                            </p:stCondLst>
                            <p:childTnLst>
                              <p:par>
                                <p:cTn id="54" presetID="23" presetClass="entr" presetSubtype="16" fill="hold" grpId="0" nodeType="after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p:cTn id="56" dur="250" fill="hold"/>
                                        <p:tgtEl>
                                          <p:spTgt spid="5"/>
                                        </p:tgtEl>
                                        <p:attrNameLst>
                                          <p:attrName>ppt_w</p:attrName>
                                        </p:attrNameLst>
                                      </p:cBhvr>
                                      <p:tavLst>
                                        <p:tav tm="0">
                                          <p:val>
                                            <p:fltVal val="0"/>
                                          </p:val>
                                        </p:tav>
                                        <p:tav tm="100000">
                                          <p:val>
                                            <p:strVal val="#ppt_w"/>
                                          </p:val>
                                        </p:tav>
                                      </p:tavLst>
                                    </p:anim>
                                    <p:anim calcmode="lin" valueType="num">
                                      <p:cBhvr>
                                        <p:cTn id="57" dur="250" fill="hold"/>
                                        <p:tgtEl>
                                          <p:spTgt spid="5"/>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right)">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right)">
                                      <p:cBhvr>
                                        <p:cTn id="67" dur="500"/>
                                        <p:tgtEl>
                                          <p:spTgt spid="9"/>
                                        </p:tgtEl>
                                      </p:cBhvr>
                                    </p:animEffect>
                                  </p:childTnLst>
                                </p:cTn>
                              </p:par>
                            </p:childTnLst>
                          </p:cTn>
                        </p:par>
                        <p:par>
                          <p:cTn id="68" fill="hold">
                            <p:stCondLst>
                              <p:cond delay="500"/>
                            </p:stCondLst>
                            <p:childTnLst>
                              <p:par>
                                <p:cTn id="69" presetID="22" presetClass="entr" presetSubtype="4" fill="hold" nodeType="after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down)">
                                      <p:cBhvr>
                                        <p:cTn id="7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6" grpId="0" animBg="1"/>
      <p:bldP spid="48" grpId="0" animBg="1"/>
      <p:bldP spid="80" grpId="0" animBg="1"/>
      <p:bldP spid="96" grpId="0"/>
      <p:bldP spid="3"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3" name="object 43"/>
          <p:cNvSpPr txBox="1"/>
          <p:nvPr/>
        </p:nvSpPr>
        <p:spPr>
          <a:xfrm>
            <a:off x="1070690" y="772053"/>
            <a:ext cx="309244" cy="321242"/>
          </a:xfrm>
          <a:prstGeom prst="rect">
            <a:avLst/>
          </a:prstGeom>
        </p:spPr>
        <p:txBody>
          <a:bodyPr vert="horz" wrap="square" lIns="0" tIns="13335" rIns="0" bIns="0" rtlCol="0">
            <a:spAutoFit/>
          </a:bodyPr>
          <a:lstStyle/>
          <a:p>
            <a:pPr marL="12700">
              <a:lnSpc>
                <a:spcPct val="100000"/>
              </a:lnSpc>
              <a:spcBef>
                <a:spcPts val="105"/>
              </a:spcBef>
            </a:pPr>
            <a:r>
              <a:rPr lang="fr-FR" sz="2000" spc="-160" dirty="0">
                <a:solidFill>
                  <a:srgbClr val="FDFFFF"/>
                </a:solidFill>
                <a:latin typeface="Verdana"/>
                <a:cs typeface="Verdana"/>
              </a:rPr>
              <a:t>8</a:t>
            </a:r>
            <a:endParaRPr sz="2000" dirty="0">
              <a:latin typeface="Verdana"/>
              <a:cs typeface="Verdana"/>
            </a:endParaRPr>
          </a:p>
        </p:txBody>
      </p:sp>
      <p:sp>
        <p:nvSpPr>
          <p:cNvPr id="26" name="ZoneTexte 25"/>
          <p:cNvSpPr txBox="1"/>
          <p:nvPr/>
        </p:nvSpPr>
        <p:spPr>
          <a:xfrm>
            <a:off x="1770029" y="759208"/>
            <a:ext cx="4267200" cy="584775"/>
          </a:xfrm>
          <a:prstGeom prst="rect">
            <a:avLst/>
          </a:prstGeom>
          <a:noFill/>
        </p:spPr>
        <p:txBody>
          <a:bodyPr wrap="square" rtlCol="0">
            <a:spAutoFit/>
          </a:bodyPr>
          <a:lstStyle/>
          <a:p>
            <a:r>
              <a:rPr lang="fr-FR" sz="3200" b="1" dirty="0">
                <a:solidFill>
                  <a:schemeClr val="accent4">
                    <a:lumMod val="75000"/>
                  </a:schemeClr>
                </a:solidFill>
                <a:latin typeface="Arabic Typesetting" pitchFamily="66" charset="-78"/>
                <a:cs typeface="Arabic Typesetting" pitchFamily="66" charset="-78"/>
              </a:rPr>
              <a:t>Caractéristique du monopole  </a:t>
            </a:r>
          </a:p>
        </p:txBody>
      </p:sp>
      <p:sp>
        <p:nvSpPr>
          <p:cNvPr id="37" name="object 12"/>
          <p:cNvSpPr/>
          <p:nvPr/>
        </p:nvSpPr>
        <p:spPr>
          <a:xfrm>
            <a:off x="181591" y="0"/>
            <a:ext cx="2350739" cy="709969"/>
          </a:xfrm>
          <a:custGeom>
            <a:avLst/>
            <a:gdLst/>
            <a:ahLst/>
            <a:cxnLst/>
            <a:rect l="l" t="t" r="r" b="b"/>
            <a:pathLst>
              <a:path w="1892935" h="662940">
                <a:moveTo>
                  <a:pt x="1782318" y="0"/>
                </a:moveTo>
                <a:lnTo>
                  <a:pt x="110489" y="0"/>
                </a:lnTo>
                <a:lnTo>
                  <a:pt x="67508" y="8691"/>
                </a:lnTo>
                <a:lnTo>
                  <a:pt x="32385" y="32384"/>
                </a:lnTo>
                <a:lnTo>
                  <a:pt x="8691" y="67508"/>
                </a:lnTo>
                <a:lnTo>
                  <a:pt x="0" y="110489"/>
                </a:lnTo>
                <a:lnTo>
                  <a:pt x="0" y="552449"/>
                </a:lnTo>
                <a:lnTo>
                  <a:pt x="8691" y="595431"/>
                </a:lnTo>
                <a:lnTo>
                  <a:pt x="32385" y="630554"/>
                </a:lnTo>
                <a:lnTo>
                  <a:pt x="67508" y="654248"/>
                </a:lnTo>
                <a:lnTo>
                  <a:pt x="110489" y="662939"/>
                </a:lnTo>
                <a:lnTo>
                  <a:pt x="1782318" y="662939"/>
                </a:lnTo>
                <a:lnTo>
                  <a:pt x="1825299" y="654248"/>
                </a:lnTo>
                <a:lnTo>
                  <a:pt x="1860423" y="630554"/>
                </a:lnTo>
                <a:lnTo>
                  <a:pt x="1884116" y="595431"/>
                </a:lnTo>
                <a:lnTo>
                  <a:pt x="1892808" y="552449"/>
                </a:lnTo>
                <a:lnTo>
                  <a:pt x="1892808" y="110489"/>
                </a:lnTo>
                <a:lnTo>
                  <a:pt x="1884116" y="67508"/>
                </a:lnTo>
                <a:lnTo>
                  <a:pt x="1860423" y="32385"/>
                </a:lnTo>
                <a:lnTo>
                  <a:pt x="1825299" y="8691"/>
                </a:lnTo>
                <a:lnTo>
                  <a:pt x="1782318" y="0"/>
                </a:lnTo>
                <a:close/>
              </a:path>
            </a:pathLst>
          </a:custGeom>
          <a:solidFill>
            <a:schemeClr val="accent1">
              <a:lumMod val="20000"/>
              <a:lumOff val="80000"/>
            </a:schemeClr>
          </a:solidFill>
          <a:ln>
            <a:solidFill>
              <a:schemeClr val="tx1"/>
            </a:solidFill>
          </a:ln>
        </p:spPr>
        <p:txBody>
          <a:bodyPr wrap="square" lIns="0" tIns="0" rIns="0" bIns="0" rtlCol="0"/>
          <a:lstStyle/>
          <a:p>
            <a:endParaRPr dirty="0"/>
          </a:p>
        </p:txBody>
      </p:sp>
      <p:grpSp>
        <p:nvGrpSpPr>
          <p:cNvPr id="38" name="object 17"/>
          <p:cNvGrpSpPr/>
          <p:nvPr/>
        </p:nvGrpSpPr>
        <p:grpSpPr>
          <a:xfrm>
            <a:off x="9949543" y="-1149"/>
            <a:ext cx="2202287" cy="692038"/>
            <a:chOff x="10197084" y="0"/>
            <a:chExt cx="1995170" cy="662940"/>
          </a:xfrm>
        </p:grpSpPr>
        <p:sp>
          <p:nvSpPr>
            <p:cNvPr id="39" name="object 18"/>
            <p:cNvSpPr/>
            <p:nvPr/>
          </p:nvSpPr>
          <p:spPr>
            <a:xfrm>
              <a:off x="10197084" y="0"/>
              <a:ext cx="1995170" cy="662940"/>
            </a:xfrm>
            <a:custGeom>
              <a:avLst/>
              <a:gdLst/>
              <a:ahLst/>
              <a:cxnLst/>
              <a:rect l="l" t="t" r="r" b="b"/>
              <a:pathLst>
                <a:path w="1995170" h="662940">
                  <a:moveTo>
                    <a:pt x="1884426" y="0"/>
                  </a:moveTo>
                  <a:lnTo>
                    <a:pt x="110490" y="0"/>
                  </a:lnTo>
                  <a:lnTo>
                    <a:pt x="67508" y="8691"/>
                  </a:lnTo>
                  <a:lnTo>
                    <a:pt x="32385" y="32384"/>
                  </a:lnTo>
                  <a:lnTo>
                    <a:pt x="8691" y="67508"/>
                  </a:lnTo>
                  <a:lnTo>
                    <a:pt x="0" y="110490"/>
                  </a:lnTo>
                  <a:lnTo>
                    <a:pt x="0" y="552450"/>
                  </a:lnTo>
                  <a:lnTo>
                    <a:pt x="8691" y="595431"/>
                  </a:lnTo>
                  <a:lnTo>
                    <a:pt x="32385" y="630555"/>
                  </a:lnTo>
                  <a:lnTo>
                    <a:pt x="67508" y="654248"/>
                  </a:lnTo>
                  <a:lnTo>
                    <a:pt x="110490" y="662939"/>
                  </a:lnTo>
                  <a:lnTo>
                    <a:pt x="1884426" y="662939"/>
                  </a:lnTo>
                  <a:lnTo>
                    <a:pt x="1927407" y="654248"/>
                  </a:lnTo>
                  <a:lnTo>
                    <a:pt x="1962530" y="630554"/>
                  </a:lnTo>
                  <a:lnTo>
                    <a:pt x="1986224" y="595431"/>
                  </a:lnTo>
                  <a:lnTo>
                    <a:pt x="1994916" y="552450"/>
                  </a:lnTo>
                  <a:lnTo>
                    <a:pt x="1994916" y="110490"/>
                  </a:lnTo>
                  <a:lnTo>
                    <a:pt x="1986224" y="67508"/>
                  </a:lnTo>
                  <a:lnTo>
                    <a:pt x="1962531" y="32385"/>
                  </a:lnTo>
                  <a:lnTo>
                    <a:pt x="1927407" y="8691"/>
                  </a:lnTo>
                  <a:lnTo>
                    <a:pt x="1884426" y="0"/>
                  </a:lnTo>
                  <a:close/>
                </a:path>
              </a:pathLst>
            </a:custGeom>
            <a:solidFill>
              <a:srgbClr val="CDDFE9"/>
            </a:solidFill>
          </p:spPr>
          <p:txBody>
            <a:bodyPr wrap="square" lIns="0" tIns="0" rIns="0" bIns="0" rtlCol="0"/>
            <a:lstStyle/>
            <a:p>
              <a:endParaRPr dirty="0"/>
            </a:p>
          </p:txBody>
        </p:sp>
        <p:sp>
          <p:nvSpPr>
            <p:cNvPr id="40" name="object 19"/>
            <p:cNvSpPr/>
            <p:nvPr/>
          </p:nvSpPr>
          <p:spPr>
            <a:xfrm>
              <a:off x="10197084" y="0"/>
              <a:ext cx="1995170" cy="662940"/>
            </a:xfrm>
            <a:custGeom>
              <a:avLst/>
              <a:gdLst/>
              <a:ahLst/>
              <a:cxnLst/>
              <a:rect l="l" t="t" r="r" b="b"/>
              <a:pathLst>
                <a:path w="1995170" h="662940">
                  <a:moveTo>
                    <a:pt x="0" y="110490"/>
                  </a:moveTo>
                  <a:lnTo>
                    <a:pt x="8691" y="67508"/>
                  </a:lnTo>
                  <a:lnTo>
                    <a:pt x="32385" y="32384"/>
                  </a:lnTo>
                  <a:lnTo>
                    <a:pt x="67508" y="8691"/>
                  </a:lnTo>
                  <a:lnTo>
                    <a:pt x="110490" y="0"/>
                  </a:lnTo>
                  <a:lnTo>
                    <a:pt x="1884426" y="0"/>
                  </a:lnTo>
                  <a:lnTo>
                    <a:pt x="1927407" y="8691"/>
                  </a:lnTo>
                  <a:lnTo>
                    <a:pt x="1962531" y="32385"/>
                  </a:lnTo>
                  <a:lnTo>
                    <a:pt x="1986224" y="67508"/>
                  </a:lnTo>
                  <a:lnTo>
                    <a:pt x="1994916" y="110490"/>
                  </a:lnTo>
                  <a:lnTo>
                    <a:pt x="1994916" y="552450"/>
                  </a:lnTo>
                  <a:lnTo>
                    <a:pt x="1986224" y="595431"/>
                  </a:lnTo>
                  <a:lnTo>
                    <a:pt x="1962530" y="630554"/>
                  </a:lnTo>
                  <a:lnTo>
                    <a:pt x="1927407" y="654248"/>
                  </a:lnTo>
                  <a:lnTo>
                    <a:pt x="1884426" y="662939"/>
                  </a:lnTo>
                  <a:lnTo>
                    <a:pt x="110490" y="662939"/>
                  </a:lnTo>
                  <a:lnTo>
                    <a:pt x="67508" y="654248"/>
                  </a:lnTo>
                  <a:lnTo>
                    <a:pt x="32385" y="630555"/>
                  </a:lnTo>
                  <a:lnTo>
                    <a:pt x="8691" y="595431"/>
                  </a:lnTo>
                  <a:lnTo>
                    <a:pt x="0" y="552450"/>
                  </a:lnTo>
                  <a:lnTo>
                    <a:pt x="0" y="110490"/>
                  </a:lnTo>
                  <a:close/>
                </a:path>
              </a:pathLst>
            </a:custGeom>
            <a:ln w="15240">
              <a:solidFill>
                <a:srgbClr val="232323"/>
              </a:solidFill>
            </a:ln>
          </p:spPr>
          <p:txBody>
            <a:bodyPr wrap="square" lIns="0" tIns="0" rIns="0" bIns="0" rtlCol="0"/>
            <a:lstStyle/>
            <a:p>
              <a:endParaRPr dirty="0"/>
            </a:p>
          </p:txBody>
        </p:sp>
      </p:grpSp>
      <p:grpSp>
        <p:nvGrpSpPr>
          <p:cNvPr id="41" name="object 23"/>
          <p:cNvGrpSpPr/>
          <p:nvPr/>
        </p:nvGrpSpPr>
        <p:grpSpPr>
          <a:xfrm>
            <a:off x="5094262" y="-22595"/>
            <a:ext cx="2513868" cy="741284"/>
            <a:chOff x="8132063" y="-12192"/>
            <a:chExt cx="2002774" cy="675132"/>
          </a:xfrm>
          <a:solidFill>
            <a:schemeClr val="accent4">
              <a:lumMod val="60000"/>
              <a:lumOff val="40000"/>
            </a:schemeClr>
          </a:solidFill>
        </p:grpSpPr>
        <p:sp>
          <p:nvSpPr>
            <p:cNvPr id="42" name="object 24"/>
            <p:cNvSpPr/>
            <p:nvPr/>
          </p:nvSpPr>
          <p:spPr>
            <a:xfrm>
              <a:off x="8140937" y="-12192"/>
              <a:ext cx="1993900" cy="662940"/>
            </a:xfrm>
            <a:custGeom>
              <a:avLst/>
              <a:gdLst/>
              <a:ahLst/>
              <a:cxnLst/>
              <a:rect l="l" t="t" r="r" b="b"/>
              <a:pathLst>
                <a:path w="1993900" h="662940">
                  <a:moveTo>
                    <a:pt x="1882902" y="0"/>
                  </a:moveTo>
                  <a:lnTo>
                    <a:pt x="110489" y="0"/>
                  </a:lnTo>
                  <a:lnTo>
                    <a:pt x="67508" y="8691"/>
                  </a:lnTo>
                  <a:lnTo>
                    <a:pt x="32385" y="32384"/>
                  </a:lnTo>
                  <a:lnTo>
                    <a:pt x="8691" y="67508"/>
                  </a:lnTo>
                  <a:lnTo>
                    <a:pt x="0" y="110490"/>
                  </a:lnTo>
                  <a:lnTo>
                    <a:pt x="0" y="552450"/>
                  </a:lnTo>
                  <a:lnTo>
                    <a:pt x="8691" y="595431"/>
                  </a:lnTo>
                  <a:lnTo>
                    <a:pt x="32384" y="630555"/>
                  </a:lnTo>
                  <a:lnTo>
                    <a:pt x="67508" y="654248"/>
                  </a:lnTo>
                  <a:lnTo>
                    <a:pt x="110489" y="662939"/>
                  </a:lnTo>
                  <a:lnTo>
                    <a:pt x="1882902" y="662939"/>
                  </a:lnTo>
                  <a:lnTo>
                    <a:pt x="1925883" y="654248"/>
                  </a:lnTo>
                  <a:lnTo>
                    <a:pt x="1961006" y="630554"/>
                  </a:lnTo>
                  <a:lnTo>
                    <a:pt x="1984700" y="595431"/>
                  </a:lnTo>
                  <a:lnTo>
                    <a:pt x="1993391" y="552450"/>
                  </a:lnTo>
                  <a:lnTo>
                    <a:pt x="1993391" y="110490"/>
                  </a:lnTo>
                  <a:lnTo>
                    <a:pt x="1984700" y="67508"/>
                  </a:lnTo>
                  <a:lnTo>
                    <a:pt x="1961006" y="32385"/>
                  </a:lnTo>
                  <a:lnTo>
                    <a:pt x="1925883" y="8691"/>
                  </a:lnTo>
                  <a:lnTo>
                    <a:pt x="1882902" y="0"/>
                  </a:lnTo>
                  <a:close/>
                </a:path>
              </a:pathLst>
            </a:custGeom>
            <a:grpFill/>
          </p:spPr>
          <p:txBody>
            <a:bodyPr wrap="square" lIns="0" tIns="0" rIns="0" bIns="0" rtlCol="0"/>
            <a:lstStyle/>
            <a:p>
              <a:endParaRPr dirty="0"/>
            </a:p>
          </p:txBody>
        </p:sp>
        <p:sp>
          <p:nvSpPr>
            <p:cNvPr id="44" name="object 25"/>
            <p:cNvSpPr/>
            <p:nvPr/>
          </p:nvSpPr>
          <p:spPr>
            <a:xfrm>
              <a:off x="8132063" y="0"/>
              <a:ext cx="1993900" cy="662940"/>
            </a:xfrm>
            <a:custGeom>
              <a:avLst/>
              <a:gdLst/>
              <a:ahLst/>
              <a:cxnLst/>
              <a:rect l="l" t="t" r="r" b="b"/>
              <a:pathLst>
                <a:path w="1993900" h="662940">
                  <a:moveTo>
                    <a:pt x="0" y="110490"/>
                  </a:moveTo>
                  <a:lnTo>
                    <a:pt x="8691" y="67508"/>
                  </a:lnTo>
                  <a:lnTo>
                    <a:pt x="32385" y="32384"/>
                  </a:lnTo>
                  <a:lnTo>
                    <a:pt x="67508" y="8691"/>
                  </a:lnTo>
                  <a:lnTo>
                    <a:pt x="110489" y="0"/>
                  </a:lnTo>
                  <a:lnTo>
                    <a:pt x="1882902" y="0"/>
                  </a:lnTo>
                  <a:lnTo>
                    <a:pt x="1925883" y="8691"/>
                  </a:lnTo>
                  <a:lnTo>
                    <a:pt x="1961006" y="32385"/>
                  </a:lnTo>
                  <a:lnTo>
                    <a:pt x="1984700" y="67508"/>
                  </a:lnTo>
                  <a:lnTo>
                    <a:pt x="1993391" y="110490"/>
                  </a:lnTo>
                  <a:lnTo>
                    <a:pt x="1993391" y="552450"/>
                  </a:lnTo>
                  <a:lnTo>
                    <a:pt x="1984700" y="595431"/>
                  </a:lnTo>
                  <a:lnTo>
                    <a:pt x="1961006" y="630554"/>
                  </a:lnTo>
                  <a:lnTo>
                    <a:pt x="1925883" y="654248"/>
                  </a:lnTo>
                  <a:lnTo>
                    <a:pt x="1882902" y="662939"/>
                  </a:lnTo>
                  <a:lnTo>
                    <a:pt x="110489" y="662939"/>
                  </a:lnTo>
                  <a:lnTo>
                    <a:pt x="67508" y="654248"/>
                  </a:lnTo>
                  <a:lnTo>
                    <a:pt x="32384" y="630555"/>
                  </a:lnTo>
                  <a:lnTo>
                    <a:pt x="8691" y="595431"/>
                  </a:lnTo>
                  <a:lnTo>
                    <a:pt x="0" y="552450"/>
                  </a:lnTo>
                  <a:lnTo>
                    <a:pt x="0" y="110490"/>
                  </a:lnTo>
                  <a:close/>
                </a:path>
              </a:pathLst>
            </a:custGeom>
            <a:grpFill/>
            <a:ln w="15240">
              <a:solidFill>
                <a:srgbClr val="232323"/>
              </a:solidFill>
            </a:ln>
          </p:spPr>
          <p:txBody>
            <a:bodyPr wrap="square" lIns="0" tIns="0" rIns="0" bIns="0" rtlCol="0"/>
            <a:lstStyle/>
            <a:p>
              <a:endParaRPr dirty="0"/>
            </a:p>
          </p:txBody>
        </p:sp>
      </p:grpSp>
      <p:grpSp>
        <p:nvGrpSpPr>
          <p:cNvPr id="45" name="object 28"/>
          <p:cNvGrpSpPr/>
          <p:nvPr/>
        </p:nvGrpSpPr>
        <p:grpSpPr>
          <a:xfrm>
            <a:off x="79210" y="-5989"/>
            <a:ext cx="12072620" cy="802172"/>
            <a:chOff x="351310" y="-28164"/>
            <a:chExt cx="12072620" cy="802172"/>
          </a:xfrm>
        </p:grpSpPr>
        <p:sp>
          <p:nvSpPr>
            <p:cNvPr id="46" name="object 29"/>
            <p:cNvSpPr/>
            <p:nvPr/>
          </p:nvSpPr>
          <p:spPr>
            <a:xfrm>
              <a:off x="351310" y="725748"/>
              <a:ext cx="12072620" cy="48260"/>
            </a:xfrm>
            <a:custGeom>
              <a:avLst/>
              <a:gdLst/>
              <a:ahLst/>
              <a:cxnLst/>
              <a:rect l="l" t="t" r="r" b="b"/>
              <a:pathLst>
                <a:path w="12072620" h="48259">
                  <a:moveTo>
                    <a:pt x="0" y="48031"/>
                  </a:moveTo>
                  <a:lnTo>
                    <a:pt x="12072299" y="48031"/>
                  </a:lnTo>
                  <a:lnTo>
                    <a:pt x="12072299" y="0"/>
                  </a:lnTo>
                  <a:lnTo>
                    <a:pt x="0" y="0"/>
                  </a:lnTo>
                  <a:lnTo>
                    <a:pt x="0" y="48031"/>
                  </a:lnTo>
                  <a:close/>
                </a:path>
              </a:pathLst>
            </a:custGeom>
            <a:solidFill>
              <a:srgbClr val="255891"/>
            </a:solidFill>
          </p:spPr>
          <p:txBody>
            <a:bodyPr wrap="square" lIns="0" tIns="0" rIns="0" bIns="0" rtlCol="0"/>
            <a:lstStyle/>
            <a:p>
              <a:endParaRPr dirty="0"/>
            </a:p>
          </p:txBody>
        </p:sp>
        <p:sp>
          <p:nvSpPr>
            <p:cNvPr id="47" name="object 30"/>
            <p:cNvSpPr/>
            <p:nvPr/>
          </p:nvSpPr>
          <p:spPr>
            <a:xfrm>
              <a:off x="351310" y="720471"/>
              <a:ext cx="11841010" cy="45719"/>
            </a:xfrm>
            <a:custGeom>
              <a:avLst/>
              <a:gdLst/>
              <a:ahLst/>
              <a:cxnLst/>
              <a:rect l="l" t="t" r="r" b="b"/>
              <a:pathLst>
                <a:path w="12072620" h="15240">
                  <a:moveTo>
                    <a:pt x="0" y="15240"/>
                  </a:moveTo>
                  <a:lnTo>
                    <a:pt x="12072299" y="15240"/>
                  </a:lnTo>
                  <a:lnTo>
                    <a:pt x="12072299" y="0"/>
                  </a:lnTo>
                  <a:lnTo>
                    <a:pt x="0" y="0"/>
                  </a:lnTo>
                  <a:lnTo>
                    <a:pt x="0" y="15240"/>
                  </a:lnTo>
                  <a:close/>
                </a:path>
              </a:pathLst>
            </a:custGeom>
            <a:solidFill>
              <a:srgbClr val="232323"/>
            </a:solidFill>
          </p:spPr>
          <p:txBody>
            <a:bodyPr wrap="square" lIns="0" tIns="0" rIns="0" bIns="0" rtlCol="0"/>
            <a:lstStyle/>
            <a:p>
              <a:endParaRPr dirty="0"/>
            </a:p>
          </p:txBody>
        </p:sp>
        <p:sp>
          <p:nvSpPr>
            <p:cNvPr id="48" name="object 31"/>
            <p:cNvSpPr/>
            <p:nvPr/>
          </p:nvSpPr>
          <p:spPr>
            <a:xfrm flipV="1">
              <a:off x="453690" y="664819"/>
              <a:ext cx="11970239" cy="60928"/>
            </a:xfrm>
            <a:custGeom>
              <a:avLst/>
              <a:gdLst/>
              <a:ahLst/>
              <a:cxnLst/>
              <a:rect l="l" t="t" r="r" b="b"/>
              <a:pathLst>
                <a:path w="12072620" h="48259">
                  <a:moveTo>
                    <a:pt x="12072299" y="0"/>
                  </a:moveTo>
                  <a:lnTo>
                    <a:pt x="0" y="0"/>
                  </a:lnTo>
                  <a:lnTo>
                    <a:pt x="0" y="48031"/>
                  </a:lnTo>
                </a:path>
              </a:pathLst>
            </a:custGeom>
            <a:ln w="15240">
              <a:solidFill>
                <a:srgbClr val="232323"/>
              </a:solidFill>
            </a:ln>
          </p:spPr>
          <p:txBody>
            <a:bodyPr wrap="square" lIns="0" tIns="0" rIns="0" bIns="0" rtlCol="0"/>
            <a:lstStyle/>
            <a:p>
              <a:endParaRPr dirty="0"/>
            </a:p>
          </p:txBody>
        </p:sp>
        <p:sp>
          <p:nvSpPr>
            <p:cNvPr id="49" name="object 33"/>
            <p:cNvSpPr/>
            <p:nvPr/>
          </p:nvSpPr>
          <p:spPr>
            <a:xfrm>
              <a:off x="2870382" y="-28164"/>
              <a:ext cx="2430917" cy="709969"/>
            </a:xfrm>
            <a:custGeom>
              <a:avLst/>
              <a:gdLst/>
              <a:ahLst/>
              <a:cxnLst/>
              <a:rect l="l" t="t" r="r" b="b"/>
              <a:pathLst>
                <a:path w="1859279" h="662940">
                  <a:moveTo>
                    <a:pt x="0" y="110490"/>
                  </a:moveTo>
                  <a:lnTo>
                    <a:pt x="8691" y="67508"/>
                  </a:lnTo>
                  <a:lnTo>
                    <a:pt x="32384" y="32384"/>
                  </a:lnTo>
                  <a:lnTo>
                    <a:pt x="67508" y="8691"/>
                  </a:lnTo>
                  <a:lnTo>
                    <a:pt x="110490" y="0"/>
                  </a:lnTo>
                  <a:lnTo>
                    <a:pt x="1748789" y="0"/>
                  </a:lnTo>
                  <a:lnTo>
                    <a:pt x="1791771" y="8691"/>
                  </a:lnTo>
                  <a:lnTo>
                    <a:pt x="1826895" y="32385"/>
                  </a:lnTo>
                  <a:lnTo>
                    <a:pt x="1850588" y="67508"/>
                  </a:lnTo>
                  <a:lnTo>
                    <a:pt x="1859280" y="110490"/>
                  </a:lnTo>
                  <a:lnTo>
                    <a:pt x="1859280" y="552450"/>
                  </a:lnTo>
                  <a:lnTo>
                    <a:pt x="1850588" y="595431"/>
                  </a:lnTo>
                  <a:lnTo>
                    <a:pt x="1826895" y="630554"/>
                  </a:lnTo>
                  <a:lnTo>
                    <a:pt x="1791771" y="654248"/>
                  </a:lnTo>
                  <a:lnTo>
                    <a:pt x="1748789" y="662939"/>
                  </a:lnTo>
                  <a:lnTo>
                    <a:pt x="110490" y="662939"/>
                  </a:lnTo>
                  <a:lnTo>
                    <a:pt x="67508" y="654248"/>
                  </a:lnTo>
                  <a:lnTo>
                    <a:pt x="32385" y="630555"/>
                  </a:lnTo>
                  <a:lnTo>
                    <a:pt x="8691" y="595431"/>
                  </a:lnTo>
                  <a:lnTo>
                    <a:pt x="0" y="552450"/>
                  </a:lnTo>
                  <a:lnTo>
                    <a:pt x="0" y="110490"/>
                  </a:lnTo>
                  <a:close/>
                </a:path>
              </a:pathLst>
            </a:custGeom>
            <a:solidFill>
              <a:schemeClr val="accent1">
                <a:lumMod val="20000"/>
                <a:lumOff val="80000"/>
              </a:schemeClr>
            </a:solidFill>
            <a:ln w="15240">
              <a:solidFill>
                <a:srgbClr val="232323"/>
              </a:solidFill>
            </a:ln>
          </p:spPr>
          <p:txBody>
            <a:bodyPr wrap="square" lIns="0" tIns="0" rIns="0" bIns="0" rtlCol="0"/>
            <a:lstStyle/>
            <a:p>
              <a:endParaRPr dirty="0"/>
            </a:p>
          </p:txBody>
        </p:sp>
      </p:grpSp>
      <p:sp>
        <p:nvSpPr>
          <p:cNvPr id="50" name="ZoneTexte 49"/>
          <p:cNvSpPr txBox="1"/>
          <p:nvPr/>
        </p:nvSpPr>
        <p:spPr>
          <a:xfrm>
            <a:off x="10203950" y="104122"/>
            <a:ext cx="1773811" cy="492443"/>
          </a:xfrm>
          <a:prstGeom prst="rect">
            <a:avLst/>
          </a:prstGeom>
          <a:noFill/>
        </p:spPr>
        <p:txBody>
          <a:bodyPr wrap="square" rtlCol="0">
            <a:spAutoFit/>
          </a:bodyPr>
          <a:lstStyle/>
          <a:p>
            <a:pPr algn="ctr"/>
            <a:r>
              <a:rPr lang="fr-FR" sz="2600" b="1" dirty="0">
                <a:latin typeface="Arabic Typesetting" panose="03020402040406030203" pitchFamily="66" charset="-78"/>
                <a:cs typeface="Arabic Typesetting" panose="03020402040406030203" pitchFamily="66" charset="-78"/>
              </a:rPr>
              <a:t>Conclusion</a:t>
            </a:r>
          </a:p>
        </p:txBody>
      </p:sp>
      <p:sp>
        <p:nvSpPr>
          <p:cNvPr id="51" name="ZoneTexte 50"/>
          <p:cNvSpPr txBox="1"/>
          <p:nvPr/>
        </p:nvSpPr>
        <p:spPr>
          <a:xfrm>
            <a:off x="4953227" y="82415"/>
            <a:ext cx="2764447" cy="523220"/>
          </a:xfrm>
          <a:prstGeom prst="rect">
            <a:avLst/>
          </a:prstGeom>
          <a:noFill/>
        </p:spPr>
        <p:txBody>
          <a:bodyPr wrap="square" rtlCol="0">
            <a:spAutoFit/>
          </a:bodyPr>
          <a:lstStyle/>
          <a:p>
            <a:pPr algn="ctr"/>
            <a:r>
              <a:rPr lang="fr-FR" sz="2800" b="1" dirty="0">
                <a:latin typeface="Arabic Typesetting" panose="03020402040406030203" pitchFamily="66" charset="-78"/>
                <a:cs typeface="Arabic Typesetting" panose="03020402040406030203" pitchFamily="66" charset="-78"/>
              </a:rPr>
              <a:t>Le Marché De Monopole</a:t>
            </a:r>
          </a:p>
        </p:txBody>
      </p:sp>
      <p:grpSp>
        <p:nvGrpSpPr>
          <p:cNvPr id="52" name="object 23">
            <a:extLst>
              <a:ext uri="{FF2B5EF4-FFF2-40B4-BE49-F238E27FC236}">
                <a16:creationId xmlns:a16="http://schemas.microsoft.com/office/drawing/2014/main" id="{5A8FA9F1-9FCF-44E0-9112-6F373A3D2BB3}"/>
              </a:ext>
            </a:extLst>
          </p:cNvPr>
          <p:cNvGrpSpPr/>
          <p:nvPr/>
        </p:nvGrpSpPr>
        <p:grpSpPr>
          <a:xfrm>
            <a:off x="7672076" y="-20977"/>
            <a:ext cx="2233924" cy="724957"/>
            <a:chOff x="8132063" y="-12192"/>
            <a:chExt cx="2002774" cy="675132"/>
          </a:xfrm>
        </p:grpSpPr>
        <p:sp>
          <p:nvSpPr>
            <p:cNvPr id="53" name="object 24">
              <a:extLst>
                <a:ext uri="{FF2B5EF4-FFF2-40B4-BE49-F238E27FC236}">
                  <a16:creationId xmlns:a16="http://schemas.microsoft.com/office/drawing/2014/main" id="{0A29DDF7-60DA-472A-95E2-E711780A3EDF}"/>
                </a:ext>
              </a:extLst>
            </p:cNvPr>
            <p:cNvSpPr/>
            <p:nvPr/>
          </p:nvSpPr>
          <p:spPr>
            <a:xfrm>
              <a:off x="8140937" y="-12192"/>
              <a:ext cx="1993900" cy="662940"/>
            </a:xfrm>
            <a:custGeom>
              <a:avLst/>
              <a:gdLst/>
              <a:ahLst/>
              <a:cxnLst/>
              <a:rect l="l" t="t" r="r" b="b"/>
              <a:pathLst>
                <a:path w="1993900" h="662940">
                  <a:moveTo>
                    <a:pt x="1882902" y="0"/>
                  </a:moveTo>
                  <a:lnTo>
                    <a:pt x="110489" y="0"/>
                  </a:lnTo>
                  <a:lnTo>
                    <a:pt x="67508" y="8691"/>
                  </a:lnTo>
                  <a:lnTo>
                    <a:pt x="32385" y="32384"/>
                  </a:lnTo>
                  <a:lnTo>
                    <a:pt x="8691" y="67508"/>
                  </a:lnTo>
                  <a:lnTo>
                    <a:pt x="0" y="110490"/>
                  </a:lnTo>
                  <a:lnTo>
                    <a:pt x="0" y="552450"/>
                  </a:lnTo>
                  <a:lnTo>
                    <a:pt x="8691" y="595431"/>
                  </a:lnTo>
                  <a:lnTo>
                    <a:pt x="32384" y="630555"/>
                  </a:lnTo>
                  <a:lnTo>
                    <a:pt x="67508" y="654248"/>
                  </a:lnTo>
                  <a:lnTo>
                    <a:pt x="110489" y="662939"/>
                  </a:lnTo>
                  <a:lnTo>
                    <a:pt x="1882902" y="662939"/>
                  </a:lnTo>
                  <a:lnTo>
                    <a:pt x="1925883" y="654248"/>
                  </a:lnTo>
                  <a:lnTo>
                    <a:pt x="1961006" y="630554"/>
                  </a:lnTo>
                  <a:lnTo>
                    <a:pt x="1984700" y="595431"/>
                  </a:lnTo>
                  <a:lnTo>
                    <a:pt x="1993391" y="552450"/>
                  </a:lnTo>
                  <a:lnTo>
                    <a:pt x="1993391" y="110490"/>
                  </a:lnTo>
                  <a:lnTo>
                    <a:pt x="1984700" y="67508"/>
                  </a:lnTo>
                  <a:lnTo>
                    <a:pt x="1961006" y="32385"/>
                  </a:lnTo>
                  <a:lnTo>
                    <a:pt x="1925883" y="8691"/>
                  </a:lnTo>
                  <a:lnTo>
                    <a:pt x="1882902" y="0"/>
                  </a:lnTo>
                  <a:close/>
                </a:path>
              </a:pathLst>
            </a:custGeom>
            <a:solidFill>
              <a:srgbClr val="CDDFE9"/>
            </a:solidFill>
          </p:spPr>
          <p:txBody>
            <a:bodyPr wrap="square" lIns="0" tIns="0" rIns="0" bIns="0" rtlCol="0"/>
            <a:lstStyle/>
            <a:p>
              <a:endParaRPr dirty="0"/>
            </a:p>
          </p:txBody>
        </p:sp>
        <p:sp>
          <p:nvSpPr>
            <p:cNvPr id="54" name="object 25">
              <a:extLst>
                <a:ext uri="{FF2B5EF4-FFF2-40B4-BE49-F238E27FC236}">
                  <a16:creationId xmlns:a16="http://schemas.microsoft.com/office/drawing/2014/main" id="{1605210F-9C71-4E18-9618-A42DC5521A6A}"/>
                </a:ext>
              </a:extLst>
            </p:cNvPr>
            <p:cNvSpPr/>
            <p:nvPr/>
          </p:nvSpPr>
          <p:spPr>
            <a:xfrm>
              <a:off x="8132063" y="0"/>
              <a:ext cx="1993900" cy="662940"/>
            </a:xfrm>
            <a:custGeom>
              <a:avLst/>
              <a:gdLst/>
              <a:ahLst/>
              <a:cxnLst/>
              <a:rect l="l" t="t" r="r" b="b"/>
              <a:pathLst>
                <a:path w="1993900" h="662940">
                  <a:moveTo>
                    <a:pt x="0" y="110490"/>
                  </a:moveTo>
                  <a:lnTo>
                    <a:pt x="8691" y="67508"/>
                  </a:lnTo>
                  <a:lnTo>
                    <a:pt x="32385" y="32384"/>
                  </a:lnTo>
                  <a:lnTo>
                    <a:pt x="67508" y="8691"/>
                  </a:lnTo>
                  <a:lnTo>
                    <a:pt x="110489" y="0"/>
                  </a:lnTo>
                  <a:lnTo>
                    <a:pt x="1882902" y="0"/>
                  </a:lnTo>
                  <a:lnTo>
                    <a:pt x="1925883" y="8691"/>
                  </a:lnTo>
                  <a:lnTo>
                    <a:pt x="1961006" y="32385"/>
                  </a:lnTo>
                  <a:lnTo>
                    <a:pt x="1984700" y="67508"/>
                  </a:lnTo>
                  <a:lnTo>
                    <a:pt x="1993391" y="110490"/>
                  </a:lnTo>
                  <a:lnTo>
                    <a:pt x="1993391" y="552450"/>
                  </a:lnTo>
                  <a:lnTo>
                    <a:pt x="1984700" y="595431"/>
                  </a:lnTo>
                  <a:lnTo>
                    <a:pt x="1961006" y="630554"/>
                  </a:lnTo>
                  <a:lnTo>
                    <a:pt x="1925883" y="654248"/>
                  </a:lnTo>
                  <a:lnTo>
                    <a:pt x="1882902" y="662939"/>
                  </a:lnTo>
                  <a:lnTo>
                    <a:pt x="110489" y="662939"/>
                  </a:lnTo>
                  <a:lnTo>
                    <a:pt x="67508" y="654248"/>
                  </a:lnTo>
                  <a:lnTo>
                    <a:pt x="32384" y="630555"/>
                  </a:lnTo>
                  <a:lnTo>
                    <a:pt x="8691" y="595431"/>
                  </a:lnTo>
                  <a:lnTo>
                    <a:pt x="0" y="552450"/>
                  </a:lnTo>
                  <a:lnTo>
                    <a:pt x="0" y="110490"/>
                  </a:lnTo>
                  <a:close/>
                </a:path>
              </a:pathLst>
            </a:custGeom>
            <a:ln w="15240">
              <a:solidFill>
                <a:srgbClr val="232323"/>
              </a:solidFill>
            </a:ln>
          </p:spPr>
          <p:txBody>
            <a:bodyPr wrap="square" lIns="0" tIns="0" rIns="0" bIns="0" rtlCol="0"/>
            <a:lstStyle/>
            <a:p>
              <a:endParaRPr dirty="0"/>
            </a:p>
          </p:txBody>
        </p:sp>
      </p:grpSp>
      <p:sp>
        <p:nvSpPr>
          <p:cNvPr id="55" name="ZoneTexte 54">
            <a:extLst>
              <a:ext uri="{FF2B5EF4-FFF2-40B4-BE49-F238E27FC236}">
                <a16:creationId xmlns:a16="http://schemas.microsoft.com/office/drawing/2014/main" id="{50732B7D-FFF2-4504-939C-FF06B4EE40F9}"/>
              </a:ext>
            </a:extLst>
          </p:cNvPr>
          <p:cNvSpPr txBox="1"/>
          <p:nvPr/>
        </p:nvSpPr>
        <p:spPr>
          <a:xfrm>
            <a:off x="7681974" y="120941"/>
            <a:ext cx="2214128" cy="523220"/>
          </a:xfrm>
          <a:prstGeom prst="rect">
            <a:avLst/>
          </a:prstGeom>
          <a:noFill/>
        </p:spPr>
        <p:txBody>
          <a:bodyPr wrap="square" rtlCol="0">
            <a:spAutoFit/>
          </a:bodyPr>
          <a:lstStyle/>
          <a:p>
            <a:pPr algn="ctr"/>
            <a:r>
              <a:rPr lang="fr-FR" sz="2800" b="1" dirty="0">
                <a:latin typeface="Arabic Typesetting" pitchFamily="66" charset="-78"/>
                <a:cs typeface="Arabic Typesetting" pitchFamily="66" charset="-78"/>
              </a:rPr>
              <a:t>La comparaison</a:t>
            </a:r>
            <a:endParaRPr lang="fr-FR" sz="2600" b="1" dirty="0">
              <a:latin typeface="Arabic Typesetting" panose="03020402040406030203" pitchFamily="66" charset="-78"/>
              <a:cs typeface="Arabic Typesetting" panose="03020402040406030203" pitchFamily="66" charset="-78"/>
            </a:endParaRPr>
          </a:p>
        </p:txBody>
      </p:sp>
      <p:sp>
        <p:nvSpPr>
          <p:cNvPr id="56" name="Rectangle 55">
            <a:extLst>
              <a:ext uri="{FF2B5EF4-FFF2-40B4-BE49-F238E27FC236}">
                <a16:creationId xmlns:a16="http://schemas.microsoft.com/office/drawing/2014/main" id="{EE9FB4E4-94E8-448B-98B9-51AD2D5C05A2}"/>
              </a:ext>
            </a:extLst>
          </p:cNvPr>
          <p:cNvSpPr/>
          <p:nvPr/>
        </p:nvSpPr>
        <p:spPr>
          <a:xfrm>
            <a:off x="2512412" y="73345"/>
            <a:ext cx="2430917" cy="523220"/>
          </a:xfrm>
          <a:prstGeom prst="rect">
            <a:avLst/>
          </a:prstGeom>
        </p:spPr>
        <p:txBody>
          <a:bodyPr wrap="square">
            <a:spAutoFit/>
          </a:bodyPr>
          <a:lstStyle/>
          <a:p>
            <a:pPr algn="ctr"/>
            <a:r>
              <a:rPr lang="fr-FR" sz="2800" b="1" dirty="0">
                <a:latin typeface="Arabic Typesetting" pitchFamily="66" charset="-78"/>
                <a:cs typeface="Arabic Typesetting" pitchFamily="66" charset="-78"/>
              </a:rPr>
              <a:t>Le Marché De CPP</a:t>
            </a:r>
            <a:endParaRPr lang="fr-FR" sz="2800" b="1" dirty="0"/>
          </a:p>
        </p:txBody>
      </p:sp>
      <p:sp>
        <p:nvSpPr>
          <p:cNvPr id="57" name="Rectangle 56">
            <a:extLst>
              <a:ext uri="{FF2B5EF4-FFF2-40B4-BE49-F238E27FC236}">
                <a16:creationId xmlns:a16="http://schemas.microsoft.com/office/drawing/2014/main" id="{B3F78A13-AB96-4764-BB35-42A2460D22E4}"/>
              </a:ext>
            </a:extLst>
          </p:cNvPr>
          <p:cNvSpPr/>
          <p:nvPr/>
        </p:nvSpPr>
        <p:spPr>
          <a:xfrm>
            <a:off x="154722" y="90164"/>
            <a:ext cx="2400017" cy="523220"/>
          </a:xfrm>
          <a:prstGeom prst="rect">
            <a:avLst/>
          </a:prstGeom>
        </p:spPr>
        <p:txBody>
          <a:bodyPr wrap="none">
            <a:spAutoFit/>
          </a:bodyPr>
          <a:lstStyle/>
          <a:p>
            <a:pPr algn="ctr"/>
            <a:r>
              <a:rPr lang="fr-FR" sz="2800" b="1" dirty="0">
                <a:latin typeface="Arabic Typesetting" panose="03020402040406030203" pitchFamily="66" charset="-78"/>
                <a:cs typeface="Arabic Typesetting" panose="03020402040406030203" pitchFamily="66" charset="-78"/>
              </a:rPr>
              <a:t>Introduction Générale</a:t>
            </a:r>
          </a:p>
        </p:txBody>
      </p:sp>
      <p:sp>
        <p:nvSpPr>
          <p:cNvPr id="6" name="正方形/長方形 5">
            <a:extLst>
              <a:ext uri="{FF2B5EF4-FFF2-40B4-BE49-F238E27FC236}">
                <a16:creationId xmlns:a16="http://schemas.microsoft.com/office/drawing/2014/main" id="{DCE6262C-117D-7F81-09F3-B6B61762ADDA}"/>
              </a:ext>
            </a:extLst>
          </p:cNvPr>
          <p:cNvSpPr/>
          <p:nvPr/>
        </p:nvSpPr>
        <p:spPr>
          <a:xfrm rot="2864116">
            <a:off x="2936671" y="2143546"/>
            <a:ext cx="1361824" cy="418330"/>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rgbClr val="60E2CC"/>
          </a:solidFill>
          <a:ln w="76200" cmpd="sng">
            <a:solidFill>
              <a:srgbClr val="60E2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5" name="円/楕円 4">
            <a:extLst>
              <a:ext uri="{FF2B5EF4-FFF2-40B4-BE49-F238E27FC236}">
                <a16:creationId xmlns:a16="http://schemas.microsoft.com/office/drawing/2014/main" id="{52FFF85B-674A-66C9-8FD7-306552323A86}"/>
              </a:ext>
            </a:extLst>
          </p:cNvPr>
          <p:cNvSpPr/>
          <p:nvPr/>
        </p:nvSpPr>
        <p:spPr>
          <a:xfrm>
            <a:off x="2634568" y="1369782"/>
            <a:ext cx="983015" cy="982930"/>
          </a:xfrm>
          <a:prstGeom prst="ellipse">
            <a:avLst/>
          </a:prstGeom>
          <a:solidFill>
            <a:schemeClr val="accent4">
              <a:lumMod val="40000"/>
              <a:lumOff val="60000"/>
            </a:schemeClr>
          </a:solidFill>
          <a:ln w="127000" cmpd="sng">
            <a:solidFill>
              <a:srgbClr val="60E2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正方形/長方形 5">
            <a:extLst>
              <a:ext uri="{FF2B5EF4-FFF2-40B4-BE49-F238E27FC236}">
                <a16:creationId xmlns:a16="http://schemas.microsoft.com/office/drawing/2014/main" id="{1576F35C-4154-683F-2503-8ECA1434CABD}"/>
              </a:ext>
            </a:extLst>
          </p:cNvPr>
          <p:cNvSpPr/>
          <p:nvPr/>
        </p:nvSpPr>
        <p:spPr>
          <a:xfrm rot="7604873">
            <a:off x="3090594" y="3361568"/>
            <a:ext cx="1180138" cy="418330"/>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rgbClr val="60E2CC"/>
          </a:solidFill>
          <a:ln w="76200" cmpd="sng">
            <a:solidFill>
              <a:srgbClr val="60E2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円/楕円 1">
            <a:extLst>
              <a:ext uri="{FF2B5EF4-FFF2-40B4-BE49-F238E27FC236}">
                <a16:creationId xmlns:a16="http://schemas.microsoft.com/office/drawing/2014/main" id="{8E29A924-C97B-C86A-1A2B-0B38D398C306}"/>
              </a:ext>
            </a:extLst>
          </p:cNvPr>
          <p:cNvSpPr/>
          <p:nvPr/>
        </p:nvSpPr>
        <p:spPr>
          <a:xfrm>
            <a:off x="3617583" y="2328199"/>
            <a:ext cx="1150848" cy="1150748"/>
          </a:xfrm>
          <a:prstGeom prst="ellipse">
            <a:avLst/>
          </a:prstGeom>
          <a:solidFill>
            <a:schemeClr val="accent4">
              <a:lumMod val="40000"/>
              <a:lumOff val="60000"/>
            </a:schemeClr>
          </a:solidFill>
          <a:ln w="127000" cmpd="sng">
            <a:solidFill>
              <a:srgbClr val="2FD9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正方形/長方形 5">
            <a:extLst>
              <a:ext uri="{FF2B5EF4-FFF2-40B4-BE49-F238E27FC236}">
                <a16:creationId xmlns:a16="http://schemas.microsoft.com/office/drawing/2014/main" id="{73155B18-4275-6CC6-1CBF-E4DD6F877861}"/>
              </a:ext>
            </a:extLst>
          </p:cNvPr>
          <p:cNvSpPr/>
          <p:nvPr/>
        </p:nvSpPr>
        <p:spPr>
          <a:xfrm rot="2487976">
            <a:off x="3061107" y="4562035"/>
            <a:ext cx="1685043" cy="51586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rgbClr val="60E2CC"/>
          </a:solidFill>
          <a:ln w="76200" cmpd="sng">
            <a:solidFill>
              <a:srgbClr val="60E2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円/楕円 1">
            <a:extLst>
              <a:ext uri="{FF2B5EF4-FFF2-40B4-BE49-F238E27FC236}">
                <a16:creationId xmlns:a16="http://schemas.microsoft.com/office/drawing/2014/main" id="{C160446C-0987-6C8A-4C6C-E3320F94F82C}"/>
              </a:ext>
            </a:extLst>
          </p:cNvPr>
          <p:cNvSpPr/>
          <p:nvPr/>
        </p:nvSpPr>
        <p:spPr>
          <a:xfrm>
            <a:off x="2544365" y="3574083"/>
            <a:ext cx="1150848" cy="1150748"/>
          </a:xfrm>
          <a:prstGeom prst="ellipse">
            <a:avLst/>
          </a:prstGeom>
          <a:solidFill>
            <a:schemeClr val="accent4">
              <a:lumMod val="40000"/>
              <a:lumOff val="60000"/>
            </a:schemeClr>
          </a:solidFill>
          <a:ln w="127000" cmpd="sng">
            <a:solidFill>
              <a:srgbClr val="2FD9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正方形/長方形 5">
            <a:extLst>
              <a:ext uri="{FF2B5EF4-FFF2-40B4-BE49-F238E27FC236}">
                <a16:creationId xmlns:a16="http://schemas.microsoft.com/office/drawing/2014/main" id="{BA19AF78-ADBC-048B-9C3B-61D5F3ACCAE7}"/>
              </a:ext>
            </a:extLst>
          </p:cNvPr>
          <p:cNvSpPr/>
          <p:nvPr/>
        </p:nvSpPr>
        <p:spPr>
          <a:xfrm rot="17858710">
            <a:off x="3393645" y="5778313"/>
            <a:ext cx="1717274" cy="965144"/>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rgbClr val="22B89F"/>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円/楕円 1">
            <a:extLst>
              <a:ext uri="{FF2B5EF4-FFF2-40B4-BE49-F238E27FC236}">
                <a16:creationId xmlns:a16="http://schemas.microsoft.com/office/drawing/2014/main" id="{8E4D4ECE-4E49-4D27-D65E-84A9F3C3318D}"/>
              </a:ext>
            </a:extLst>
          </p:cNvPr>
          <p:cNvSpPr/>
          <p:nvPr/>
        </p:nvSpPr>
        <p:spPr>
          <a:xfrm>
            <a:off x="3960967" y="4758523"/>
            <a:ext cx="1489597" cy="1335331"/>
          </a:xfrm>
          <a:prstGeom prst="ellipse">
            <a:avLst/>
          </a:prstGeom>
          <a:solidFill>
            <a:schemeClr val="accent4">
              <a:lumMod val="40000"/>
              <a:lumOff val="60000"/>
            </a:schemeClr>
          </a:solidFill>
          <a:ln w="127000" cmpd="sng">
            <a:solidFill>
              <a:srgbClr val="2FD9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3" name="円弧 17">
            <a:extLst>
              <a:ext uri="{FF2B5EF4-FFF2-40B4-BE49-F238E27FC236}">
                <a16:creationId xmlns:a16="http://schemas.microsoft.com/office/drawing/2014/main" id="{8FE3F382-A605-76BE-95EA-B41C0D38D2F3}"/>
              </a:ext>
            </a:extLst>
          </p:cNvPr>
          <p:cNvSpPr/>
          <p:nvPr/>
        </p:nvSpPr>
        <p:spPr>
          <a:xfrm rot="2700000">
            <a:off x="2532350" y="1163548"/>
            <a:ext cx="1255357" cy="1255466"/>
          </a:xfrm>
          <a:prstGeom prst="arc">
            <a:avLst>
              <a:gd name="adj1" fmla="val 16200000"/>
              <a:gd name="adj2" fmla="val 19583222"/>
            </a:avLst>
          </a:prstGeom>
          <a:ln w="12700">
            <a:solidFill>
              <a:srgbClr val="22B89F"/>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200"/>
          </a:p>
        </p:txBody>
      </p:sp>
      <p:sp>
        <p:nvSpPr>
          <p:cNvPr id="14" name="円弧 16">
            <a:extLst>
              <a:ext uri="{FF2B5EF4-FFF2-40B4-BE49-F238E27FC236}">
                <a16:creationId xmlns:a16="http://schemas.microsoft.com/office/drawing/2014/main" id="{CACB159C-9208-C378-5C81-487E7F3317BC}"/>
              </a:ext>
            </a:extLst>
          </p:cNvPr>
          <p:cNvSpPr/>
          <p:nvPr/>
        </p:nvSpPr>
        <p:spPr>
          <a:xfrm rot="4733360">
            <a:off x="3609833" y="2322997"/>
            <a:ext cx="1320146" cy="1320261"/>
          </a:xfrm>
          <a:prstGeom prst="arc">
            <a:avLst>
              <a:gd name="adj1" fmla="val 16200000"/>
              <a:gd name="adj2" fmla="val 20392033"/>
            </a:avLst>
          </a:prstGeom>
          <a:ln w="12700">
            <a:solidFill>
              <a:srgbClr val="22B89F"/>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200"/>
          </a:p>
        </p:txBody>
      </p:sp>
      <p:sp>
        <p:nvSpPr>
          <p:cNvPr id="15" name="円弧 16">
            <a:extLst>
              <a:ext uri="{FF2B5EF4-FFF2-40B4-BE49-F238E27FC236}">
                <a16:creationId xmlns:a16="http://schemas.microsoft.com/office/drawing/2014/main" id="{1E5B0402-E01A-1BA5-33B8-47B0AEB87921}"/>
              </a:ext>
            </a:extLst>
          </p:cNvPr>
          <p:cNvSpPr/>
          <p:nvPr/>
        </p:nvSpPr>
        <p:spPr>
          <a:xfrm rot="2700000">
            <a:off x="2575677" y="3488531"/>
            <a:ext cx="1320146" cy="1320261"/>
          </a:xfrm>
          <a:prstGeom prst="arc">
            <a:avLst>
              <a:gd name="adj1" fmla="val 16200000"/>
              <a:gd name="adj2" fmla="val 20392033"/>
            </a:avLst>
          </a:prstGeom>
          <a:ln w="12700">
            <a:solidFill>
              <a:srgbClr val="22B89F"/>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200"/>
          </a:p>
        </p:txBody>
      </p:sp>
      <p:cxnSp>
        <p:nvCxnSpPr>
          <p:cNvPr id="16" name="直線コネクタ 21">
            <a:extLst>
              <a:ext uri="{FF2B5EF4-FFF2-40B4-BE49-F238E27FC236}">
                <a16:creationId xmlns:a16="http://schemas.microsoft.com/office/drawing/2014/main" id="{A755CD01-AC05-8C6D-6844-6CA95E1FD0D0}"/>
              </a:ext>
            </a:extLst>
          </p:cNvPr>
          <p:cNvCxnSpPr>
            <a:cxnSpLocks/>
            <a:endCxn id="58" idx="1"/>
          </p:cNvCxnSpPr>
          <p:nvPr/>
        </p:nvCxnSpPr>
        <p:spPr>
          <a:xfrm flipV="1">
            <a:off x="3617583" y="1324128"/>
            <a:ext cx="2859417" cy="19855"/>
          </a:xfrm>
          <a:prstGeom prst="line">
            <a:avLst/>
          </a:prstGeom>
          <a:ln w="12700">
            <a:solidFill>
              <a:srgbClr val="22B89F"/>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18" name="直線コネクタ 21">
            <a:extLst>
              <a:ext uri="{FF2B5EF4-FFF2-40B4-BE49-F238E27FC236}">
                <a16:creationId xmlns:a16="http://schemas.microsoft.com/office/drawing/2014/main" id="{F39DD40E-BCCD-E308-88B0-7C3018AACA1D}"/>
              </a:ext>
            </a:extLst>
          </p:cNvPr>
          <p:cNvCxnSpPr>
            <a:cxnSpLocks/>
          </p:cNvCxnSpPr>
          <p:nvPr/>
        </p:nvCxnSpPr>
        <p:spPr>
          <a:xfrm flipV="1">
            <a:off x="4524425" y="2188901"/>
            <a:ext cx="2380834" cy="24513"/>
          </a:xfrm>
          <a:prstGeom prst="line">
            <a:avLst/>
          </a:prstGeom>
          <a:ln w="12700">
            <a:solidFill>
              <a:srgbClr val="22B89F"/>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0" name="直線コネクタ 21">
            <a:extLst>
              <a:ext uri="{FF2B5EF4-FFF2-40B4-BE49-F238E27FC236}">
                <a16:creationId xmlns:a16="http://schemas.microsoft.com/office/drawing/2014/main" id="{0525F5F7-48F6-69B6-A7FB-26D9246E80A1}"/>
              </a:ext>
            </a:extLst>
          </p:cNvPr>
          <p:cNvCxnSpPr>
            <a:cxnSpLocks/>
          </p:cNvCxnSpPr>
          <p:nvPr/>
        </p:nvCxnSpPr>
        <p:spPr>
          <a:xfrm>
            <a:off x="5626565" y="5082187"/>
            <a:ext cx="2450635" cy="0"/>
          </a:xfrm>
          <a:prstGeom prst="line">
            <a:avLst/>
          </a:prstGeom>
          <a:ln w="12700">
            <a:solidFill>
              <a:srgbClr val="22B89F"/>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1">
            <a:extLst>
              <a:ext uri="{FF2B5EF4-FFF2-40B4-BE49-F238E27FC236}">
                <a16:creationId xmlns:a16="http://schemas.microsoft.com/office/drawing/2014/main" id="{447A14C5-E420-A0CE-1591-5F564F3484CE}"/>
              </a:ext>
            </a:extLst>
          </p:cNvPr>
          <p:cNvCxnSpPr>
            <a:cxnSpLocks/>
          </p:cNvCxnSpPr>
          <p:nvPr/>
        </p:nvCxnSpPr>
        <p:spPr>
          <a:xfrm>
            <a:off x="3712138" y="3613936"/>
            <a:ext cx="3374462" cy="0"/>
          </a:xfrm>
          <a:prstGeom prst="line">
            <a:avLst/>
          </a:prstGeom>
          <a:ln w="12700">
            <a:solidFill>
              <a:srgbClr val="22B89F"/>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22" name="円弧 16">
            <a:extLst>
              <a:ext uri="{FF2B5EF4-FFF2-40B4-BE49-F238E27FC236}">
                <a16:creationId xmlns:a16="http://schemas.microsoft.com/office/drawing/2014/main" id="{5EDDCF38-5CC6-6A55-CA66-4E791211F0FB}"/>
              </a:ext>
            </a:extLst>
          </p:cNvPr>
          <p:cNvSpPr/>
          <p:nvPr/>
        </p:nvSpPr>
        <p:spPr>
          <a:xfrm rot="2700000">
            <a:off x="4471756" y="4872927"/>
            <a:ext cx="1320146" cy="1320261"/>
          </a:xfrm>
          <a:prstGeom prst="arc">
            <a:avLst>
              <a:gd name="adj1" fmla="val 16200000"/>
              <a:gd name="adj2" fmla="val 20392033"/>
            </a:avLst>
          </a:prstGeom>
          <a:ln w="12700">
            <a:solidFill>
              <a:srgbClr val="22B89F"/>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200"/>
          </a:p>
        </p:txBody>
      </p:sp>
      <p:cxnSp>
        <p:nvCxnSpPr>
          <p:cNvPr id="25" name="直線コネクタ 21">
            <a:extLst>
              <a:ext uri="{FF2B5EF4-FFF2-40B4-BE49-F238E27FC236}">
                <a16:creationId xmlns:a16="http://schemas.microsoft.com/office/drawing/2014/main" id="{45ECCC02-FEF4-85EB-3B3D-AC4FE111BC72}"/>
              </a:ext>
            </a:extLst>
          </p:cNvPr>
          <p:cNvCxnSpPr>
            <a:cxnSpLocks/>
          </p:cNvCxnSpPr>
          <p:nvPr/>
        </p:nvCxnSpPr>
        <p:spPr>
          <a:xfrm>
            <a:off x="3846570" y="4369962"/>
            <a:ext cx="4650219" cy="0"/>
          </a:xfrm>
          <a:prstGeom prst="line">
            <a:avLst/>
          </a:prstGeom>
          <a:ln w="12700">
            <a:solidFill>
              <a:srgbClr val="22B89F"/>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円弧 17">
            <a:extLst>
              <a:ext uri="{FF2B5EF4-FFF2-40B4-BE49-F238E27FC236}">
                <a16:creationId xmlns:a16="http://schemas.microsoft.com/office/drawing/2014/main" id="{CCA61263-99E0-3876-7819-53567F2176C5}"/>
              </a:ext>
            </a:extLst>
          </p:cNvPr>
          <p:cNvSpPr/>
          <p:nvPr/>
        </p:nvSpPr>
        <p:spPr>
          <a:xfrm rot="7979315">
            <a:off x="4422798" y="5116192"/>
            <a:ext cx="1255357" cy="1255466"/>
          </a:xfrm>
          <a:prstGeom prst="arc">
            <a:avLst>
              <a:gd name="adj1" fmla="val 16200000"/>
              <a:gd name="adj2" fmla="val 19583222"/>
            </a:avLst>
          </a:prstGeom>
          <a:ln w="12700">
            <a:solidFill>
              <a:srgbClr val="22B89F"/>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200"/>
          </a:p>
        </p:txBody>
      </p:sp>
      <p:cxnSp>
        <p:nvCxnSpPr>
          <p:cNvPr id="31" name="直線コネクタ 21">
            <a:extLst>
              <a:ext uri="{FF2B5EF4-FFF2-40B4-BE49-F238E27FC236}">
                <a16:creationId xmlns:a16="http://schemas.microsoft.com/office/drawing/2014/main" id="{7D660983-B6CE-62F2-2AE9-8BA4960566A4}"/>
              </a:ext>
            </a:extLst>
          </p:cNvPr>
          <p:cNvCxnSpPr>
            <a:cxnSpLocks/>
          </p:cNvCxnSpPr>
          <p:nvPr/>
        </p:nvCxnSpPr>
        <p:spPr>
          <a:xfrm>
            <a:off x="5539444" y="6093854"/>
            <a:ext cx="3244645" cy="0"/>
          </a:xfrm>
          <a:prstGeom prst="line">
            <a:avLst/>
          </a:prstGeom>
          <a:ln w="12700">
            <a:solidFill>
              <a:srgbClr val="22B89F"/>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3" name="円弧 17">
            <a:extLst>
              <a:ext uri="{FF2B5EF4-FFF2-40B4-BE49-F238E27FC236}">
                <a16:creationId xmlns:a16="http://schemas.microsoft.com/office/drawing/2014/main" id="{9298EACC-89A3-7765-C5F0-95ABAD7CA2B9}"/>
              </a:ext>
            </a:extLst>
          </p:cNvPr>
          <p:cNvSpPr/>
          <p:nvPr/>
        </p:nvSpPr>
        <p:spPr>
          <a:xfrm rot="19679086">
            <a:off x="3523581" y="2081092"/>
            <a:ext cx="1255357" cy="1255466"/>
          </a:xfrm>
          <a:prstGeom prst="arc">
            <a:avLst>
              <a:gd name="adj1" fmla="val 16200000"/>
              <a:gd name="adj2" fmla="val 20266584"/>
            </a:avLst>
          </a:prstGeom>
          <a:ln w="12700">
            <a:solidFill>
              <a:srgbClr val="22B89F"/>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200"/>
          </a:p>
        </p:txBody>
      </p:sp>
      <p:cxnSp>
        <p:nvCxnSpPr>
          <p:cNvPr id="34" name="直線コネクタ 21">
            <a:extLst>
              <a:ext uri="{FF2B5EF4-FFF2-40B4-BE49-F238E27FC236}">
                <a16:creationId xmlns:a16="http://schemas.microsoft.com/office/drawing/2014/main" id="{84353744-E2C5-3E0D-1931-787BF27936F5}"/>
              </a:ext>
            </a:extLst>
          </p:cNvPr>
          <p:cNvCxnSpPr>
            <a:cxnSpLocks/>
          </p:cNvCxnSpPr>
          <p:nvPr/>
        </p:nvCxnSpPr>
        <p:spPr>
          <a:xfrm flipV="1">
            <a:off x="4925103" y="2810290"/>
            <a:ext cx="2380834" cy="24513"/>
          </a:xfrm>
          <a:prstGeom prst="line">
            <a:avLst/>
          </a:prstGeom>
          <a:ln w="12700">
            <a:solidFill>
              <a:srgbClr val="22B89F"/>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BAD9666-023C-30C7-0C21-D3CBA7E3DA93}"/>
              </a:ext>
            </a:extLst>
          </p:cNvPr>
          <p:cNvSpPr txBox="1"/>
          <p:nvPr/>
        </p:nvSpPr>
        <p:spPr>
          <a:xfrm>
            <a:off x="6477000" y="1093295"/>
            <a:ext cx="3472543" cy="461665"/>
          </a:xfrm>
          <a:prstGeom prst="rect">
            <a:avLst/>
          </a:prstGeom>
          <a:noFill/>
        </p:spPr>
        <p:txBody>
          <a:bodyPr wrap="square" rtlCol="0">
            <a:spAutoFit/>
          </a:bodyPr>
          <a:lstStyle/>
          <a:p>
            <a:r>
              <a:rPr lang="fr-FR" sz="2400" b="1" dirty="0"/>
              <a:t>        Unique vendeur</a:t>
            </a:r>
          </a:p>
        </p:txBody>
      </p:sp>
      <p:sp>
        <p:nvSpPr>
          <p:cNvPr id="59" name="TextBox 58">
            <a:extLst>
              <a:ext uri="{FF2B5EF4-FFF2-40B4-BE49-F238E27FC236}">
                <a16:creationId xmlns:a16="http://schemas.microsoft.com/office/drawing/2014/main" id="{32593F82-B0FF-BFD5-DD6E-3364CA616765}"/>
              </a:ext>
            </a:extLst>
          </p:cNvPr>
          <p:cNvSpPr txBox="1"/>
          <p:nvPr/>
        </p:nvSpPr>
        <p:spPr>
          <a:xfrm>
            <a:off x="7596991" y="1894464"/>
            <a:ext cx="2606959" cy="461665"/>
          </a:xfrm>
          <a:prstGeom prst="rect">
            <a:avLst/>
          </a:prstGeom>
          <a:noFill/>
        </p:spPr>
        <p:txBody>
          <a:bodyPr wrap="square" rtlCol="0">
            <a:spAutoFit/>
          </a:bodyPr>
          <a:lstStyle/>
          <a:p>
            <a:r>
              <a:rPr lang="fr-FR" sz="2400" b="1" dirty="0"/>
              <a:t>Barrières à l'entrée</a:t>
            </a:r>
          </a:p>
        </p:txBody>
      </p:sp>
      <p:sp>
        <p:nvSpPr>
          <p:cNvPr id="60" name="TextBox 59">
            <a:extLst>
              <a:ext uri="{FF2B5EF4-FFF2-40B4-BE49-F238E27FC236}">
                <a16:creationId xmlns:a16="http://schemas.microsoft.com/office/drawing/2014/main" id="{26404EA0-67E4-0035-441E-F8E33D7F7A72}"/>
              </a:ext>
            </a:extLst>
          </p:cNvPr>
          <p:cNvSpPr txBox="1"/>
          <p:nvPr/>
        </p:nvSpPr>
        <p:spPr>
          <a:xfrm>
            <a:off x="7717674" y="2590800"/>
            <a:ext cx="4054274" cy="461665"/>
          </a:xfrm>
          <a:prstGeom prst="rect">
            <a:avLst/>
          </a:prstGeom>
          <a:noFill/>
        </p:spPr>
        <p:txBody>
          <a:bodyPr wrap="square" rtlCol="0">
            <a:spAutoFit/>
          </a:bodyPr>
          <a:lstStyle/>
          <a:p>
            <a:r>
              <a:rPr lang="fr-FR" sz="2400" b="1" dirty="0"/>
              <a:t>Prix fixé par le monopoleur</a:t>
            </a:r>
          </a:p>
        </p:txBody>
      </p:sp>
      <p:sp>
        <p:nvSpPr>
          <p:cNvPr id="65" name="TextBox 64">
            <a:extLst>
              <a:ext uri="{FF2B5EF4-FFF2-40B4-BE49-F238E27FC236}">
                <a16:creationId xmlns:a16="http://schemas.microsoft.com/office/drawing/2014/main" id="{138A289C-33E8-153A-E837-39C91592398A}"/>
              </a:ext>
            </a:extLst>
          </p:cNvPr>
          <p:cNvSpPr txBox="1"/>
          <p:nvPr/>
        </p:nvSpPr>
        <p:spPr>
          <a:xfrm>
            <a:off x="7811102" y="3339900"/>
            <a:ext cx="4054274" cy="461665"/>
          </a:xfrm>
          <a:prstGeom prst="rect">
            <a:avLst/>
          </a:prstGeom>
          <a:noFill/>
        </p:spPr>
        <p:txBody>
          <a:bodyPr wrap="square" rtlCol="0">
            <a:spAutoFit/>
          </a:bodyPr>
          <a:lstStyle/>
          <a:p>
            <a:r>
              <a:rPr lang="fr-FR" sz="2400" b="1" dirty="0"/>
              <a:t>Influence sur la demande</a:t>
            </a:r>
          </a:p>
        </p:txBody>
      </p:sp>
      <p:sp>
        <p:nvSpPr>
          <p:cNvPr id="66" name="TextBox 65">
            <a:extLst>
              <a:ext uri="{FF2B5EF4-FFF2-40B4-BE49-F238E27FC236}">
                <a16:creationId xmlns:a16="http://schemas.microsoft.com/office/drawing/2014/main" id="{C0F3C755-0A0C-2721-95DB-DEBFDC70BC3A}"/>
              </a:ext>
            </a:extLst>
          </p:cNvPr>
          <p:cNvSpPr txBox="1"/>
          <p:nvPr/>
        </p:nvSpPr>
        <p:spPr>
          <a:xfrm>
            <a:off x="9084171" y="4112852"/>
            <a:ext cx="3019750" cy="461665"/>
          </a:xfrm>
          <a:prstGeom prst="rect">
            <a:avLst/>
          </a:prstGeom>
          <a:noFill/>
        </p:spPr>
        <p:txBody>
          <a:bodyPr wrap="square" rtlCol="0">
            <a:spAutoFit/>
          </a:bodyPr>
          <a:lstStyle/>
          <a:p>
            <a:r>
              <a:rPr lang="fr-FR" sz="2400" b="1" dirty="0"/>
              <a:t>Profit maximal</a:t>
            </a:r>
          </a:p>
        </p:txBody>
      </p:sp>
      <p:sp>
        <p:nvSpPr>
          <p:cNvPr id="67" name="TextBox 66">
            <a:extLst>
              <a:ext uri="{FF2B5EF4-FFF2-40B4-BE49-F238E27FC236}">
                <a16:creationId xmlns:a16="http://schemas.microsoft.com/office/drawing/2014/main" id="{1030D2CF-840E-795D-55BD-DF8686507076}"/>
              </a:ext>
            </a:extLst>
          </p:cNvPr>
          <p:cNvSpPr txBox="1"/>
          <p:nvPr/>
        </p:nvSpPr>
        <p:spPr>
          <a:xfrm>
            <a:off x="8496789" y="4885804"/>
            <a:ext cx="3480972" cy="461665"/>
          </a:xfrm>
          <a:prstGeom prst="rect">
            <a:avLst/>
          </a:prstGeom>
          <a:noFill/>
        </p:spPr>
        <p:txBody>
          <a:bodyPr wrap="square" rtlCol="0">
            <a:spAutoFit/>
          </a:bodyPr>
          <a:lstStyle/>
          <a:p>
            <a:r>
              <a:rPr lang="fr-FR" sz="2400" b="1" dirty="0"/>
              <a:t>Manque de concurrence</a:t>
            </a:r>
          </a:p>
        </p:txBody>
      </p:sp>
      <p:sp>
        <p:nvSpPr>
          <p:cNvPr id="71" name="TextBox 70">
            <a:extLst>
              <a:ext uri="{FF2B5EF4-FFF2-40B4-BE49-F238E27FC236}">
                <a16:creationId xmlns:a16="http://schemas.microsoft.com/office/drawing/2014/main" id="{2336F027-C806-A74B-A699-7E3757DC28C4}"/>
              </a:ext>
            </a:extLst>
          </p:cNvPr>
          <p:cNvSpPr txBox="1"/>
          <p:nvPr/>
        </p:nvSpPr>
        <p:spPr>
          <a:xfrm>
            <a:off x="9296400" y="5804791"/>
            <a:ext cx="6096000" cy="461665"/>
          </a:xfrm>
          <a:prstGeom prst="rect">
            <a:avLst/>
          </a:prstGeom>
          <a:noFill/>
        </p:spPr>
        <p:txBody>
          <a:bodyPr wrap="square">
            <a:spAutoFit/>
          </a:bodyPr>
          <a:lstStyle/>
          <a:p>
            <a:r>
              <a:rPr lang="fr-FR" sz="2400" b="1" dirty="0"/>
              <a:t>Pouvoir de marché</a:t>
            </a:r>
          </a:p>
        </p:txBody>
      </p:sp>
    </p:spTree>
    <p:extLst>
      <p:ext uri="{BB962C8B-B14F-4D97-AF65-F5344CB8AC3E}">
        <p14:creationId xmlns:p14="http://schemas.microsoft.com/office/powerpoint/2010/main" val="158637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2000"/>
                            </p:stCondLst>
                            <p:childTnLst>
                              <p:par>
                                <p:cTn id="44" presetID="22" presetClass="entr" presetSubtype="4"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down)">
                                      <p:cBhvr>
                                        <p:cTn id="46" dur="500"/>
                                        <p:tgtEl>
                                          <p:spTgt spid="13"/>
                                        </p:tgtEl>
                                      </p:cBhvr>
                                    </p:animEffect>
                                  </p:childTnLst>
                                </p:cTn>
                              </p:par>
                            </p:childTnLst>
                          </p:cTn>
                        </p:par>
                        <p:par>
                          <p:cTn id="47" fill="hold">
                            <p:stCondLst>
                              <p:cond delay="2500"/>
                            </p:stCondLst>
                            <p:childTnLst>
                              <p:par>
                                <p:cTn id="48" presetID="22" presetClass="entr" presetSubtype="4"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childTnLst>
                          </p:cTn>
                        </p:par>
                        <p:par>
                          <p:cTn id="51" fill="hold">
                            <p:stCondLst>
                              <p:cond delay="3000"/>
                            </p:stCondLst>
                            <p:childTnLst>
                              <p:par>
                                <p:cTn id="52" presetID="22" presetClass="entr" presetSubtype="4"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down)">
                                      <p:cBhvr>
                                        <p:cTn id="54" dur="500"/>
                                        <p:tgtEl>
                                          <p:spTgt spid="15"/>
                                        </p:tgtEl>
                                      </p:cBhvr>
                                    </p:animEffect>
                                  </p:childTnLst>
                                </p:cTn>
                              </p:par>
                            </p:childTnLst>
                          </p:cTn>
                        </p:par>
                        <p:par>
                          <p:cTn id="55" fill="hold">
                            <p:stCondLst>
                              <p:cond delay="3500"/>
                            </p:stCondLst>
                            <p:childTnLst>
                              <p:par>
                                <p:cTn id="56" presetID="22" presetClass="entr" presetSubtype="8" fill="hold"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left)">
                                      <p:cBhvr>
                                        <p:cTn id="58" dur="500"/>
                                        <p:tgtEl>
                                          <p:spTgt spid="16"/>
                                        </p:tgtEl>
                                      </p:cBhvr>
                                    </p:animEffect>
                                  </p:childTnLst>
                                </p:cTn>
                              </p:par>
                            </p:childTnLst>
                          </p:cTn>
                        </p:par>
                        <p:par>
                          <p:cTn id="59" fill="hold">
                            <p:stCondLst>
                              <p:cond delay="4000"/>
                            </p:stCondLst>
                            <p:childTnLst>
                              <p:par>
                                <p:cTn id="60" presetID="22" presetClass="entr" presetSubtype="8" fill="hold"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par>
                          <p:cTn id="63" fill="hold">
                            <p:stCondLst>
                              <p:cond delay="4500"/>
                            </p:stCondLst>
                            <p:childTnLst>
                              <p:par>
                                <p:cTn id="64" presetID="22" presetClass="entr" presetSubtype="8" fill="hold"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500"/>
                                        <p:tgtEl>
                                          <p:spTgt spid="20"/>
                                        </p:tgtEl>
                                      </p:cBhvr>
                                    </p:animEffect>
                                  </p:childTnLst>
                                </p:cTn>
                              </p:par>
                            </p:childTnLst>
                          </p:cTn>
                        </p:par>
                        <p:par>
                          <p:cTn id="67" fill="hold">
                            <p:stCondLst>
                              <p:cond delay="5000"/>
                            </p:stCondLst>
                            <p:childTnLst>
                              <p:par>
                                <p:cTn id="68" presetID="22" presetClass="entr" presetSubtype="8" fill="hold"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left)">
                                      <p:cBhvr>
                                        <p:cTn id="70" dur="500"/>
                                        <p:tgtEl>
                                          <p:spTgt spid="21"/>
                                        </p:tgtEl>
                                      </p:cBhvr>
                                    </p:animEffect>
                                  </p:childTnLst>
                                </p:cTn>
                              </p:par>
                            </p:childTnLst>
                          </p:cTn>
                        </p:par>
                        <p:par>
                          <p:cTn id="71" fill="hold">
                            <p:stCondLst>
                              <p:cond delay="5500"/>
                            </p:stCondLst>
                            <p:childTnLst>
                              <p:par>
                                <p:cTn id="72" presetID="22" presetClass="entr" presetSubtype="4" fill="hold" grpId="0" nodeType="after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wipe(down)">
                                      <p:cBhvr>
                                        <p:cTn id="74" dur="500"/>
                                        <p:tgtEl>
                                          <p:spTgt spid="22"/>
                                        </p:tgtEl>
                                      </p:cBhvr>
                                    </p:animEffect>
                                  </p:childTnLst>
                                </p:cTn>
                              </p:par>
                            </p:childTnLst>
                          </p:cTn>
                        </p:par>
                        <p:par>
                          <p:cTn id="75" fill="hold">
                            <p:stCondLst>
                              <p:cond delay="6000"/>
                            </p:stCondLst>
                            <p:childTnLst>
                              <p:par>
                                <p:cTn id="76" presetID="22" presetClass="entr" presetSubtype="8" fill="hold" nodeType="after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left)">
                                      <p:cBhvr>
                                        <p:cTn id="78" dur="500"/>
                                        <p:tgtEl>
                                          <p:spTgt spid="25"/>
                                        </p:tgtEl>
                                      </p:cBhvr>
                                    </p:animEffect>
                                  </p:childTnLst>
                                </p:cTn>
                              </p:par>
                            </p:childTnLst>
                          </p:cTn>
                        </p:par>
                        <p:par>
                          <p:cTn id="79" fill="hold">
                            <p:stCondLst>
                              <p:cond delay="6500"/>
                            </p:stCondLst>
                            <p:childTnLst>
                              <p:par>
                                <p:cTn id="80" presetID="22" presetClass="entr" presetSubtype="4"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down)">
                                      <p:cBhvr>
                                        <p:cTn id="82" dur="500"/>
                                        <p:tgtEl>
                                          <p:spTgt spid="30"/>
                                        </p:tgtEl>
                                      </p:cBhvr>
                                    </p:animEffect>
                                  </p:childTnLst>
                                </p:cTn>
                              </p:par>
                            </p:childTnLst>
                          </p:cTn>
                        </p:par>
                        <p:par>
                          <p:cTn id="83" fill="hold">
                            <p:stCondLst>
                              <p:cond delay="7000"/>
                            </p:stCondLst>
                            <p:childTnLst>
                              <p:par>
                                <p:cTn id="84" presetID="22" presetClass="entr" presetSubtype="8" fill="hold" nodeType="after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left)">
                                      <p:cBhvr>
                                        <p:cTn id="86" dur="500"/>
                                        <p:tgtEl>
                                          <p:spTgt spid="31"/>
                                        </p:tgtEl>
                                      </p:cBhvr>
                                    </p:animEffect>
                                  </p:childTnLst>
                                </p:cTn>
                              </p:par>
                            </p:childTnLst>
                          </p:cTn>
                        </p:par>
                        <p:par>
                          <p:cTn id="87" fill="hold">
                            <p:stCondLst>
                              <p:cond delay="7500"/>
                            </p:stCondLst>
                            <p:childTnLst>
                              <p:par>
                                <p:cTn id="88" presetID="22" presetClass="entr" presetSubtype="4"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down)">
                                      <p:cBhvr>
                                        <p:cTn id="90" dur="500"/>
                                        <p:tgtEl>
                                          <p:spTgt spid="33"/>
                                        </p:tgtEl>
                                      </p:cBhvr>
                                    </p:animEffect>
                                  </p:childTnLst>
                                </p:cTn>
                              </p:par>
                            </p:childTnLst>
                          </p:cTn>
                        </p:par>
                        <p:par>
                          <p:cTn id="91" fill="hold">
                            <p:stCondLst>
                              <p:cond delay="8000"/>
                            </p:stCondLst>
                            <p:childTnLst>
                              <p:par>
                                <p:cTn id="92" presetID="22" presetClass="entr" presetSubtype="8" fill="hold" nodeType="after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left)">
                                      <p:cBhvr>
                                        <p:cTn id="9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 grpId="0" animBg="1"/>
      <p:bldP spid="5" grpId="0" animBg="1"/>
      <p:bldP spid="10" grpId="0" animBg="1"/>
      <p:bldP spid="7" grpId="0" animBg="1"/>
      <p:bldP spid="11" grpId="0" animBg="1"/>
      <p:bldP spid="8" grpId="0" animBg="1"/>
      <p:bldP spid="12" grpId="0" animBg="1"/>
      <p:bldP spid="9" grpId="0" animBg="1"/>
      <p:bldP spid="13" grpId="0" animBg="1"/>
      <p:bldP spid="14" grpId="0" animBg="1"/>
      <p:bldP spid="15" grpId="0" animBg="1"/>
      <p:bldP spid="22" grpId="0" animBg="1"/>
      <p:bldP spid="30" grpId="0" animBg="1"/>
      <p:bldP spid="3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2.9|5.2|6|2.8|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2554</TotalTime>
  <Words>845</Words>
  <Application>Microsoft Office PowerPoint</Application>
  <PresentationFormat>Widescreen</PresentationFormat>
  <Paragraphs>170</Paragraphs>
  <Slides>16</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Arabic Typesetting</vt:lpstr>
      <vt:lpstr>Arial</vt:lpstr>
      <vt:lpstr>Bauhaus 93</vt:lpstr>
      <vt:lpstr>Calibri</vt:lpstr>
      <vt:lpstr>Calibri Light</vt:lpstr>
      <vt:lpstr>Garamond</vt:lpstr>
      <vt:lpstr>Gill Sans MT</vt:lpstr>
      <vt:lpstr>Times New Roman</vt:lpstr>
      <vt:lpstr>Verdana</vt:lpstr>
      <vt:lpstr>Wingdings</vt:lpstr>
      <vt:lpstr>Office Theme</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med azzaoui</dc:creator>
  <cp:lastModifiedBy>dell</cp:lastModifiedBy>
  <cp:revision>414</cp:revision>
  <dcterms:created xsi:type="dcterms:W3CDTF">2023-03-31T11:32:01Z</dcterms:created>
  <dcterms:modified xsi:type="dcterms:W3CDTF">2023-12-08T22:57:37Z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2022-05-22T00:00:00Z</vt:filetime>
  </property>
  <property fmtid="{D5CDD505-2E9C-101B-9397-08002B2CF9AE}" pid="3" name="Creator">
    <vt:lpwstr>Microsoft® PowerPoint® 2016</vt:lpwstr>
  </property>
  <property fmtid="{D5CDD505-2E9C-101B-9397-08002B2CF9AE}" pid="4" name="LastSaved">
    <vt:filetime>2023-03-31T00:00:00Z</vt:filetime>
  </property>
</Properties>
</file>