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7"/>
  </p:notesMasterIdLst>
  <p:handoutMasterIdLst>
    <p:handoutMasterId r:id="rId28"/>
  </p:handoutMasterIdLst>
  <p:sldIdLst>
    <p:sldId id="350" r:id="rId5"/>
    <p:sldId id="361" r:id="rId6"/>
    <p:sldId id="355" r:id="rId7"/>
    <p:sldId id="365" r:id="rId8"/>
    <p:sldId id="356" r:id="rId9"/>
    <p:sldId id="362" r:id="rId10"/>
    <p:sldId id="363" r:id="rId11"/>
    <p:sldId id="364" r:id="rId12"/>
    <p:sldId id="368" r:id="rId13"/>
    <p:sldId id="366" r:id="rId14"/>
    <p:sldId id="367" r:id="rId15"/>
    <p:sldId id="369" r:id="rId16"/>
    <p:sldId id="370" r:id="rId17"/>
    <p:sldId id="371" r:id="rId18"/>
    <p:sldId id="373" r:id="rId19"/>
    <p:sldId id="372" r:id="rId20"/>
    <p:sldId id="374" r:id="rId21"/>
    <p:sldId id="375" r:id="rId22"/>
    <p:sldId id="376" r:id="rId23"/>
    <p:sldId id="378" r:id="rId24"/>
    <p:sldId id="379" r:id="rId25"/>
    <p:sldId id="343" r:id="rId2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5226" autoAdjust="0"/>
  </p:normalViewPr>
  <p:slideViewPr>
    <p:cSldViewPr snapToGrid="0">
      <p:cViewPr varScale="1">
        <p:scale>
          <a:sx n="63" d="100"/>
          <a:sy n="63" d="100"/>
        </p:scale>
        <p:origin x="840" y="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‹N°›</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23/11/2023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‹N°›</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112804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67220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1805860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22</a:t>
            </a:fld>
            <a:endParaRPr lang="en-GB"/>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23 November, 2023</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rtl="0"/>
              <a:t>‹N°›</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23 November, 2023</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rtl="0"/>
              <a:t>‹N°›</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23 November, 2023</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rtl="0"/>
              <a:t>‹N°›</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23 November, 2023</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rtl="0"/>
              <a:t>‹N°›</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23 November, 2023</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rtl="0"/>
              <a:t>‹N°›</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23 November, 2023</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rtl="0"/>
              <a:t>‹N°›</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23 November, 2023</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rtl="0"/>
              <a:t>‹N°›</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23 November, 2023</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rtl="0"/>
              <a:t>‹N°›</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23 November, 2023</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rtl="0"/>
              <a:t>‹N°›</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23 November, 2023</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rtl="0"/>
              <a:t>‹N°›</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967862" y="2308447"/>
            <a:ext cx="7764145" cy="1514019"/>
          </a:xfrm>
        </p:spPr>
        <p:txBody>
          <a:bodyPr rtlCol="0"/>
          <a:lstStyle/>
          <a:p>
            <a:pPr rtl="0"/>
            <a:r>
              <a:rPr lang="fr-FR" dirty="0"/>
              <a:t>PROGICIELS DE GESTION INTEGRÉE </a:t>
            </a:r>
            <a:endParaRPr lang="en-GB"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GB" dirty="0">
                <a:latin typeface="+mj-lt"/>
              </a:rPr>
              <a:t>Salma GAOU</a:t>
            </a:r>
            <a:r>
              <a:rPr lang="en-GB" dirty="0"/>
              <a:t> </a:t>
            </a:r>
          </a:p>
          <a:p>
            <a:pPr rtl="0"/>
            <a:r>
              <a:rPr lang="fr-FR" dirty="0"/>
              <a:t>Mathématique</a:t>
            </a:r>
            <a:r>
              <a:rPr lang="en-GB" dirty="0"/>
              <a:t> appliqué pour la science des </a:t>
            </a:r>
            <a:r>
              <a:rPr lang="en-GB" dirty="0" err="1"/>
              <a:t>données</a:t>
            </a:r>
            <a:endParaRPr lang="en-GB" dirty="0"/>
          </a:p>
          <a:p>
            <a:pPr rtl="0"/>
            <a:r>
              <a:rPr lang="en-GB" dirty="0"/>
              <a:t>2023/2024</a:t>
            </a:r>
          </a:p>
        </p:txBody>
      </p:sp>
      <p:pic>
        <p:nvPicPr>
          <p:cNvPr id="5" name="Image 4" descr="Une image contenant texte, Police, logo, cercle&#10;&#10;Description générée automatiquement">
            <a:extLst>
              <a:ext uri="{FF2B5EF4-FFF2-40B4-BE49-F238E27FC236}">
                <a16:creationId xmlns:a16="http://schemas.microsoft.com/office/drawing/2014/main" id="{A51457D4-94BC-6B23-465E-026338655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7862" y="-75883"/>
            <a:ext cx="4256277" cy="1773449"/>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2070D-2F7E-979F-F498-55F09E73909E}"/>
              </a:ext>
            </a:extLst>
          </p:cNvPr>
          <p:cNvSpPr>
            <a:spLocks noGrp="1"/>
          </p:cNvSpPr>
          <p:nvPr>
            <p:ph type="title"/>
          </p:nvPr>
        </p:nvSpPr>
        <p:spPr>
          <a:xfrm>
            <a:off x="964023" y="879063"/>
            <a:ext cx="7611017" cy="610863"/>
          </a:xfrm>
        </p:spPr>
        <p:txBody>
          <a:bodyPr>
            <a:normAutofit fontScale="90000"/>
          </a:bodyPr>
          <a:lstStyle/>
          <a:p>
            <a:r>
              <a:rPr lang="fr-FR" dirty="0"/>
              <a:t>Exploitation d’une base de données unique</a:t>
            </a:r>
          </a:p>
        </p:txBody>
      </p:sp>
      <p:sp>
        <p:nvSpPr>
          <p:cNvPr id="13" name="Espace réservé de la date 12">
            <a:extLst>
              <a:ext uri="{FF2B5EF4-FFF2-40B4-BE49-F238E27FC236}">
                <a16:creationId xmlns:a16="http://schemas.microsoft.com/office/drawing/2014/main" id="{BB2813D4-FD50-7117-4B5E-584D561E8A6A}"/>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E803520A-C822-E3F8-1598-BD6E03CEFC48}"/>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92D0E4F7-3A3E-4E84-0387-9166E6ABBEC7}"/>
              </a:ext>
            </a:extLst>
          </p:cNvPr>
          <p:cNvSpPr>
            <a:spLocks noGrp="1"/>
          </p:cNvSpPr>
          <p:nvPr>
            <p:ph type="sldNum" sz="quarter" idx="23"/>
          </p:nvPr>
        </p:nvSpPr>
        <p:spPr/>
        <p:txBody>
          <a:bodyPr/>
          <a:lstStyle/>
          <a:p>
            <a:pPr rtl="0"/>
            <a:fld id="{294A09A9-5501-47C1-A89A-A340965A2BE2}" type="slidenum">
              <a:rPr lang="en-GB" noProof="0" smtClean="0"/>
              <a:pPr rtl="0"/>
              <a:t>10</a:t>
            </a:fld>
            <a:endParaRPr lang="en-GB" noProof="0" dirty="0"/>
          </a:p>
        </p:txBody>
      </p:sp>
      <p:sp>
        <p:nvSpPr>
          <p:cNvPr id="16" name="ZoneTexte 15">
            <a:extLst>
              <a:ext uri="{FF2B5EF4-FFF2-40B4-BE49-F238E27FC236}">
                <a16:creationId xmlns:a16="http://schemas.microsoft.com/office/drawing/2014/main" id="{471B3481-FFD5-612C-DC02-83B12E85A473}"/>
              </a:ext>
            </a:extLst>
          </p:cNvPr>
          <p:cNvSpPr txBox="1"/>
          <p:nvPr/>
        </p:nvSpPr>
        <p:spPr>
          <a:xfrm>
            <a:off x="964023" y="2438400"/>
            <a:ext cx="9856377" cy="3693319"/>
          </a:xfrm>
          <a:prstGeom prst="rect">
            <a:avLst/>
          </a:prstGeom>
          <a:noFill/>
        </p:spPr>
        <p:txBody>
          <a:bodyPr wrap="square" rtlCol="0">
            <a:spAutoFit/>
          </a:bodyPr>
          <a:lstStyle/>
          <a:p>
            <a:pPr marL="609600" indent="-609600">
              <a:buFont typeface="Wingdings" panose="05000000000000000000" pitchFamily="2" charset="2"/>
              <a:buNone/>
            </a:pPr>
            <a:r>
              <a:rPr lang="fr-FR" altLang="en-US" sz="3600" dirty="0">
                <a:solidFill>
                  <a:schemeClr val="bg1"/>
                </a:solidFill>
                <a:cs typeface="Arial" panose="020B0604020202020204" pitchFamily="34" charset="0"/>
              </a:rPr>
              <a:t>On distingue trois étapes historiques dans l’évolution du système d’information de gestion:</a:t>
            </a:r>
          </a:p>
          <a:p>
            <a:pPr marL="609600" indent="-609600">
              <a:buFont typeface="Wingdings" panose="05000000000000000000" pitchFamily="2" charset="2"/>
              <a:buAutoNum type="arabicPeriod"/>
            </a:pPr>
            <a:r>
              <a:rPr lang="fr-FR" altLang="en-US" sz="3600" dirty="0">
                <a:solidFill>
                  <a:schemeClr val="bg1"/>
                </a:solidFill>
                <a:cs typeface="Arial" panose="020B0604020202020204" pitchFamily="34" charset="0"/>
              </a:rPr>
              <a:t>Des applications indépendantes</a:t>
            </a:r>
          </a:p>
          <a:p>
            <a:pPr marL="609600" indent="-609600">
              <a:buFont typeface="Wingdings" panose="05000000000000000000" pitchFamily="2" charset="2"/>
              <a:buAutoNum type="arabicPeriod"/>
            </a:pPr>
            <a:r>
              <a:rPr lang="fr-FR" altLang="en-US" sz="3600" dirty="0">
                <a:solidFill>
                  <a:schemeClr val="bg1"/>
                </a:solidFill>
                <a:cs typeface="Arial" panose="020B0604020202020204" pitchFamily="34" charset="0"/>
              </a:rPr>
              <a:t>Des interfaces spécifiques</a:t>
            </a:r>
          </a:p>
          <a:p>
            <a:pPr marL="609600" indent="-609600">
              <a:buFont typeface="Wingdings" panose="05000000000000000000" pitchFamily="2" charset="2"/>
              <a:buAutoNum type="arabicPeriod"/>
            </a:pPr>
            <a:r>
              <a:rPr lang="fr-FR" altLang="en-US" sz="3600" dirty="0">
                <a:solidFill>
                  <a:schemeClr val="bg1"/>
                </a:solidFill>
                <a:cs typeface="Arial" panose="020B0604020202020204" pitchFamily="34" charset="0"/>
              </a:rPr>
              <a:t>L’intégration dans un PGI</a:t>
            </a:r>
          </a:p>
          <a:p>
            <a:endParaRPr lang="fr-FR" dirty="0">
              <a:solidFill>
                <a:schemeClr val="bg1"/>
              </a:solidFill>
            </a:endParaRPr>
          </a:p>
        </p:txBody>
      </p:sp>
    </p:spTree>
    <p:extLst>
      <p:ext uri="{BB962C8B-B14F-4D97-AF65-F5344CB8AC3E}">
        <p14:creationId xmlns:p14="http://schemas.microsoft.com/office/powerpoint/2010/main" val="349953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1546E-491B-96BB-1BF4-BCC73ACE6131}"/>
              </a:ext>
            </a:extLst>
          </p:cNvPr>
          <p:cNvSpPr>
            <a:spLocks noGrp="1"/>
          </p:cNvSpPr>
          <p:nvPr>
            <p:ph type="title"/>
          </p:nvPr>
        </p:nvSpPr>
        <p:spPr>
          <a:xfrm>
            <a:off x="964023" y="879063"/>
            <a:ext cx="7296057" cy="610863"/>
          </a:xfrm>
        </p:spPr>
        <p:txBody>
          <a:bodyPr>
            <a:normAutofit fontScale="90000"/>
          </a:bodyPr>
          <a:lstStyle/>
          <a:p>
            <a:r>
              <a:rPr lang="fr-FR" dirty="0"/>
              <a:t>1 - Des applications indépendantes</a:t>
            </a:r>
          </a:p>
        </p:txBody>
      </p:sp>
      <p:sp>
        <p:nvSpPr>
          <p:cNvPr id="13" name="Espace réservé de la date 12">
            <a:extLst>
              <a:ext uri="{FF2B5EF4-FFF2-40B4-BE49-F238E27FC236}">
                <a16:creationId xmlns:a16="http://schemas.microsoft.com/office/drawing/2014/main" id="{6B36ABD1-9C73-63AD-D61D-5FAD1421BFFA}"/>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B33C7F02-5DA1-DBB0-0AE4-BC08B6B33ECD}"/>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A288D3B8-909D-2C8A-65A3-94B6CFB4459B}"/>
              </a:ext>
            </a:extLst>
          </p:cNvPr>
          <p:cNvSpPr>
            <a:spLocks noGrp="1"/>
          </p:cNvSpPr>
          <p:nvPr>
            <p:ph type="sldNum" sz="quarter" idx="23"/>
          </p:nvPr>
        </p:nvSpPr>
        <p:spPr/>
        <p:txBody>
          <a:bodyPr/>
          <a:lstStyle/>
          <a:p>
            <a:pPr rtl="0"/>
            <a:fld id="{294A09A9-5501-47C1-A89A-A340965A2BE2}" type="slidenum">
              <a:rPr lang="en-GB" noProof="0" smtClean="0"/>
              <a:pPr rtl="0"/>
              <a:t>11</a:t>
            </a:fld>
            <a:endParaRPr lang="en-GB" noProof="0" dirty="0"/>
          </a:p>
        </p:txBody>
      </p:sp>
      <p:sp>
        <p:nvSpPr>
          <p:cNvPr id="16" name="Text Box 3">
            <a:extLst>
              <a:ext uri="{FF2B5EF4-FFF2-40B4-BE49-F238E27FC236}">
                <a16:creationId xmlns:a16="http://schemas.microsoft.com/office/drawing/2014/main" id="{F0587F1B-F488-C28F-BC00-7462CFA38A4C}"/>
              </a:ext>
            </a:extLst>
          </p:cNvPr>
          <p:cNvSpPr txBox="1">
            <a:spLocks noChangeArrowheads="1"/>
          </p:cNvSpPr>
          <p:nvPr/>
        </p:nvSpPr>
        <p:spPr bwMode="auto">
          <a:xfrm>
            <a:off x="7543800" y="1178337"/>
            <a:ext cx="1752600" cy="48006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endParaRPr lang="fr-FR" altLang="en-US" sz="1600">
              <a:solidFill>
                <a:schemeClr val="bg2"/>
              </a:solidFill>
              <a:latin typeface="Arial" panose="020B0604020202020204" pitchFamily="34" charset="0"/>
            </a:endParaRP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M</a:t>
            </a:r>
          </a:p>
          <a:p>
            <a:pPr algn="ctr" eaLnBrk="0" hangingPunct="0"/>
            <a:r>
              <a:rPr lang="fr-FR" altLang="en-US" sz="2400">
                <a:solidFill>
                  <a:srgbClr val="001320"/>
                </a:solidFill>
                <a:latin typeface="Arial" panose="020B0604020202020204" pitchFamily="34" charset="0"/>
              </a:rPr>
              <a:t>M</a:t>
            </a:r>
          </a:p>
          <a:p>
            <a:pPr algn="ctr" eaLnBrk="0" hangingPunct="0"/>
            <a:r>
              <a:rPr lang="fr-FR" altLang="en-US" sz="2400">
                <a:solidFill>
                  <a:srgbClr val="001320"/>
                </a:solidFill>
                <a:latin typeface="Arial" panose="020B0604020202020204" pitchFamily="34" charset="0"/>
              </a:rPr>
              <a:t>E</a:t>
            </a:r>
          </a:p>
          <a:p>
            <a:pPr algn="ctr" eaLnBrk="0" hangingPunct="0"/>
            <a:r>
              <a:rPr lang="fr-FR" altLang="en-US" sz="2400">
                <a:solidFill>
                  <a:srgbClr val="001320"/>
                </a:solidFill>
                <a:latin typeface="Arial" panose="020B0604020202020204" pitchFamily="34" charset="0"/>
              </a:rPr>
              <a:t>R</a:t>
            </a: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I</a:t>
            </a:r>
          </a:p>
          <a:p>
            <a:pPr algn="ctr" eaLnBrk="0" hangingPunct="0"/>
            <a:r>
              <a:rPr lang="fr-FR" altLang="en-US" sz="2400">
                <a:solidFill>
                  <a:srgbClr val="001320"/>
                </a:solidFill>
                <a:latin typeface="Arial" panose="020B0604020202020204" pitchFamily="34" charset="0"/>
              </a:rPr>
              <a:t>A</a:t>
            </a:r>
          </a:p>
          <a:p>
            <a:pPr algn="ctr" eaLnBrk="0" hangingPunct="0"/>
            <a:r>
              <a:rPr lang="fr-FR" altLang="en-US" sz="2400">
                <a:solidFill>
                  <a:srgbClr val="001320"/>
                </a:solidFill>
                <a:latin typeface="Arial" panose="020B0604020202020204" pitchFamily="34" charset="0"/>
              </a:rPr>
              <a:t>L</a:t>
            </a:r>
          </a:p>
        </p:txBody>
      </p:sp>
      <p:sp>
        <p:nvSpPr>
          <p:cNvPr id="17" name="Text Box 4">
            <a:extLst>
              <a:ext uri="{FF2B5EF4-FFF2-40B4-BE49-F238E27FC236}">
                <a16:creationId xmlns:a16="http://schemas.microsoft.com/office/drawing/2014/main" id="{A0A0D8C6-86BE-BAD2-2536-408E9D967DA5}"/>
              </a:ext>
            </a:extLst>
          </p:cNvPr>
          <p:cNvSpPr txBox="1">
            <a:spLocks noChangeArrowheads="1"/>
          </p:cNvSpPr>
          <p:nvPr/>
        </p:nvSpPr>
        <p:spPr bwMode="auto">
          <a:xfrm>
            <a:off x="9906000" y="1178337"/>
            <a:ext cx="1752600" cy="48768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endParaRPr lang="fr-FR" altLang="en-US" sz="2400" dirty="0">
              <a:solidFill>
                <a:schemeClr val="bg2"/>
              </a:solidFill>
              <a:latin typeface="Arial" panose="020B0604020202020204" pitchFamily="34" charset="0"/>
            </a:endParaRPr>
          </a:p>
          <a:p>
            <a:pPr algn="ctr" eaLnBrk="0" hangingPunct="0"/>
            <a:r>
              <a:rPr lang="fr-FR" altLang="en-US" sz="2400" dirty="0">
                <a:solidFill>
                  <a:srgbClr val="001320"/>
                </a:solidFill>
                <a:latin typeface="Arial" panose="020B0604020202020204" pitchFamily="34" charset="0"/>
              </a:rPr>
              <a:t>F      C</a:t>
            </a:r>
          </a:p>
          <a:p>
            <a:pPr algn="ctr" eaLnBrk="0" hangingPunct="0"/>
            <a:r>
              <a:rPr lang="fr-FR" altLang="en-US" sz="2400" dirty="0">
                <a:solidFill>
                  <a:srgbClr val="001320"/>
                </a:solidFill>
                <a:latin typeface="Arial" panose="020B0604020202020204" pitchFamily="34" charset="0"/>
              </a:rPr>
              <a:t>I       O</a:t>
            </a:r>
          </a:p>
          <a:p>
            <a:pPr algn="ctr" eaLnBrk="0" hangingPunct="0"/>
            <a:r>
              <a:rPr lang="fr-FR" altLang="en-US" sz="2400" dirty="0">
                <a:solidFill>
                  <a:srgbClr val="001320"/>
                </a:solidFill>
                <a:latin typeface="Arial" panose="020B0604020202020204" pitchFamily="34" charset="0"/>
              </a:rPr>
              <a:t>N      M</a:t>
            </a:r>
          </a:p>
          <a:p>
            <a:pPr algn="ctr" eaLnBrk="0" hangingPunct="0"/>
            <a:r>
              <a:rPr lang="fr-FR" altLang="en-US" sz="2400" dirty="0">
                <a:solidFill>
                  <a:srgbClr val="001320"/>
                </a:solidFill>
                <a:latin typeface="Arial" panose="020B0604020202020204" pitchFamily="34" charset="0"/>
              </a:rPr>
              <a:t>A       P</a:t>
            </a:r>
          </a:p>
          <a:p>
            <a:pPr algn="ctr" eaLnBrk="0" hangingPunct="0"/>
            <a:r>
              <a:rPr lang="fr-FR" altLang="en-US" sz="2400" dirty="0">
                <a:solidFill>
                  <a:srgbClr val="001320"/>
                </a:solidFill>
                <a:latin typeface="Arial" panose="020B0604020202020204" pitchFamily="34" charset="0"/>
              </a:rPr>
              <a:t>N      T</a:t>
            </a:r>
          </a:p>
          <a:p>
            <a:pPr algn="ctr" eaLnBrk="0" hangingPunct="0"/>
            <a:r>
              <a:rPr lang="fr-FR" altLang="en-US" sz="2400" dirty="0">
                <a:solidFill>
                  <a:srgbClr val="001320"/>
                </a:solidFill>
                <a:latin typeface="Arial" panose="020B0604020202020204" pitchFamily="34" charset="0"/>
              </a:rPr>
              <a:t>C      A</a:t>
            </a:r>
          </a:p>
          <a:p>
            <a:pPr algn="ctr" eaLnBrk="0" hangingPunct="0"/>
            <a:r>
              <a:rPr lang="fr-FR" altLang="en-US" sz="2400" dirty="0">
                <a:solidFill>
                  <a:srgbClr val="001320"/>
                </a:solidFill>
                <a:latin typeface="Arial" panose="020B0604020202020204" pitchFamily="34" charset="0"/>
              </a:rPr>
              <a:t>E      B</a:t>
            </a:r>
          </a:p>
          <a:p>
            <a:pPr algn="ctr" eaLnBrk="0" hangingPunct="0"/>
            <a:r>
              <a:rPr lang="fr-FR" altLang="en-US" sz="2400" dirty="0">
                <a:solidFill>
                  <a:srgbClr val="001320"/>
                </a:solidFill>
                <a:latin typeface="Arial" panose="020B0604020202020204" pitchFamily="34" charset="0"/>
              </a:rPr>
              <a:t>S       I</a:t>
            </a:r>
          </a:p>
          <a:p>
            <a:pPr algn="ctr" eaLnBrk="0" hangingPunct="0"/>
            <a:r>
              <a:rPr lang="fr-FR" altLang="en-US" sz="2400" dirty="0">
                <a:solidFill>
                  <a:srgbClr val="001320"/>
                </a:solidFill>
                <a:latin typeface="Arial" panose="020B0604020202020204" pitchFamily="34" charset="0"/>
              </a:rPr>
              <a:t>         L</a:t>
            </a:r>
          </a:p>
          <a:p>
            <a:pPr algn="ctr" eaLnBrk="0" hangingPunct="0"/>
            <a:r>
              <a:rPr lang="fr-FR" altLang="en-US" sz="2400" dirty="0">
                <a:solidFill>
                  <a:srgbClr val="001320"/>
                </a:solidFill>
                <a:latin typeface="Arial" panose="020B0604020202020204" pitchFamily="34" charset="0"/>
              </a:rPr>
              <a:t>         I </a:t>
            </a:r>
          </a:p>
          <a:p>
            <a:pPr algn="ctr" eaLnBrk="0" hangingPunct="0"/>
            <a:r>
              <a:rPr lang="fr-FR" altLang="en-US" sz="2400" dirty="0">
                <a:solidFill>
                  <a:srgbClr val="001320"/>
                </a:solidFill>
                <a:latin typeface="Arial" panose="020B0604020202020204" pitchFamily="34" charset="0"/>
              </a:rPr>
              <a:t>         T</a:t>
            </a:r>
          </a:p>
          <a:p>
            <a:pPr algn="ctr" eaLnBrk="0" hangingPunct="0"/>
            <a:r>
              <a:rPr lang="fr-FR" altLang="en-US" sz="2400" dirty="0">
                <a:solidFill>
                  <a:srgbClr val="001320"/>
                </a:solidFill>
                <a:latin typeface="Arial" panose="020B0604020202020204" pitchFamily="34" charset="0"/>
              </a:rPr>
              <a:t>         E</a:t>
            </a:r>
          </a:p>
          <a:p>
            <a:pPr algn="ctr" eaLnBrk="0" hangingPunct="0"/>
            <a:endParaRPr lang="fr-FR" altLang="en-US" sz="2400" dirty="0">
              <a:solidFill>
                <a:srgbClr val="001320"/>
              </a:solidFill>
              <a:latin typeface="Arial" panose="020B0604020202020204" pitchFamily="34" charset="0"/>
            </a:endParaRPr>
          </a:p>
        </p:txBody>
      </p:sp>
      <p:sp>
        <p:nvSpPr>
          <p:cNvPr id="18" name="Text Box 5">
            <a:extLst>
              <a:ext uri="{FF2B5EF4-FFF2-40B4-BE49-F238E27FC236}">
                <a16:creationId xmlns:a16="http://schemas.microsoft.com/office/drawing/2014/main" id="{1F6D2C05-1C11-C0CF-501E-613451E8F0B3}"/>
              </a:ext>
            </a:extLst>
          </p:cNvPr>
          <p:cNvSpPr txBox="1">
            <a:spLocks noChangeArrowheads="1"/>
          </p:cNvSpPr>
          <p:nvPr/>
        </p:nvSpPr>
        <p:spPr bwMode="auto">
          <a:xfrm>
            <a:off x="5105400" y="1178337"/>
            <a:ext cx="1752600" cy="48006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endParaRPr lang="fr-FR" altLang="en-US" sz="1600">
              <a:solidFill>
                <a:schemeClr val="bg2"/>
              </a:solidFill>
              <a:latin typeface="Arial" panose="020B0604020202020204" pitchFamily="34" charset="0"/>
            </a:endParaRPr>
          </a:p>
          <a:p>
            <a:pPr algn="ctr" eaLnBrk="0" hangingPunct="0"/>
            <a:r>
              <a:rPr lang="fr-FR" altLang="en-US" sz="2400">
                <a:solidFill>
                  <a:srgbClr val="001320"/>
                </a:solidFill>
                <a:latin typeface="Arial" panose="020B0604020202020204" pitchFamily="34" charset="0"/>
              </a:rPr>
              <a:t>P</a:t>
            </a:r>
          </a:p>
          <a:p>
            <a:pPr algn="ctr" eaLnBrk="0" hangingPunct="0"/>
            <a:r>
              <a:rPr lang="fr-FR" altLang="en-US" sz="2400">
                <a:solidFill>
                  <a:srgbClr val="001320"/>
                </a:solidFill>
                <a:latin typeface="Arial" panose="020B0604020202020204" pitchFamily="34" charset="0"/>
              </a:rPr>
              <a:t>R</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D</a:t>
            </a:r>
          </a:p>
          <a:p>
            <a:pPr algn="ctr" eaLnBrk="0" hangingPunct="0"/>
            <a:r>
              <a:rPr lang="fr-FR" altLang="en-US" sz="2400">
                <a:solidFill>
                  <a:srgbClr val="001320"/>
                </a:solidFill>
                <a:latin typeface="Arial" panose="020B0604020202020204" pitchFamily="34" charset="0"/>
              </a:rPr>
              <a:t>U</a:t>
            </a: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T</a:t>
            </a:r>
          </a:p>
          <a:p>
            <a:pPr algn="ctr" eaLnBrk="0" hangingPunct="0"/>
            <a:r>
              <a:rPr lang="fr-FR" altLang="en-US" sz="2400">
                <a:solidFill>
                  <a:srgbClr val="001320"/>
                </a:solidFill>
                <a:latin typeface="Arial" panose="020B0604020202020204" pitchFamily="34" charset="0"/>
              </a:rPr>
              <a:t>I</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N</a:t>
            </a:r>
          </a:p>
        </p:txBody>
      </p:sp>
    </p:spTree>
    <p:extLst>
      <p:ext uri="{BB962C8B-B14F-4D97-AF65-F5344CB8AC3E}">
        <p14:creationId xmlns:p14="http://schemas.microsoft.com/office/powerpoint/2010/main" val="61498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3CF38-B82F-8348-EDC0-EF7EA7CF9C09}"/>
              </a:ext>
            </a:extLst>
          </p:cNvPr>
          <p:cNvSpPr>
            <a:spLocks noGrp="1"/>
          </p:cNvSpPr>
          <p:nvPr>
            <p:ph type="title"/>
          </p:nvPr>
        </p:nvSpPr>
        <p:spPr/>
        <p:txBody>
          <a:bodyPr>
            <a:normAutofit fontScale="90000"/>
          </a:bodyPr>
          <a:lstStyle/>
          <a:p>
            <a:r>
              <a:rPr lang="fr-FR" dirty="0"/>
              <a:t>1 - Des applications indépendantes</a:t>
            </a:r>
          </a:p>
        </p:txBody>
      </p:sp>
      <p:sp>
        <p:nvSpPr>
          <p:cNvPr id="13" name="Espace réservé de la date 12">
            <a:extLst>
              <a:ext uri="{FF2B5EF4-FFF2-40B4-BE49-F238E27FC236}">
                <a16:creationId xmlns:a16="http://schemas.microsoft.com/office/drawing/2014/main" id="{FB0576D7-A3BA-A691-50ED-7A99A8E1E608}"/>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953C38FE-4280-DC8B-8A0E-ADE82D30C150}"/>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56763C00-E14C-D997-D30D-7C70D7A2C4A8}"/>
              </a:ext>
            </a:extLst>
          </p:cNvPr>
          <p:cNvSpPr>
            <a:spLocks noGrp="1"/>
          </p:cNvSpPr>
          <p:nvPr>
            <p:ph type="sldNum" sz="quarter" idx="23"/>
          </p:nvPr>
        </p:nvSpPr>
        <p:spPr/>
        <p:txBody>
          <a:bodyPr/>
          <a:lstStyle/>
          <a:p>
            <a:pPr rtl="0"/>
            <a:fld id="{294A09A9-5501-47C1-A89A-A340965A2BE2}" type="slidenum">
              <a:rPr lang="en-GB" noProof="0" smtClean="0"/>
              <a:pPr rtl="0"/>
              <a:t>12</a:t>
            </a:fld>
            <a:endParaRPr lang="en-GB" noProof="0" dirty="0"/>
          </a:p>
        </p:txBody>
      </p:sp>
      <p:sp>
        <p:nvSpPr>
          <p:cNvPr id="16" name="ZoneTexte 15">
            <a:extLst>
              <a:ext uri="{FF2B5EF4-FFF2-40B4-BE49-F238E27FC236}">
                <a16:creationId xmlns:a16="http://schemas.microsoft.com/office/drawing/2014/main" id="{2F54DB88-45CE-5E4A-9A2F-A2A60FC01419}"/>
              </a:ext>
            </a:extLst>
          </p:cNvPr>
          <p:cNvSpPr txBox="1"/>
          <p:nvPr/>
        </p:nvSpPr>
        <p:spPr>
          <a:xfrm>
            <a:off x="964023" y="2387600"/>
            <a:ext cx="9714137" cy="3939540"/>
          </a:xfrm>
          <a:prstGeom prst="rect">
            <a:avLst/>
          </a:prstGeom>
          <a:noFill/>
        </p:spPr>
        <p:txBody>
          <a:bodyPr wrap="square" rtlCol="0">
            <a:spAutoFit/>
          </a:bodyPr>
          <a:lstStyle/>
          <a:p>
            <a:pPr marL="285750" indent="-285750">
              <a:buFont typeface="Arial" panose="020B0604020202020204" pitchFamily="34" charset="0"/>
              <a:buChar char="•"/>
            </a:pPr>
            <a:r>
              <a:rPr lang="fr-FR" sz="2800" dirty="0">
                <a:solidFill>
                  <a:schemeClr val="bg1"/>
                </a:solidFill>
              </a:rPr>
              <a:t>Un système d’information existe pour chaque fonction</a:t>
            </a:r>
          </a:p>
          <a:p>
            <a:pPr marL="285750" indent="-285750">
              <a:buFont typeface="Arial" panose="020B0604020202020204" pitchFamily="34" charset="0"/>
              <a:buChar char="•"/>
            </a:pPr>
            <a:r>
              <a:rPr lang="fr-FR" sz="2800" dirty="0">
                <a:solidFill>
                  <a:schemeClr val="bg1"/>
                </a:solidFill>
              </a:rPr>
              <a:t>Chaque fonction, (commerciale, production, recherche - développement, comptabilité - finances, ressources humaines ) dispose de sa propre base de données</a:t>
            </a:r>
          </a:p>
          <a:p>
            <a:pPr marL="285750" indent="-285750">
              <a:buFont typeface="Arial" panose="020B0604020202020204" pitchFamily="34" charset="0"/>
              <a:buChar char="•"/>
            </a:pPr>
            <a:r>
              <a:rPr lang="fr-FR" sz="2800" dirty="0">
                <a:solidFill>
                  <a:schemeClr val="bg1"/>
                </a:solidFill>
              </a:rPr>
              <a:t>Exemple : Les données concernant un client (code, nom, adresse) peuvent différer de l’application comptable à l’application commerciale.</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endParaRPr lang="fr-FR" dirty="0"/>
          </a:p>
        </p:txBody>
      </p:sp>
    </p:spTree>
    <p:extLst>
      <p:ext uri="{BB962C8B-B14F-4D97-AF65-F5344CB8AC3E}">
        <p14:creationId xmlns:p14="http://schemas.microsoft.com/office/powerpoint/2010/main" val="348453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20B6C-BDA1-1408-2D1C-3D861DBCD151}"/>
              </a:ext>
            </a:extLst>
          </p:cNvPr>
          <p:cNvSpPr>
            <a:spLocks noGrp="1"/>
          </p:cNvSpPr>
          <p:nvPr>
            <p:ph type="title"/>
          </p:nvPr>
        </p:nvSpPr>
        <p:spPr>
          <a:xfrm>
            <a:off x="964023" y="879063"/>
            <a:ext cx="7255417" cy="610863"/>
          </a:xfrm>
        </p:spPr>
        <p:txBody>
          <a:bodyPr>
            <a:normAutofit fontScale="90000"/>
          </a:bodyPr>
          <a:lstStyle/>
          <a:p>
            <a:r>
              <a:rPr lang="fr-FR" dirty="0"/>
              <a:t>2- Des interfaces spécifiques</a:t>
            </a:r>
          </a:p>
        </p:txBody>
      </p:sp>
      <p:sp>
        <p:nvSpPr>
          <p:cNvPr id="13" name="Espace réservé de la date 12">
            <a:extLst>
              <a:ext uri="{FF2B5EF4-FFF2-40B4-BE49-F238E27FC236}">
                <a16:creationId xmlns:a16="http://schemas.microsoft.com/office/drawing/2014/main" id="{1BF3EFEF-6998-AF5C-53EB-EA319FF010B1}"/>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B0CCC4E0-D22C-8148-9EA3-2C260B491587}"/>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FCF05543-2728-38B1-34E6-63281392B099}"/>
              </a:ext>
            </a:extLst>
          </p:cNvPr>
          <p:cNvSpPr>
            <a:spLocks noGrp="1"/>
          </p:cNvSpPr>
          <p:nvPr>
            <p:ph type="sldNum" sz="quarter" idx="23"/>
          </p:nvPr>
        </p:nvSpPr>
        <p:spPr/>
        <p:txBody>
          <a:bodyPr/>
          <a:lstStyle/>
          <a:p>
            <a:pPr rtl="0"/>
            <a:fld id="{294A09A9-5501-47C1-A89A-A340965A2BE2}" type="slidenum">
              <a:rPr lang="en-GB" noProof="0" smtClean="0"/>
              <a:pPr rtl="0"/>
              <a:t>13</a:t>
            </a:fld>
            <a:endParaRPr lang="en-GB" noProof="0" dirty="0"/>
          </a:p>
        </p:txBody>
      </p:sp>
      <p:sp>
        <p:nvSpPr>
          <p:cNvPr id="17" name="Text Box 3">
            <a:extLst>
              <a:ext uri="{FF2B5EF4-FFF2-40B4-BE49-F238E27FC236}">
                <a16:creationId xmlns:a16="http://schemas.microsoft.com/office/drawing/2014/main" id="{6607627E-8801-BFE6-3E7C-AC21DE3CE138}"/>
              </a:ext>
            </a:extLst>
          </p:cNvPr>
          <p:cNvSpPr txBox="1">
            <a:spLocks noChangeArrowheads="1"/>
          </p:cNvSpPr>
          <p:nvPr/>
        </p:nvSpPr>
        <p:spPr bwMode="auto">
          <a:xfrm>
            <a:off x="7772400" y="1808480"/>
            <a:ext cx="1752600" cy="49530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endParaRPr lang="fr-FR" altLang="en-US" sz="1600">
              <a:solidFill>
                <a:schemeClr val="bg2"/>
              </a:solidFill>
              <a:latin typeface="Arial" panose="020B0604020202020204" pitchFamily="34" charset="0"/>
            </a:endParaRP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M</a:t>
            </a:r>
          </a:p>
          <a:p>
            <a:pPr algn="ctr" eaLnBrk="0" hangingPunct="0"/>
            <a:r>
              <a:rPr lang="fr-FR" altLang="en-US" sz="2400">
                <a:solidFill>
                  <a:srgbClr val="001320"/>
                </a:solidFill>
                <a:latin typeface="Arial" panose="020B0604020202020204" pitchFamily="34" charset="0"/>
              </a:rPr>
              <a:t>M</a:t>
            </a:r>
          </a:p>
          <a:p>
            <a:pPr algn="ctr" eaLnBrk="0" hangingPunct="0"/>
            <a:r>
              <a:rPr lang="fr-FR" altLang="en-US" sz="2400">
                <a:solidFill>
                  <a:srgbClr val="001320"/>
                </a:solidFill>
                <a:latin typeface="Arial" panose="020B0604020202020204" pitchFamily="34" charset="0"/>
              </a:rPr>
              <a:t>E</a:t>
            </a:r>
          </a:p>
          <a:p>
            <a:pPr algn="ctr" eaLnBrk="0" hangingPunct="0"/>
            <a:r>
              <a:rPr lang="fr-FR" altLang="en-US" sz="2400">
                <a:solidFill>
                  <a:srgbClr val="001320"/>
                </a:solidFill>
                <a:latin typeface="Arial" panose="020B0604020202020204" pitchFamily="34" charset="0"/>
              </a:rPr>
              <a:t>R</a:t>
            </a: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I</a:t>
            </a:r>
          </a:p>
          <a:p>
            <a:pPr algn="ctr" eaLnBrk="0" hangingPunct="0"/>
            <a:r>
              <a:rPr lang="fr-FR" altLang="en-US" sz="2400">
                <a:solidFill>
                  <a:srgbClr val="001320"/>
                </a:solidFill>
                <a:latin typeface="Arial" panose="020B0604020202020204" pitchFamily="34" charset="0"/>
              </a:rPr>
              <a:t>A</a:t>
            </a:r>
          </a:p>
          <a:p>
            <a:pPr algn="ctr" eaLnBrk="0" hangingPunct="0"/>
            <a:r>
              <a:rPr lang="fr-FR" altLang="en-US" sz="2400">
                <a:solidFill>
                  <a:srgbClr val="001320"/>
                </a:solidFill>
                <a:latin typeface="Arial" panose="020B0604020202020204" pitchFamily="34" charset="0"/>
              </a:rPr>
              <a:t>L</a:t>
            </a:r>
          </a:p>
        </p:txBody>
      </p:sp>
      <p:sp>
        <p:nvSpPr>
          <p:cNvPr id="18" name="Text Box 4">
            <a:extLst>
              <a:ext uri="{FF2B5EF4-FFF2-40B4-BE49-F238E27FC236}">
                <a16:creationId xmlns:a16="http://schemas.microsoft.com/office/drawing/2014/main" id="{9FB07E9B-F03C-C351-FF19-2AD8A1A94BF2}"/>
              </a:ext>
            </a:extLst>
          </p:cNvPr>
          <p:cNvSpPr txBox="1">
            <a:spLocks noChangeArrowheads="1"/>
          </p:cNvSpPr>
          <p:nvPr/>
        </p:nvSpPr>
        <p:spPr bwMode="auto">
          <a:xfrm>
            <a:off x="10134600" y="1808480"/>
            <a:ext cx="1752600" cy="48768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r>
              <a:rPr lang="fr-FR" altLang="en-US" sz="2400" dirty="0">
                <a:solidFill>
                  <a:srgbClr val="001320"/>
                </a:solidFill>
                <a:latin typeface="Arial" panose="020B0604020202020204" pitchFamily="34" charset="0"/>
              </a:rPr>
              <a:t>F      C</a:t>
            </a:r>
          </a:p>
          <a:p>
            <a:pPr algn="ctr" eaLnBrk="0" hangingPunct="0"/>
            <a:r>
              <a:rPr lang="fr-FR" altLang="en-US" sz="2400" dirty="0">
                <a:solidFill>
                  <a:srgbClr val="001320"/>
                </a:solidFill>
                <a:latin typeface="Arial" panose="020B0604020202020204" pitchFamily="34" charset="0"/>
              </a:rPr>
              <a:t>I       O</a:t>
            </a:r>
          </a:p>
          <a:p>
            <a:pPr algn="ctr" eaLnBrk="0" hangingPunct="0"/>
            <a:r>
              <a:rPr lang="fr-FR" altLang="en-US" sz="2400" dirty="0">
                <a:solidFill>
                  <a:srgbClr val="001320"/>
                </a:solidFill>
                <a:latin typeface="Arial" panose="020B0604020202020204" pitchFamily="34" charset="0"/>
              </a:rPr>
              <a:t>N      M</a:t>
            </a:r>
          </a:p>
          <a:p>
            <a:pPr algn="ctr" eaLnBrk="0" hangingPunct="0"/>
            <a:r>
              <a:rPr lang="fr-FR" altLang="en-US" sz="2400" dirty="0">
                <a:solidFill>
                  <a:srgbClr val="001320"/>
                </a:solidFill>
                <a:latin typeface="Arial" panose="020B0604020202020204" pitchFamily="34" charset="0"/>
              </a:rPr>
              <a:t>A       P</a:t>
            </a:r>
          </a:p>
          <a:p>
            <a:pPr algn="ctr" eaLnBrk="0" hangingPunct="0"/>
            <a:r>
              <a:rPr lang="fr-FR" altLang="en-US" sz="2400" dirty="0">
                <a:solidFill>
                  <a:srgbClr val="001320"/>
                </a:solidFill>
                <a:latin typeface="Arial" panose="020B0604020202020204" pitchFamily="34" charset="0"/>
              </a:rPr>
              <a:t>N      T</a:t>
            </a:r>
          </a:p>
          <a:p>
            <a:pPr algn="ctr" eaLnBrk="0" hangingPunct="0"/>
            <a:r>
              <a:rPr lang="fr-FR" altLang="en-US" sz="2400" dirty="0">
                <a:solidFill>
                  <a:srgbClr val="001320"/>
                </a:solidFill>
                <a:latin typeface="Arial" panose="020B0604020202020204" pitchFamily="34" charset="0"/>
              </a:rPr>
              <a:t>C      A</a:t>
            </a:r>
          </a:p>
          <a:p>
            <a:pPr algn="ctr" eaLnBrk="0" hangingPunct="0"/>
            <a:r>
              <a:rPr lang="fr-FR" altLang="en-US" sz="2400" dirty="0">
                <a:solidFill>
                  <a:srgbClr val="001320"/>
                </a:solidFill>
                <a:latin typeface="Arial" panose="020B0604020202020204" pitchFamily="34" charset="0"/>
              </a:rPr>
              <a:t>E      B</a:t>
            </a:r>
          </a:p>
          <a:p>
            <a:pPr algn="ctr" eaLnBrk="0" hangingPunct="0"/>
            <a:r>
              <a:rPr lang="fr-FR" altLang="en-US" sz="2400" dirty="0">
                <a:solidFill>
                  <a:srgbClr val="001320"/>
                </a:solidFill>
                <a:latin typeface="Arial" panose="020B0604020202020204" pitchFamily="34" charset="0"/>
              </a:rPr>
              <a:t>S       I</a:t>
            </a:r>
          </a:p>
          <a:p>
            <a:pPr algn="ctr" eaLnBrk="0" hangingPunct="0"/>
            <a:r>
              <a:rPr lang="fr-FR" altLang="en-US" sz="2400" dirty="0">
                <a:solidFill>
                  <a:srgbClr val="001320"/>
                </a:solidFill>
                <a:latin typeface="Arial" panose="020B0604020202020204" pitchFamily="34" charset="0"/>
              </a:rPr>
              <a:t>         L</a:t>
            </a:r>
          </a:p>
          <a:p>
            <a:pPr algn="ctr" eaLnBrk="0" hangingPunct="0"/>
            <a:r>
              <a:rPr lang="fr-FR" altLang="en-US" sz="2400" dirty="0">
                <a:solidFill>
                  <a:srgbClr val="001320"/>
                </a:solidFill>
                <a:latin typeface="Arial" panose="020B0604020202020204" pitchFamily="34" charset="0"/>
              </a:rPr>
              <a:t>         I </a:t>
            </a:r>
          </a:p>
          <a:p>
            <a:pPr algn="ctr" eaLnBrk="0" hangingPunct="0"/>
            <a:r>
              <a:rPr lang="fr-FR" altLang="en-US" sz="2400" dirty="0">
                <a:solidFill>
                  <a:srgbClr val="001320"/>
                </a:solidFill>
                <a:latin typeface="Arial" panose="020B0604020202020204" pitchFamily="34" charset="0"/>
              </a:rPr>
              <a:t>         T</a:t>
            </a:r>
          </a:p>
          <a:p>
            <a:pPr algn="ctr" eaLnBrk="0" hangingPunct="0"/>
            <a:r>
              <a:rPr lang="fr-FR" altLang="en-US" sz="2400" dirty="0">
                <a:solidFill>
                  <a:srgbClr val="001320"/>
                </a:solidFill>
                <a:latin typeface="Arial" panose="020B0604020202020204" pitchFamily="34" charset="0"/>
              </a:rPr>
              <a:t>         E</a:t>
            </a:r>
          </a:p>
          <a:p>
            <a:pPr algn="ctr" eaLnBrk="0" hangingPunct="0"/>
            <a:endParaRPr lang="fr-FR" altLang="en-US" sz="2400" dirty="0">
              <a:solidFill>
                <a:srgbClr val="001320"/>
              </a:solidFill>
              <a:latin typeface="Arial" panose="020B0604020202020204" pitchFamily="34" charset="0"/>
            </a:endParaRPr>
          </a:p>
        </p:txBody>
      </p:sp>
      <p:sp>
        <p:nvSpPr>
          <p:cNvPr id="19" name="Line 5">
            <a:extLst>
              <a:ext uri="{FF2B5EF4-FFF2-40B4-BE49-F238E27FC236}">
                <a16:creationId xmlns:a16="http://schemas.microsoft.com/office/drawing/2014/main" id="{58EC73D9-BE79-97E2-6DD9-36984F37B784}"/>
              </a:ext>
            </a:extLst>
          </p:cNvPr>
          <p:cNvSpPr>
            <a:spLocks noChangeShapeType="1"/>
          </p:cNvSpPr>
          <p:nvPr/>
        </p:nvSpPr>
        <p:spPr bwMode="auto">
          <a:xfrm>
            <a:off x="6858000" y="3332480"/>
            <a:ext cx="1219200" cy="0"/>
          </a:xfrm>
          <a:prstGeom prst="line">
            <a:avLst/>
          </a:prstGeom>
          <a:noFill/>
          <a:ln w="57150">
            <a:solidFill>
              <a:srgbClr val="FF9900"/>
            </a:solidFill>
            <a:round/>
            <a:headEnd type="triangle" w="med" len="med"/>
            <a:tailEnd type="triangle" w="med" len="me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20" name="Line 6">
            <a:extLst>
              <a:ext uri="{FF2B5EF4-FFF2-40B4-BE49-F238E27FC236}">
                <a16:creationId xmlns:a16="http://schemas.microsoft.com/office/drawing/2014/main" id="{C1544D0B-64F2-A30B-0263-D708EB242371}"/>
              </a:ext>
            </a:extLst>
          </p:cNvPr>
          <p:cNvSpPr>
            <a:spLocks noChangeShapeType="1"/>
          </p:cNvSpPr>
          <p:nvPr/>
        </p:nvSpPr>
        <p:spPr bwMode="auto">
          <a:xfrm>
            <a:off x="9296400" y="3332480"/>
            <a:ext cx="1219200" cy="0"/>
          </a:xfrm>
          <a:prstGeom prst="line">
            <a:avLst/>
          </a:prstGeom>
          <a:noFill/>
          <a:ln w="57150">
            <a:solidFill>
              <a:srgbClr val="FF9900"/>
            </a:solidFill>
            <a:round/>
            <a:headEnd type="triangle" w="med" len="med"/>
            <a:tailEnd type="triangle" w="med" len="me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21" name="Line 7">
            <a:extLst>
              <a:ext uri="{FF2B5EF4-FFF2-40B4-BE49-F238E27FC236}">
                <a16:creationId xmlns:a16="http://schemas.microsoft.com/office/drawing/2014/main" id="{94379A80-7F25-D9F2-3465-402606C4354A}"/>
              </a:ext>
            </a:extLst>
          </p:cNvPr>
          <p:cNvSpPr>
            <a:spLocks noChangeShapeType="1"/>
          </p:cNvSpPr>
          <p:nvPr/>
        </p:nvSpPr>
        <p:spPr bwMode="auto">
          <a:xfrm>
            <a:off x="6781800" y="5847080"/>
            <a:ext cx="3810000" cy="0"/>
          </a:xfrm>
          <a:prstGeom prst="line">
            <a:avLst/>
          </a:prstGeom>
          <a:noFill/>
          <a:ln w="57150">
            <a:solidFill>
              <a:srgbClr val="FF9900"/>
            </a:solidFill>
            <a:round/>
            <a:headEnd type="triangle" w="med" len="med"/>
            <a:tailEnd type="triangle" w="med" len="me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22" name="Text Box 8">
            <a:extLst>
              <a:ext uri="{FF2B5EF4-FFF2-40B4-BE49-F238E27FC236}">
                <a16:creationId xmlns:a16="http://schemas.microsoft.com/office/drawing/2014/main" id="{6DF5FBC3-0C12-2BFB-C13A-4026A423358E}"/>
              </a:ext>
            </a:extLst>
          </p:cNvPr>
          <p:cNvSpPr txBox="1">
            <a:spLocks noChangeArrowheads="1"/>
          </p:cNvSpPr>
          <p:nvPr/>
        </p:nvSpPr>
        <p:spPr bwMode="auto">
          <a:xfrm>
            <a:off x="5638800" y="1732280"/>
            <a:ext cx="1752600" cy="49530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endParaRPr lang="fr-FR" altLang="en-US" sz="1600">
              <a:solidFill>
                <a:schemeClr val="bg2"/>
              </a:solidFill>
              <a:latin typeface="Arial" panose="020B0604020202020204" pitchFamily="34" charset="0"/>
            </a:endParaRPr>
          </a:p>
          <a:p>
            <a:pPr algn="ctr" eaLnBrk="0" hangingPunct="0"/>
            <a:r>
              <a:rPr lang="fr-FR" altLang="en-US" sz="2400">
                <a:solidFill>
                  <a:srgbClr val="001320"/>
                </a:solidFill>
                <a:latin typeface="Arial" panose="020B0604020202020204" pitchFamily="34" charset="0"/>
              </a:rPr>
              <a:t>P</a:t>
            </a:r>
          </a:p>
          <a:p>
            <a:pPr algn="ctr" eaLnBrk="0" hangingPunct="0"/>
            <a:r>
              <a:rPr lang="fr-FR" altLang="en-US" sz="2400">
                <a:solidFill>
                  <a:srgbClr val="001320"/>
                </a:solidFill>
                <a:latin typeface="Arial" panose="020B0604020202020204" pitchFamily="34" charset="0"/>
              </a:rPr>
              <a:t>R</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D</a:t>
            </a:r>
          </a:p>
          <a:p>
            <a:pPr algn="ctr" eaLnBrk="0" hangingPunct="0"/>
            <a:r>
              <a:rPr lang="fr-FR" altLang="en-US" sz="2400">
                <a:solidFill>
                  <a:srgbClr val="001320"/>
                </a:solidFill>
                <a:latin typeface="Arial" panose="020B0604020202020204" pitchFamily="34" charset="0"/>
              </a:rPr>
              <a:t>U</a:t>
            </a: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T</a:t>
            </a:r>
          </a:p>
          <a:p>
            <a:pPr algn="ctr" eaLnBrk="0" hangingPunct="0"/>
            <a:r>
              <a:rPr lang="fr-FR" altLang="en-US" sz="2400">
                <a:solidFill>
                  <a:srgbClr val="001320"/>
                </a:solidFill>
                <a:latin typeface="Arial" panose="020B0604020202020204" pitchFamily="34" charset="0"/>
              </a:rPr>
              <a:t>I</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N</a:t>
            </a:r>
          </a:p>
        </p:txBody>
      </p:sp>
    </p:spTree>
    <p:extLst>
      <p:ext uri="{BB962C8B-B14F-4D97-AF65-F5344CB8AC3E}">
        <p14:creationId xmlns:p14="http://schemas.microsoft.com/office/powerpoint/2010/main" val="33436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20B6C-BDA1-1408-2D1C-3D861DBCD151}"/>
              </a:ext>
            </a:extLst>
          </p:cNvPr>
          <p:cNvSpPr>
            <a:spLocks noGrp="1"/>
          </p:cNvSpPr>
          <p:nvPr>
            <p:ph type="title"/>
          </p:nvPr>
        </p:nvSpPr>
        <p:spPr>
          <a:xfrm>
            <a:off x="964023" y="879063"/>
            <a:ext cx="7255417" cy="610863"/>
          </a:xfrm>
        </p:spPr>
        <p:txBody>
          <a:bodyPr>
            <a:normAutofit fontScale="90000"/>
          </a:bodyPr>
          <a:lstStyle/>
          <a:p>
            <a:r>
              <a:rPr lang="fr-FR" dirty="0"/>
              <a:t>2- Des interfaces spécifiques</a:t>
            </a:r>
          </a:p>
        </p:txBody>
      </p:sp>
      <p:sp>
        <p:nvSpPr>
          <p:cNvPr id="13" name="Espace réservé de la date 12">
            <a:extLst>
              <a:ext uri="{FF2B5EF4-FFF2-40B4-BE49-F238E27FC236}">
                <a16:creationId xmlns:a16="http://schemas.microsoft.com/office/drawing/2014/main" id="{1BF3EFEF-6998-AF5C-53EB-EA319FF010B1}"/>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B0CCC4E0-D22C-8148-9EA3-2C260B491587}"/>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FCF05543-2728-38B1-34E6-63281392B099}"/>
              </a:ext>
            </a:extLst>
          </p:cNvPr>
          <p:cNvSpPr>
            <a:spLocks noGrp="1"/>
          </p:cNvSpPr>
          <p:nvPr>
            <p:ph type="sldNum" sz="quarter" idx="23"/>
          </p:nvPr>
        </p:nvSpPr>
        <p:spPr/>
        <p:txBody>
          <a:bodyPr/>
          <a:lstStyle/>
          <a:p>
            <a:pPr rtl="0"/>
            <a:fld id="{294A09A9-5501-47C1-A89A-A340965A2BE2}" type="slidenum">
              <a:rPr lang="en-GB" noProof="0" smtClean="0"/>
              <a:pPr rtl="0"/>
              <a:t>14</a:t>
            </a:fld>
            <a:endParaRPr lang="en-GB" noProof="0" dirty="0"/>
          </a:p>
        </p:txBody>
      </p:sp>
      <p:sp>
        <p:nvSpPr>
          <p:cNvPr id="3" name="ZoneTexte 2">
            <a:extLst>
              <a:ext uri="{FF2B5EF4-FFF2-40B4-BE49-F238E27FC236}">
                <a16:creationId xmlns:a16="http://schemas.microsoft.com/office/drawing/2014/main" id="{B38FDB08-D5A9-C0D5-9F7F-8F27EE0E3569}"/>
              </a:ext>
            </a:extLst>
          </p:cNvPr>
          <p:cNvSpPr txBox="1"/>
          <p:nvPr/>
        </p:nvSpPr>
        <p:spPr>
          <a:xfrm>
            <a:off x="1097280" y="2296160"/>
            <a:ext cx="9591040" cy="2923877"/>
          </a:xfrm>
          <a:prstGeom prst="rect">
            <a:avLst/>
          </a:prstGeom>
          <a:noFill/>
        </p:spPr>
        <p:txBody>
          <a:bodyPr wrap="square" rtlCol="0">
            <a:spAutoFit/>
          </a:bodyPr>
          <a:lstStyle/>
          <a:p>
            <a:pPr marL="457200" indent="-457200">
              <a:buFont typeface="Arial" panose="020B0604020202020204" pitchFamily="34" charset="0"/>
              <a:buChar char="•"/>
            </a:pPr>
            <a:r>
              <a:rPr lang="fr-FR" altLang="en-US" sz="2800" dirty="0">
                <a:solidFill>
                  <a:schemeClr val="bg1"/>
                </a:solidFill>
              </a:rPr>
              <a:t>Puis des interfaces spécifiques ont instauré une communication entre les différents modules.</a:t>
            </a:r>
          </a:p>
          <a:p>
            <a:pPr marL="457200" indent="-457200">
              <a:buFont typeface="Arial" panose="020B0604020202020204" pitchFamily="34" charset="0"/>
              <a:buChar char="•"/>
            </a:pPr>
            <a:r>
              <a:rPr lang="fr-FR" altLang="en-US" sz="2800" dirty="0">
                <a:solidFill>
                  <a:schemeClr val="bg1"/>
                </a:solidFill>
              </a:rPr>
              <a:t>L’utilisateur prend l’initiative de mettre à jour les bases des autres modules par un transfert ponctuel des données.</a:t>
            </a:r>
          </a:p>
          <a:p>
            <a:pPr marL="342900" indent="-342900">
              <a:buFont typeface="Arial" panose="020B0604020202020204" pitchFamily="34" charset="0"/>
              <a:buChar char="•"/>
            </a:pPr>
            <a:r>
              <a:rPr lang="fr-FR" altLang="en-US" sz="2400" i="1" dirty="0">
                <a:solidFill>
                  <a:schemeClr val="bg1"/>
                </a:solidFill>
              </a:rPr>
              <a:t>Exemple : mise à jour des écritures comptables à partir du module commercial.</a:t>
            </a:r>
          </a:p>
          <a:p>
            <a:endParaRPr lang="fr-FR" altLang="en-US" sz="2400" i="1" dirty="0">
              <a:solidFill>
                <a:schemeClr val="bg1"/>
              </a:solidFill>
            </a:endParaRPr>
          </a:p>
        </p:txBody>
      </p:sp>
    </p:spTree>
    <p:extLst>
      <p:ext uri="{BB962C8B-B14F-4D97-AF65-F5344CB8AC3E}">
        <p14:creationId xmlns:p14="http://schemas.microsoft.com/office/powerpoint/2010/main" val="24106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20B6C-BDA1-1408-2D1C-3D861DBCD151}"/>
              </a:ext>
            </a:extLst>
          </p:cNvPr>
          <p:cNvSpPr>
            <a:spLocks noGrp="1"/>
          </p:cNvSpPr>
          <p:nvPr>
            <p:ph type="title"/>
          </p:nvPr>
        </p:nvSpPr>
        <p:spPr>
          <a:xfrm>
            <a:off x="1016794" y="441333"/>
            <a:ext cx="7255417" cy="610863"/>
          </a:xfrm>
        </p:spPr>
        <p:txBody>
          <a:bodyPr>
            <a:normAutofit fontScale="90000"/>
          </a:bodyPr>
          <a:lstStyle/>
          <a:p>
            <a:r>
              <a:rPr lang="fr-FR" dirty="0"/>
              <a:t>3 - L’intégration dans un PGI</a:t>
            </a:r>
          </a:p>
        </p:txBody>
      </p:sp>
      <p:sp>
        <p:nvSpPr>
          <p:cNvPr id="13" name="Espace réservé de la date 12">
            <a:extLst>
              <a:ext uri="{FF2B5EF4-FFF2-40B4-BE49-F238E27FC236}">
                <a16:creationId xmlns:a16="http://schemas.microsoft.com/office/drawing/2014/main" id="{1BF3EFEF-6998-AF5C-53EB-EA319FF010B1}"/>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B0CCC4E0-D22C-8148-9EA3-2C260B491587}"/>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FCF05543-2728-38B1-34E6-63281392B099}"/>
              </a:ext>
            </a:extLst>
          </p:cNvPr>
          <p:cNvSpPr>
            <a:spLocks noGrp="1"/>
          </p:cNvSpPr>
          <p:nvPr>
            <p:ph type="sldNum" sz="quarter" idx="23"/>
          </p:nvPr>
        </p:nvSpPr>
        <p:spPr/>
        <p:txBody>
          <a:bodyPr/>
          <a:lstStyle/>
          <a:p>
            <a:pPr rtl="0"/>
            <a:fld id="{294A09A9-5501-47C1-A89A-A340965A2BE2}" type="slidenum">
              <a:rPr lang="en-GB" noProof="0" smtClean="0"/>
              <a:pPr rtl="0"/>
              <a:t>15</a:t>
            </a:fld>
            <a:endParaRPr lang="en-GB" noProof="0" dirty="0"/>
          </a:p>
        </p:txBody>
      </p:sp>
      <p:sp>
        <p:nvSpPr>
          <p:cNvPr id="4" name="Text Box 3">
            <a:extLst>
              <a:ext uri="{FF2B5EF4-FFF2-40B4-BE49-F238E27FC236}">
                <a16:creationId xmlns:a16="http://schemas.microsoft.com/office/drawing/2014/main" id="{BC98B803-0AFD-52FE-FF1B-DC5D8FE01870}"/>
              </a:ext>
            </a:extLst>
          </p:cNvPr>
          <p:cNvSpPr txBox="1">
            <a:spLocks noChangeArrowheads="1"/>
          </p:cNvSpPr>
          <p:nvPr/>
        </p:nvSpPr>
        <p:spPr bwMode="auto">
          <a:xfrm>
            <a:off x="4419600" y="1524000"/>
            <a:ext cx="1752600" cy="49530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endParaRPr lang="fr-FR" altLang="en-US" sz="1600">
              <a:solidFill>
                <a:schemeClr val="bg2"/>
              </a:solidFill>
              <a:latin typeface="Arial" panose="020B0604020202020204" pitchFamily="34" charset="0"/>
            </a:endParaRP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M</a:t>
            </a:r>
          </a:p>
          <a:p>
            <a:pPr algn="ctr" eaLnBrk="0" hangingPunct="0"/>
            <a:r>
              <a:rPr lang="fr-FR" altLang="en-US" sz="2400">
                <a:solidFill>
                  <a:srgbClr val="001320"/>
                </a:solidFill>
                <a:latin typeface="Arial" panose="020B0604020202020204" pitchFamily="34" charset="0"/>
              </a:rPr>
              <a:t>M</a:t>
            </a:r>
          </a:p>
          <a:p>
            <a:pPr algn="ctr" eaLnBrk="0" hangingPunct="0"/>
            <a:r>
              <a:rPr lang="fr-FR" altLang="en-US" sz="2400">
                <a:solidFill>
                  <a:srgbClr val="001320"/>
                </a:solidFill>
                <a:latin typeface="Arial" panose="020B0604020202020204" pitchFamily="34" charset="0"/>
              </a:rPr>
              <a:t>E</a:t>
            </a:r>
          </a:p>
          <a:p>
            <a:pPr algn="ctr" eaLnBrk="0" hangingPunct="0"/>
            <a:r>
              <a:rPr lang="fr-FR" altLang="en-US" sz="2400">
                <a:solidFill>
                  <a:srgbClr val="001320"/>
                </a:solidFill>
                <a:latin typeface="Arial" panose="020B0604020202020204" pitchFamily="34" charset="0"/>
              </a:rPr>
              <a:t>R</a:t>
            </a: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I</a:t>
            </a:r>
          </a:p>
          <a:p>
            <a:pPr algn="ctr" eaLnBrk="0" hangingPunct="0"/>
            <a:r>
              <a:rPr lang="fr-FR" altLang="en-US" sz="2400">
                <a:solidFill>
                  <a:srgbClr val="001320"/>
                </a:solidFill>
                <a:latin typeface="Arial" panose="020B0604020202020204" pitchFamily="34" charset="0"/>
              </a:rPr>
              <a:t>A</a:t>
            </a:r>
          </a:p>
          <a:p>
            <a:pPr algn="ctr" eaLnBrk="0" hangingPunct="0"/>
            <a:r>
              <a:rPr lang="fr-FR" altLang="en-US" sz="2400">
                <a:solidFill>
                  <a:srgbClr val="001320"/>
                </a:solidFill>
                <a:latin typeface="Arial" panose="020B0604020202020204" pitchFamily="34" charset="0"/>
              </a:rPr>
              <a:t>L</a:t>
            </a:r>
          </a:p>
        </p:txBody>
      </p:sp>
      <p:sp>
        <p:nvSpPr>
          <p:cNvPr id="5" name="Text Box 4">
            <a:extLst>
              <a:ext uri="{FF2B5EF4-FFF2-40B4-BE49-F238E27FC236}">
                <a16:creationId xmlns:a16="http://schemas.microsoft.com/office/drawing/2014/main" id="{4EC08158-452C-D52F-D810-2F384230CB92}"/>
              </a:ext>
            </a:extLst>
          </p:cNvPr>
          <p:cNvSpPr txBox="1">
            <a:spLocks noChangeArrowheads="1"/>
          </p:cNvSpPr>
          <p:nvPr/>
        </p:nvSpPr>
        <p:spPr bwMode="auto">
          <a:xfrm>
            <a:off x="6781800" y="1524000"/>
            <a:ext cx="1752600" cy="49530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r>
              <a:rPr lang="fr-FR" altLang="en-US" sz="2400">
                <a:solidFill>
                  <a:srgbClr val="001320"/>
                </a:solidFill>
                <a:latin typeface="Arial" panose="020B0604020202020204" pitchFamily="34" charset="0"/>
              </a:rPr>
              <a:t>F      C</a:t>
            </a:r>
          </a:p>
          <a:p>
            <a:pPr algn="ctr" eaLnBrk="0" hangingPunct="0"/>
            <a:r>
              <a:rPr lang="fr-FR" altLang="en-US" sz="2400">
                <a:solidFill>
                  <a:srgbClr val="001320"/>
                </a:solidFill>
                <a:latin typeface="Arial" panose="020B0604020202020204" pitchFamily="34" charset="0"/>
              </a:rPr>
              <a:t>I       O</a:t>
            </a:r>
          </a:p>
          <a:p>
            <a:pPr algn="ctr" eaLnBrk="0" hangingPunct="0"/>
            <a:r>
              <a:rPr lang="fr-FR" altLang="en-US" sz="2400">
                <a:solidFill>
                  <a:srgbClr val="001320"/>
                </a:solidFill>
                <a:latin typeface="Arial" panose="020B0604020202020204" pitchFamily="34" charset="0"/>
              </a:rPr>
              <a:t>N      M</a:t>
            </a:r>
          </a:p>
          <a:p>
            <a:pPr algn="ctr" eaLnBrk="0" hangingPunct="0"/>
            <a:r>
              <a:rPr lang="fr-FR" altLang="en-US" sz="2400">
                <a:solidFill>
                  <a:srgbClr val="001320"/>
                </a:solidFill>
                <a:latin typeface="Arial" panose="020B0604020202020204" pitchFamily="34" charset="0"/>
              </a:rPr>
              <a:t>A       P</a:t>
            </a:r>
          </a:p>
          <a:p>
            <a:pPr algn="ctr" eaLnBrk="0" hangingPunct="0"/>
            <a:r>
              <a:rPr lang="fr-FR" altLang="en-US" sz="2400">
                <a:solidFill>
                  <a:srgbClr val="001320"/>
                </a:solidFill>
                <a:latin typeface="Arial" panose="020B0604020202020204" pitchFamily="34" charset="0"/>
              </a:rPr>
              <a:t>N      T</a:t>
            </a:r>
          </a:p>
          <a:p>
            <a:pPr algn="ctr" eaLnBrk="0" hangingPunct="0"/>
            <a:r>
              <a:rPr lang="fr-FR" altLang="en-US" sz="2400">
                <a:solidFill>
                  <a:srgbClr val="001320"/>
                </a:solidFill>
                <a:latin typeface="Arial" panose="020B0604020202020204" pitchFamily="34" charset="0"/>
              </a:rPr>
              <a:t>C      A</a:t>
            </a:r>
          </a:p>
          <a:p>
            <a:pPr algn="ctr" eaLnBrk="0" hangingPunct="0"/>
            <a:r>
              <a:rPr lang="fr-FR" altLang="en-US" sz="2400">
                <a:solidFill>
                  <a:srgbClr val="001320"/>
                </a:solidFill>
                <a:latin typeface="Arial" panose="020B0604020202020204" pitchFamily="34" charset="0"/>
              </a:rPr>
              <a:t>E      B</a:t>
            </a:r>
          </a:p>
          <a:p>
            <a:pPr algn="ctr" eaLnBrk="0" hangingPunct="0"/>
            <a:r>
              <a:rPr lang="fr-FR" altLang="en-US" sz="2400">
                <a:solidFill>
                  <a:srgbClr val="001320"/>
                </a:solidFill>
                <a:latin typeface="Arial" panose="020B0604020202020204" pitchFamily="34" charset="0"/>
              </a:rPr>
              <a:t>S       I</a:t>
            </a:r>
          </a:p>
          <a:p>
            <a:pPr algn="ctr" eaLnBrk="0" hangingPunct="0"/>
            <a:r>
              <a:rPr lang="fr-FR" altLang="en-US" sz="2400">
                <a:solidFill>
                  <a:srgbClr val="001320"/>
                </a:solidFill>
                <a:latin typeface="Arial" panose="020B0604020202020204" pitchFamily="34" charset="0"/>
              </a:rPr>
              <a:t>         L</a:t>
            </a:r>
          </a:p>
          <a:p>
            <a:pPr algn="ctr" eaLnBrk="0" hangingPunct="0"/>
            <a:r>
              <a:rPr lang="fr-FR" altLang="en-US" sz="2400">
                <a:solidFill>
                  <a:srgbClr val="001320"/>
                </a:solidFill>
                <a:latin typeface="Arial" panose="020B0604020202020204" pitchFamily="34" charset="0"/>
              </a:rPr>
              <a:t>         I </a:t>
            </a:r>
          </a:p>
          <a:p>
            <a:pPr algn="ctr" eaLnBrk="0" hangingPunct="0"/>
            <a:r>
              <a:rPr lang="fr-FR" altLang="en-US" sz="2400">
                <a:solidFill>
                  <a:srgbClr val="001320"/>
                </a:solidFill>
                <a:latin typeface="Arial" panose="020B0604020202020204" pitchFamily="34" charset="0"/>
              </a:rPr>
              <a:t>         T</a:t>
            </a:r>
          </a:p>
          <a:p>
            <a:pPr algn="ctr" eaLnBrk="0" hangingPunct="0"/>
            <a:r>
              <a:rPr lang="fr-FR" altLang="en-US" sz="2400">
                <a:solidFill>
                  <a:srgbClr val="001320"/>
                </a:solidFill>
                <a:latin typeface="Arial" panose="020B0604020202020204" pitchFamily="34" charset="0"/>
              </a:rPr>
              <a:t>         E</a:t>
            </a:r>
          </a:p>
          <a:p>
            <a:pPr algn="ctr" eaLnBrk="0" hangingPunct="0"/>
            <a:endParaRPr lang="fr-FR" altLang="en-US" sz="2400">
              <a:solidFill>
                <a:srgbClr val="001320"/>
              </a:solidFill>
              <a:latin typeface="Arial" panose="020B0604020202020204" pitchFamily="34" charset="0"/>
            </a:endParaRPr>
          </a:p>
        </p:txBody>
      </p:sp>
      <p:sp>
        <p:nvSpPr>
          <p:cNvPr id="6" name="AutoShape 5">
            <a:extLst>
              <a:ext uri="{FF2B5EF4-FFF2-40B4-BE49-F238E27FC236}">
                <a16:creationId xmlns:a16="http://schemas.microsoft.com/office/drawing/2014/main" id="{6AC5F176-B350-2B1C-022D-616237053730}"/>
              </a:ext>
            </a:extLst>
          </p:cNvPr>
          <p:cNvSpPr>
            <a:spLocks noChangeArrowheads="1"/>
          </p:cNvSpPr>
          <p:nvPr/>
        </p:nvSpPr>
        <p:spPr bwMode="auto">
          <a:xfrm>
            <a:off x="533400" y="1330325"/>
            <a:ext cx="966788" cy="5527675"/>
          </a:xfrm>
          <a:prstGeom prst="downArrow">
            <a:avLst>
              <a:gd name="adj1" fmla="val 50000"/>
              <a:gd name="adj2" fmla="val 142939"/>
            </a:avLst>
          </a:prstGeom>
          <a:solidFill>
            <a:schemeClr val="tx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eaLnBrk="0" hangingPunct="0">
              <a:spcBef>
                <a:spcPct val="50000"/>
              </a:spcBef>
            </a:pPr>
            <a:r>
              <a:rPr lang="fr-FR" altLang="en-US" sz="2400" b="1" dirty="0">
                <a:solidFill>
                  <a:schemeClr val="bg2"/>
                </a:solidFill>
                <a:latin typeface="Arial" panose="020B0604020202020204" pitchFamily="34" charset="0"/>
              </a:rPr>
              <a:t>F</a:t>
            </a:r>
          </a:p>
          <a:p>
            <a:pPr algn="ctr" eaLnBrk="0" hangingPunct="0">
              <a:spcBef>
                <a:spcPct val="50000"/>
              </a:spcBef>
            </a:pPr>
            <a:r>
              <a:rPr lang="fr-FR" altLang="en-US" sz="2400" b="1" dirty="0">
                <a:solidFill>
                  <a:schemeClr val="bg2"/>
                </a:solidFill>
                <a:latin typeface="Arial" panose="020B0604020202020204" pitchFamily="34" charset="0"/>
              </a:rPr>
              <a:t>O</a:t>
            </a:r>
          </a:p>
          <a:p>
            <a:pPr algn="ctr" eaLnBrk="0" hangingPunct="0">
              <a:spcBef>
                <a:spcPct val="50000"/>
              </a:spcBef>
            </a:pPr>
            <a:r>
              <a:rPr lang="fr-FR" altLang="en-US" sz="2400" b="1" dirty="0">
                <a:solidFill>
                  <a:schemeClr val="bg2"/>
                </a:solidFill>
                <a:latin typeface="Arial" panose="020B0604020202020204" pitchFamily="34" charset="0"/>
              </a:rPr>
              <a:t>N</a:t>
            </a:r>
          </a:p>
          <a:p>
            <a:pPr algn="ctr" eaLnBrk="0" hangingPunct="0">
              <a:spcBef>
                <a:spcPct val="50000"/>
              </a:spcBef>
            </a:pPr>
            <a:r>
              <a:rPr lang="fr-FR" altLang="en-US" sz="2400" b="1" dirty="0">
                <a:solidFill>
                  <a:schemeClr val="bg2"/>
                </a:solidFill>
                <a:latin typeface="Arial" panose="020B0604020202020204" pitchFamily="34" charset="0"/>
              </a:rPr>
              <a:t>C</a:t>
            </a:r>
          </a:p>
          <a:p>
            <a:pPr algn="ctr" eaLnBrk="0" hangingPunct="0">
              <a:spcBef>
                <a:spcPct val="50000"/>
              </a:spcBef>
            </a:pPr>
            <a:r>
              <a:rPr lang="fr-FR" altLang="en-US" sz="2400" b="1" dirty="0">
                <a:solidFill>
                  <a:schemeClr val="bg2"/>
                </a:solidFill>
                <a:latin typeface="Arial" panose="020B0604020202020204" pitchFamily="34" charset="0"/>
              </a:rPr>
              <a:t>T</a:t>
            </a:r>
          </a:p>
          <a:p>
            <a:pPr algn="ctr" eaLnBrk="0" hangingPunct="0">
              <a:spcBef>
                <a:spcPct val="50000"/>
              </a:spcBef>
            </a:pPr>
            <a:r>
              <a:rPr lang="fr-FR" altLang="en-US" sz="2400" b="1" dirty="0">
                <a:solidFill>
                  <a:schemeClr val="bg2"/>
                </a:solidFill>
                <a:latin typeface="Arial" panose="020B0604020202020204" pitchFamily="34" charset="0"/>
              </a:rPr>
              <a:t>I</a:t>
            </a:r>
          </a:p>
          <a:p>
            <a:pPr algn="ctr" eaLnBrk="0" hangingPunct="0">
              <a:spcBef>
                <a:spcPct val="50000"/>
              </a:spcBef>
            </a:pPr>
            <a:r>
              <a:rPr lang="fr-FR" altLang="en-US" sz="2400" b="1" dirty="0">
                <a:solidFill>
                  <a:schemeClr val="bg2"/>
                </a:solidFill>
                <a:latin typeface="Arial" panose="020B0604020202020204" pitchFamily="34" charset="0"/>
              </a:rPr>
              <a:t>O</a:t>
            </a:r>
          </a:p>
          <a:p>
            <a:pPr algn="ctr" eaLnBrk="0" hangingPunct="0">
              <a:spcBef>
                <a:spcPct val="50000"/>
              </a:spcBef>
            </a:pPr>
            <a:r>
              <a:rPr lang="fr-FR" altLang="en-US" sz="2400" b="1" dirty="0">
                <a:solidFill>
                  <a:schemeClr val="bg2"/>
                </a:solidFill>
                <a:latin typeface="Arial" panose="020B0604020202020204" pitchFamily="34" charset="0"/>
              </a:rPr>
              <a:t>N</a:t>
            </a:r>
          </a:p>
          <a:p>
            <a:pPr algn="ctr" eaLnBrk="0" hangingPunct="0">
              <a:spcBef>
                <a:spcPct val="50000"/>
              </a:spcBef>
            </a:pPr>
            <a:r>
              <a:rPr lang="fr-FR" altLang="en-US" sz="2400" b="1" dirty="0">
                <a:solidFill>
                  <a:schemeClr val="bg2"/>
                </a:solidFill>
                <a:latin typeface="Arial" panose="020B0604020202020204" pitchFamily="34" charset="0"/>
              </a:rPr>
              <a:t>S</a:t>
            </a:r>
            <a:endParaRPr lang="fr-FR" altLang="en-US" sz="2400" dirty="0">
              <a:solidFill>
                <a:schemeClr val="bg2"/>
              </a:solidFill>
              <a:latin typeface="Times New Roman" panose="02020603050405020304" pitchFamily="18" charset="0"/>
            </a:endParaRPr>
          </a:p>
        </p:txBody>
      </p:sp>
      <p:sp>
        <p:nvSpPr>
          <p:cNvPr id="7" name="Text Box 6">
            <a:extLst>
              <a:ext uri="{FF2B5EF4-FFF2-40B4-BE49-F238E27FC236}">
                <a16:creationId xmlns:a16="http://schemas.microsoft.com/office/drawing/2014/main" id="{04061FC4-F4B2-1726-388D-33791359E207}"/>
              </a:ext>
            </a:extLst>
          </p:cNvPr>
          <p:cNvSpPr txBox="1">
            <a:spLocks noChangeArrowheads="1"/>
          </p:cNvSpPr>
          <p:nvPr/>
        </p:nvSpPr>
        <p:spPr bwMode="auto">
          <a:xfrm>
            <a:off x="2057400" y="1524000"/>
            <a:ext cx="1752600" cy="4953000"/>
          </a:xfrm>
          <a:prstGeom prst="rect">
            <a:avLst/>
          </a:prstGeom>
          <a:solidFill>
            <a:srgbClr val="66FF66"/>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pPr algn="ctr" eaLnBrk="0" hangingPunct="0"/>
            <a:endParaRPr lang="fr-FR" altLang="en-US" sz="1600">
              <a:solidFill>
                <a:schemeClr val="bg2"/>
              </a:solidFill>
              <a:latin typeface="Arial" panose="020B0604020202020204" pitchFamily="34" charset="0"/>
            </a:endParaRPr>
          </a:p>
          <a:p>
            <a:pPr algn="ctr" eaLnBrk="0" hangingPunct="0"/>
            <a:r>
              <a:rPr lang="fr-FR" altLang="en-US" sz="2400">
                <a:solidFill>
                  <a:srgbClr val="001320"/>
                </a:solidFill>
                <a:latin typeface="Arial" panose="020B0604020202020204" pitchFamily="34" charset="0"/>
              </a:rPr>
              <a:t>P</a:t>
            </a:r>
          </a:p>
          <a:p>
            <a:pPr algn="ctr" eaLnBrk="0" hangingPunct="0"/>
            <a:r>
              <a:rPr lang="fr-FR" altLang="en-US" sz="2400">
                <a:solidFill>
                  <a:srgbClr val="001320"/>
                </a:solidFill>
                <a:latin typeface="Arial" panose="020B0604020202020204" pitchFamily="34" charset="0"/>
              </a:rPr>
              <a:t>R</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D</a:t>
            </a:r>
          </a:p>
          <a:p>
            <a:pPr algn="ctr" eaLnBrk="0" hangingPunct="0"/>
            <a:r>
              <a:rPr lang="fr-FR" altLang="en-US" sz="2400">
                <a:solidFill>
                  <a:srgbClr val="001320"/>
                </a:solidFill>
                <a:latin typeface="Arial" panose="020B0604020202020204" pitchFamily="34" charset="0"/>
              </a:rPr>
              <a:t>U</a:t>
            </a:r>
          </a:p>
          <a:p>
            <a:pPr algn="ctr" eaLnBrk="0" hangingPunct="0"/>
            <a:r>
              <a:rPr lang="fr-FR" altLang="en-US" sz="2400">
                <a:solidFill>
                  <a:srgbClr val="001320"/>
                </a:solidFill>
                <a:latin typeface="Arial" panose="020B0604020202020204" pitchFamily="34" charset="0"/>
              </a:rPr>
              <a:t>C</a:t>
            </a:r>
          </a:p>
          <a:p>
            <a:pPr algn="ctr" eaLnBrk="0" hangingPunct="0"/>
            <a:r>
              <a:rPr lang="fr-FR" altLang="en-US" sz="2400">
                <a:solidFill>
                  <a:srgbClr val="001320"/>
                </a:solidFill>
                <a:latin typeface="Arial" panose="020B0604020202020204" pitchFamily="34" charset="0"/>
              </a:rPr>
              <a:t>T</a:t>
            </a:r>
          </a:p>
          <a:p>
            <a:pPr algn="ctr" eaLnBrk="0" hangingPunct="0"/>
            <a:r>
              <a:rPr lang="fr-FR" altLang="en-US" sz="2400">
                <a:solidFill>
                  <a:srgbClr val="001320"/>
                </a:solidFill>
                <a:latin typeface="Arial" panose="020B0604020202020204" pitchFamily="34" charset="0"/>
              </a:rPr>
              <a:t>I</a:t>
            </a:r>
          </a:p>
          <a:p>
            <a:pPr algn="ctr" eaLnBrk="0" hangingPunct="0"/>
            <a:r>
              <a:rPr lang="fr-FR" altLang="en-US" sz="2400">
                <a:solidFill>
                  <a:srgbClr val="001320"/>
                </a:solidFill>
                <a:latin typeface="Arial" panose="020B0604020202020204" pitchFamily="34" charset="0"/>
              </a:rPr>
              <a:t>O</a:t>
            </a:r>
          </a:p>
          <a:p>
            <a:pPr algn="ctr" eaLnBrk="0" hangingPunct="0"/>
            <a:r>
              <a:rPr lang="fr-FR" altLang="en-US" sz="2400">
                <a:solidFill>
                  <a:srgbClr val="001320"/>
                </a:solidFill>
                <a:latin typeface="Arial" panose="020B0604020202020204" pitchFamily="34" charset="0"/>
              </a:rPr>
              <a:t>N</a:t>
            </a:r>
          </a:p>
        </p:txBody>
      </p:sp>
      <p:sp>
        <p:nvSpPr>
          <p:cNvPr id="8" name="AutoShape 7">
            <a:extLst>
              <a:ext uri="{FF2B5EF4-FFF2-40B4-BE49-F238E27FC236}">
                <a16:creationId xmlns:a16="http://schemas.microsoft.com/office/drawing/2014/main" id="{FE7A0B07-7A1F-8493-047A-133C39677EE4}"/>
              </a:ext>
            </a:extLst>
          </p:cNvPr>
          <p:cNvSpPr>
            <a:spLocks noChangeArrowheads="1"/>
          </p:cNvSpPr>
          <p:nvPr/>
        </p:nvSpPr>
        <p:spPr bwMode="auto">
          <a:xfrm>
            <a:off x="1752600" y="3200400"/>
            <a:ext cx="7391400" cy="1077913"/>
          </a:xfrm>
          <a:prstGeom prst="rightArrow">
            <a:avLst>
              <a:gd name="adj1" fmla="val 50000"/>
              <a:gd name="adj2" fmla="val 171428"/>
            </a:avLst>
          </a:prstGeom>
          <a:solidFill>
            <a:schemeClr val="tx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eaLnBrk="0" hangingPunct="0">
              <a:spcBef>
                <a:spcPct val="50000"/>
              </a:spcBef>
            </a:pPr>
            <a:r>
              <a:rPr lang="fr-FR" altLang="en-US" sz="3200" b="1">
                <a:solidFill>
                  <a:schemeClr val="bg2"/>
                </a:solidFill>
                <a:latin typeface="Arial" panose="020B0604020202020204" pitchFamily="34" charset="0"/>
              </a:rPr>
              <a:t>PROCESSUS</a:t>
            </a:r>
            <a:endParaRPr lang="fr-FR" altLang="en-US" sz="3200" b="1">
              <a:latin typeface="Arial" panose="020B0604020202020204" pitchFamily="34" charset="0"/>
            </a:endParaRPr>
          </a:p>
        </p:txBody>
      </p:sp>
    </p:spTree>
    <p:extLst>
      <p:ext uri="{BB962C8B-B14F-4D97-AF65-F5344CB8AC3E}">
        <p14:creationId xmlns:p14="http://schemas.microsoft.com/office/powerpoint/2010/main" val="36523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1"/>
                                          </p:val>
                                        </p:tav>
                                        <p:tav tm="100000">
                                          <p:val>
                                            <p:strVal val="#ppt_x"/>
                                          </p:val>
                                        </p:tav>
                                      </p:tavLst>
                                    </p:anim>
                                    <p:anim calcmode="lin" valueType="num">
                                      <p:cBhvr>
                                        <p:cTn id="9"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20B6C-BDA1-1408-2D1C-3D861DBCD151}"/>
              </a:ext>
            </a:extLst>
          </p:cNvPr>
          <p:cNvSpPr>
            <a:spLocks noGrp="1"/>
          </p:cNvSpPr>
          <p:nvPr>
            <p:ph type="title"/>
          </p:nvPr>
        </p:nvSpPr>
        <p:spPr>
          <a:xfrm>
            <a:off x="964023" y="879063"/>
            <a:ext cx="7255417" cy="610863"/>
          </a:xfrm>
        </p:spPr>
        <p:txBody>
          <a:bodyPr>
            <a:normAutofit fontScale="90000"/>
          </a:bodyPr>
          <a:lstStyle/>
          <a:p>
            <a:r>
              <a:rPr lang="fr-FR" dirty="0"/>
              <a:t>3 - L’intégration dans un PGI</a:t>
            </a:r>
          </a:p>
        </p:txBody>
      </p:sp>
      <p:sp>
        <p:nvSpPr>
          <p:cNvPr id="13" name="Espace réservé de la date 12">
            <a:extLst>
              <a:ext uri="{FF2B5EF4-FFF2-40B4-BE49-F238E27FC236}">
                <a16:creationId xmlns:a16="http://schemas.microsoft.com/office/drawing/2014/main" id="{1BF3EFEF-6998-AF5C-53EB-EA319FF010B1}"/>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B0CCC4E0-D22C-8148-9EA3-2C260B491587}"/>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FCF05543-2728-38B1-34E6-63281392B099}"/>
              </a:ext>
            </a:extLst>
          </p:cNvPr>
          <p:cNvSpPr>
            <a:spLocks noGrp="1"/>
          </p:cNvSpPr>
          <p:nvPr>
            <p:ph type="sldNum" sz="quarter" idx="23"/>
          </p:nvPr>
        </p:nvSpPr>
        <p:spPr/>
        <p:txBody>
          <a:bodyPr/>
          <a:lstStyle/>
          <a:p>
            <a:pPr rtl="0"/>
            <a:fld id="{294A09A9-5501-47C1-A89A-A340965A2BE2}" type="slidenum">
              <a:rPr lang="en-GB" noProof="0" smtClean="0"/>
              <a:pPr rtl="0"/>
              <a:t>16</a:t>
            </a:fld>
            <a:endParaRPr lang="en-GB" noProof="0" dirty="0"/>
          </a:p>
        </p:txBody>
      </p:sp>
      <p:sp>
        <p:nvSpPr>
          <p:cNvPr id="3" name="ZoneTexte 2">
            <a:extLst>
              <a:ext uri="{FF2B5EF4-FFF2-40B4-BE49-F238E27FC236}">
                <a16:creationId xmlns:a16="http://schemas.microsoft.com/office/drawing/2014/main" id="{B38FDB08-D5A9-C0D5-9F7F-8F27EE0E3569}"/>
              </a:ext>
            </a:extLst>
          </p:cNvPr>
          <p:cNvSpPr txBox="1"/>
          <p:nvPr/>
        </p:nvSpPr>
        <p:spPr>
          <a:xfrm>
            <a:off x="1097280" y="2296160"/>
            <a:ext cx="9591040" cy="3539430"/>
          </a:xfrm>
          <a:prstGeom prst="rect">
            <a:avLst/>
          </a:prstGeom>
          <a:noFill/>
        </p:spPr>
        <p:txBody>
          <a:bodyPr wrap="square" rtlCol="0">
            <a:spAutoFit/>
          </a:bodyPr>
          <a:lstStyle/>
          <a:p>
            <a:pPr marL="457200" indent="-457200">
              <a:buFont typeface="Arial" panose="020B0604020202020204" pitchFamily="34" charset="0"/>
              <a:buChar char="•"/>
            </a:pPr>
            <a:r>
              <a:rPr lang="fr-FR" altLang="en-US" sz="3200" dirty="0">
                <a:solidFill>
                  <a:schemeClr val="bg1"/>
                </a:solidFill>
              </a:rPr>
              <a:t>Une donnée est saisie, une seule fois, au moment de l’événement qui la génère.</a:t>
            </a:r>
          </a:p>
          <a:p>
            <a:pPr marL="457200" indent="-457200">
              <a:buFont typeface="Arial" panose="020B0604020202020204" pitchFamily="34" charset="0"/>
              <a:buChar char="•"/>
            </a:pPr>
            <a:r>
              <a:rPr lang="fr-FR" altLang="en-US" sz="3200" dirty="0">
                <a:solidFill>
                  <a:schemeClr val="bg1"/>
                </a:solidFill>
              </a:rPr>
              <a:t>Elle est disponible en temps réel pour l’ensemble des utilisateurs (autorisés) de la base unique, commune à tous les modules.</a:t>
            </a:r>
          </a:p>
          <a:p>
            <a:pPr marL="457200" indent="-457200">
              <a:buFont typeface="Arial" panose="020B0604020202020204" pitchFamily="34" charset="0"/>
              <a:buChar char="•"/>
            </a:pPr>
            <a:r>
              <a:rPr lang="fr-FR" altLang="en-US" sz="3200" dirty="0">
                <a:solidFill>
                  <a:schemeClr val="bg1"/>
                </a:solidFill>
              </a:rPr>
              <a:t>La base de données relationnelle permet d’éviter les redondances.</a:t>
            </a:r>
          </a:p>
        </p:txBody>
      </p:sp>
    </p:spTree>
    <p:extLst>
      <p:ext uri="{BB962C8B-B14F-4D97-AF65-F5344CB8AC3E}">
        <p14:creationId xmlns:p14="http://schemas.microsoft.com/office/powerpoint/2010/main" val="418977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20B6C-BDA1-1408-2D1C-3D861DBCD151}"/>
              </a:ext>
            </a:extLst>
          </p:cNvPr>
          <p:cNvSpPr>
            <a:spLocks noGrp="1"/>
          </p:cNvSpPr>
          <p:nvPr>
            <p:ph type="title"/>
          </p:nvPr>
        </p:nvSpPr>
        <p:spPr>
          <a:xfrm>
            <a:off x="971550" y="848583"/>
            <a:ext cx="7255417" cy="610863"/>
          </a:xfrm>
        </p:spPr>
        <p:txBody>
          <a:bodyPr>
            <a:normAutofit/>
          </a:bodyPr>
          <a:lstStyle/>
          <a:p>
            <a:r>
              <a:rPr lang="fr-FR" altLang="en-US" dirty="0">
                <a:solidFill>
                  <a:srgbClr val="FFCC66"/>
                </a:solidFill>
              </a:rPr>
              <a:t>Outil d’aide à la décision</a:t>
            </a:r>
            <a:endParaRPr lang="fr-FR" dirty="0"/>
          </a:p>
        </p:txBody>
      </p:sp>
      <p:sp>
        <p:nvSpPr>
          <p:cNvPr id="13" name="Espace réservé de la date 12">
            <a:extLst>
              <a:ext uri="{FF2B5EF4-FFF2-40B4-BE49-F238E27FC236}">
                <a16:creationId xmlns:a16="http://schemas.microsoft.com/office/drawing/2014/main" id="{1BF3EFEF-6998-AF5C-53EB-EA319FF010B1}"/>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B0CCC4E0-D22C-8148-9EA3-2C260B491587}"/>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FCF05543-2728-38B1-34E6-63281392B099}"/>
              </a:ext>
            </a:extLst>
          </p:cNvPr>
          <p:cNvSpPr>
            <a:spLocks noGrp="1"/>
          </p:cNvSpPr>
          <p:nvPr>
            <p:ph type="sldNum" sz="quarter" idx="23"/>
          </p:nvPr>
        </p:nvSpPr>
        <p:spPr/>
        <p:txBody>
          <a:bodyPr/>
          <a:lstStyle/>
          <a:p>
            <a:pPr rtl="0"/>
            <a:fld id="{294A09A9-5501-47C1-A89A-A340965A2BE2}" type="slidenum">
              <a:rPr lang="en-GB" noProof="0" smtClean="0"/>
              <a:pPr rtl="0"/>
              <a:t>17</a:t>
            </a:fld>
            <a:endParaRPr lang="en-GB" noProof="0" dirty="0"/>
          </a:p>
        </p:txBody>
      </p:sp>
      <p:sp>
        <p:nvSpPr>
          <p:cNvPr id="3" name="ZoneTexte 2">
            <a:extLst>
              <a:ext uri="{FF2B5EF4-FFF2-40B4-BE49-F238E27FC236}">
                <a16:creationId xmlns:a16="http://schemas.microsoft.com/office/drawing/2014/main" id="{B38FDB08-D5A9-C0D5-9F7F-8F27EE0E3569}"/>
              </a:ext>
            </a:extLst>
          </p:cNvPr>
          <p:cNvSpPr txBox="1"/>
          <p:nvPr/>
        </p:nvSpPr>
        <p:spPr>
          <a:xfrm>
            <a:off x="1097280" y="2296160"/>
            <a:ext cx="9591040" cy="3662541"/>
          </a:xfrm>
          <a:prstGeom prst="rect">
            <a:avLst/>
          </a:prstGeom>
          <a:noFill/>
        </p:spPr>
        <p:txBody>
          <a:bodyPr wrap="square" rtlCol="0">
            <a:spAutoFit/>
          </a:bodyPr>
          <a:lstStyle/>
          <a:p>
            <a:pPr marL="285750" indent="-285750">
              <a:buFont typeface="Arial" panose="020B0604020202020204" pitchFamily="34" charset="0"/>
              <a:buChar char="•"/>
            </a:pPr>
            <a:r>
              <a:rPr lang="fr-FR" altLang="en-US" sz="2800" dirty="0">
                <a:solidFill>
                  <a:schemeClr val="bg1"/>
                </a:solidFill>
              </a:rPr>
              <a:t>Le PGI donne au contrôle de gestion les moyens de son développement :</a:t>
            </a:r>
          </a:p>
          <a:p>
            <a:pPr marL="742950" lvl="1" indent="-285750">
              <a:buFont typeface="Arial" panose="020B0604020202020204" pitchFamily="34" charset="0"/>
              <a:buChar char="•"/>
            </a:pPr>
            <a:r>
              <a:rPr lang="fr-FR" altLang="en-US" sz="2800" dirty="0">
                <a:solidFill>
                  <a:schemeClr val="bg1"/>
                </a:solidFill>
              </a:rPr>
              <a:t>Utilisation du langage de requête SQL des bases relationnelles Oracle, SQL Server, DB2</a:t>
            </a:r>
          </a:p>
          <a:p>
            <a:pPr marL="742950" lvl="1" indent="-285750">
              <a:buFont typeface="Arial" panose="020B0604020202020204" pitchFamily="34" charset="0"/>
              <a:buChar char="•"/>
            </a:pPr>
            <a:r>
              <a:rPr lang="fr-FR" altLang="en-US" sz="2800" dirty="0">
                <a:solidFill>
                  <a:schemeClr val="bg1"/>
                </a:solidFill>
              </a:rPr>
              <a:t>Utilisation de la base en client/serveur</a:t>
            </a:r>
          </a:p>
          <a:p>
            <a:pPr marL="742950" lvl="1" indent="-285750">
              <a:buFont typeface="Arial" panose="020B0604020202020204" pitchFamily="34" charset="0"/>
              <a:buChar char="•"/>
            </a:pPr>
            <a:r>
              <a:rPr lang="fr-FR" altLang="en-US" sz="2800" dirty="0">
                <a:solidFill>
                  <a:schemeClr val="bg1"/>
                </a:solidFill>
              </a:rPr>
              <a:t>Création d’états et tableaux de bord adaptés aux besoins de l’utilisateur</a:t>
            </a:r>
          </a:p>
          <a:p>
            <a:endParaRPr lang="fr-FR" altLang="en-US" dirty="0">
              <a:solidFill>
                <a:schemeClr val="bg1"/>
              </a:solidFill>
            </a:endParaRPr>
          </a:p>
          <a:p>
            <a:endParaRPr lang="fr-FR" altLang="en-US" dirty="0">
              <a:solidFill>
                <a:schemeClr val="bg1"/>
              </a:solidFill>
            </a:endParaRPr>
          </a:p>
        </p:txBody>
      </p:sp>
    </p:spTree>
    <p:extLst>
      <p:ext uri="{BB962C8B-B14F-4D97-AF65-F5344CB8AC3E}">
        <p14:creationId xmlns:p14="http://schemas.microsoft.com/office/powerpoint/2010/main" val="66344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9F238F-4E09-7658-D203-2BC3E212BD57}"/>
              </a:ext>
            </a:extLst>
          </p:cNvPr>
          <p:cNvSpPr>
            <a:spLocks noGrp="1"/>
          </p:cNvSpPr>
          <p:nvPr>
            <p:ph type="title"/>
          </p:nvPr>
        </p:nvSpPr>
        <p:spPr/>
        <p:txBody>
          <a:bodyPr>
            <a:normAutofit fontScale="90000"/>
          </a:bodyPr>
          <a:lstStyle/>
          <a:p>
            <a:r>
              <a:rPr lang="fr-FR" altLang="en-US" sz="4400" dirty="0">
                <a:solidFill>
                  <a:srgbClr val="FFCC66"/>
                </a:solidFill>
              </a:rPr>
              <a:t>Architecture informatique ouverte</a:t>
            </a:r>
            <a:endParaRPr lang="fr-FR" dirty="0"/>
          </a:p>
        </p:txBody>
      </p:sp>
      <p:sp>
        <p:nvSpPr>
          <p:cNvPr id="13" name="Espace réservé de la date 12">
            <a:extLst>
              <a:ext uri="{FF2B5EF4-FFF2-40B4-BE49-F238E27FC236}">
                <a16:creationId xmlns:a16="http://schemas.microsoft.com/office/drawing/2014/main" id="{3A8F5BCE-582E-3B76-586E-E141CA627240}"/>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DE699752-F47A-8427-DF09-062FC31CABAE}"/>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A9614CF0-58D2-88B9-C5C6-0FB951E03EA0}"/>
              </a:ext>
            </a:extLst>
          </p:cNvPr>
          <p:cNvSpPr>
            <a:spLocks noGrp="1"/>
          </p:cNvSpPr>
          <p:nvPr>
            <p:ph type="sldNum" sz="quarter" idx="23"/>
          </p:nvPr>
        </p:nvSpPr>
        <p:spPr/>
        <p:txBody>
          <a:bodyPr/>
          <a:lstStyle/>
          <a:p>
            <a:pPr rtl="0"/>
            <a:fld id="{294A09A9-5501-47C1-A89A-A340965A2BE2}" type="slidenum">
              <a:rPr lang="en-GB" noProof="0" smtClean="0"/>
              <a:pPr rtl="0"/>
              <a:t>18</a:t>
            </a:fld>
            <a:endParaRPr lang="en-GB" noProof="0" dirty="0"/>
          </a:p>
        </p:txBody>
      </p:sp>
      <p:sp>
        <p:nvSpPr>
          <p:cNvPr id="16" name="ZoneTexte 15">
            <a:extLst>
              <a:ext uri="{FF2B5EF4-FFF2-40B4-BE49-F238E27FC236}">
                <a16:creationId xmlns:a16="http://schemas.microsoft.com/office/drawing/2014/main" id="{27B4C7F8-69F1-0356-73BC-29551152F6C0}"/>
              </a:ext>
            </a:extLst>
          </p:cNvPr>
          <p:cNvSpPr txBox="1"/>
          <p:nvPr/>
        </p:nvSpPr>
        <p:spPr>
          <a:xfrm>
            <a:off x="833120" y="2357120"/>
            <a:ext cx="10342880" cy="5016758"/>
          </a:xfrm>
          <a:prstGeom prst="rect">
            <a:avLst/>
          </a:prstGeom>
          <a:noFill/>
        </p:spPr>
        <p:txBody>
          <a:bodyPr wrap="square" rtlCol="0">
            <a:spAutoFit/>
          </a:bodyPr>
          <a:lstStyle/>
          <a:p>
            <a:pPr marL="285750" indent="-285750">
              <a:buFont typeface="Arial" panose="020B0604020202020204" pitchFamily="34" charset="0"/>
              <a:buChar char="•"/>
            </a:pPr>
            <a:r>
              <a:rPr lang="fr-FR" altLang="en-US" sz="3200" dirty="0">
                <a:solidFill>
                  <a:schemeClr val="bg1"/>
                </a:solidFill>
              </a:rPr>
              <a:t>L’architecture informatique intègre des technologies diverses et avancées :</a:t>
            </a:r>
          </a:p>
          <a:p>
            <a:pPr marL="742950" lvl="1" indent="-285750">
              <a:buFont typeface="Arial" panose="020B0604020202020204" pitchFamily="34" charset="0"/>
              <a:buChar char="•"/>
            </a:pPr>
            <a:r>
              <a:rPr lang="fr-FR" altLang="en-US" sz="3200" dirty="0">
                <a:solidFill>
                  <a:schemeClr val="bg1"/>
                </a:solidFill>
              </a:rPr>
              <a:t>Utilisation d’un réseau </a:t>
            </a:r>
            <a:r>
              <a:rPr lang="fr-FR" altLang="en-US" sz="3200" dirty="0" err="1">
                <a:solidFill>
                  <a:schemeClr val="bg1"/>
                </a:solidFill>
              </a:rPr>
              <a:t>multi-sites</a:t>
            </a:r>
            <a:endParaRPr lang="fr-FR" altLang="en-US" sz="3200" dirty="0">
              <a:solidFill>
                <a:schemeClr val="bg1"/>
              </a:solidFill>
            </a:endParaRPr>
          </a:p>
          <a:p>
            <a:pPr marL="742950" lvl="1" indent="-285750">
              <a:buFont typeface="Arial" panose="020B0604020202020204" pitchFamily="34" charset="0"/>
              <a:buChar char="•"/>
            </a:pPr>
            <a:r>
              <a:rPr lang="fr-FR" altLang="en-US" sz="3200" dirty="0">
                <a:solidFill>
                  <a:schemeClr val="bg1"/>
                </a:solidFill>
              </a:rPr>
              <a:t>L’intégration est réalisée par un réseau Intranet/Extranet.</a:t>
            </a:r>
          </a:p>
          <a:p>
            <a:pPr marL="742950" lvl="1" indent="-285750">
              <a:buFont typeface="Arial" panose="020B0604020202020204" pitchFamily="34" charset="0"/>
              <a:buChar char="•"/>
            </a:pPr>
            <a:r>
              <a:rPr lang="fr-FR" altLang="en-US" sz="3200" dirty="0">
                <a:solidFill>
                  <a:schemeClr val="bg1"/>
                </a:solidFill>
              </a:rPr>
              <a:t>La consultation et la modification décentralisées de la base de données en utilisant les connexions Internet.</a:t>
            </a:r>
          </a:p>
          <a:p>
            <a:pPr marL="285750" indent="-285750">
              <a:buFont typeface="Arial" panose="020B0604020202020204" pitchFamily="34" charset="0"/>
              <a:buChar char="•"/>
            </a:pPr>
            <a:endParaRPr lang="fr-FR" altLang="en-US" sz="3200" dirty="0">
              <a:solidFill>
                <a:schemeClr val="bg1"/>
              </a:solidFill>
            </a:endParaRPr>
          </a:p>
          <a:p>
            <a:pPr marL="285750" indent="-285750">
              <a:buFont typeface="Arial" panose="020B0604020202020204" pitchFamily="34" charset="0"/>
              <a:buChar char="•"/>
            </a:pPr>
            <a:endParaRPr lang="fr-FR" altLang="en-US" sz="3200" dirty="0">
              <a:solidFill>
                <a:schemeClr val="bg1"/>
              </a:solidFill>
            </a:endParaRPr>
          </a:p>
          <a:p>
            <a:pPr marL="285750" indent="-285750">
              <a:buFont typeface="Arial" panose="020B0604020202020204" pitchFamily="34" charset="0"/>
              <a:buChar char="•"/>
            </a:pPr>
            <a:endParaRPr lang="fr-FR" sz="3200" dirty="0">
              <a:solidFill>
                <a:schemeClr val="bg1"/>
              </a:solidFill>
            </a:endParaRPr>
          </a:p>
        </p:txBody>
      </p:sp>
    </p:spTree>
    <p:extLst>
      <p:ext uri="{BB962C8B-B14F-4D97-AF65-F5344CB8AC3E}">
        <p14:creationId xmlns:p14="http://schemas.microsoft.com/office/powerpoint/2010/main" val="141688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9F238F-4E09-7658-D203-2BC3E212BD57}"/>
              </a:ext>
            </a:extLst>
          </p:cNvPr>
          <p:cNvSpPr>
            <a:spLocks noGrp="1"/>
          </p:cNvSpPr>
          <p:nvPr>
            <p:ph type="title"/>
          </p:nvPr>
        </p:nvSpPr>
        <p:spPr/>
        <p:txBody>
          <a:bodyPr>
            <a:normAutofit fontScale="90000"/>
          </a:bodyPr>
          <a:lstStyle/>
          <a:p>
            <a:r>
              <a:rPr lang="fr-FR" altLang="en-US" sz="4400" dirty="0">
                <a:solidFill>
                  <a:srgbClr val="FFCC66"/>
                </a:solidFill>
              </a:rPr>
              <a:t>Architecture informatique ouverte</a:t>
            </a:r>
            <a:endParaRPr lang="fr-FR" dirty="0"/>
          </a:p>
        </p:txBody>
      </p:sp>
      <p:sp>
        <p:nvSpPr>
          <p:cNvPr id="13" name="Espace réservé de la date 12">
            <a:extLst>
              <a:ext uri="{FF2B5EF4-FFF2-40B4-BE49-F238E27FC236}">
                <a16:creationId xmlns:a16="http://schemas.microsoft.com/office/drawing/2014/main" id="{3A8F5BCE-582E-3B76-586E-E141CA627240}"/>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DE699752-F47A-8427-DF09-062FC31CABAE}"/>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A9614CF0-58D2-88B9-C5C6-0FB951E03EA0}"/>
              </a:ext>
            </a:extLst>
          </p:cNvPr>
          <p:cNvSpPr>
            <a:spLocks noGrp="1"/>
          </p:cNvSpPr>
          <p:nvPr>
            <p:ph type="sldNum" sz="quarter" idx="23"/>
          </p:nvPr>
        </p:nvSpPr>
        <p:spPr/>
        <p:txBody>
          <a:bodyPr/>
          <a:lstStyle/>
          <a:p>
            <a:pPr rtl="0"/>
            <a:fld id="{294A09A9-5501-47C1-A89A-A340965A2BE2}" type="slidenum">
              <a:rPr lang="en-GB" noProof="0" smtClean="0"/>
              <a:pPr rtl="0"/>
              <a:t>19</a:t>
            </a:fld>
            <a:endParaRPr lang="en-GB" noProof="0" dirty="0"/>
          </a:p>
        </p:txBody>
      </p:sp>
      <p:sp>
        <p:nvSpPr>
          <p:cNvPr id="16" name="ZoneTexte 15">
            <a:extLst>
              <a:ext uri="{FF2B5EF4-FFF2-40B4-BE49-F238E27FC236}">
                <a16:creationId xmlns:a16="http://schemas.microsoft.com/office/drawing/2014/main" id="{27B4C7F8-69F1-0356-73BC-29551152F6C0}"/>
              </a:ext>
            </a:extLst>
          </p:cNvPr>
          <p:cNvSpPr txBox="1"/>
          <p:nvPr/>
        </p:nvSpPr>
        <p:spPr>
          <a:xfrm>
            <a:off x="833120" y="2357120"/>
            <a:ext cx="10342880" cy="5016758"/>
          </a:xfrm>
          <a:prstGeom prst="rect">
            <a:avLst/>
          </a:prstGeom>
          <a:noFill/>
        </p:spPr>
        <p:txBody>
          <a:bodyPr wrap="square" rtlCol="0">
            <a:spAutoFit/>
          </a:bodyPr>
          <a:lstStyle/>
          <a:p>
            <a:pPr marL="285750" indent="-285750">
              <a:buFont typeface="Arial" panose="020B0604020202020204" pitchFamily="34" charset="0"/>
              <a:buChar char="•"/>
            </a:pPr>
            <a:r>
              <a:rPr lang="fr-FR" altLang="en-US" sz="3200" dirty="0">
                <a:solidFill>
                  <a:schemeClr val="bg1"/>
                </a:solidFill>
              </a:rPr>
              <a:t>L’architecture informatique intègre des technologies diverses et avancées :</a:t>
            </a:r>
          </a:p>
          <a:p>
            <a:pPr marL="742950" lvl="1" indent="-285750">
              <a:buFont typeface="Arial" panose="020B0604020202020204" pitchFamily="34" charset="0"/>
              <a:buChar char="•"/>
            </a:pPr>
            <a:r>
              <a:rPr lang="fr-FR" altLang="en-US" sz="3200" dirty="0">
                <a:solidFill>
                  <a:schemeClr val="bg1"/>
                </a:solidFill>
              </a:rPr>
              <a:t>Utilisation d’un réseau </a:t>
            </a:r>
            <a:r>
              <a:rPr lang="fr-FR" altLang="en-US" sz="3200" dirty="0" err="1">
                <a:solidFill>
                  <a:schemeClr val="bg1"/>
                </a:solidFill>
              </a:rPr>
              <a:t>multi-sites</a:t>
            </a:r>
            <a:endParaRPr lang="fr-FR" altLang="en-US" sz="3200" dirty="0">
              <a:solidFill>
                <a:schemeClr val="bg1"/>
              </a:solidFill>
            </a:endParaRPr>
          </a:p>
          <a:p>
            <a:pPr marL="742950" lvl="1" indent="-285750">
              <a:buFont typeface="Arial" panose="020B0604020202020204" pitchFamily="34" charset="0"/>
              <a:buChar char="•"/>
            </a:pPr>
            <a:r>
              <a:rPr lang="fr-FR" altLang="en-US" sz="3200" dirty="0">
                <a:solidFill>
                  <a:schemeClr val="bg1"/>
                </a:solidFill>
              </a:rPr>
              <a:t>L’intégration est réalisée par un réseau Intranet/Extranet.</a:t>
            </a:r>
          </a:p>
          <a:p>
            <a:pPr marL="742950" lvl="1" indent="-285750">
              <a:buFont typeface="Arial" panose="020B0604020202020204" pitchFamily="34" charset="0"/>
              <a:buChar char="•"/>
            </a:pPr>
            <a:r>
              <a:rPr lang="fr-FR" altLang="en-US" sz="3200" dirty="0">
                <a:solidFill>
                  <a:schemeClr val="bg1"/>
                </a:solidFill>
              </a:rPr>
              <a:t>La consultation et la modification décentralisées de la base de données en utilisant les connexions Internet.</a:t>
            </a:r>
          </a:p>
          <a:p>
            <a:pPr marL="285750" indent="-285750">
              <a:buFont typeface="Arial" panose="020B0604020202020204" pitchFamily="34" charset="0"/>
              <a:buChar char="•"/>
            </a:pPr>
            <a:endParaRPr lang="fr-FR" altLang="en-US" sz="3200" dirty="0">
              <a:solidFill>
                <a:schemeClr val="bg1"/>
              </a:solidFill>
            </a:endParaRPr>
          </a:p>
          <a:p>
            <a:pPr marL="285750" indent="-285750">
              <a:buFont typeface="Arial" panose="020B0604020202020204" pitchFamily="34" charset="0"/>
              <a:buChar char="•"/>
            </a:pPr>
            <a:endParaRPr lang="fr-FR" altLang="en-US" sz="3200" dirty="0">
              <a:solidFill>
                <a:schemeClr val="bg1"/>
              </a:solidFill>
            </a:endParaRPr>
          </a:p>
          <a:p>
            <a:pPr marL="285750" indent="-285750">
              <a:buFont typeface="Arial" panose="020B0604020202020204" pitchFamily="34" charset="0"/>
              <a:buChar char="•"/>
            </a:pPr>
            <a:endParaRPr lang="fr-FR" sz="3200" dirty="0">
              <a:solidFill>
                <a:schemeClr val="bg1"/>
              </a:solidFill>
            </a:endParaRPr>
          </a:p>
        </p:txBody>
      </p:sp>
    </p:spTree>
    <p:extLst>
      <p:ext uri="{BB962C8B-B14F-4D97-AF65-F5344CB8AC3E}">
        <p14:creationId xmlns:p14="http://schemas.microsoft.com/office/powerpoint/2010/main" val="298328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04274"/>
            <a:ext cx="4572001" cy="3613597"/>
          </a:xfrm>
        </p:spPr>
        <p:txBody>
          <a:bodyPr rtlCol="0"/>
          <a:lstStyle/>
          <a:p>
            <a:pPr rtl="0"/>
            <a:r>
              <a:rPr lang="fr-FR" dirty="0"/>
              <a:t>Le traitement de l'information dans l'entreprise est en pleine mutation. Aujourd'hui, toutes les entreprises, aussi bien nationales et internationales que les PME et les PMI sont confrontées aux besoins changeant du marché tels que : acquisitions, fusions, solutions collaboratives, monnaie unique européenne, extension européenne à 25 pays, ….. Ces enjeux sont tels qu'ils nécessitent une remise en question complète des systèmes existants. Lors de cette migration, bon nombre d'entreprises choisissent d'abandonner leurs solutions applicatives "sur mesure" pour se tourner vers le monde des ERP "prêts à implanter". </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23 November, 2023</a:t>
            </a:fld>
            <a:endParaRPr lang="en-GB"/>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9F238F-4E09-7658-D203-2BC3E212BD57}"/>
              </a:ext>
            </a:extLst>
          </p:cNvPr>
          <p:cNvSpPr>
            <a:spLocks noGrp="1"/>
          </p:cNvSpPr>
          <p:nvPr>
            <p:ph type="title"/>
          </p:nvPr>
        </p:nvSpPr>
        <p:spPr>
          <a:xfrm>
            <a:off x="964023" y="879063"/>
            <a:ext cx="7915817" cy="610863"/>
          </a:xfrm>
        </p:spPr>
        <p:txBody>
          <a:bodyPr>
            <a:normAutofit fontScale="90000"/>
          </a:bodyPr>
          <a:lstStyle/>
          <a:p>
            <a:r>
              <a:rPr lang="fr-FR" altLang="en-US" sz="4400" dirty="0">
                <a:solidFill>
                  <a:srgbClr val="FFCC66"/>
                </a:solidFill>
              </a:rPr>
              <a:t>Les environnements de travail d’un ERP ?</a:t>
            </a:r>
            <a:endParaRPr lang="fr-FR" dirty="0"/>
          </a:p>
        </p:txBody>
      </p:sp>
      <p:sp>
        <p:nvSpPr>
          <p:cNvPr id="13" name="Espace réservé de la date 12">
            <a:extLst>
              <a:ext uri="{FF2B5EF4-FFF2-40B4-BE49-F238E27FC236}">
                <a16:creationId xmlns:a16="http://schemas.microsoft.com/office/drawing/2014/main" id="{3A8F5BCE-582E-3B76-586E-E141CA627240}"/>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DE699752-F47A-8427-DF09-062FC31CABAE}"/>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A9614CF0-58D2-88B9-C5C6-0FB951E03EA0}"/>
              </a:ext>
            </a:extLst>
          </p:cNvPr>
          <p:cNvSpPr>
            <a:spLocks noGrp="1"/>
          </p:cNvSpPr>
          <p:nvPr>
            <p:ph type="sldNum" sz="quarter" idx="23"/>
          </p:nvPr>
        </p:nvSpPr>
        <p:spPr/>
        <p:txBody>
          <a:bodyPr/>
          <a:lstStyle/>
          <a:p>
            <a:pPr rtl="0"/>
            <a:fld id="{294A09A9-5501-47C1-A89A-A340965A2BE2}" type="slidenum">
              <a:rPr lang="en-GB" noProof="0" smtClean="0"/>
              <a:pPr rtl="0"/>
              <a:t>20</a:t>
            </a:fld>
            <a:endParaRPr lang="en-GB" noProof="0" dirty="0"/>
          </a:p>
        </p:txBody>
      </p:sp>
      <p:sp>
        <p:nvSpPr>
          <p:cNvPr id="16" name="ZoneTexte 15">
            <a:extLst>
              <a:ext uri="{FF2B5EF4-FFF2-40B4-BE49-F238E27FC236}">
                <a16:creationId xmlns:a16="http://schemas.microsoft.com/office/drawing/2014/main" id="{27B4C7F8-69F1-0356-73BC-29551152F6C0}"/>
              </a:ext>
            </a:extLst>
          </p:cNvPr>
          <p:cNvSpPr txBox="1"/>
          <p:nvPr/>
        </p:nvSpPr>
        <p:spPr>
          <a:xfrm>
            <a:off x="833120" y="2357120"/>
            <a:ext cx="10342880" cy="3477875"/>
          </a:xfrm>
          <a:prstGeom prst="rect">
            <a:avLst/>
          </a:prstGeom>
          <a:noFill/>
        </p:spPr>
        <p:txBody>
          <a:bodyPr wrap="square" rtlCol="0">
            <a:spAutoFit/>
          </a:bodyPr>
          <a:lstStyle/>
          <a:p>
            <a:pPr marL="285750" indent="-285750">
              <a:buFont typeface="Arial" panose="020B0604020202020204" pitchFamily="34" charset="0"/>
              <a:buChar char="•"/>
            </a:pPr>
            <a:r>
              <a:rPr lang="fr-FR" altLang="en-US" sz="2000" dirty="0">
                <a:solidFill>
                  <a:schemeClr val="bg1"/>
                </a:solidFill>
              </a:rPr>
              <a:t>Un ERP offre en général trois environnements professionnels :</a:t>
            </a:r>
          </a:p>
          <a:p>
            <a:endParaRPr lang="fr-FR" altLang="en-US" sz="2000" dirty="0">
              <a:solidFill>
                <a:schemeClr val="bg1"/>
              </a:solidFill>
            </a:endParaRPr>
          </a:p>
          <a:p>
            <a:r>
              <a:rPr lang="fr-FR" altLang="en-US" sz="2000" dirty="0">
                <a:solidFill>
                  <a:schemeClr val="bg1"/>
                </a:solidFill>
              </a:rPr>
              <a:t>1.Un « environnement de développement » pour que le progiciel de base soit conforme aux spécificités de l’entreprise</a:t>
            </a:r>
          </a:p>
          <a:p>
            <a:pPr marL="285750" indent="-285750">
              <a:buFont typeface="Arial" panose="020B0604020202020204" pitchFamily="34" charset="0"/>
              <a:buChar char="•"/>
            </a:pPr>
            <a:endParaRPr lang="fr-FR" altLang="en-US" sz="2000" dirty="0">
              <a:solidFill>
                <a:schemeClr val="bg1"/>
              </a:solidFill>
            </a:endParaRPr>
          </a:p>
          <a:p>
            <a:r>
              <a:rPr lang="fr-FR" altLang="en-US" sz="2000" dirty="0">
                <a:solidFill>
                  <a:schemeClr val="bg1"/>
                </a:solidFill>
              </a:rPr>
              <a:t>2. Un « environnement de test » pour réaliser des simulations. Ces simulations vous permettent de tester de nouveaux paramétrages et de vous assurer que le progiciel marche bien par rapport à un processus de gestion donné ( vente, achat, sortie de stock ).</a:t>
            </a:r>
          </a:p>
          <a:p>
            <a:pPr marL="285750" indent="-285750">
              <a:buFont typeface="Arial" panose="020B0604020202020204" pitchFamily="34" charset="0"/>
              <a:buChar char="•"/>
            </a:pPr>
            <a:endParaRPr lang="fr-FR" altLang="en-US" sz="2000" dirty="0">
              <a:solidFill>
                <a:schemeClr val="bg1"/>
              </a:solidFill>
            </a:endParaRPr>
          </a:p>
          <a:p>
            <a:r>
              <a:rPr lang="fr-FR" altLang="en-US" sz="2000" dirty="0">
                <a:solidFill>
                  <a:schemeClr val="bg1"/>
                </a:solidFill>
              </a:rPr>
              <a:t>3.Un « environnement de production » propre au progiciel qu’utilisent les gérants de la société chaque jour.</a:t>
            </a:r>
            <a:endParaRPr lang="fr-FR" sz="2000" dirty="0">
              <a:solidFill>
                <a:schemeClr val="bg1"/>
              </a:solidFill>
            </a:endParaRPr>
          </a:p>
        </p:txBody>
      </p:sp>
    </p:spTree>
    <p:extLst>
      <p:ext uri="{BB962C8B-B14F-4D97-AF65-F5344CB8AC3E}">
        <p14:creationId xmlns:p14="http://schemas.microsoft.com/office/powerpoint/2010/main" val="409892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9F238F-4E09-7658-D203-2BC3E212BD57}"/>
              </a:ext>
            </a:extLst>
          </p:cNvPr>
          <p:cNvSpPr>
            <a:spLocks noGrp="1"/>
          </p:cNvSpPr>
          <p:nvPr>
            <p:ph type="title"/>
          </p:nvPr>
        </p:nvSpPr>
        <p:spPr>
          <a:xfrm>
            <a:off x="964023" y="879063"/>
            <a:ext cx="7915817" cy="610863"/>
          </a:xfrm>
        </p:spPr>
        <p:txBody>
          <a:bodyPr>
            <a:normAutofit fontScale="90000"/>
          </a:bodyPr>
          <a:lstStyle/>
          <a:p>
            <a:r>
              <a:rPr lang="fr-FR" altLang="en-US" sz="4400" dirty="0">
                <a:solidFill>
                  <a:srgbClr val="FFCC66"/>
                </a:solidFill>
              </a:rPr>
              <a:t>Les environnements de travail d’un ERP ?</a:t>
            </a:r>
            <a:endParaRPr lang="fr-FR" dirty="0"/>
          </a:p>
        </p:txBody>
      </p:sp>
      <p:sp>
        <p:nvSpPr>
          <p:cNvPr id="13" name="Espace réservé de la date 12">
            <a:extLst>
              <a:ext uri="{FF2B5EF4-FFF2-40B4-BE49-F238E27FC236}">
                <a16:creationId xmlns:a16="http://schemas.microsoft.com/office/drawing/2014/main" id="{3A8F5BCE-582E-3B76-586E-E141CA627240}"/>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DE699752-F47A-8427-DF09-062FC31CABAE}"/>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A9614CF0-58D2-88B9-C5C6-0FB951E03EA0}"/>
              </a:ext>
            </a:extLst>
          </p:cNvPr>
          <p:cNvSpPr>
            <a:spLocks noGrp="1"/>
          </p:cNvSpPr>
          <p:nvPr>
            <p:ph type="sldNum" sz="quarter" idx="23"/>
          </p:nvPr>
        </p:nvSpPr>
        <p:spPr/>
        <p:txBody>
          <a:bodyPr/>
          <a:lstStyle/>
          <a:p>
            <a:pPr rtl="0"/>
            <a:fld id="{294A09A9-5501-47C1-A89A-A340965A2BE2}" type="slidenum">
              <a:rPr lang="en-GB" noProof="0" smtClean="0"/>
              <a:pPr rtl="0"/>
              <a:t>21</a:t>
            </a:fld>
            <a:endParaRPr lang="en-GB" noProof="0" dirty="0"/>
          </a:p>
        </p:txBody>
      </p:sp>
      <p:sp>
        <p:nvSpPr>
          <p:cNvPr id="16" name="ZoneTexte 15">
            <a:extLst>
              <a:ext uri="{FF2B5EF4-FFF2-40B4-BE49-F238E27FC236}">
                <a16:creationId xmlns:a16="http://schemas.microsoft.com/office/drawing/2014/main" id="{27B4C7F8-69F1-0356-73BC-29551152F6C0}"/>
              </a:ext>
            </a:extLst>
          </p:cNvPr>
          <p:cNvSpPr txBox="1"/>
          <p:nvPr/>
        </p:nvSpPr>
        <p:spPr>
          <a:xfrm>
            <a:off x="833120" y="2357120"/>
            <a:ext cx="10342880" cy="3477875"/>
          </a:xfrm>
          <a:prstGeom prst="rect">
            <a:avLst/>
          </a:prstGeom>
          <a:noFill/>
        </p:spPr>
        <p:txBody>
          <a:bodyPr wrap="square" rtlCol="0">
            <a:spAutoFit/>
          </a:bodyPr>
          <a:lstStyle/>
          <a:p>
            <a:r>
              <a:rPr lang="fr-FR" altLang="en-US" sz="2000" dirty="0">
                <a:solidFill>
                  <a:schemeClr val="bg1"/>
                </a:solidFill>
              </a:rPr>
              <a:t>Un ERP offre en général trois environnements professionnels :</a:t>
            </a:r>
          </a:p>
          <a:p>
            <a:endParaRPr lang="fr-FR" altLang="en-US" sz="2000" dirty="0">
              <a:solidFill>
                <a:schemeClr val="bg1"/>
              </a:solidFill>
            </a:endParaRPr>
          </a:p>
          <a:p>
            <a:r>
              <a:rPr lang="fr-FR" altLang="en-US" sz="2000" dirty="0">
                <a:solidFill>
                  <a:schemeClr val="bg1"/>
                </a:solidFill>
              </a:rPr>
              <a:t>1.Un « environnement de développement » pour que le progiciel de base soit conforme aux spécificités de l’entreprise</a:t>
            </a:r>
          </a:p>
          <a:p>
            <a:pPr marL="285750" indent="-285750">
              <a:buFont typeface="Arial" panose="020B0604020202020204" pitchFamily="34" charset="0"/>
              <a:buChar char="•"/>
            </a:pPr>
            <a:endParaRPr lang="fr-FR" altLang="en-US" sz="2000" dirty="0">
              <a:solidFill>
                <a:schemeClr val="bg1"/>
              </a:solidFill>
            </a:endParaRPr>
          </a:p>
          <a:p>
            <a:r>
              <a:rPr lang="fr-FR" altLang="en-US" sz="2000" dirty="0">
                <a:solidFill>
                  <a:schemeClr val="bg1"/>
                </a:solidFill>
              </a:rPr>
              <a:t>2. Un « environnement de test » pour réaliser des simulations. Ces simulations vous permettent de tester de nouveaux paramétrages et de vous assurer que le progiciel marche bien par rapport à un processus de gestion donné ( vente, achat, sortie de stock ).</a:t>
            </a:r>
          </a:p>
          <a:p>
            <a:pPr marL="285750" indent="-285750">
              <a:buFont typeface="Arial" panose="020B0604020202020204" pitchFamily="34" charset="0"/>
              <a:buChar char="•"/>
            </a:pPr>
            <a:endParaRPr lang="fr-FR" altLang="en-US" sz="2000" dirty="0">
              <a:solidFill>
                <a:schemeClr val="bg1"/>
              </a:solidFill>
            </a:endParaRPr>
          </a:p>
          <a:p>
            <a:r>
              <a:rPr lang="fr-FR" altLang="en-US" sz="2000" dirty="0">
                <a:solidFill>
                  <a:schemeClr val="bg1"/>
                </a:solidFill>
              </a:rPr>
              <a:t>3.Un « environnement de production » propre au progiciel qu’utilisent les gérants de la société chaque jour.</a:t>
            </a:r>
            <a:endParaRPr lang="fr-FR" sz="2000" dirty="0">
              <a:solidFill>
                <a:schemeClr val="bg1"/>
              </a:solidFill>
            </a:endParaRPr>
          </a:p>
        </p:txBody>
      </p:sp>
    </p:spTree>
    <p:extLst>
      <p:ext uri="{BB962C8B-B14F-4D97-AF65-F5344CB8AC3E}">
        <p14:creationId xmlns:p14="http://schemas.microsoft.com/office/powerpoint/2010/main" val="3216838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3" y="2313940"/>
            <a:ext cx="7132320" cy="3289971"/>
          </a:xfrm>
        </p:spPr>
        <p:txBody>
          <a:bodyPr rtlCol="0">
            <a:normAutofit fontScale="90000"/>
          </a:bodyPr>
          <a:lstStyle/>
          <a:p>
            <a:pPr rtl="0"/>
            <a:r>
              <a:rPr lang="fr-FR" dirty="0"/>
              <a:t>Les ERP sont des applications dont le but est de coordonner l'ensemble des activités d'une entreprise (activités dites verticales telles que la production, l'approvisionnement ou bien horizontales comme le marketing, les forces de vente, la gestion des ressources humaines, etc.) autour d'un même système d'information. Ils offrent à l'entreprise, une solution globale et transversale. </a:t>
            </a:r>
            <a:endParaRPr lang="en-GB" dirty="0"/>
          </a:p>
        </p:txBody>
      </p:sp>
      <p:sp>
        <p:nvSpPr>
          <p:cNvPr id="5" name="Title 2">
            <a:extLst>
              <a:ext uri="{FF2B5EF4-FFF2-40B4-BE49-F238E27FC236}">
                <a16:creationId xmlns:a16="http://schemas.microsoft.com/office/drawing/2014/main" id="{02751EF8-7023-6197-58F5-5DADA40AAD15}"/>
              </a:ext>
            </a:extLst>
          </p:cNvPr>
          <p:cNvSpPr txBox="1">
            <a:spLocks/>
          </p:cNvSpPr>
          <p:nvPr/>
        </p:nvSpPr>
        <p:spPr>
          <a:xfrm>
            <a:off x="1400903" y="513303"/>
            <a:ext cx="4941477" cy="610863"/>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err="1"/>
              <a:t>Qu’est</a:t>
            </a:r>
            <a:r>
              <a:rPr lang="en-GB" sz="4000" b="1" dirty="0"/>
              <a:t> </a:t>
            </a:r>
            <a:r>
              <a:rPr lang="en-GB" sz="4000" b="1" dirty="0" err="1"/>
              <a:t>ce</a:t>
            </a:r>
            <a:r>
              <a:rPr lang="en-GB" sz="4000" b="1" dirty="0"/>
              <a:t> </a:t>
            </a:r>
            <a:r>
              <a:rPr lang="en-GB" sz="4000" b="1" dirty="0" err="1"/>
              <a:t>qu’un</a:t>
            </a:r>
            <a:r>
              <a:rPr lang="en-GB" sz="4000" b="1" dirty="0"/>
              <a:t> ERP?</a:t>
            </a:r>
          </a:p>
        </p:txBody>
      </p:sp>
    </p:spTree>
    <p:extLst>
      <p:ext uri="{BB962C8B-B14F-4D97-AF65-F5344CB8AC3E}">
        <p14:creationId xmlns:p14="http://schemas.microsoft.com/office/powerpoint/2010/main" val="42060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004662" y="2466340"/>
            <a:ext cx="9236617" cy="3289971"/>
          </a:xfrm>
        </p:spPr>
        <p:txBody>
          <a:bodyPr rtlCol="0">
            <a:normAutofit fontScale="90000"/>
          </a:bodyPr>
          <a:lstStyle/>
          <a:p>
            <a:pPr rtl="0"/>
            <a:r>
              <a:rPr lang="fr-FR" dirty="0"/>
              <a:t>Plus qu'un simple logiciel, un ERP est un véritable projet demandant une intégration totale d'un outil logiciel au sein d'une organisation et d'une structure spécifique, et donc des coûts importants d'ingénierie. D'autre part, sa mise en place dans l'entreprise entraîne des modifications importantes des habitudes de travail d'une grande partie des employés. Ainsi on considère que le coût de l'outil logiciel représente moins de 20% du coût total de mise en place d'un tel système. </a:t>
            </a:r>
            <a:endParaRPr lang="en-GB" dirty="0"/>
          </a:p>
        </p:txBody>
      </p:sp>
      <p:sp>
        <p:nvSpPr>
          <p:cNvPr id="5" name="Title 2">
            <a:extLst>
              <a:ext uri="{FF2B5EF4-FFF2-40B4-BE49-F238E27FC236}">
                <a16:creationId xmlns:a16="http://schemas.microsoft.com/office/drawing/2014/main" id="{02751EF8-7023-6197-58F5-5DADA40AAD15}"/>
              </a:ext>
            </a:extLst>
          </p:cNvPr>
          <p:cNvSpPr txBox="1">
            <a:spLocks/>
          </p:cNvSpPr>
          <p:nvPr/>
        </p:nvSpPr>
        <p:spPr>
          <a:xfrm>
            <a:off x="1400903" y="513303"/>
            <a:ext cx="4941477" cy="610863"/>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err="1"/>
              <a:t>Qu’est</a:t>
            </a:r>
            <a:r>
              <a:rPr lang="en-GB" sz="4000" b="1" dirty="0"/>
              <a:t> </a:t>
            </a:r>
            <a:r>
              <a:rPr lang="en-GB" sz="4000" b="1" dirty="0" err="1"/>
              <a:t>ce</a:t>
            </a:r>
            <a:r>
              <a:rPr lang="en-GB" sz="4000" b="1" dirty="0"/>
              <a:t> </a:t>
            </a:r>
            <a:r>
              <a:rPr lang="en-GB" sz="4000" b="1" dirty="0" err="1"/>
              <a:t>qu’un</a:t>
            </a:r>
            <a:r>
              <a:rPr lang="en-GB" sz="4000" b="1" dirty="0"/>
              <a:t> ERP?</a:t>
            </a:r>
          </a:p>
        </p:txBody>
      </p:sp>
    </p:spTree>
    <p:extLst>
      <p:ext uri="{BB962C8B-B14F-4D97-AF65-F5344CB8AC3E}">
        <p14:creationId xmlns:p14="http://schemas.microsoft.com/office/powerpoint/2010/main" val="197878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Principe </a:t>
            </a:r>
            <a:r>
              <a:rPr lang="en-GB" dirty="0" err="1"/>
              <a:t>Fondamentale</a:t>
            </a:r>
            <a:endParaRPr lang="en-GB"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23 November, 2023</a:t>
            </a:fld>
            <a:endParaRPr lang="en-GB"/>
          </a:p>
        </p:txBody>
      </p:sp>
      <p:sp>
        <p:nvSpPr>
          <p:cNvPr id="42" name="ZoneTexte 41">
            <a:extLst>
              <a:ext uri="{FF2B5EF4-FFF2-40B4-BE49-F238E27FC236}">
                <a16:creationId xmlns:a16="http://schemas.microsoft.com/office/drawing/2014/main" id="{00F76111-FB2B-BF39-B4F0-C57E2F2AD127}"/>
              </a:ext>
            </a:extLst>
          </p:cNvPr>
          <p:cNvSpPr txBox="1"/>
          <p:nvPr/>
        </p:nvSpPr>
        <p:spPr>
          <a:xfrm>
            <a:off x="1233170" y="2600960"/>
            <a:ext cx="8944610" cy="3170099"/>
          </a:xfrm>
          <a:prstGeom prst="rect">
            <a:avLst/>
          </a:prstGeom>
          <a:noFill/>
        </p:spPr>
        <p:txBody>
          <a:bodyPr wrap="square" rtlCol="0">
            <a:spAutoFit/>
          </a:bodyPr>
          <a:lstStyle/>
          <a:p>
            <a:r>
              <a:rPr lang="fr-FR" sz="2000" dirty="0">
                <a:solidFill>
                  <a:schemeClr val="bg1"/>
                </a:solidFill>
              </a:rPr>
              <a:t>Le principe fondateur d'un ERP est de construire des applications informatiques (paie, comptabilité, gestion de stocks…) de manière modulaire (modules applicatifs indépendants entre eux généralement signés par le même éditeur) tout en partageant une base de données unique et commune. </a:t>
            </a:r>
          </a:p>
          <a:p>
            <a:endParaRPr lang="fr-FR" sz="2000" dirty="0">
              <a:solidFill>
                <a:schemeClr val="bg1"/>
              </a:solidFill>
            </a:endParaRPr>
          </a:p>
          <a:p>
            <a:r>
              <a:rPr lang="fr-FR" sz="2000" dirty="0">
                <a:solidFill>
                  <a:schemeClr val="bg1"/>
                </a:solidFill>
              </a:rPr>
              <a:t>Adopter un ERP implique plus qu’un contrat : c’est un mariage avec l’éditeur ; ce mariage comporte des obligations et il sera plus difficile d'en sortir que d'y entrer. Dans la classification des logiciels, l’ERP est un package destiné, a priori, à tous les secteurs, à toutes les fonctions, les adaptations nécessaires se faisant par paramétrage. </a:t>
            </a:r>
          </a:p>
        </p:txBody>
      </p:sp>
    </p:spTree>
    <p:extLst>
      <p:ext uri="{BB962C8B-B14F-4D97-AF65-F5344CB8AC3E}">
        <p14:creationId xmlns:p14="http://schemas.microsoft.com/office/powerpoint/2010/main" val="18884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GB" dirty="0"/>
              <a:t>Points forts</a:t>
            </a:r>
          </a:p>
        </p:txBody>
      </p:sp>
      <p:sp>
        <p:nvSpPr>
          <p:cNvPr id="18" name="ZoneTexte 17">
            <a:extLst>
              <a:ext uri="{FF2B5EF4-FFF2-40B4-BE49-F238E27FC236}">
                <a16:creationId xmlns:a16="http://schemas.microsoft.com/office/drawing/2014/main" id="{6D1C64E2-777F-272F-C15A-1B0D20928355}"/>
              </a:ext>
            </a:extLst>
          </p:cNvPr>
          <p:cNvSpPr txBox="1"/>
          <p:nvPr/>
        </p:nvSpPr>
        <p:spPr>
          <a:xfrm>
            <a:off x="863600" y="2397760"/>
            <a:ext cx="10464800" cy="3539430"/>
          </a:xfrm>
          <a:prstGeom prst="rect">
            <a:avLst/>
          </a:prstGeom>
          <a:noFill/>
        </p:spPr>
        <p:txBody>
          <a:bodyPr wrap="square" rtlCol="0">
            <a:spAutoFit/>
          </a:bodyPr>
          <a:lstStyle/>
          <a:p>
            <a:r>
              <a:rPr lang="fr-FR" sz="2800" dirty="0">
                <a:solidFill>
                  <a:schemeClr val="bg1"/>
                </a:solidFill>
              </a:rPr>
              <a:t>Les ERP disposent de forts arguments commerciaux pour séduire les dirigeants (ils proposent de mettre un terme au désordre du système d’information, et aussi de régler des problèmes d’organisation sans effort politique). Cette offre séduisante par sa qualité et sa cohérence se révèle à l’usage plus risquée que l'on avait pu l'imaginer : elle ne peut être efficace que si l'on accepte les contraintes qu'elle impose. Sa mise en œuvre comporte des difficultés et des pièges. </a:t>
            </a:r>
          </a:p>
        </p:txBody>
      </p:sp>
    </p:spTree>
    <p:extLst>
      <p:ext uri="{BB962C8B-B14F-4D97-AF65-F5344CB8AC3E}">
        <p14:creationId xmlns:p14="http://schemas.microsoft.com/office/powerpoint/2010/main" val="76767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10259471" cy="610863"/>
          </a:xfrm>
        </p:spPr>
        <p:txBody>
          <a:bodyPr rtlCol="0">
            <a:normAutofit/>
          </a:bodyPr>
          <a:lstStyle/>
          <a:p>
            <a:pPr rtl="0"/>
            <a:r>
              <a:rPr lang="fr-FR" dirty="0"/>
              <a:t>Avantages de l'implantation d'un ERP</a:t>
            </a:r>
            <a:endParaRPr lang="en-GB" dirty="0"/>
          </a:p>
        </p:txBody>
      </p:sp>
      <p:sp>
        <p:nvSpPr>
          <p:cNvPr id="24" name="ZoneTexte 23">
            <a:extLst>
              <a:ext uri="{FF2B5EF4-FFF2-40B4-BE49-F238E27FC236}">
                <a16:creationId xmlns:a16="http://schemas.microsoft.com/office/drawing/2014/main" id="{09A9C223-93F6-70BE-2FB7-BE948158DE52}"/>
              </a:ext>
            </a:extLst>
          </p:cNvPr>
          <p:cNvSpPr txBox="1"/>
          <p:nvPr/>
        </p:nvSpPr>
        <p:spPr>
          <a:xfrm>
            <a:off x="964023" y="2336800"/>
            <a:ext cx="9775097" cy="369331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optimisation des processus de gestion </a:t>
            </a:r>
          </a:p>
          <a:p>
            <a:pPr marL="285750" indent="-285750">
              <a:buFont typeface="Arial" panose="020B0604020202020204" pitchFamily="34" charset="0"/>
              <a:buChar char="•"/>
            </a:pPr>
            <a:r>
              <a:rPr lang="fr-FR" dirty="0">
                <a:solidFill>
                  <a:schemeClr val="bg1"/>
                </a:solidFill>
              </a:rPr>
              <a:t>• cohérence et homogénéité des informations </a:t>
            </a:r>
          </a:p>
          <a:p>
            <a:pPr marL="285750" indent="-285750">
              <a:buFont typeface="Arial" panose="020B0604020202020204" pitchFamily="34" charset="0"/>
              <a:buChar char="•"/>
            </a:pPr>
            <a:r>
              <a:rPr lang="fr-FR" dirty="0">
                <a:solidFill>
                  <a:schemeClr val="bg1"/>
                </a:solidFill>
              </a:rPr>
              <a:t>• intégrité et unicité du Système d'information </a:t>
            </a:r>
          </a:p>
          <a:p>
            <a:pPr marL="285750" indent="-285750">
              <a:buFont typeface="Arial" panose="020B0604020202020204" pitchFamily="34" charset="0"/>
              <a:buChar char="•"/>
            </a:pPr>
            <a:r>
              <a:rPr lang="fr-FR" dirty="0">
                <a:solidFill>
                  <a:schemeClr val="bg1"/>
                </a:solidFill>
              </a:rPr>
              <a:t>• mise à disposition d'un outil multilingue et multidevises (très adapté aux </a:t>
            </a:r>
            <a:r>
              <a:rPr lang="fr-FR" dirty="0" err="1">
                <a:solidFill>
                  <a:schemeClr val="bg1"/>
                </a:solidFill>
              </a:rPr>
              <a:t>multi-nationales</a:t>
            </a:r>
            <a:r>
              <a:rPr lang="fr-FR" dirty="0">
                <a:solidFill>
                  <a:schemeClr val="bg1"/>
                </a:solidFill>
              </a:rPr>
              <a:t>) </a:t>
            </a:r>
          </a:p>
          <a:p>
            <a:pPr marL="285750" indent="-285750">
              <a:buFont typeface="Arial" panose="020B0604020202020204" pitchFamily="34" charset="0"/>
              <a:buChar char="•"/>
            </a:pPr>
            <a:r>
              <a:rPr lang="fr-FR" dirty="0">
                <a:solidFill>
                  <a:schemeClr val="bg1"/>
                </a:solidFill>
              </a:rPr>
              <a:t>• communication interne et externe facilitée par le partage du même système d’information </a:t>
            </a:r>
          </a:p>
          <a:p>
            <a:pPr marL="285750" indent="-285750">
              <a:buFont typeface="Arial" panose="020B0604020202020204" pitchFamily="34" charset="0"/>
              <a:buChar char="•"/>
            </a:pPr>
            <a:r>
              <a:rPr lang="fr-FR" dirty="0">
                <a:solidFill>
                  <a:schemeClr val="bg1"/>
                </a:solidFill>
              </a:rPr>
              <a:t>• meilleure coordination des services et donc meilleur suivi des processus (meilleur suivi de commande ou meilleure maîtrise des stocks par exemple) </a:t>
            </a:r>
          </a:p>
          <a:p>
            <a:pPr marL="285750" indent="-285750">
              <a:buFont typeface="Arial" panose="020B0604020202020204" pitchFamily="34" charset="0"/>
              <a:buChar char="•"/>
            </a:pPr>
            <a:r>
              <a:rPr lang="fr-FR" dirty="0">
                <a:solidFill>
                  <a:schemeClr val="bg1"/>
                </a:solidFill>
              </a:rPr>
              <a:t>• normalisation de la gestion des ressources humaines (pour les entreprises gérant de nombreuses entités parfois géographiquement dispersées) </a:t>
            </a:r>
          </a:p>
          <a:p>
            <a:pPr marL="285750" indent="-285750">
              <a:buFont typeface="Arial" panose="020B0604020202020204" pitchFamily="34" charset="0"/>
              <a:buChar char="•"/>
            </a:pPr>
            <a:r>
              <a:rPr lang="fr-FR" dirty="0">
                <a:solidFill>
                  <a:schemeClr val="bg1"/>
                </a:solidFill>
              </a:rPr>
              <a:t>• minimisation des coûts (formation et maintenance) </a:t>
            </a:r>
          </a:p>
          <a:p>
            <a:pPr marL="285750" indent="-285750">
              <a:buFont typeface="Arial" panose="020B0604020202020204" pitchFamily="34" charset="0"/>
              <a:buChar char="•"/>
            </a:pPr>
            <a:r>
              <a:rPr lang="fr-FR" dirty="0">
                <a:solidFill>
                  <a:schemeClr val="bg1"/>
                </a:solidFill>
              </a:rPr>
              <a:t>• maîtrise des coûts et des délais de mise en œuvre et de déploiement </a:t>
            </a:r>
          </a:p>
          <a:p>
            <a:pPr marL="285750" indent="-285750">
              <a:buFont typeface="Arial" panose="020B0604020202020204" pitchFamily="34" charset="0"/>
              <a:buChar char="•"/>
            </a:pPr>
            <a:r>
              <a:rPr lang="fr-FR" dirty="0">
                <a:solidFill>
                  <a:schemeClr val="bg1"/>
                </a:solidFill>
              </a:rPr>
              <a:t>• mise à disposition, des cadres supérieurs, d'indicateurs nettement plus fiables que lorsqu'ils étaient extraits de plusieurs systèmes différents </a:t>
            </a:r>
          </a:p>
        </p:txBody>
      </p:sp>
    </p:spTree>
    <p:extLst>
      <p:ext uri="{BB962C8B-B14F-4D97-AF65-F5344CB8AC3E}">
        <p14:creationId xmlns:p14="http://schemas.microsoft.com/office/powerpoint/2010/main" val="49548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rtlCol="0">
            <a:normAutofit fontScale="90000"/>
          </a:bodyPr>
          <a:lstStyle/>
          <a:p>
            <a:pPr rtl="0"/>
            <a:r>
              <a:rPr lang="en-GB" dirty="0"/>
              <a:t>Et les </a:t>
            </a:r>
            <a:r>
              <a:rPr lang="en-GB" dirty="0" err="1"/>
              <a:t>inconvénients</a:t>
            </a:r>
            <a:endParaRPr lang="en-GB" dirty="0"/>
          </a:p>
        </p:txBody>
      </p:sp>
      <p:sp>
        <p:nvSpPr>
          <p:cNvPr id="26" name="ZoneTexte 25">
            <a:extLst>
              <a:ext uri="{FF2B5EF4-FFF2-40B4-BE49-F238E27FC236}">
                <a16:creationId xmlns:a16="http://schemas.microsoft.com/office/drawing/2014/main" id="{005B9669-B3B8-D2D1-020E-C1CDA6C724BF}"/>
              </a:ext>
            </a:extLst>
          </p:cNvPr>
          <p:cNvSpPr txBox="1"/>
          <p:nvPr/>
        </p:nvSpPr>
        <p:spPr>
          <a:xfrm>
            <a:off x="670560" y="2377440"/>
            <a:ext cx="10546080" cy="2862322"/>
          </a:xfrm>
          <a:prstGeom prst="rect">
            <a:avLst/>
          </a:prstGeom>
          <a:noFill/>
        </p:spPr>
        <p:txBody>
          <a:bodyPr wrap="square" rtlCol="0">
            <a:spAutoFit/>
          </a:bodyPr>
          <a:lstStyle/>
          <a:p>
            <a:r>
              <a:rPr lang="fr-FR" dirty="0">
                <a:solidFill>
                  <a:schemeClr val="bg1"/>
                </a:solidFill>
              </a:rPr>
              <a:t>Les ERP ne sont pas exempts d'inconvénients. Ils sont difficiles et longs à mettre en œuvre car ils demandent la participation de nombreux acteurs ; ils sont relativement rigides et délicats à modifier. </a:t>
            </a:r>
          </a:p>
          <a:p>
            <a:r>
              <a:rPr lang="fr-FR" dirty="0">
                <a:solidFill>
                  <a:schemeClr val="bg1"/>
                </a:solidFill>
              </a:rPr>
              <a:t>• coût élevé (cependant, il existe des ERP/PGI qui sont des logiciels libres, les seuls coûts étant alors la formation des utilisateurs et le service éventuellement assuré par le fournisseur du logiciel) </a:t>
            </a:r>
          </a:p>
          <a:p>
            <a:r>
              <a:rPr lang="fr-FR" dirty="0">
                <a:solidFill>
                  <a:schemeClr val="bg1"/>
                </a:solidFill>
              </a:rPr>
              <a:t>• le progiciel est parfois sous-utilisé </a:t>
            </a:r>
          </a:p>
          <a:p>
            <a:r>
              <a:rPr lang="fr-FR" dirty="0">
                <a:solidFill>
                  <a:schemeClr val="bg1"/>
                </a:solidFill>
              </a:rPr>
              <a:t>• lourdeur et rigidité de mise en œuvre </a:t>
            </a:r>
          </a:p>
          <a:p>
            <a:r>
              <a:rPr lang="fr-FR" dirty="0">
                <a:solidFill>
                  <a:schemeClr val="bg1"/>
                </a:solidFill>
              </a:rPr>
              <a:t>• difficultés d'appropriation par le personnel de l'entreprise </a:t>
            </a:r>
          </a:p>
          <a:p>
            <a:r>
              <a:rPr lang="fr-FR" dirty="0">
                <a:solidFill>
                  <a:schemeClr val="bg1"/>
                </a:solidFill>
              </a:rPr>
              <a:t>• nécessité d'une bonne connaissance des processus de l'entreprise </a:t>
            </a:r>
          </a:p>
          <a:p>
            <a:r>
              <a:rPr lang="fr-FR">
                <a:solidFill>
                  <a:schemeClr val="bg1"/>
                </a:solidFill>
              </a:rPr>
              <a:t>• </a:t>
            </a:r>
            <a:r>
              <a:rPr lang="fr-FR" dirty="0">
                <a:solidFill>
                  <a:schemeClr val="bg1"/>
                </a:solidFill>
              </a:rPr>
              <a:t>nécessité d'une maintenance </a:t>
            </a:r>
            <a:r>
              <a:rPr lang="fr-FR">
                <a:solidFill>
                  <a:schemeClr val="bg1"/>
                </a:solidFill>
              </a:rPr>
              <a:t>continue </a:t>
            </a:r>
          </a:p>
          <a:p>
            <a:r>
              <a:rPr lang="fr-FR">
                <a:solidFill>
                  <a:schemeClr val="bg1"/>
                </a:solidFill>
              </a:rPr>
              <a:t>• </a:t>
            </a:r>
            <a:r>
              <a:rPr lang="fr-FR" dirty="0">
                <a:solidFill>
                  <a:schemeClr val="bg1"/>
                </a:solidFill>
              </a:rPr>
              <a:t>captivité vis à vis de l'éditeur </a:t>
            </a:r>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502578-F0D8-5E64-6C3A-4CE62352B53F}"/>
              </a:ext>
            </a:extLst>
          </p:cNvPr>
          <p:cNvSpPr>
            <a:spLocks noGrp="1"/>
          </p:cNvSpPr>
          <p:nvPr>
            <p:ph type="title"/>
          </p:nvPr>
        </p:nvSpPr>
        <p:spPr/>
        <p:txBody>
          <a:bodyPr>
            <a:normAutofit fontScale="90000"/>
          </a:bodyPr>
          <a:lstStyle/>
          <a:p>
            <a:r>
              <a:rPr lang="fr-FR" dirty="0"/>
              <a:t>Caractéristiques d’un PGI</a:t>
            </a:r>
          </a:p>
        </p:txBody>
      </p:sp>
      <p:sp>
        <p:nvSpPr>
          <p:cNvPr id="13" name="Espace réservé de la date 12">
            <a:extLst>
              <a:ext uri="{FF2B5EF4-FFF2-40B4-BE49-F238E27FC236}">
                <a16:creationId xmlns:a16="http://schemas.microsoft.com/office/drawing/2014/main" id="{0D816990-2448-2E88-A69D-8F0DEF6FC16B}"/>
              </a:ext>
            </a:extLst>
          </p:cNvPr>
          <p:cNvSpPr>
            <a:spLocks noGrp="1"/>
          </p:cNvSpPr>
          <p:nvPr>
            <p:ph type="dt" sz="half" idx="21"/>
          </p:nvPr>
        </p:nvSpPr>
        <p:spPr/>
        <p:txBody>
          <a:bodyPr/>
          <a:lstStyle/>
          <a:p>
            <a:pPr rtl="0"/>
            <a:fld id="{0971D3F5-C297-4F98-9679-48877DEF0EC7}" type="datetime3">
              <a:rPr lang="en-GB" noProof="0" smtClean="0">
                <a:latin typeface="+mn-lt"/>
              </a:rPr>
              <a:t>23 November, 2023</a:t>
            </a:fld>
            <a:endParaRPr lang="en-GB" noProof="0" dirty="0">
              <a:latin typeface="+mn-lt"/>
            </a:endParaRPr>
          </a:p>
        </p:txBody>
      </p:sp>
      <p:sp>
        <p:nvSpPr>
          <p:cNvPr id="14" name="Espace réservé du pied de page 13">
            <a:extLst>
              <a:ext uri="{FF2B5EF4-FFF2-40B4-BE49-F238E27FC236}">
                <a16:creationId xmlns:a16="http://schemas.microsoft.com/office/drawing/2014/main" id="{11F28716-5AD5-A26E-AC94-3B44A609CBAC}"/>
              </a:ext>
            </a:extLst>
          </p:cNvPr>
          <p:cNvSpPr>
            <a:spLocks noGrp="1"/>
          </p:cNvSpPr>
          <p:nvPr>
            <p:ph type="ftr" sz="quarter" idx="22"/>
          </p:nvPr>
        </p:nvSpPr>
        <p:spPr/>
        <p:txBody>
          <a:bodyPr/>
          <a:lstStyle/>
          <a:p>
            <a:pPr rtl="0"/>
            <a:r>
              <a:rPr lang="en-GB" noProof="0"/>
              <a:t>Annual Review</a:t>
            </a:r>
            <a:endParaRPr lang="en-GB" b="0" noProof="0" dirty="0"/>
          </a:p>
        </p:txBody>
      </p:sp>
      <p:sp>
        <p:nvSpPr>
          <p:cNvPr id="15" name="Espace réservé du numéro de diapositive 14">
            <a:extLst>
              <a:ext uri="{FF2B5EF4-FFF2-40B4-BE49-F238E27FC236}">
                <a16:creationId xmlns:a16="http://schemas.microsoft.com/office/drawing/2014/main" id="{0CF76832-9DAC-5CC9-4EDD-258A2206292D}"/>
              </a:ext>
            </a:extLst>
          </p:cNvPr>
          <p:cNvSpPr>
            <a:spLocks noGrp="1"/>
          </p:cNvSpPr>
          <p:nvPr>
            <p:ph type="sldNum" sz="quarter" idx="23"/>
          </p:nvPr>
        </p:nvSpPr>
        <p:spPr/>
        <p:txBody>
          <a:bodyPr/>
          <a:lstStyle/>
          <a:p>
            <a:pPr rtl="0"/>
            <a:fld id="{294A09A9-5501-47C1-A89A-A340965A2BE2}" type="slidenum">
              <a:rPr lang="en-GB" noProof="0" smtClean="0"/>
              <a:pPr rtl="0"/>
              <a:t>9</a:t>
            </a:fld>
            <a:endParaRPr lang="en-GB" noProof="0" dirty="0"/>
          </a:p>
        </p:txBody>
      </p:sp>
      <p:sp>
        <p:nvSpPr>
          <p:cNvPr id="16" name="ZoneTexte 15">
            <a:extLst>
              <a:ext uri="{FF2B5EF4-FFF2-40B4-BE49-F238E27FC236}">
                <a16:creationId xmlns:a16="http://schemas.microsoft.com/office/drawing/2014/main" id="{0D44442B-8FC1-7E8A-1159-7037302755AD}"/>
              </a:ext>
            </a:extLst>
          </p:cNvPr>
          <p:cNvSpPr txBox="1"/>
          <p:nvPr/>
        </p:nvSpPr>
        <p:spPr>
          <a:xfrm>
            <a:off x="1148080" y="2336800"/>
            <a:ext cx="9621520" cy="3970318"/>
          </a:xfrm>
          <a:prstGeom prst="rect">
            <a:avLst/>
          </a:prstGeom>
          <a:noFill/>
        </p:spPr>
        <p:txBody>
          <a:bodyPr wrap="square" rtlCol="0">
            <a:spAutoFit/>
          </a:bodyPr>
          <a:lstStyle/>
          <a:p>
            <a:pPr marL="609600" indent="-609600">
              <a:buFont typeface="Wingdings" panose="05000000000000000000" pitchFamily="2" charset="2"/>
              <a:buAutoNum type="arabicPeriod"/>
            </a:pPr>
            <a:r>
              <a:rPr lang="fr-FR" altLang="en-US" sz="3600" dirty="0">
                <a:solidFill>
                  <a:schemeClr val="bg1"/>
                </a:solidFill>
              </a:rPr>
              <a:t>Exploitation d’une base de données unique</a:t>
            </a:r>
          </a:p>
          <a:p>
            <a:pPr marL="609600" indent="-609600">
              <a:buFont typeface="Wingdings" panose="05000000000000000000" pitchFamily="2" charset="2"/>
              <a:buAutoNum type="arabicPeriod"/>
            </a:pPr>
            <a:r>
              <a:rPr lang="fr-FR" altLang="en-US" sz="3600" dirty="0">
                <a:solidFill>
                  <a:schemeClr val="bg1"/>
                </a:solidFill>
              </a:rPr>
              <a:t>Fonctionnalités intégrant tous les champs de la gestion</a:t>
            </a:r>
          </a:p>
          <a:p>
            <a:pPr marL="609600" indent="-609600">
              <a:buFont typeface="Wingdings" panose="05000000000000000000" pitchFamily="2" charset="2"/>
              <a:buAutoNum type="arabicPeriod"/>
            </a:pPr>
            <a:r>
              <a:rPr lang="fr-FR" altLang="en-US" sz="3600" dirty="0">
                <a:solidFill>
                  <a:schemeClr val="bg1"/>
                </a:solidFill>
              </a:rPr>
              <a:t>Grande capacité de paramétrage</a:t>
            </a:r>
          </a:p>
          <a:p>
            <a:pPr marL="609600" indent="-609600">
              <a:buFont typeface="Wingdings" panose="05000000000000000000" pitchFamily="2" charset="2"/>
              <a:buAutoNum type="arabicPeriod"/>
            </a:pPr>
            <a:r>
              <a:rPr lang="fr-FR" altLang="en-US" sz="3600" dirty="0">
                <a:solidFill>
                  <a:schemeClr val="bg1"/>
                </a:solidFill>
              </a:rPr>
              <a:t>Outil d’aide à la décision</a:t>
            </a:r>
          </a:p>
          <a:p>
            <a:pPr marL="609600" indent="-609600">
              <a:buFont typeface="Wingdings" panose="05000000000000000000" pitchFamily="2" charset="2"/>
              <a:buAutoNum type="arabicPeriod"/>
            </a:pPr>
            <a:r>
              <a:rPr lang="fr-FR" altLang="en-US" sz="3600" dirty="0">
                <a:solidFill>
                  <a:schemeClr val="bg1"/>
                </a:solidFill>
              </a:rPr>
              <a:t>Architecture informatique ouverte</a:t>
            </a:r>
          </a:p>
          <a:p>
            <a:endParaRPr lang="fr-FR" altLang="en-US" sz="3600" dirty="0">
              <a:solidFill>
                <a:schemeClr val="bg1"/>
              </a:solidFill>
            </a:endParaRPr>
          </a:p>
        </p:txBody>
      </p:sp>
    </p:spTree>
    <p:extLst>
      <p:ext uri="{BB962C8B-B14F-4D97-AF65-F5344CB8AC3E}">
        <p14:creationId xmlns:p14="http://schemas.microsoft.com/office/powerpoint/2010/main" val="145255974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{29B2BF10-B396-47C2-B3BE-51ADB8C9EFC9}tf78853419_win32</Template>
  <TotalTime>33</TotalTime>
  <Words>1522</Words>
  <Application>Microsoft Office PowerPoint</Application>
  <PresentationFormat>Grand écran</PresentationFormat>
  <Paragraphs>263</Paragraphs>
  <Slides>22</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Calibri</vt:lpstr>
      <vt:lpstr>Franklin Gothic Book</vt:lpstr>
      <vt:lpstr>Franklin Gothic Demi</vt:lpstr>
      <vt:lpstr>Times New Roman</vt:lpstr>
      <vt:lpstr>Wingdings</vt:lpstr>
      <vt:lpstr>Theme1</vt:lpstr>
      <vt:lpstr>PROGICIELS DE GESTION INTEGRÉE </vt:lpstr>
      <vt:lpstr>Introduction</vt:lpstr>
      <vt:lpstr>Les ERP sont des applications dont le but est de coordonner l'ensemble des activités d'une entreprise (activités dites verticales telles que la production, l'approvisionnement ou bien horizontales comme le marketing, les forces de vente, la gestion des ressources humaines, etc.) autour d'un même système d'information. Ils offrent à l'entreprise, une solution globale et transversale. </vt:lpstr>
      <vt:lpstr>Plus qu'un simple logiciel, un ERP est un véritable projet demandant une intégration totale d'un outil logiciel au sein d'une organisation et d'une structure spécifique, et donc des coûts importants d'ingénierie. D'autre part, sa mise en place dans l'entreprise entraîne des modifications importantes des habitudes de travail d'une grande partie des employés. Ainsi on considère que le coût de l'outil logiciel représente moins de 20% du coût total de mise en place d'un tel système. </vt:lpstr>
      <vt:lpstr>Principe Fondamentale</vt:lpstr>
      <vt:lpstr>Points forts</vt:lpstr>
      <vt:lpstr>Avantages de l'implantation d'un ERP</vt:lpstr>
      <vt:lpstr>Et les inconvénients</vt:lpstr>
      <vt:lpstr>Caractéristiques d’un PGI</vt:lpstr>
      <vt:lpstr>Exploitation d’une base de données unique</vt:lpstr>
      <vt:lpstr>1 - Des applications indépendantes</vt:lpstr>
      <vt:lpstr>1 - Des applications indépendantes</vt:lpstr>
      <vt:lpstr>2- Des interfaces spécifiques</vt:lpstr>
      <vt:lpstr>2- Des interfaces spécifiques</vt:lpstr>
      <vt:lpstr>3 - L’intégration dans un PGI</vt:lpstr>
      <vt:lpstr>3 - L’intégration dans un PGI</vt:lpstr>
      <vt:lpstr>Outil d’aide à la décision</vt:lpstr>
      <vt:lpstr>Architecture informatique ouverte</vt:lpstr>
      <vt:lpstr>Architecture informatique ouverte</vt:lpstr>
      <vt:lpstr>Les environnements de travail d’un ERP ?</vt:lpstr>
      <vt:lpstr>Les environnements de travail d’un ERP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PROGICIELS DE GESTION INTEGRÉE </dc:title>
  <dc:creator>charaf hamidi</dc:creator>
  <cp:lastModifiedBy>charaf hamidi</cp:lastModifiedBy>
  <cp:revision>5</cp:revision>
  <dcterms:created xsi:type="dcterms:W3CDTF">2023-11-22T08:51:00Z</dcterms:created>
  <dcterms:modified xsi:type="dcterms:W3CDTF">2023-11-23T21:49:32Z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