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95" r:id="rId7"/>
    <p:sldId id="264" r:id="rId8"/>
    <p:sldId id="262" r:id="rId9"/>
    <p:sldId id="268" r:id="rId10"/>
    <p:sldId id="258" r:id="rId11"/>
    <p:sldId id="278" r:id="rId12"/>
    <p:sldId id="276"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17/01/2024</a:t>
            </a:fld>
            <a:endParaRPr lang="fr-FR" dirty="0"/>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a:t>
            </a:fld>
            <a:endParaRPr lang="fr-FR"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17/01/2024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a:t>
            </a:fld>
            <a:endParaRPr lang="fr-FR"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46120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4</a:t>
            </a:fld>
            <a:endParaRPr lang="fr-FR"/>
          </a:p>
        </p:txBody>
      </p:sp>
    </p:spTree>
    <p:extLst>
      <p:ext uri="{BB962C8B-B14F-4D97-AF65-F5344CB8AC3E}">
        <p14:creationId xmlns:p14="http://schemas.microsoft.com/office/powerpoint/2010/main" val="206004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5</a:t>
            </a:fld>
            <a:endParaRPr lang="fr-FR"/>
          </a:p>
        </p:txBody>
      </p:sp>
    </p:spTree>
    <p:extLst>
      <p:ext uri="{BB962C8B-B14F-4D97-AF65-F5344CB8AC3E}">
        <p14:creationId xmlns:p14="http://schemas.microsoft.com/office/powerpoint/2010/main" val="341574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6</a:t>
            </a:fld>
            <a:endParaRPr lang="fr-FR"/>
          </a:p>
        </p:txBody>
      </p:sp>
    </p:spTree>
    <p:extLst>
      <p:ext uri="{BB962C8B-B14F-4D97-AF65-F5344CB8AC3E}">
        <p14:creationId xmlns:p14="http://schemas.microsoft.com/office/powerpoint/2010/main" val="330359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284546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187499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9</a:t>
            </a:fld>
            <a:endParaRPr lang="fr-FR" dirty="0"/>
          </a:p>
        </p:txBody>
      </p:sp>
    </p:spTree>
    <p:extLst>
      <p:ext uri="{BB962C8B-B14F-4D97-AF65-F5344CB8AC3E}">
        <p14:creationId xmlns:p14="http://schemas.microsoft.com/office/powerpoint/2010/main" val="170328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dirty="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dirty="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dirty="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dirty="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dirty="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dirty="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dirty="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dirty="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dirty="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dirty="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dirty="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dirty="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dirty="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dirty="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a:t>
            </a:fld>
            <a:endParaRPr lang="fr-FR" noProof="0" dirty="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dirty="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dirty="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dirty="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dirty="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dirty="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dirty="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dirty="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dirty="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dirty="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dirty="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a:t>
            </a:fld>
            <a:endParaRPr lang="fr-FR" noProof="0" dirty="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dirty="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dirty="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a:t>
            </a:fld>
            <a:endParaRPr lang="fr-FR" noProof="0" dirty="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dirty="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dirty="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a:t>
            </a:fld>
            <a:endParaRPr lang="fr-FR" noProof="0"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dirty="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dirty="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a:t>
            </a:fld>
            <a:endParaRPr lang="fr-FR"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dirty="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dirty="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a:t>
            </a:fld>
            <a:endParaRPr lang="fr-FR" noProof="0" dirty="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dirty="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dirty="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a:t>
            </a:fld>
            <a:endParaRPr lang="fr-FR" noProof="0"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ibbr.fr/?cat_ID=17518"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267286" y="1446207"/>
            <a:ext cx="11774659" cy="889030"/>
          </a:xfrm>
        </p:spPr>
        <p:txBody>
          <a:bodyPr rtlCol="0"/>
          <a:lstStyle/>
          <a:p>
            <a:pPr rtl="0"/>
            <a:r>
              <a:rPr lang="fr-FR" sz="3800" b="1" dirty="0"/>
              <a:t>Les différents types d'articles scientifiques</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89317" y="2658793"/>
            <a:ext cx="4051495" cy="2222695"/>
          </a:xfrm>
        </p:spPr>
        <p:txBody>
          <a:bodyPr rtlCol="0">
            <a:normAutofit/>
          </a:bodyPr>
          <a:lstStyle/>
          <a:p>
            <a:r>
              <a:rPr lang="fr-FR" sz="2500" dirty="0">
                <a:solidFill>
                  <a:srgbClr val="FF0000"/>
                </a:solidFill>
              </a:rPr>
              <a:t>Ré</a:t>
            </a:r>
            <a:r>
              <a:rPr lang="et-EE" sz="2500" dirty="0">
                <a:solidFill>
                  <a:srgbClr val="FF0000"/>
                </a:solidFill>
              </a:rPr>
              <a:t>a</a:t>
            </a:r>
            <a:r>
              <a:rPr lang="fr-FR" sz="2500" dirty="0" err="1">
                <a:solidFill>
                  <a:srgbClr val="FF0000"/>
                </a:solidFill>
              </a:rPr>
              <a:t>liser</a:t>
            </a:r>
            <a:r>
              <a:rPr lang="fr-FR" sz="2500" dirty="0">
                <a:solidFill>
                  <a:srgbClr val="FF0000"/>
                </a:solidFill>
              </a:rPr>
              <a:t> par</a:t>
            </a:r>
            <a:r>
              <a:rPr lang="et-EE" sz="2500" dirty="0">
                <a:solidFill>
                  <a:srgbClr val="FF0000"/>
                </a:solidFill>
              </a:rPr>
              <a:t>: </a:t>
            </a:r>
          </a:p>
          <a:p>
            <a:r>
              <a:rPr lang="et-EE" sz="2500" dirty="0"/>
              <a:t>        Mustapha ouamen</a:t>
            </a:r>
          </a:p>
          <a:p>
            <a:pPr rtl="0"/>
            <a:r>
              <a:rPr lang="et-EE" sz="2500" dirty="0"/>
              <a:t>        Mustapha elouardi </a:t>
            </a:r>
          </a:p>
          <a:p>
            <a:pPr rtl="0"/>
            <a:r>
              <a:rPr lang="et-EE" sz="2500" dirty="0"/>
              <a:t>        Hamid oulahbib</a:t>
            </a:r>
          </a:p>
          <a:p>
            <a:pPr rtl="0"/>
            <a:endParaRPr lang="et-EE" sz="2500" dirty="0"/>
          </a:p>
        </p:txBody>
      </p:sp>
      <p:pic>
        <p:nvPicPr>
          <p:cNvPr id="5" name="Picture 4">
            <a:extLst>
              <a:ext uri="{FF2B5EF4-FFF2-40B4-BE49-F238E27FC236}">
                <a16:creationId xmlns:a16="http://schemas.microsoft.com/office/drawing/2014/main" id="{911A2A40-6EF9-4284-1A4A-6DB08EDE9FE7}"/>
              </a:ext>
            </a:extLst>
          </p:cNvPr>
          <p:cNvPicPr>
            <a:picLocks noChangeAspect="1"/>
          </p:cNvPicPr>
          <p:nvPr/>
        </p:nvPicPr>
        <p:blipFill>
          <a:blip r:embed="rId3"/>
          <a:stretch>
            <a:fillRect/>
          </a:stretch>
        </p:blipFill>
        <p:spPr>
          <a:xfrm>
            <a:off x="1378634" y="1"/>
            <a:ext cx="8932983" cy="1300957"/>
          </a:xfrm>
          <a:prstGeom prst="rect">
            <a:avLst/>
          </a:prstGeom>
        </p:spPr>
      </p:pic>
      <p:sp>
        <p:nvSpPr>
          <p:cNvPr id="6" name="TextBox 5">
            <a:extLst>
              <a:ext uri="{FF2B5EF4-FFF2-40B4-BE49-F238E27FC236}">
                <a16:creationId xmlns:a16="http://schemas.microsoft.com/office/drawing/2014/main" id="{10F00D20-123C-CDE7-8D39-596378C6E5C3}"/>
              </a:ext>
            </a:extLst>
          </p:cNvPr>
          <p:cNvSpPr txBox="1"/>
          <p:nvPr/>
        </p:nvSpPr>
        <p:spPr>
          <a:xfrm>
            <a:off x="1378634" y="5411793"/>
            <a:ext cx="10180319" cy="477054"/>
          </a:xfrm>
          <a:prstGeom prst="rect">
            <a:avLst/>
          </a:prstGeom>
          <a:noFill/>
        </p:spPr>
        <p:txBody>
          <a:bodyPr wrap="square">
            <a:spAutoFit/>
          </a:bodyPr>
          <a:lstStyle/>
          <a:p>
            <a:pPr rtl="0"/>
            <a:r>
              <a:rPr lang="et-EE" sz="2500" dirty="0"/>
              <a:t>Master :math</a:t>
            </a:r>
            <a:r>
              <a:rPr lang="fr-FR" sz="2500" dirty="0"/>
              <a:t>é</a:t>
            </a:r>
            <a:r>
              <a:rPr lang="et-EE" sz="2500" dirty="0"/>
              <a:t>matiques appliqu</a:t>
            </a:r>
            <a:r>
              <a:rPr lang="fr-FR" sz="2500" dirty="0"/>
              <a:t>é</a:t>
            </a:r>
            <a:r>
              <a:rPr lang="et-EE" sz="2500" dirty="0"/>
              <a:t>es pour la science des donn</a:t>
            </a:r>
            <a:r>
              <a:rPr lang="fr-FR" sz="2500" dirty="0"/>
              <a:t>é</a:t>
            </a:r>
            <a:r>
              <a:rPr lang="et-EE" sz="2500" dirty="0"/>
              <a:t>es S1.</a:t>
            </a:r>
            <a:endParaRPr lang="fr-FR" sz="2500" dirty="0"/>
          </a:p>
        </p:txBody>
      </p:sp>
      <p:sp>
        <p:nvSpPr>
          <p:cNvPr id="8" name="TextBox 7">
            <a:extLst>
              <a:ext uri="{FF2B5EF4-FFF2-40B4-BE49-F238E27FC236}">
                <a16:creationId xmlns:a16="http://schemas.microsoft.com/office/drawing/2014/main" id="{DA9F8A77-4B9E-8FE9-B1B7-C49924CB1FE0}"/>
              </a:ext>
            </a:extLst>
          </p:cNvPr>
          <p:cNvSpPr txBox="1"/>
          <p:nvPr/>
        </p:nvSpPr>
        <p:spPr>
          <a:xfrm>
            <a:off x="5285935" y="2638749"/>
            <a:ext cx="6098344" cy="1246495"/>
          </a:xfrm>
          <a:prstGeom prst="rect">
            <a:avLst/>
          </a:prstGeom>
          <a:noFill/>
        </p:spPr>
        <p:txBody>
          <a:bodyPr wrap="square">
            <a:spAutoFit/>
          </a:bodyPr>
          <a:lstStyle/>
          <a:p>
            <a:r>
              <a:rPr lang="et-EE" sz="2500" dirty="0">
                <a:solidFill>
                  <a:srgbClr val="FF0000"/>
                </a:solidFill>
              </a:rPr>
              <a:t>Encadrer par:</a:t>
            </a:r>
          </a:p>
          <a:p>
            <a:r>
              <a:rPr lang="et-EE" sz="2500" dirty="0"/>
              <a:t>           KHADIJA Aayadi</a:t>
            </a:r>
          </a:p>
          <a:p>
            <a:endParaRPr lang="et-EE" sz="2500"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760326" y="943928"/>
            <a:ext cx="1269755" cy="766152"/>
          </a:xfrm>
        </p:spPr>
        <p:txBody>
          <a:bodyPr rtlCol="0">
            <a:normAutofit/>
          </a:bodyPr>
          <a:lstStyle/>
          <a:p>
            <a:pPr rtl="0"/>
            <a:r>
              <a:rPr lang="et-EE" sz="3000" dirty="0">
                <a:solidFill>
                  <a:srgbClr val="FF0000"/>
                </a:solidFill>
              </a:rPr>
              <a:t>PLAN</a:t>
            </a:r>
            <a:endParaRPr lang="fr-FR" sz="3000" dirty="0">
              <a:solidFill>
                <a:srgbClr val="FF0000"/>
              </a:solidFill>
            </a:endParaRPr>
          </a:p>
        </p:txBody>
      </p:sp>
      <p:sp>
        <p:nvSpPr>
          <p:cNvPr id="3" name="Sous-titr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969477"/>
            <a:ext cx="9020323" cy="3868078"/>
          </a:xfrm>
          <a:ln>
            <a:noFill/>
          </a:ln>
          <a:effectLst>
            <a:outerShdw blurRad="152400" dist="317500" dir="5400000" sx="90000" sy="-19000" rotWithShape="0">
              <a:prstClr val="black">
                <a:alpha val="15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ormAutofit/>
          </a:bodyPr>
          <a:lstStyle/>
          <a:p>
            <a:pPr rtl="0"/>
            <a:r>
              <a:rPr lang="et-EE" sz="2500" dirty="0"/>
              <a:t>1) Introduction</a:t>
            </a:r>
          </a:p>
          <a:p>
            <a:pPr rtl="0"/>
            <a:r>
              <a:rPr lang="et-EE" sz="2500" dirty="0"/>
              <a:t>2) </a:t>
            </a:r>
            <a:r>
              <a:rPr lang="fr-FR" sz="2500" dirty="0"/>
              <a:t>Définition des articles scientifiques</a:t>
            </a:r>
            <a:endParaRPr lang="et-EE" sz="2500" dirty="0"/>
          </a:p>
          <a:p>
            <a:pPr rtl="0"/>
            <a:r>
              <a:rPr lang="et-EE" sz="2500" dirty="0"/>
              <a:t>3)</a:t>
            </a:r>
            <a:r>
              <a:rPr lang="fr-FR" sz="2500" dirty="0"/>
              <a:t> Importance de la diversité des articles </a:t>
            </a:r>
            <a:endParaRPr lang="et-EE" sz="2500" dirty="0"/>
          </a:p>
          <a:p>
            <a:pPr rtl="0"/>
            <a:r>
              <a:rPr lang="et-EE" sz="2500" dirty="0"/>
              <a:t>4) Types d'articles scientifiques</a:t>
            </a:r>
          </a:p>
          <a:p>
            <a:pPr rtl="0"/>
            <a:r>
              <a:rPr lang="et-EE" sz="2500" dirty="0"/>
              <a:t>5) Conclusion</a:t>
            </a:r>
          </a:p>
          <a:p>
            <a:pPr rtl="0"/>
            <a:endParaRPr lang="fr-FR" sz="2500" dirty="0"/>
          </a:p>
        </p:txBody>
      </p:sp>
      <p:sp>
        <p:nvSpPr>
          <p:cNvPr id="9" name="ZoneTexte 5">
            <a:extLst>
              <a:ext uri="{FF2B5EF4-FFF2-40B4-BE49-F238E27FC236}">
                <a16:creationId xmlns:a16="http://schemas.microsoft.com/office/drawing/2014/main" id="{6A304263-D395-C99B-7DCB-1B4405D77A3A}"/>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1</a:t>
            </a:r>
            <a:endParaRPr lang="fr-FR" sz="2400" dirty="0">
              <a:solidFill>
                <a:schemeClr val="accent2"/>
              </a:solidFill>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A7A4-E0D1-5006-75F5-1B36022BA8D4}"/>
              </a:ext>
            </a:extLst>
          </p:cNvPr>
          <p:cNvSpPr>
            <a:spLocks noGrp="1"/>
          </p:cNvSpPr>
          <p:nvPr>
            <p:ph type="title"/>
          </p:nvPr>
        </p:nvSpPr>
        <p:spPr>
          <a:xfrm>
            <a:off x="3657600" y="2447778"/>
            <a:ext cx="4276578" cy="1237956"/>
          </a:xfrm>
        </p:spPr>
        <p:txBody>
          <a:bodyPr>
            <a:normAutofit/>
          </a:bodyPr>
          <a:lstStyle/>
          <a:p>
            <a:r>
              <a:rPr lang="fr-MA" sz="4000" dirty="0">
                <a:latin typeface="Times New Roman" panose="02020603050405020304" pitchFamily="18" charset="0"/>
                <a:cs typeface="Times New Roman" panose="02020603050405020304" pitchFamily="18" charset="0"/>
              </a:rPr>
              <a:t>Introduction</a:t>
            </a:r>
            <a:endParaRPr lang="fr-FR" sz="4000" dirty="0"/>
          </a:p>
        </p:txBody>
      </p:sp>
      <p:sp>
        <p:nvSpPr>
          <p:cNvPr id="9" name="ZoneTexte 5">
            <a:extLst>
              <a:ext uri="{FF2B5EF4-FFF2-40B4-BE49-F238E27FC236}">
                <a16:creationId xmlns:a16="http://schemas.microsoft.com/office/drawing/2014/main" id="{E2EC244B-EB9D-01DF-4139-40B203163C72}"/>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2</a:t>
            </a:r>
            <a:endParaRPr lang="fr-FR" sz="2400" dirty="0">
              <a:solidFill>
                <a:schemeClr val="accent2"/>
              </a:solidFill>
            </a:endParaRPr>
          </a:p>
        </p:txBody>
      </p:sp>
    </p:spTree>
    <p:extLst>
      <p:ext uri="{BB962C8B-B14F-4D97-AF65-F5344CB8AC3E}">
        <p14:creationId xmlns:p14="http://schemas.microsoft.com/office/powerpoint/2010/main" val="225338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E1C88-627C-4655-A4FB-0BB02EDB078A}"/>
              </a:ext>
            </a:extLst>
          </p:cNvPr>
          <p:cNvSpPr>
            <a:spLocks noGrp="1"/>
          </p:cNvSpPr>
          <p:nvPr>
            <p:ph type="title"/>
          </p:nvPr>
        </p:nvSpPr>
        <p:spPr>
          <a:xfrm>
            <a:off x="838200" y="1671639"/>
            <a:ext cx="8080717" cy="1204912"/>
          </a:xfrm>
        </p:spPr>
        <p:txBody>
          <a:bodyPr rtlCol="0">
            <a:normAutofit/>
          </a:bodyPr>
          <a:lstStyle/>
          <a:p>
            <a:r>
              <a:rPr lang="fr-FR" sz="3000" b="1" i="0" dirty="0">
                <a:solidFill>
                  <a:srgbClr val="1B2B68"/>
                </a:solidFill>
                <a:effectLst/>
                <a:latin typeface="Gilmer"/>
              </a:rPr>
              <a:t>Qu'est-ce qu'un article scientifique ?</a:t>
            </a:r>
            <a:endParaRPr lang="fr-FR" sz="3000" dirty="0"/>
          </a:p>
        </p:txBody>
      </p:sp>
      <p:sp>
        <p:nvSpPr>
          <p:cNvPr id="3" name="Espace réservé du contenu 2">
            <a:extLst>
              <a:ext uri="{FF2B5EF4-FFF2-40B4-BE49-F238E27FC236}">
                <a16:creationId xmlns:a16="http://schemas.microsoft.com/office/drawing/2014/main" id="{033634FE-ADF0-4BC3-A0A9-447EA9DD096B}"/>
              </a:ext>
            </a:extLst>
          </p:cNvPr>
          <p:cNvSpPr>
            <a:spLocks noGrp="1"/>
          </p:cNvSpPr>
          <p:nvPr>
            <p:ph type="body" idx="1"/>
          </p:nvPr>
        </p:nvSpPr>
        <p:spPr>
          <a:xfrm>
            <a:off x="1362074" y="3080825"/>
            <a:ext cx="8080717" cy="2105537"/>
          </a:xfrm>
        </p:spPr>
        <p:txBody>
          <a:bodyPr vert="horz" lIns="91440" tIns="45720" rIns="91440" bIns="45720" rtlCol="0" anchor="t">
            <a:normAutofit/>
          </a:bodyPr>
          <a:lstStyle/>
          <a:p>
            <a:pPr algn="just" rtl="0"/>
            <a:r>
              <a:rPr lang="fr-FR" sz="2500" b="0" i="0" dirty="0">
                <a:solidFill>
                  <a:srgbClr val="0D405F"/>
                </a:solidFill>
                <a:effectLst/>
                <a:latin typeface="Inter"/>
              </a:rPr>
              <a:t>Les articles scientifiques (parfois appelés « publications scientifiques ») désignent les travaux publiés par les chercheurs dans les </a:t>
            </a:r>
            <a:r>
              <a:rPr lang="et-EE" sz="2500" b="0" i="0" strike="noStrike" dirty="0">
                <a:solidFill>
                  <a:srgbClr val="1F80E8"/>
                </a:solidFill>
                <a:effectLst/>
                <a:latin typeface="Inter"/>
              </a:rPr>
              <a:t>revues scientifique.</a:t>
            </a:r>
            <a:endParaRPr lang="fr-FR" sz="2500" dirty="0"/>
          </a:p>
        </p:txBody>
      </p:sp>
      <p:sp>
        <p:nvSpPr>
          <p:cNvPr id="8" name="ZoneTexte 5">
            <a:extLst>
              <a:ext uri="{FF2B5EF4-FFF2-40B4-BE49-F238E27FC236}">
                <a16:creationId xmlns:a16="http://schemas.microsoft.com/office/drawing/2014/main" id="{E1AC2D59-45B3-1B01-5210-DAADECC829B0}"/>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3</a:t>
            </a:r>
            <a:endParaRPr lang="fr-FR" sz="2400" dirty="0">
              <a:solidFill>
                <a:schemeClr val="accent2"/>
              </a:solidFill>
            </a:endParaRPr>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1885156" y="136525"/>
            <a:ext cx="8421688" cy="1262029"/>
          </a:xfrm>
        </p:spPr>
        <p:txBody>
          <a:bodyPr rtlCol="0">
            <a:normAutofit/>
          </a:bodyPr>
          <a:lstStyle/>
          <a:p>
            <a:pPr rtl="0"/>
            <a:r>
              <a:rPr lang="fr-FR" sz="3000" b="1" dirty="0"/>
              <a:t>Importance de la diversité des articles</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431411" y="3447241"/>
            <a:ext cx="5153464" cy="641776"/>
          </a:xfrm>
        </p:spPr>
        <p:txBody>
          <a:bodyPr vert="horz" lIns="91440" tIns="45720" rIns="91440" bIns="45720" rtlCol="0" anchor="t">
            <a:noAutofit/>
          </a:bodyPr>
          <a:lstStyle/>
          <a:p>
            <a:pPr algn="l" rtl="0"/>
            <a:r>
              <a:rPr lang="fr-FR" b="1" i="0" dirty="0">
                <a:solidFill>
                  <a:schemeClr val="accent5">
                    <a:lumMod val="75000"/>
                  </a:schemeClr>
                </a:solidFill>
                <a:effectLst/>
                <a:latin typeface="Söhne"/>
              </a:rPr>
              <a:t>Répondre à des Objectifs Spécifiques :</a:t>
            </a:r>
            <a:endParaRPr lang="fr-FR" b="1" dirty="0">
              <a:solidFill>
                <a:schemeClr val="accent5">
                  <a:lumMod val="75000"/>
                </a:schemeClr>
              </a:solidFill>
            </a:endParaRPr>
          </a:p>
        </p:txBody>
      </p:sp>
      <p:sp>
        <p:nvSpPr>
          <p:cNvPr id="4" name="Espace réservé du texte 3">
            <a:extLst>
              <a:ext uri="{FF2B5EF4-FFF2-40B4-BE49-F238E27FC236}">
                <a16:creationId xmlns:a16="http://schemas.microsoft.com/office/drawing/2014/main" id="{AC1C80FB-53F9-42EE-B1E6-D0F998EC5DFA}"/>
              </a:ext>
            </a:extLst>
          </p:cNvPr>
          <p:cNvSpPr>
            <a:spLocks noGrp="1"/>
          </p:cNvSpPr>
          <p:nvPr>
            <p:ph type="body" sz="quarter" idx="15"/>
          </p:nvPr>
        </p:nvSpPr>
        <p:spPr>
          <a:xfrm>
            <a:off x="532115" y="4177247"/>
            <a:ext cx="5486628" cy="1457091"/>
          </a:xfrm>
        </p:spPr>
        <p:txBody>
          <a:bodyPr rtlCol="0">
            <a:normAutofit/>
          </a:bodyPr>
          <a:lstStyle/>
          <a:p>
            <a:pPr algn="l" rtl="0"/>
            <a:r>
              <a:rPr lang="fr-FR" sz="2500" b="0" i="0" dirty="0">
                <a:solidFill>
                  <a:srgbClr val="374151"/>
                </a:solidFill>
                <a:effectLst/>
                <a:latin typeface="Söhne"/>
              </a:rPr>
              <a:t>Chaque type d'article scientifique est conçu pour répondre à des objectifs spécifiques</a:t>
            </a:r>
            <a:endParaRPr lang="fr-FR" sz="2500" dirty="0"/>
          </a:p>
        </p:txBody>
      </p:sp>
      <p:sp>
        <p:nvSpPr>
          <p:cNvPr id="5" name="Espace réservé du texte 4">
            <a:extLst>
              <a:ext uri="{FF2B5EF4-FFF2-40B4-BE49-F238E27FC236}">
                <a16:creationId xmlns:a16="http://schemas.microsoft.com/office/drawing/2014/main" id="{E81BA2B5-6A90-4204-ABDD-7183FBB03A02}"/>
              </a:ext>
            </a:extLst>
          </p:cNvPr>
          <p:cNvSpPr>
            <a:spLocks noGrp="1"/>
          </p:cNvSpPr>
          <p:nvPr>
            <p:ph type="body" sz="quarter" idx="16"/>
          </p:nvPr>
        </p:nvSpPr>
        <p:spPr>
          <a:xfrm>
            <a:off x="6173259" y="3451848"/>
            <a:ext cx="5730467" cy="732833"/>
          </a:xfrm>
        </p:spPr>
        <p:txBody>
          <a:bodyPr rtlCol="0">
            <a:noAutofit/>
          </a:bodyPr>
          <a:lstStyle/>
          <a:p>
            <a:pPr algn="l" rtl="0"/>
            <a:r>
              <a:rPr lang="fr-FR" b="1" i="0" dirty="0">
                <a:solidFill>
                  <a:schemeClr val="accent5">
                    <a:lumMod val="75000"/>
                  </a:schemeClr>
                </a:solidFill>
                <a:effectLst/>
                <a:latin typeface="Söhne"/>
              </a:rPr>
              <a:t>Adapter la Communication au Public Cible :</a:t>
            </a:r>
            <a:endParaRPr lang="fr-FR" b="1" dirty="0">
              <a:solidFill>
                <a:schemeClr val="accent5">
                  <a:lumMod val="75000"/>
                </a:schemeClr>
              </a:solidFill>
            </a:endParaRPr>
          </a:p>
        </p:txBody>
      </p:sp>
      <p:sp>
        <p:nvSpPr>
          <p:cNvPr id="6" name="Espace réservé du texte 5">
            <a:extLst>
              <a:ext uri="{FF2B5EF4-FFF2-40B4-BE49-F238E27FC236}">
                <a16:creationId xmlns:a16="http://schemas.microsoft.com/office/drawing/2014/main" id="{7E7D4C34-22A0-4D54-A07D-E1E9A11463E5}"/>
              </a:ext>
            </a:extLst>
          </p:cNvPr>
          <p:cNvSpPr>
            <a:spLocks noGrp="1"/>
          </p:cNvSpPr>
          <p:nvPr>
            <p:ph type="body" sz="quarter" idx="17"/>
          </p:nvPr>
        </p:nvSpPr>
        <p:spPr>
          <a:xfrm>
            <a:off x="6452379" y="4023362"/>
            <a:ext cx="5486628" cy="1610976"/>
          </a:xfrm>
        </p:spPr>
        <p:txBody>
          <a:bodyPr rtlCol="0">
            <a:noAutofit/>
          </a:bodyPr>
          <a:lstStyle/>
          <a:p>
            <a:pPr algn="l" rtl="0"/>
            <a:r>
              <a:rPr lang="fr-FR" sz="2500" b="0" i="0" dirty="0">
                <a:solidFill>
                  <a:srgbClr val="374151"/>
                </a:solidFill>
                <a:effectLst/>
                <a:latin typeface="Söhne"/>
              </a:rPr>
              <a:t>Les différents types d'articles scientifiques sont rédigés avec des niveaux de détail et de complexité variés.</a:t>
            </a:r>
            <a:endParaRPr lang="fr-FR" sz="2500" dirty="0"/>
          </a:p>
        </p:txBody>
      </p:sp>
      <p:sp>
        <p:nvSpPr>
          <p:cNvPr id="12" name="TextBox 11">
            <a:extLst>
              <a:ext uri="{FF2B5EF4-FFF2-40B4-BE49-F238E27FC236}">
                <a16:creationId xmlns:a16="http://schemas.microsoft.com/office/drawing/2014/main" id="{A75F8C63-DAB2-C4D9-2267-AD23DDF5DC0F}"/>
              </a:ext>
            </a:extLst>
          </p:cNvPr>
          <p:cNvSpPr txBox="1"/>
          <p:nvPr/>
        </p:nvSpPr>
        <p:spPr>
          <a:xfrm>
            <a:off x="1348939" y="1452364"/>
            <a:ext cx="9339607" cy="1523494"/>
          </a:xfrm>
          <a:prstGeom prst="rect">
            <a:avLst/>
          </a:prstGeom>
          <a:noFill/>
        </p:spPr>
        <p:txBody>
          <a:bodyPr wrap="square">
            <a:spAutoFit/>
          </a:bodyPr>
          <a:lstStyle/>
          <a:p>
            <a:pPr algn="just"/>
            <a:br>
              <a:rPr lang="fr-FR" dirty="0"/>
            </a:br>
            <a:r>
              <a:rPr lang="fr-FR" sz="2500" b="0" i="0" dirty="0">
                <a:solidFill>
                  <a:srgbClr val="374151"/>
                </a:solidFill>
                <a:effectLst/>
                <a:latin typeface="Söhne"/>
              </a:rPr>
              <a:t>La diversité des articles scientifiques revêt une importance cruciale dans le monde de la recherche et de la communication scientifique. Voici quelques points clés qui soulignent cette importance :</a:t>
            </a:r>
            <a:endParaRPr lang="fr-FR" sz="2500" dirty="0"/>
          </a:p>
        </p:txBody>
      </p:sp>
      <p:sp>
        <p:nvSpPr>
          <p:cNvPr id="24" name="ZoneTexte 5">
            <a:extLst>
              <a:ext uri="{FF2B5EF4-FFF2-40B4-BE49-F238E27FC236}">
                <a16:creationId xmlns:a16="http://schemas.microsoft.com/office/drawing/2014/main" id="{53386A69-D6AA-8F75-6F18-366C7257FB30}"/>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4</a:t>
            </a:r>
            <a:endParaRPr lang="fr-FR" sz="2400" dirty="0">
              <a:solidFill>
                <a:schemeClr val="accent2"/>
              </a:solidFill>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3581400" y="267286"/>
            <a:ext cx="7773988" cy="717452"/>
          </a:xfrm>
        </p:spPr>
        <p:txBody>
          <a:bodyPr rtlCol="0">
            <a:normAutofit fontScale="90000"/>
          </a:bodyPr>
          <a:lstStyle/>
          <a:p>
            <a:r>
              <a:rPr lang="et-EE" sz="2800" b="1" dirty="0"/>
              <a:t>Types d'articles scientifiques</a:t>
            </a:r>
            <a:br>
              <a:rPr lang="fr-FR" sz="2800" b="1" dirty="0"/>
            </a:br>
            <a:endParaRPr lang="fr-FR" dirty="0"/>
          </a:p>
        </p:txBody>
      </p:sp>
      <p:sp>
        <p:nvSpPr>
          <p:cNvPr id="19" name="TextBox 18">
            <a:extLst>
              <a:ext uri="{FF2B5EF4-FFF2-40B4-BE49-F238E27FC236}">
                <a16:creationId xmlns:a16="http://schemas.microsoft.com/office/drawing/2014/main" id="{63B895CB-5885-664F-213F-6075D543C9FE}"/>
              </a:ext>
            </a:extLst>
          </p:cNvPr>
          <p:cNvSpPr txBox="1"/>
          <p:nvPr/>
        </p:nvSpPr>
        <p:spPr>
          <a:xfrm>
            <a:off x="379826" y="1584902"/>
            <a:ext cx="2667001" cy="400110"/>
          </a:xfrm>
          <a:prstGeom prst="rect">
            <a:avLst/>
          </a:prstGeom>
          <a:noFill/>
        </p:spPr>
        <p:txBody>
          <a:bodyPr wrap="square">
            <a:spAutoFit/>
          </a:bodyPr>
          <a:lstStyle/>
          <a:p>
            <a:pPr rtl="0"/>
            <a:r>
              <a:rPr lang="fr-FR" sz="2000" b="1" i="0" dirty="0">
                <a:solidFill>
                  <a:schemeClr val="accent5">
                    <a:lumMod val="75000"/>
                  </a:schemeClr>
                </a:solidFill>
                <a:effectLst/>
                <a:latin typeface="Inter"/>
              </a:rPr>
              <a:t>l’article de recherche</a:t>
            </a:r>
            <a:endParaRPr lang="fr-FR" sz="2000" b="1" dirty="0">
              <a:solidFill>
                <a:schemeClr val="accent5">
                  <a:lumMod val="75000"/>
                </a:schemeClr>
              </a:solidFill>
            </a:endParaRPr>
          </a:p>
        </p:txBody>
      </p:sp>
      <p:cxnSp>
        <p:nvCxnSpPr>
          <p:cNvPr id="21" name="Straight Connector 20">
            <a:extLst>
              <a:ext uri="{FF2B5EF4-FFF2-40B4-BE49-F238E27FC236}">
                <a16:creationId xmlns:a16="http://schemas.microsoft.com/office/drawing/2014/main" id="{C44613ED-9655-6F2C-1BC6-3402E3BDBD33}"/>
              </a:ext>
            </a:extLst>
          </p:cNvPr>
          <p:cNvCxnSpPr>
            <a:cxnSpLocks/>
          </p:cNvCxnSpPr>
          <p:nvPr/>
        </p:nvCxnSpPr>
        <p:spPr>
          <a:xfrm>
            <a:off x="3841652" y="2282536"/>
            <a:ext cx="19694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DD4DB1-2BBE-7FFF-56AC-8892EAD0EE1C}"/>
              </a:ext>
            </a:extLst>
          </p:cNvPr>
          <p:cNvSpPr txBox="1"/>
          <p:nvPr/>
        </p:nvSpPr>
        <p:spPr>
          <a:xfrm>
            <a:off x="3046827" y="1181744"/>
            <a:ext cx="8952914" cy="2123658"/>
          </a:xfrm>
          <a:prstGeom prst="rect">
            <a:avLst/>
          </a:prstGeom>
          <a:noFill/>
        </p:spPr>
        <p:txBody>
          <a:bodyPr wrap="square">
            <a:spAutoFit/>
          </a:bodyPr>
          <a:lstStyle/>
          <a:p>
            <a:pPr algn="just" rtl="0"/>
            <a:r>
              <a:rPr lang="fr-FR" sz="2200" b="0" i="0" dirty="0">
                <a:solidFill>
                  <a:srgbClr val="0D405F"/>
                </a:solidFill>
                <a:effectLst/>
                <a:latin typeface="Inter"/>
              </a:rPr>
              <a:t>L’article de recherche est l’</a:t>
            </a:r>
            <a:r>
              <a:rPr lang="fr-FR" sz="2200" b="0" i="0" u="none" strike="noStrike" dirty="0">
                <a:solidFill>
                  <a:srgbClr val="1F80E8"/>
                </a:solidFill>
                <a:effectLst/>
                <a:latin typeface="Inter"/>
                <a:hlinkClick r:id="rId3"/>
              </a:rPr>
              <a:t>article scientifique</a:t>
            </a:r>
            <a:r>
              <a:rPr lang="fr-FR" sz="2200" b="0" i="0" dirty="0">
                <a:solidFill>
                  <a:srgbClr val="0D405F"/>
                </a:solidFill>
                <a:effectLst/>
                <a:latin typeface="Inter"/>
              </a:rPr>
              <a:t> le plus répandu. Son objectif est d’énoncer une avancée scientifique dans un domaine de recherche précis. Il vise donc l’originalité et la nouveauté à travers les résultats qu’il transmet. Sa publication peut avoir lieu avant ou après une recherche, et cette dernière répond à certains codes de rédaction. Il comporte souvent des illustrations comme des tableaux ou des schémas.</a:t>
            </a:r>
            <a:endParaRPr lang="et-EE" sz="2200" b="0" i="0" dirty="0">
              <a:solidFill>
                <a:srgbClr val="0D405F"/>
              </a:solidFill>
              <a:effectLst/>
              <a:latin typeface="Inter"/>
            </a:endParaRPr>
          </a:p>
        </p:txBody>
      </p:sp>
      <p:sp>
        <p:nvSpPr>
          <p:cNvPr id="26" name="TextBox 25">
            <a:extLst>
              <a:ext uri="{FF2B5EF4-FFF2-40B4-BE49-F238E27FC236}">
                <a16:creationId xmlns:a16="http://schemas.microsoft.com/office/drawing/2014/main" id="{EA0CAA74-9A12-C744-603C-F10C67AB1A6C}"/>
              </a:ext>
            </a:extLst>
          </p:cNvPr>
          <p:cNvSpPr txBox="1"/>
          <p:nvPr/>
        </p:nvSpPr>
        <p:spPr>
          <a:xfrm>
            <a:off x="379826" y="4548547"/>
            <a:ext cx="2335237" cy="400110"/>
          </a:xfrm>
          <a:prstGeom prst="rect">
            <a:avLst/>
          </a:prstGeom>
          <a:noFill/>
        </p:spPr>
        <p:txBody>
          <a:bodyPr wrap="square">
            <a:spAutoFit/>
          </a:bodyPr>
          <a:lstStyle/>
          <a:p>
            <a:pPr rtl="0"/>
            <a:r>
              <a:rPr lang="fr-FR" sz="2000" b="1" i="0" dirty="0">
                <a:solidFill>
                  <a:schemeClr val="accent5">
                    <a:lumMod val="75000"/>
                  </a:schemeClr>
                </a:solidFill>
                <a:effectLst/>
                <a:latin typeface="Inter"/>
              </a:rPr>
              <a:t>l’article de synthèse</a:t>
            </a:r>
            <a:endParaRPr lang="fr-FR" sz="2000" b="1" dirty="0">
              <a:solidFill>
                <a:schemeClr val="accent5">
                  <a:lumMod val="75000"/>
                </a:schemeClr>
              </a:solidFill>
            </a:endParaRPr>
          </a:p>
        </p:txBody>
      </p:sp>
      <p:sp>
        <p:nvSpPr>
          <p:cNvPr id="28" name="TextBox 27">
            <a:extLst>
              <a:ext uri="{FF2B5EF4-FFF2-40B4-BE49-F238E27FC236}">
                <a16:creationId xmlns:a16="http://schemas.microsoft.com/office/drawing/2014/main" id="{DCE44440-0E72-10FE-9B3F-C6FDC29F463D}"/>
              </a:ext>
            </a:extLst>
          </p:cNvPr>
          <p:cNvSpPr txBox="1"/>
          <p:nvPr/>
        </p:nvSpPr>
        <p:spPr>
          <a:xfrm>
            <a:off x="3046827" y="4245363"/>
            <a:ext cx="8765345" cy="2123658"/>
          </a:xfrm>
          <a:prstGeom prst="rect">
            <a:avLst/>
          </a:prstGeom>
          <a:noFill/>
        </p:spPr>
        <p:txBody>
          <a:bodyPr wrap="square">
            <a:spAutoFit/>
          </a:bodyPr>
          <a:lstStyle/>
          <a:p>
            <a:pPr algn="just"/>
            <a:r>
              <a:rPr lang="fr-FR" sz="2200" b="0" i="0" dirty="0">
                <a:solidFill>
                  <a:srgbClr val="0D405F"/>
                </a:solidFill>
                <a:effectLst/>
                <a:latin typeface="Inter"/>
              </a:rPr>
              <a:t>L’article de synthèse est un état de l’art, c’est-à-dire une mise au point dans un domaine particulier. Il réalise un bilan sur les recherches et connaissances déjà acquises. Même s’il ne propose pas de nouvelles avancées (contrairement à l’article de recherche par exemple), il demeure tout de même original et peut proposer de nouvelles pistes. Ce type d’article se démarque des autres par une bibliographie longue et variée.</a:t>
            </a:r>
            <a:endParaRPr lang="fr-FR" sz="2200" dirty="0"/>
          </a:p>
        </p:txBody>
      </p:sp>
      <p:sp>
        <p:nvSpPr>
          <p:cNvPr id="31" name="ZoneTexte 5">
            <a:extLst>
              <a:ext uri="{FF2B5EF4-FFF2-40B4-BE49-F238E27FC236}">
                <a16:creationId xmlns:a16="http://schemas.microsoft.com/office/drawing/2014/main" id="{2DBBFA2B-D474-2613-0DCE-8E6BB1BD6C59}"/>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5</a:t>
            </a:r>
            <a:endParaRPr lang="fr-FR" sz="2400" dirty="0">
              <a:solidFill>
                <a:schemeClr val="accent2"/>
              </a:solidFill>
            </a:endParaRPr>
          </a:p>
        </p:txBody>
      </p:sp>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64B7EF-752A-909F-2C49-E34314CD011B}"/>
              </a:ext>
            </a:extLst>
          </p:cNvPr>
          <p:cNvSpPr txBox="1"/>
          <p:nvPr/>
        </p:nvSpPr>
        <p:spPr>
          <a:xfrm>
            <a:off x="854612" y="1243204"/>
            <a:ext cx="2395025" cy="400110"/>
          </a:xfrm>
          <a:prstGeom prst="rect">
            <a:avLst/>
          </a:prstGeom>
          <a:noFill/>
        </p:spPr>
        <p:txBody>
          <a:bodyPr wrap="square">
            <a:spAutoFit/>
          </a:bodyPr>
          <a:lstStyle/>
          <a:p>
            <a:pPr rtl="0"/>
            <a:r>
              <a:rPr lang="fr-FR" sz="2000" b="1" i="0" dirty="0">
                <a:solidFill>
                  <a:schemeClr val="accent5">
                    <a:lumMod val="75000"/>
                  </a:schemeClr>
                </a:solidFill>
                <a:effectLst/>
                <a:latin typeface="Inter"/>
              </a:rPr>
              <a:t>la note de recherche</a:t>
            </a:r>
            <a:endParaRPr lang="fr-FR" sz="2000" b="1" dirty="0">
              <a:solidFill>
                <a:schemeClr val="accent5">
                  <a:lumMod val="75000"/>
                </a:schemeClr>
              </a:solidFill>
            </a:endParaRPr>
          </a:p>
        </p:txBody>
      </p:sp>
      <p:sp>
        <p:nvSpPr>
          <p:cNvPr id="8" name="TextBox 7">
            <a:extLst>
              <a:ext uri="{FF2B5EF4-FFF2-40B4-BE49-F238E27FC236}">
                <a16:creationId xmlns:a16="http://schemas.microsoft.com/office/drawing/2014/main" id="{79612945-48EA-210D-84E0-52D38CFEBB4C}"/>
              </a:ext>
            </a:extLst>
          </p:cNvPr>
          <p:cNvSpPr txBox="1"/>
          <p:nvPr/>
        </p:nvSpPr>
        <p:spPr>
          <a:xfrm>
            <a:off x="3784209" y="781539"/>
            <a:ext cx="8074856" cy="1785104"/>
          </a:xfrm>
          <a:prstGeom prst="rect">
            <a:avLst/>
          </a:prstGeom>
          <a:noFill/>
        </p:spPr>
        <p:txBody>
          <a:bodyPr wrap="square">
            <a:spAutoFit/>
          </a:bodyPr>
          <a:lstStyle/>
          <a:p>
            <a:pPr algn="just"/>
            <a:r>
              <a:rPr lang="fr-FR" sz="2200" b="0" i="0" dirty="0">
                <a:solidFill>
                  <a:srgbClr val="0D405F"/>
                </a:solidFill>
                <a:effectLst/>
                <a:latin typeface="Inter"/>
              </a:rPr>
              <a:t>La note de recherche est liée à un domaine plus expérimental. Ce type d’article se base sur les connaissances d’un domaine pour proposer une spécialisation, souvent issue d’une expérience scientifique. La note de recherche peut être accompagnée d’un article de recherche plus complet.</a:t>
            </a:r>
            <a:endParaRPr lang="fr-FR" sz="2200" dirty="0"/>
          </a:p>
        </p:txBody>
      </p:sp>
      <p:sp>
        <p:nvSpPr>
          <p:cNvPr id="10" name="TextBox 9">
            <a:extLst>
              <a:ext uri="{FF2B5EF4-FFF2-40B4-BE49-F238E27FC236}">
                <a16:creationId xmlns:a16="http://schemas.microsoft.com/office/drawing/2014/main" id="{CA41DDF0-3789-057A-69B8-6DB104183459}"/>
              </a:ext>
            </a:extLst>
          </p:cNvPr>
          <p:cNvSpPr txBox="1"/>
          <p:nvPr/>
        </p:nvSpPr>
        <p:spPr>
          <a:xfrm>
            <a:off x="854612" y="3244334"/>
            <a:ext cx="2873326" cy="400110"/>
          </a:xfrm>
          <a:prstGeom prst="rect">
            <a:avLst/>
          </a:prstGeom>
          <a:noFill/>
        </p:spPr>
        <p:txBody>
          <a:bodyPr wrap="square">
            <a:spAutoFit/>
          </a:bodyPr>
          <a:lstStyle/>
          <a:p>
            <a:pPr algn="just"/>
            <a:r>
              <a:rPr lang="fr-FR" sz="2000" b="1" i="0" dirty="0">
                <a:solidFill>
                  <a:schemeClr val="accent5">
                    <a:lumMod val="75000"/>
                  </a:schemeClr>
                </a:solidFill>
                <a:effectLst/>
                <a:latin typeface="Gilmer"/>
              </a:rPr>
              <a:t>La revue systématique</a:t>
            </a:r>
          </a:p>
        </p:txBody>
      </p:sp>
      <p:sp>
        <p:nvSpPr>
          <p:cNvPr id="12" name="TextBox 11">
            <a:extLst>
              <a:ext uri="{FF2B5EF4-FFF2-40B4-BE49-F238E27FC236}">
                <a16:creationId xmlns:a16="http://schemas.microsoft.com/office/drawing/2014/main" id="{AEEE402F-0F5F-ABAC-3F78-7ED6048DD24B}"/>
              </a:ext>
            </a:extLst>
          </p:cNvPr>
          <p:cNvSpPr txBox="1"/>
          <p:nvPr/>
        </p:nvSpPr>
        <p:spPr>
          <a:xfrm>
            <a:off x="3727938" y="2844224"/>
            <a:ext cx="8173330" cy="1785104"/>
          </a:xfrm>
          <a:prstGeom prst="rect">
            <a:avLst/>
          </a:prstGeom>
          <a:noFill/>
        </p:spPr>
        <p:txBody>
          <a:bodyPr wrap="square">
            <a:spAutoFit/>
          </a:bodyPr>
          <a:lstStyle/>
          <a:p>
            <a:r>
              <a:rPr lang="fr-FR" sz="2200" b="0" i="0" dirty="0">
                <a:solidFill>
                  <a:srgbClr val="0D405F"/>
                </a:solidFill>
                <a:effectLst/>
                <a:latin typeface="Inter"/>
              </a:rPr>
              <a:t>La revue systématique, ou </a:t>
            </a:r>
            <a:r>
              <a:rPr lang="fr-FR" sz="2200" b="0" i="1" dirty="0" err="1">
                <a:solidFill>
                  <a:srgbClr val="0D405F"/>
                </a:solidFill>
                <a:effectLst/>
                <a:latin typeface="Inter"/>
              </a:rPr>
              <a:t>systematic</a:t>
            </a:r>
            <a:r>
              <a:rPr lang="fr-FR" sz="2200" b="0" i="1" dirty="0">
                <a:solidFill>
                  <a:srgbClr val="0D405F"/>
                </a:solidFill>
                <a:effectLst/>
                <a:latin typeface="Inter"/>
              </a:rPr>
              <a:t> </a:t>
            </a:r>
            <a:r>
              <a:rPr lang="fr-FR" sz="2200" b="0" i="1" dirty="0" err="1">
                <a:solidFill>
                  <a:srgbClr val="0D405F"/>
                </a:solidFill>
                <a:effectLst/>
                <a:latin typeface="Inter"/>
              </a:rPr>
              <a:t>review</a:t>
            </a:r>
            <a:r>
              <a:rPr lang="fr-FR" sz="2200" b="0" i="0" dirty="0">
                <a:solidFill>
                  <a:srgbClr val="0D405F"/>
                </a:solidFill>
                <a:effectLst/>
                <a:latin typeface="Inter"/>
              </a:rPr>
              <a:t> en anglais, répond à une question. Sa méthode de rédaction et de recherche et très rigoureuse, car elle doit analyser et synthétiser plusieurs données scientifiques. Elle propose donc une vue d’ensemble de plusieurs résultats d’études scientifiques répondant à une même questions.</a:t>
            </a:r>
            <a:endParaRPr lang="fr-FR" sz="2200" dirty="0"/>
          </a:p>
        </p:txBody>
      </p:sp>
      <p:sp>
        <p:nvSpPr>
          <p:cNvPr id="14" name="TextBox 13">
            <a:extLst>
              <a:ext uri="{FF2B5EF4-FFF2-40B4-BE49-F238E27FC236}">
                <a16:creationId xmlns:a16="http://schemas.microsoft.com/office/drawing/2014/main" id="{E8A854FD-630B-171A-A478-C1C87EB7437F}"/>
              </a:ext>
            </a:extLst>
          </p:cNvPr>
          <p:cNvSpPr txBox="1"/>
          <p:nvPr/>
        </p:nvSpPr>
        <p:spPr>
          <a:xfrm>
            <a:off x="854612" y="5245464"/>
            <a:ext cx="2085536" cy="400110"/>
          </a:xfrm>
          <a:prstGeom prst="rect">
            <a:avLst/>
          </a:prstGeom>
          <a:noFill/>
        </p:spPr>
        <p:txBody>
          <a:bodyPr wrap="square">
            <a:spAutoFit/>
          </a:bodyPr>
          <a:lstStyle/>
          <a:p>
            <a:pPr algn="just"/>
            <a:r>
              <a:rPr lang="fr-FR" sz="2000" b="1" i="0" dirty="0">
                <a:solidFill>
                  <a:schemeClr val="accent5">
                    <a:lumMod val="75000"/>
                  </a:schemeClr>
                </a:solidFill>
                <a:effectLst/>
                <a:latin typeface="Gilmer"/>
              </a:rPr>
              <a:t>La méta-analyse</a:t>
            </a:r>
          </a:p>
        </p:txBody>
      </p:sp>
      <p:sp>
        <p:nvSpPr>
          <p:cNvPr id="16" name="TextBox 15">
            <a:extLst>
              <a:ext uri="{FF2B5EF4-FFF2-40B4-BE49-F238E27FC236}">
                <a16:creationId xmlns:a16="http://schemas.microsoft.com/office/drawing/2014/main" id="{790E50EF-3739-5526-9D77-0ABD4150F1FE}"/>
              </a:ext>
            </a:extLst>
          </p:cNvPr>
          <p:cNvSpPr txBox="1"/>
          <p:nvPr/>
        </p:nvSpPr>
        <p:spPr>
          <a:xfrm>
            <a:off x="3784208" y="4906909"/>
            <a:ext cx="7962314" cy="1446550"/>
          </a:xfrm>
          <a:prstGeom prst="rect">
            <a:avLst/>
          </a:prstGeom>
          <a:noFill/>
        </p:spPr>
        <p:txBody>
          <a:bodyPr wrap="square">
            <a:spAutoFit/>
          </a:bodyPr>
          <a:lstStyle/>
          <a:p>
            <a:pPr algn="just"/>
            <a:r>
              <a:rPr lang="fr-FR" sz="2200" b="0" i="0" dirty="0">
                <a:solidFill>
                  <a:srgbClr val="0D405F"/>
                </a:solidFill>
                <a:effectLst/>
                <a:latin typeface="Inter"/>
              </a:rPr>
              <a:t>La méta-analyse (</a:t>
            </a:r>
            <a:r>
              <a:rPr lang="fr-FR" sz="2200" b="0" i="1" dirty="0" err="1">
                <a:solidFill>
                  <a:srgbClr val="0D405F"/>
                </a:solidFill>
                <a:effectLst/>
                <a:latin typeface="Inter"/>
              </a:rPr>
              <a:t>meta-analysis</a:t>
            </a:r>
            <a:r>
              <a:rPr lang="fr-FR" sz="2200" b="0" i="0" dirty="0">
                <a:solidFill>
                  <a:srgbClr val="0D405F"/>
                </a:solidFill>
                <a:effectLst/>
                <a:latin typeface="Inter"/>
              </a:rPr>
              <a:t> en anglais) est similaire à la revue systématique. La différence se situe au niveau de la recherche des résultats : elle propose une analyse statistique qui combine les données de nombreux articles et publications.</a:t>
            </a:r>
            <a:endParaRPr lang="fr-FR" sz="2200" dirty="0"/>
          </a:p>
        </p:txBody>
      </p:sp>
      <p:sp>
        <p:nvSpPr>
          <p:cNvPr id="19" name="ZoneTexte 5">
            <a:extLst>
              <a:ext uri="{FF2B5EF4-FFF2-40B4-BE49-F238E27FC236}">
                <a16:creationId xmlns:a16="http://schemas.microsoft.com/office/drawing/2014/main" id="{33302E8C-D6C2-335A-A827-0D8BE3FFE905}"/>
              </a:ext>
            </a:extLst>
          </p:cNvPr>
          <p:cNvSpPr txBox="1"/>
          <p:nvPr/>
        </p:nvSpPr>
        <p:spPr>
          <a:xfrm>
            <a:off x="11557580" y="6404151"/>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6</a:t>
            </a:r>
            <a:endParaRPr lang="fr-FR" sz="2400" dirty="0">
              <a:solidFill>
                <a:schemeClr val="accent2"/>
              </a:solidFill>
            </a:endParaRP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F5C3A7BE-F7FC-4942-A31A-491A8A806103}"/>
              </a:ext>
            </a:extLst>
          </p:cNvPr>
          <p:cNvSpPr>
            <a:spLocks noGrp="1"/>
          </p:cNvSpPr>
          <p:nvPr>
            <p:ph type="body" sz="quarter" idx="23"/>
          </p:nvPr>
        </p:nvSpPr>
        <p:spPr>
          <a:xfrm>
            <a:off x="4417256" y="2556437"/>
            <a:ext cx="3812344" cy="1087095"/>
          </a:xfrm>
        </p:spPr>
        <p:txBody>
          <a:bodyPr vert="horz" lIns="91440" tIns="45720" rIns="91440" bIns="45720" rtlCol="0" anchor="t">
            <a:noAutofit/>
          </a:bodyPr>
          <a:lstStyle/>
          <a:p>
            <a:pPr rtl="0"/>
            <a:r>
              <a:rPr lang="et-EE" sz="4000" dirty="0"/>
              <a:t>Conclusion</a:t>
            </a:r>
            <a:endParaRPr lang="fr-FR" sz="4000" noProof="1"/>
          </a:p>
        </p:txBody>
      </p:sp>
      <p:sp>
        <p:nvSpPr>
          <p:cNvPr id="21" name="ZoneTexte 5">
            <a:extLst>
              <a:ext uri="{FF2B5EF4-FFF2-40B4-BE49-F238E27FC236}">
                <a16:creationId xmlns:a16="http://schemas.microsoft.com/office/drawing/2014/main" id="{B840F23E-2EDB-7E00-9B24-DAA2DF34767A}"/>
              </a:ext>
            </a:extLst>
          </p:cNvPr>
          <p:cNvSpPr txBox="1"/>
          <p:nvPr/>
        </p:nvSpPr>
        <p:spPr>
          <a:xfrm>
            <a:off x="11504624" y="6396335"/>
            <a:ext cx="68737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t-EE" sz="2400" dirty="0">
                <a:solidFill>
                  <a:schemeClr val="accent2"/>
                </a:solidFill>
              </a:rPr>
              <a:t>  7</a:t>
            </a:r>
            <a:endParaRPr lang="fr-FR" sz="2400" dirty="0">
              <a:solidFill>
                <a:schemeClr val="accent2"/>
              </a:solidFill>
            </a:endParaRPr>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3038622" y="1615736"/>
            <a:ext cx="7202658" cy="1524735"/>
          </a:xfrm>
        </p:spPr>
        <p:txBody>
          <a:bodyPr rtlCol="0"/>
          <a:lstStyle/>
          <a:p>
            <a:pPr rtl="0"/>
            <a:r>
              <a:rPr lang="fr-FR" sz="4000" dirty="0"/>
              <a:t>MERCI</a:t>
            </a:r>
            <a:r>
              <a:rPr lang="et-EE" sz="4000" dirty="0"/>
              <a:t> DE VOTRE ATTENTION</a:t>
            </a:r>
            <a:endParaRPr lang="fr-FR" sz="4000"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373</TotalTime>
  <Words>508</Words>
  <Application>Microsoft Office PowerPoint</Application>
  <PresentationFormat>Widescreen</PresentationFormat>
  <Paragraphs>51</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Gilmer</vt:lpstr>
      <vt:lpstr>Inter</vt:lpstr>
      <vt:lpstr>Söhne</vt:lpstr>
      <vt:lpstr>Tenorite</vt:lpstr>
      <vt:lpstr>Times New Roman</vt:lpstr>
      <vt:lpstr>Monoligne</vt:lpstr>
      <vt:lpstr>Les différents types d'articles scientifiques</vt:lpstr>
      <vt:lpstr>PLAN</vt:lpstr>
      <vt:lpstr>Introduction</vt:lpstr>
      <vt:lpstr>Qu'est-ce qu'un article scientifique ?</vt:lpstr>
      <vt:lpstr>Importance de la diversité des articles</vt:lpstr>
      <vt:lpstr>Types d'articles scientifiques </vt:lpstr>
      <vt:lpstr>PowerPoint Presentation</vt:lpstr>
      <vt:lpstr>PowerPoint Presentation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ggFGHNN</dc:title>
  <dc:creator>MUSTAPHA</dc:creator>
  <cp:lastModifiedBy>MUSTAPHA</cp:lastModifiedBy>
  <cp:revision>36</cp:revision>
  <dcterms:created xsi:type="dcterms:W3CDTF">2024-01-17T14:44:26Z</dcterms:created>
  <dcterms:modified xsi:type="dcterms:W3CDTF">2024-01-17T20:58:35Z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