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62" r:id="rId4"/>
    <p:sldId id="264" r:id="rId5"/>
    <p:sldId id="257" r:id="rId6"/>
    <p:sldId id="309" r:id="rId7"/>
    <p:sldId id="316" r:id="rId8"/>
    <p:sldId id="315" r:id="rId9"/>
    <p:sldId id="317" r:id="rId10"/>
    <p:sldId id="281" r:id="rId11"/>
    <p:sldId id="319" r:id="rId12"/>
    <p:sldId id="320" r:id="rId13"/>
    <p:sldId id="321" r:id="rId14"/>
    <p:sldId id="322" r:id="rId15"/>
    <p:sldId id="318" r:id="rId16"/>
    <p:sldId id="324" r:id="rId17"/>
    <p:sldId id="325" r:id="rId18"/>
    <p:sldId id="326" r:id="rId19"/>
    <p:sldId id="331" r:id="rId20"/>
    <p:sldId id="328" r:id="rId21"/>
    <p:sldId id="329" r:id="rId22"/>
    <p:sldId id="330" r:id="rId23"/>
    <p:sldId id="327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2" r:id="rId34"/>
    <p:sldId id="343" r:id="rId35"/>
    <p:sldId id="28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7257A1-E380-409B-BF07-D92AF2298A5C}">
  <a:tblStyle styleId="{987257A1-E380-409B-BF07-D92AF2298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836577D-9285-057C-D9B7-BCA02AC84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A74AEC-7BA8-30EA-D9BC-AACD7D3AE2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5005-0982-49FD-A400-988823CD1C0A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47B6BE-C56C-AF39-D3EF-B52F6429C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B7F604-13DF-7EDB-D6CE-BAFD4ACF3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4ABCE-75DA-4773-9ED0-9DBDF7B6B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2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708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97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05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671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810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651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178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0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244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41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242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18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62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605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64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338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547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1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69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470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012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47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727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de263b0c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de263b0c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93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d09e57de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d09e57de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6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58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3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67FE35-F1F4-D539-8144-CA2F43C24F22}"/>
              </a:ext>
            </a:extLst>
          </p:cNvPr>
          <p:cNvSpPr txBox="1"/>
          <p:nvPr userDrawn="1"/>
        </p:nvSpPr>
        <p:spPr>
          <a:xfrm>
            <a:off x="8505525" y="4568875"/>
            <a:ext cx="5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&lt;#&gt;</a:t>
            </a:r>
            <a:endParaRPr lang="fr-F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70" r:id="rId9"/>
    <p:sldLayoutId id="2147483671" r:id="rId10"/>
    <p:sldLayoutId id="2147483672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file-handling-in-python/" TargetMode="External"/><Relationship Id="rId7" Type="http://schemas.openxmlformats.org/officeDocument/2006/relationships/hyperlink" Target="https://pynative.com/python/file-handlin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javatpoint.com/python-files-io" TargetMode="External"/><Relationship Id="rId5" Type="http://schemas.openxmlformats.org/officeDocument/2006/relationships/hyperlink" Target="https://docs.python.org/3/tutorial/inputoutput.html" TargetMode="External"/><Relationship Id="rId4" Type="http://schemas.openxmlformats.org/officeDocument/2006/relationships/hyperlink" Target="https://realpython.com/working-with-files-in-python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306100" y="3476805"/>
            <a:ext cx="4531800" cy="1190888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173000" y="1179078"/>
            <a:ext cx="6798000" cy="1859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: Modélisation avec Python</a:t>
            </a:r>
            <a:br>
              <a:rPr lang="en-US" dirty="0"/>
            </a:br>
            <a:r>
              <a:rPr lang="en-US" dirty="0"/>
              <a:t>LES FICHIERS</a:t>
            </a:r>
            <a:endParaRPr lang="fr-FR" dirty="0"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1991325" cy="102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Presenté</a:t>
            </a:r>
            <a:r>
              <a:rPr lang="en-US" dirty="0"/>
              <a:t> par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Gajja Nour </a:t>
            </a:r>
            <a:r>
              <a:rPr lang="en-US" dirty="0" err="1"/>
              <a:t>Eddine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Abatour</a:t>
            </a:r>
            <a:r>
              <a:rPr lang="en-US" dirty="0"/>
              <a:t> </a:t>
            </a:r>
            <a:r>
              <a:rPr lang="en-US" dirty="0" err="1"/>
              <a:t>Driss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Bouhlali</a:t>
            </a:r>
            <a:r>
              <a:rPr lang="en-US" dirty="0"/>
              <a:t> Abdelfattah </a:t>
            </a:r>
          </a:p>
        </p:txBody>
      </p:sp>
      <p:sp>
        <p:nvSpPr>
          <p:cNvPr id="2" name="Google Shape;417;p29">
            <a:extLst>
              <a:ext uri="{FF2B5EF4-FFF2-40B4-BE49-F238E27FC236}">
                <a16:creationId xmlns:a16="http://schemas.microsoft.com/office/drawing/2014/main" id="{D902D3D0-5D3D-68BB-7269-8D1CF81D1095}"/>
              </a:ext>
            </a:extLst>
          </p:cNvPr>
          <p:cNvSpPr txBox="1">
            <a:spLocks/>
          </p:cNvSpPr>
          <p:nvPr/>
        </p:nvSpPr>
        <p:spPr>
          <a:xfrm>
            <a:off x="4686302" y="3476805"/>
            <a:ext cx="1991325" cy="117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dirty="0"/>
              <a:t>Encadré par :</a:t>
            </a:r>
          </a:p>
          <a:p>
            <a:pPr marL="0" indent="0" algn="l"/>
            <a:r>
              <a:rPr lang="en-US" dirty="0"/>
              <a:t>- HAKEM </a:t>
            </a:r>
            <a:r>
              <a:rPr lang="en-US" dirty="0" err="1"/>
              <a:t>Adnane</a:t>
            </a:r>
            <a:endParaRPr lang="en-US" dirty="0"/>
          </a:p>
        </p:txBody>
      </p:sp>
      <p:sp>
        <p:nvSpPr>
          <p:cNvPr id="3" name="Google Shape;417;p29">
            <a:extLst>
              <a:ext uri="{FF2B5EF4-FFF2-40B4-BE49-F238E27FC236}">
                <a16:creationId xmlns:a16="http://schemas.microsoft.com/office/drawing/2014/main" id="{B81C507A-BE20-F84A-DEBF-8E1567BC6774}"/>
              </a:ext>
            </a:extLst>
          </p:cNvPr>
          <p:cNvSpPr txBox="1">
            <a:spLocks/>
          </p:cNvSpPr>
          <p:nvPr/>
        </p:nvSpPr>
        <p:spPr>
          <a:xfrm>
            <a:off x="428026" y="631659"/>
            <a:ext cx="4886924" cy="5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fr-FR" sz="1100" dirty="0"/>
              <a:t>Master Mathématiques Appliquées pour la Science des Données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5E36A-522A-C244-B388-FCC1EB8F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06" y="229631"/>
            <a:ext cx="2214473" cy="854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Exemple Pratique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1775012" y="1106501"/>
            <a:ext cx="5732289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88" y="1135044"/>
            <a:ext cx="2446862" cy="3028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Accès au Fichier cars.txt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522514" y="1106501"/>
            <a:ext cx="7253728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8" y="1106501"/>
            <a:ext cx="2446862" cy="30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297" y="1346354"/>
            <a:ext cx="427717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Pour accéder à cars.txt dans le même dossier que "</a:t>
            </a:r>
            <a:r>
              <a:rPr lang="fr-FR" sz="2400" dirty="0" err="1"/>
              <a:t>path</a:t>
            </a:r>
            <a:r>
              <a:rPr lang="fr-FR" sz="2400" dirty="0"/>
              <a:t>":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Chemin du Dossier: </a:t>
            </a:r>
            <a:r>
              <a:rPr lang="fr-FR" sz="2000" dirty="0" err="1"/>
              <a:t>path</a:t>
            </a:r>
            <a:r>
              <a:rPr lang="fr-FR" sz="2000" dirty="0"/>
              <a:t>/</a:t>
            </a:r>
            <a:r>
              <a:rPr lang="fr-FR" sz="2000" dirty="0" err="1"/>
              <a:t>vehicules</a:t>
            </a:r>
            <a:r>
              <a:rPr lang="fr-FR" sz="2000" dirty="0"/>
              <a:t>/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Nom du Fichier: cars</a:t>
            </a:r>
          </a:p>
        </p:txBody>
      </p:sp>
    </p:spTree>
    <p:extLst>
      <p:ext uri="{BB962C8B-B14F-4D97-AF65-F5344CB8AC3E}">
        <p14:creationId xmlns:p14="http://schemas.microsoft.com/office/powerpoint/2010/main" val="402562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Accès au Fichier planes.txt</a:t>
            </a:r>
            <a:endParaRPr dirty="0"/>
          </a:p>
        </p:txBody>
      </p:sp>
      <p:grpSp>
        <p:nvGrpSpPr>
          <p:cNvPr id="8" name="Google Shape;910;p51"/>
          <p:cNvGrpSpPr/>
          <p:nvPr/>
        </p:nvGrpSpPr>
        <p:grpSpPr>
          <a:xfrm>
            <a:off x="522514" y="1106501"/>
            <a:ext cx="7253728" cy="3672968"/>
            <a:chOff x="4572596" y="1126750"/>
            <a:chExt cx="3571200" cy="2728425"/>
          </a:xfrm>
        </p:grpSpPr>
        <p:sp>
          <p:nvSpPr>
            <p:cNvPr id="9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8" y="1106501"/>
            <a:ext cx="2446862" cy="30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297" y="1597814"/>
            <a:ext cx="4398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Utilisation de « .. » pour remonter d'un répertoire :</a:t>
            </a:r>
          </a:p>
          <a:p>
            <a:endParaRPr lang="fr-FR" sz="24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fr-FR" sz="2400" dirty="0"/>
              <a:t>Chemin du Dossier: ../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Accès au fichier planes.txt dans le répertoire </a:t>
            </a:r>
            <a:r>
              <a:rPr lang="fr-FR" sz="2400" dirty="0" err="1"/>
              <a:t>path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17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371600" y="1699260"/>
            <a:ext cx="6461759" cy="2830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La compréhension des chemins de fichiers est IMPORTANT pour la navigation efficace à travers les systèmes de fichiers.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Utiliser les composants du chemin de fichier facilite l'accès aux fichiers dans une structure hiérarchique.</a:t>
            </a:r>
          </a:p>
        </p:txBody>
      </p:sp>
    </p:spTree>
    <p:extLst>
      <p:ext uri="{BB962C8B-B14F-4D97-AF65-F5344CB8AC3E}">
        <p14:creationId xmlns:p14="http://schemas.microsoft.com/office/powerpoint/2010/main" val="49502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7" y="1386490"/>
            <a:ext cx="3045506" cy="304550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733105"/>
            <a:ext cx="2827500" cy="12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Ouverture et Fermeture de Fichiers</a:t>
            </a:r>
          </a:p>
        </p:txBody>
      </p:sp>
    </p:spTree>
    <p:extLst>
      <p:ext uri="{BB962C8B-B14F-4D97-AF65-F5344CB8AC3E}">
        <p14:creationId xmlns:p14="http://schemas.microsoft.com/office/powerpoint/2010/main" val="350633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Lorsqu'on travaille avec des fichiers en Python, la première étape est de les ouvrir.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La fonction intégrée « open() » est utilisée pour ouvrir un fichier, prenant le chemin du fichier comme argument.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513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39093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d'ouverture d'un fichier :</a:t>
            </a:r>
          </a:p>
          <a:p>
            <a:pPr marL="0" lvl="0" indent="0"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99" y="2129831"/>
            <a:ext cx="43624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8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48694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27837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Fermeture d'un Fichier - Première Méthode</a:t>
            </a:r>
          </a:p>
          <a:p>
            <a:pPr marL="0" lvl="0" indent="0">
              <a:buNone/>
            </a:pPr>
            <a:endParaRPr lang="fr-FR"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Il est crucial de fermer correctement un fichier ouvert pour libérer les ressources système et assurer l'enregistrement des modifications.</a:t>
            </a:r>
          </a:p>
          <a:p>
            <a:pPr marL="0" indent="0">
              <a:buNone/>
            </a:pPr>
            <a:endParaRPr lang="fr-FR"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la méthode close() :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48" y="3352800"/>
            <a:ext cx="4900952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1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720876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7338306" cy="147827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Fermeture d'un Fichier - Deuxième Méthode (Utilisation de '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with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')</a:t>
            </a:r>
          </a:p>
          <a:p>
            <a:pPr marL="0" lvl="0" indent="0">
              <a:buNone/>
            </a:pPr>
            <a:endParaRPr lang="fr-FR"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l'instruction « </a:t>
            </a:r>
            <a:r>
              <a:rPr lang="fr-FR" sz="1800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with</a:t>
            </a:r>
            <a:r>
              <a:rPr lang="fr-FR" sz="18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 » pour garantir la fermeture automatique du fichier, même en cas d'erreur :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1" y="2626810"/>
            <a:ext cx="6217920" cy="10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du Mode lors de l'Ouverture</a:t>
            </a:r>
          </a:p>
          <a:p>
            <a:pPr marL="0" lvl="0" indent="0">
              <a:buNone/>
            </a:pP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57" y="2326577"/>
            <a:ext cx="5931205" cy="2425825"/>
          </a:xfrm>
          <a:prstGeom prst="rect">
            <a:avLst/>
          </a:prstGeom>
        </p:spPr>
      </p:pic>
      <p:sp>
        <p:nvSpPr>
          <p:cNvPr id="6" name="Google Shape;947;p54"/>
          <p:cNvSpPr txBox="1">
            <a:spLocks/>
          </p:cNvSpPr>
          <p:nvPr/>
        </p:nvSpPr>
        <p:spPr>
          <a:xfrm>
            <a:off x="761754" y="962093"/>
            <a:ext cx="7338306" cy="14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fr-FR" dirty="0"/>
              <a:t>Introduction de l'argument positionnel optionnel 'mode' lors de l'ouverture d'un fichier.</a:t>
            </a:r>
            <a:endParaRPr lang="fr-FR" sz="1800" dirty="0"/>
          </a:p>
          <a:p>
            <a:r>
              <a:rPr lang="fr-FR" dirty="0"/>
              <a:t>La valeur par défaut est 'r', pour l'ouverture en mode lecture seule.</a:t>
            </a:r>
          </a:p>
          <a:p>
            <a:endParaRPr lang="fr-FR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Tableau résumant les modes d'ouverture de fichiers les plus courants en Python : </a:t>
            </a:r>
            <a:endParaRPr lang="fr-FR" sz="20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9806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6007594" y="1096323"/>
            <a:ext cx="2692322" cy="1512015"/>
            <a:chOff x="2625225" y="855400"/>
            <a:chExt cx="1307714" cy="899687"/>
          </a:xfrm>
        </p:grpSpPr>
        <p:sp>
          <p:nvSpPr>
            <p:cNvPr id="429" name="Google Shape;429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>
            <a:off x="433742" y="3008221"/>
            <a:ext cx="2692322" cy="1512015"/>
            <a:chOff x="2625225" y="855400"/>
            <a:chExt cx="1307714" cy="899687"/>
          </a:xfrm>
        </p:grpSpPr>
        <p:sp>
          <p:nvSpPr>
            <p:cNvPr id="432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3210782" y="1098235"/>
            <a:ext cx="2692322" cy="1512015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422369" y="1107760"/>
            <a:ext cx="2692322" cy="1512015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422370" y="1328568"/>
            <a:ext cx="2106870" cy="129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b="1" i="0" dirty="0">
                <a:solidFill>
                  <a:srgbClr val="000000"/>
                </a:solidFill>
                <a:effectLst/>
                <a:latin typeface="Helvetica Neue"/>
              </a:rPr>
              <a:t>Qu'est-ce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Helvetica Neue"/>
              </a:rPr>
              <a:t>qu'un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Helvetica Neue"/>
              </a:rPr>
              <a:t>Fichier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 ?</a:t>
            </a:r>
            <a:endParaRPr sz="1800" dirty="0"/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2"/>
          </p:nvPr>
        </p:nvSpPr>
        <p:spPr>
          <a:xfrm>
            <a:off x="2379277" y="14261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3"/>
          </p:nvPr>
        </p:nvSpPr>
        <p:spPr>
          <a:xfrm>
            <a:off x="3219182" y="1317132"/>
            <a:ext cx="2099938" cy="1254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>
                <a:solidFill>
                  <a:srgbClr val="000000"/>
                </a:solidFill>
                <a:latin typeface="Helvetica Neue"/>
              </a:rPr>
              <a:t>Comprendre les Chemins de Fichiers</a:t>
            </a:r>
            <a:endParaRPr lang="en-US" sz="18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5"/>
          </p:nvPr>
        </p:nvSpPr>
        <p:spPr>
          <a:xfrm>
            <a:off x="5167752" y="1416582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6"/>
          </p:nvPr>
        </p:nvSpPr>
        <p:spPr>
          <a:xfrm>
            <a:off x="433743" y="3217950"/>
            <a:ext cx="2134198" cy="1291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/>
              <a:t>Lecture de Fichiers</a:t>
            </a:r>
            <a:endParaRPr lang="fr-FR" sz="1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8"/>
          </p:nvPr>
        </p:nvSpPr>
        <p:spPr>
          <a:xfrm>
            <a:off x="2389257" y="3326598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9"/>
          </p:nvPr>
        </p:nvSpPr>
        <p:spPr>
          <a:xfrm>
            <a:off x="5999195" y="1328569"/>
            <a:ext cx="2123725" cy="1279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dirty="0">
                <a:latin typeface="Helvetica Neue"/>
              </a:rPr>
              <a:t>Ouverture et Fermeture de Fichiers</a:t>
            </a:r>
            <a:endParaRPr sz="1400" dirty="0">
              <a:latin typeface="Helvetica Neue"/>
            </a:endParaRPr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4"/>
          </p:nvPr>
        </p:nvSpPr>
        <p:spPr>
          <a:xfrm>
            <a:off x="7963097" y="1414700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3" name="Google Shape;431;p31"/>
          <p:cNvGrpSpPr/>
          <p:nvPr/>
        </p:nvGrpSpPr>
        <p:grpSpPr>
          <a:xfrm>
            <a:off x="3248029" y="3008221"/>
            <a:ext cx="2692322" cy="1512015"/>
            <a:chOff x="2625225" y="855400"/>
            <a:chExt cx="1307714" cy="899687"/>
          </a:xfrm>
        </p:grpSpPr>
        <p:sp>
          <p:nvSpPr>
            <p:cNvPr id="24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47;p31"/>
          <p:cNvSpPr txBox="1">
            <a:spLocks/>
          </p:cNvSpPr>
          <p:nvPr/>
        </p:nvSpPr>
        <p:spPr>
          <a:xfrm>
            <a:off x="3248030" y="3217950"/>
            <a:ext cx="2276470" cy="12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Écriture dans des Fichiers</a:t>
            </a:r>
            <a:endParaRPr lang="fr-FR" sz="1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Google Shape;449;p31"/>
          <p:cNvSpPr txBox="1">
            <a:spLocks/>
          </p:cNvSpPr>
          <p:nvPr/>
        </p:nvSpPr>
        <p:spPr>
          <a:xfrm>
            <a:off x="5203544" y="3326598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33" name="Google Shape;431;p31"/>
          <p:cNvGrpSpPr/>
          <p:nvPr/>
        </p:nvGrpSpPr>
        <p:grpSpPr>
          <a:xfrm>
            <a:off x="6039456" y="3019301"/>
            <a:ext cx="2692322" cy="1512015"/>
            <a:chOff x="2625225" y="855400"/>
            <a:chExt cx="1307714" cy="899687"/>
          </a:xfrm>
        </p:grpSpPr>
        <p:sp>
          <p:nvSpPr>
            <p:cNvPr id="34" name="Google Shape;432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3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447;p31"/>
          <p:cNvSpPr txBox="1">
            <a:spLocks/>
          </p:cNvSpPr>
          <p:nvPr/>
        </p:nvSpPr>
        <p:spPr>
          <a:xfrm>
            <a:off x="6039457" y="3229030"/>
            <a:ext cx="2276470" cy="129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Extras</a:t>
            </a:r>
            <a:endParaRPr lang="fr-FR" sz="1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Google Shape;449;p31"/>
          <p:cNvSpPr txBox="1">
            <a:spLocks/>
          </p:cNvSpPr>
          <p:nvPr/>
        </p:nvSpPr>
        <p:spPr>
          <a:xfrm>
            <a:off x="7994971" y="3337678"/>
            <a:ext cx="644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arela Round"/>
              <a:buNone/>
              <a:defRPr sz="2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43000" y="1699261"/>
            <a:ext cx="7261860" cy="268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Ouvrir et fermer des fichiers correctement est essentiel en Python.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L'utilisation de « </a:t>
            </a:r>
            <a:r>
              <a:rPr lang="fr-FR" sz="2400" dirty="0" err="1"/>
              <a:t>with</a:t>
            </a:r>
            <a:r>
              <a:rPr lang="fr-FR" sz="2400" dirty="0"/>
              <a:t> » simplifie la gestion des fichiers et assure une fermeture appropriée.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Les modes d'ouverture offrent une flexibilité pour différents scénarios d'utilisation des fichiers.</a:t>
            </a:r>
          </a:p>
        </p:txBody>
      </p:sp>
    </p:spTree>
    <p:extLst>
      <p:ext uri="{BB962C8B-B14F-4D97-AF65-F5344CB8AC3E}">
        <p14:creationId xmlns:p14="http://schemas.microsoft.com/office/powerpoint/2010/main" val="107398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Lecture des Fichiers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4025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Une fois qu'un fichier est ouvert, la lecture ou l'écriture devient nécessaire.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Plusieurs méthodes sur un objet fichier sont disponibles pour faciliter la lecture.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6437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Lecture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947;p54"/>
          <p:cNvSpPr txBox="1">
            <a:spLocks/>
          </p:cNvSpPr>
          <p:nvPr/>
        </p:nvSpPr>
        <p:spPr>
          <a:xfrm>
            <a:off x="761754" y="1259273"/>
            <a:ext cx="7338306" cy="61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Tableau présentant différentes méthodes de lecture sur un objet fichier.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54" y="1933136"/>
            <a:ext cx="7687318" cy="16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Exemples d'utilisation</a:t>
            </a:r>
            <a:endParaRPr sz="18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" name="Google Shape;947;p54"/>
          <p:cNvSpPr txBox="1">
            <a:spLocks/>
          </p:cNvSpPr>
          <p:nvPr/>
        </p:nvSpPr>
        <p:spPr>
          <a:xfrm>
            <a:off x="761754" y="1095443"/>
            <a:ext cx="7338306" cy="61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Utilisation du fichier 'cars.txt' pour illustrer les méthodes de lecture.</a:t>
            </a:r>
          </a:p>
          <a:p>
            <a:pPr marL="0" indent="0">
              <a:buNone/>
            </a:pPr>
            <a:endParaRPr lang="fr-FR" sz="16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b="1" dirty="0"/>
              <a:t>Exemple utilisant « .</a:t>
            </a:r>
            <a:r>
              <a:rPr lang="fr-FR" sz="1600" b="1" dirty="0" err="1"/>
              <a:t>read</a:t>
            </a:r>
            <a:r>
              <a:rPr lang="fr-FR" sz="1600" b="1" dirty="0"/>
              <a:t>() » pour lire et imprimer le fichier entier.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7" r="21661" b="34006"/>
          <a:stretch/>
        </p:blipFill>
        <p:spPr>
          <a:xfrm>
            <a:off x="2095254" y="2392680"/>
            <a:ext cx="4693655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441222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readline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() »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27" r="21661" b="34006"/>
          <a:stretch/>
        </p:blipFill>
        <p:spPr>
          <a:xfrm>
            <a:off x="2095254" y="2392680"/>
            <a:ext cx="4693655" cy="975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554" r="2235" b="10615"/>
          <a:stretch/>
        </p:blipFill>
        <p:spPr>
          <a:xfrm>
            <a:off x="784860" y="1285875"/>
            <a:ext cx="7688580" cy="22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7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2095254" y="342901"/>
            <a:ext cx="7338306" cy="530096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readlines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() »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01" b="35743"/>
          <a:stretch/>
        </p:blipFill>
        <p:spPr>
          <a:xfrm>
            <a:off x="586740" y="1581151"/>
            <a:ext cx="8001952" cy="914400"/>
          </a:xfrm>
          <a:prstGeom prst="rect">
            <a:avLst/>
          </a:prstGeom>
        </p:spPr>
      </p:pic>
      <p:sp>
        <p:nvSpPr>
          <p:cNvPr id="9" name="Google Shape;947;p54"/>
          <p:cNvSpPr txBox="1">
            <a:spLocks/>
          </p:cNvSpPr>
          <p:nvPr/>
        </p:nvSpPr>
        <p:spPr>
          <a:xfrm>
            <a:off x="586740" y="2602231"/>
            <a:ext cx="7338306" cy="53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l'itération directe sur l'objet fichier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539" b="31154"/>
          <a:stretch/>
        </p:blipFill>
        <p:spPr>
          <a:xfrm>
            <a:off x="1792605" y="3239006"/>
            <a:ext cx="5493879" cy="7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2849880" y="1122721"/>
            <a:ext cx="3276599" cy="51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43000" y="1699261"/>
            <a:ext cx="7261860" cy="268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La lecture de fichiers en Python offre différentes méthodes pour répondre à divers besoins.</a:t>
            </a:r>
          </a:p>
          <a:p>
            <a:pPr marL="139700" indent="0" algn="just"/>
            <a:endParaRPr lang="fr-F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400" dirty="0"/>
              <a:t>L'itération directe sur l'objet fichier est recommandée pour sa simplicité et son efficacité.</a:t>
            </a:r>
          </a:p>
        </p:txBody>
      </p:sp>
    </p:spTree>
    <p:extLst>
      <p:ext uri="{BB962C8B-B14F-4D97-AF65-F5344CB8AC3E}">
        <p14:creationId xmlns:p14="http://schemas.microsoft.com/office/powerpoint/2010/main" val="144277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800" b="1" dirty="0">
                <a:solidFill>
                  <a:srgbClr val="000000"/>
                </a:solidFill>
                <a:latin typeface="Helvetica Neue"/>
              </a:rPr>
              <a:t>Écriture des fichiers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5673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5" y="1171137"/>
            <a:ext cx="1981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2925654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L'écriture de fichiers en Python est aussi simple que la lecture.</a:t>
            </a:r>
          </a:p>
          <a:p>
            <a:pPr marL="139700" lvl="0" indent="0">
              <a:buNone/>
            </a:pPr>
            <a:endParaRPr lang="fr-FR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Les objets fichier offrent des méthodes telles que « .</a:t>
            </a:r>
            <a:r>
              <a:rPr lang="fr-FR" sz="2000" dirty="0" err="1">
                <a:solidFill>
                  <a:schemeClr val="hlink"/>
                </a:solidFill>
                <a:uFill>
                  <a:noFill/>
                </a:uFill>
              </a:rPr>
              <a:t>write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() » et « .</a:t>
            </a:r>
            <a:r>
              <a:rPr lang="fr-FR" sz="2000" dirty="0" err="1">
                <a:solidFill>
                  <a:schemeClr val="hlink"/>
                </a:solidFill>
                <a:uFill>
                  <a:noFill/>
                </a:uFill>
              </a:rPr>
              <a:t>writelines</a:t>
            </a:r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() ».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586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 rotWithShape="1">
          <a:blip r:embed="rId3"/>
          <a:srcRect t="773" b="2365"/>
          <a:stretch/>
        </p:blipFill>
        <p:spPr>
          <a:xfrm>
            <a:off x="4640445" y="1118895"/>
            <a:ext cx="3466430" cy="358069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Qu'est-ce qu'un Fichier ?</a:t>
            </a:r>
            <a:endParaRPr lang="fr-FR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2392925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6690900" cy="16459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d'Écriture</a:t>
            </a: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/>
            <a:r>
              <a:rPr lang="fr-FR" sz="2000" dirty="0">
                <a:solidFill>
                  <a:schemeClr val="hlink"/>
                </a:solidFill>
                <a:uFill>
                  <a:noFill/>
                </a:uFill>
              </a:rPr>
              <a:t>Tableau présentant les méthodes d'écriture sur un objet fichier.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876"/>
          <a:stretch/>
        </p:blipFill>
        <p:spPr>
          <a:xfrm>
            <a:off x="1149197" y="2796540"/>
            <a:ext cx="6647541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29187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2918706" cy="6553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write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() »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5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47;p54"/>
          <p:cNvSpPr txBox="1">
            <a:spLocks/>
          </p:cNvSpPr>
          <p:nvPr/>
        </p:nvSpPr>
        <p:spPr>
          <a:xfrm>
            <a:off x="2148594" y="333789"/>
            <a:ext cx="3703566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d'Utilisation</a:t>
            </a: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74" y="1931164"/>
            <a:ext cx="6488167" cy="14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05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/>
          <p:nvPr/>
        </p:nvSpPr>
        <p:spPr>
          <a:xfrm>
            <a:off x="1226574" y="1171137"/>
            <a:ext cx="350544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4"/>
          <p:cNvSpPr txBox="1">
            <a:spLocks noGrp="1"/>
          </p:cNvSpPr>
          <p:nvPr>
            <p:ph type="body" idx="1"/>
          </p:nvPr>
        </p:nvSpPr>
        <p:spPr>
          <a:xfrm>
            <a:off x="1226574" y="1074421"/>
            <a:ext cx="3353046" cy="655319"/>
          </a:xfrm>
          <a:prstGeom prst="rect">
            <a:avLst/>
          </a:prstGeom>
        </p:spPr>
        <p:txBody>
          <a:bodyPr spcFirstLastPara="1" wrap="square" lIns="91425" tIns="182875" rIns="0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« .</a:t>
            </a:r>
            <a:r>
              <a:rPr lang="fr-FR" sz="1800" b="1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writelines</a:t>
            </a: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() »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5" name="Google Shape;946;p54"/>
          <p:cNvSpPr/>
          <p:nvPr/>
        </p:nvSpPr>
        <p:spPr>
          <a:xfrm>
            <a:off x="2095254" y="431997"/>
            <a:ext cx="3756906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47;p54"/>
          <p:cNvSpPr txBox="1">
            <a:spLocks/>
          </p:cNvSpPr>
          <p:nvPr/>
        </p:nvSpPr>
        <p:spPr>
          <a:xfrm>
            <a:off x="2148594" y="333789"/>
            <a:ext cx="3703566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800" b="1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 d'Utilisation</a:t>
            </a: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74" y="2152144"/>
            <a:ext cx="6965541" cy="1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176028"/>
            <a:ext cx="3466430" cy="346643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898751"/>
            <a:ext cx="2827500" cy="11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4400" b="1" dirty="0">
                <a:solidFill>
                  <a:srgbClr val="000000"/>
                </a:solidFill>
                <a:latin typeface="Helvetica Neue"/>
              </a:rPr>
              <a:t>EXTRAS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31187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6;p54">
            <a:extLst>
              <a:ext uri="{FF2B5EF4-FFF2-40B4-BE49-F238E27FC236}">
                <a16:creationId xmlns:a16="http://schemas.microsoft.com/office/drawing/2014/main" id="{6AACB310-A3D7-25BC-3504-5187CD62AFE9}"/>
              </a:ext>
            </a:extLst>
          </p:cNvPr>
          <p:cNvSpPr/>
          <p:nvPr/>
        </p:nvSpPr>
        <p:spPr>
          <a:xfrm>
            <a:off x="1638054" y="410732"/>
            <a:ext cx="6889258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47;p54">
            <a:extLst>
              <a:ext uri="{FF2B5EF4-FFF2-40B4-BE49-F238E27FC236}">
                <a16:creationId xmlns:a16="http://schemas.microsoft.com/office/drawing/2014/main" id="{8F1EAB8D-C0C9-5E84-05C8-81575588C29D}"/>
              </a:ext>
            </a:extLst>
          </p:cNvPr>
          <p:cNvSpPr txBox="1">
            <a:spLocks/>
          </p:cNvSpPr>
          <p:nvPr/>
        </p:nvSpPr>
        <p:spPr>
          <a:xfrm>
            <a:off x="1638053" y="304688"/>
            <a:ext cx="7186969" cy="4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2400" b="1" i="0" dirty="0">
                <a:effectLst/>
                <a:latin typeface="Söhne"/>
              </a:rPr>
              <a:t>Ressources sur la Manipulation de Fichiers en Python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920445-BDE2-935A-AAF9-5694FCB1185C}"/>
              </a:ext>
            </a:extLst>
          </p:cNvPr>
          <p:cNvSpPr txBox="1"/>
          <p:nvPr/>
        </p:nvSpPr>
        <p:spPr>
          <a:xfrm>
            <a:off x="542260" y="1134369"/>
            <a:ext cx="798505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1" i="0" strike="noStrike" dirty="0"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endParaRPr lang="fr-FR" b="1" i="0" dirty="0">
              <a:solidFill>
                <a:schemeClr val="tx1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Article complet sur la manipulation de fichiers.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Couvre l'ouverture, la lecture et l'écriture de fichiers.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RealPython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Guide détaillé avec exemples pratiques.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Documentation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Documentation officielle sur l'entrée/sortie de fichiers.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JavaTpoint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Tutoriel sur les opérations de base.</a:t>
            </a:r>
          </a:p>
          <a:p>
            <a:pPr algn="l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PyNative</a:t>
            </a:r>
            <a:endParaRPr lang="fr-FR" b="1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Ressource complète avec exercices.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457200" lvl="1" algn="l"/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Explorez ces liens pour approfondir vos compétences en manipulation de fichiers Python</a:t>
            </a:r>
            <a:r>
              <a:rPr lang="fr-FR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780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26" name="Google Shape;926;p5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—Definition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76425" y="1650733"/>
            <a:ext cx="5448300" cy="295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1. Un fichier est une séquence continue d'octets pour stocker des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2. Les données sont organisées dans un format spécifique.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3. Les fichiers peuvent être simples (texte) ou complexes (programmes).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4. Les fichiers sont traduits en binaire (1 et 0) pour le traitement informatique.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4" y="529923"/>
            <a:ext cx="811155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0" dirty="0"/>
              <a:t>Les 3 Parties des Systèmes de Fichiers 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3002280" y="1096352"/>
            <a:ext cx="542172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fr-FR" sz="2400" dirty="0"/>
              <a:t>En-tête : métadonnées sur le contenu (nom, taille, type, etc.).</a:t>
            </a:r>
          </a:p>
          <a:p>
            <a:pPr marL="0" lvl="0" indent="0">
              <a:buNone/>
            </a:pPr>
            <a:endParaRPr lang="fr-FR" sz="2400" dirty="0"/>
          </a:p>
          <a:p>
            <a:pPr marL="342900" lvl="0" indent="-342900">
              <a:buFontTx/>
              <a:buChar char="-"/>
            </a:pPr>
            <a:r>
              <a:rPr lang="fr-FR" sz="2400" dirty="0"/>
              <a:t>Données : contenu créé par le créateur ou l'éditeur.</a:t>
            </a:r>
          </a:p>
          <a:p>
            <a:pPr marL="342900" lvl="0" indent="-342900">
              <a:buFontTx/>
              <a:buChar char="-"/>
            </a:pPr>
            <a:endParaRPr lang="fr-FR" sz="2400" dirty="0"/>
          </a:p>
          <a:p>
            <a:pPr marL="342900" lvl="0" indent="-342900">
              <a:buFontTx/>
              <a:buChar char="-"/>
            </a:pPr>
            <a:r>
              <a:rPr lang="fr-FR" sz="2400" dirty="0"/>
              <a:t>Fin de fichier (EOF) : caractère spécial indiquant la fin du fichier.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EA1CA-549E-B9BA-4B6A-D32C9739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1" y="1096351"/>
            <a:ext cx="1970037" cy="353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Types de fichiers en Python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145" y="1168611"/>
            <a:ext cx="7212725" cy="349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texte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Fichiers composés de texte lisible par un humain.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txt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.doc</a:t>
            </a:r>
            <a:r>
              <a:rPr kumimoji="0" lang="fr-FR" altLang="fr-FR" sz="1600" b="1" i="0" u="none" strike="noStrike" cap="none" normalizeH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 , .log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binaires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Contiennent des données brutes non textuelles.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Images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jpg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png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), audio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.mp3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), exécutables (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.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exe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CSV (Comma-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Separated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Values)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Stockent des données tabulaires sous forme de texte.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Données Excel exportées en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JSON (JavaScript Object Notation)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Format de données lisible par l'homme et facile à comprendre.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de paramètres dans une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Fichiers XML (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eXtensible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Markup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Language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)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Définition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Utilisé pour structurer et stocker des données.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Exemple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Configuration de projets informatiques.</a:t>
            </a:r>
          </a:p>
        </p:txBody>
      </p:sp>
      <p:pic>
        <p:nvPicPr>
          <p:cNvPr id="1034" name="Picture 10" descr="XML File Icon PNG And SVG Vector Free Download, 46% 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4" y="4005782"/>
            <a:ext cx="656350" cy="6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son file - Free interface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829" y="3203785"/>
            <a:ext cx="616196" cy="6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v - Icônes fichiers et dossiers gratui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54" y="2466183"/>
            <a:ext cx="582584" cy="5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chier binaire - Icônes référencement et web gratui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52" y="1816448"/>
            <a:ext cx="649734" cy="64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chier txt - Icônes fichiers et dossiers gratuit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23" y="1168611"/>
            <a:ext cx="569011" cy="56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45" y="1386490"/>
            <a:ext cx="3466430" cy="3045506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462238" y="1118895"/>
            <a:ext cx="1547936" cy="1172018"/>
            <a:chOff x="1556995" y="948473"/>
            <a:chExt cx="1797000" cy="1360597"/>
          </a:xfrm>
        </p:grpSpPr>
        <p:sp>
          <p:nvSpPr>
            <p:cNvPr id="509" name="Google Shape;509;p35"/>
            <p:cNvSpPr/>
            <p:nvPr/>
          </p:nvSpPr>
          <p:spPr>
            <a:xfrm>
              <a:off x="1556995" y="948473"/>
              <a:ext cx="851400" cy="996300"/>
            </a:xfrm>
            <a:prstGeom prst="roundRect">
              <a:avLst>
                <a:gd name="adj" fmla="val 6278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556995" y="1147170"/>
              <a:ext cx="1797000" cy="1161900"/>
            </a:xfrm>
            <a:prstGeom prst="roundRect">
              <a:avLst>
                <a:gd name="adj" fmla="val 5762"/>
              </a:avLst>
            </a:prstGeom>
            <a:solidFill>
              <a:srgbClr val="F6F2E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title" idx="2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2" name="Google Shape;512;p35"/>
          <p:cNvSpPr/>
          <p:nvPr/>
        </p:nvSpPr>
        <p:spPr>
          <a:xfrm>
            <a:off x="1037125" y="2668967"/>
            <a:ext cx="3126900" cy="147938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subTitle" idx="1"/>
          </p:nvPr>
        </p:nvSpPr>
        <p:spPr>
          <a:xfrm>
            <a:off x="1186825" y="2733105"/>
            <a:ext cx="2827500" cy="12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Comprendre les Chemins de Fichiers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92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Introduction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59280" y="1813560"/>
            <a:ext cx="5356860" cy="250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/>
              <a:t>Lors de l'accès à un fichier sur un système d'exploitation, un chemin de fichier est essentiel.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/>
              <a:t>Un chemin de fichier est une chaîne de caractères représentant l'emplacement d'un fichier.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021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6" y="998219"/>
            <a:ext cx="6253213" cy="3609993"/>
            <a:chOff x="2333960" y="2012713"/>
            <a:chExt cx="1137900" cy="89789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12713"/>
              <a:ext cx="539100" cy="66738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998219"/>
            <a:ext cx="2847082" cy="6785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 Composants d'un Chemin de Fichier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859280" y="1650734"/>
            <a:ext cx="5356860" cy="2957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fr-FR" sz="2000" b="1" dirty="0"/>
              <a:t>Un chemin de fichier est divisé en trois parties principales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sz="1800" i="1" dirty="0"/>
              <a:t>Chemin du Dossier : Emplacement du dossier sur le système de fichiers.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i="1" dirty="0"/>
              <a:t>Nom du Fichier : Nom réel du fichier.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i="1" dirty="0"/>
              <a:t>Extension : Partie du chemin du fichier indiquant le type de fichier.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i="1" dirty="0"/>
          </a:p>
          <a:p>
            <a:pPr marL="139700" indent="0" algn="ctr"/>
            <a:r>
              <a:rPr lang="fr-FR" sz="1800" i="1" dirty="0"/>
              <a:t>/</a:t>
            </a:r>
            <a:r>
              <a:rPr lang="fr-FR" sz="1800" b="1" i="1" dirty="0"/>
              <a:t>utilisateur/documents/mon_fichier.txt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3473324497"/>
      </p:ext>
    </p:extLst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995</Words>
  <Application>Microsoft Office PowerPoint</Application>
  <PresentationFormat>Affichage à l'écran (16:9)</PresentationFormat>
  <Paragraphs>156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7" baseType="lpstr">
      <vt:lpstr>Anaheim</vt:lpstr>
      <vt:lpstr>Arial</vt:lpstr>
      <vt:lpstr>Bebas Neue</vt:lpstr>
      <vt:lpstr>Courier New</vt:lpstr>
      <vt:lpstr>Helvetica Neue</vt:lpstr>
      <vt:lpstr>Lato</vt:lpstr>
      <vt:lpstr>Roboto Condensed Light</vt:lpstr>
      <vt:lpstr>Söhne</vt:lpstr>
      <vt:lpstr>Söhne Mono</vt:lpstr>
      <vt:lpstr>Varela Round</vt:lpstr>
      <vt:lpstr>Wingdings</vt:lpstr>
      <vt:lpstr>Kuman Business Meeting by Slidesgo</vt:lpstr>
      <vt:lpstr>Module : Modélisation avec Python LES FICHIERS</vt:lpstr>
      <vt:lpstr>Qu'est-ce qu'un Fichier ?</vt:lpstr>
      <vt:lpstr>01</vt:lpstr>
      <vt:lpstr>—Definition</vt:lpstr>
      <vt:lpstr>Les 3 Parties des Systèmes de Fichiers </vt:lpstr>
      <vt:lpstr>Types de fichiers en Python</vt:lpstr>
      <vt:lpstr>02</vt:lpstr>
      <vt:lpstr>—Introduction</vt:lpstr>
      <vt:lpstr>— Composants d'un Chemin de Fichier</vt:lpstr>
      <vt:lpstr>Exemple Pratique</vt:lpstr>
      <vt:lpstr>Accès au Fichier cars.txt</vt:lpstr>
      <vt:lpstr>Accès au Fichier planes.txt</vt:lpstr>
      <vt:lpstr>CONCLUSION</vt:lpstr>
      <vt:lpstr>03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04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05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: Modélisation avec Python LES FICHIERS</dc:title>
  <dc:creator>ANOUAR BENMOUROU</dc:creator>
  <cp:lastModifiedBy>Abdelfattah BOUHLALI</cp:lastModifiedBy>
  <cp:revision>41</cp:revision>
  <dcterms:modified xsi:type="dcterms:W3CDTF">2024-01-12T21:37:14Z</dcterms:modified>
</cp:coreProperties>
</file>